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4"/>
  </p:notesMasterIdLst>
  <p:sldIdLst>
    <p:sldId id="1234" r:id="rId2"/>
    <p:sldId id="1039" r:id="rId3"/>
    <p:sldId id="1037" r:id="rId4"/>
    <p:sldId id="1187" r:id="rId5"/>
    <p:sldId id="1219" r:id="rId6"/>
    <p:sldId id="990" r:id="rId7"/>
    <p:sldId id="976" r:id="rId8"/>
    <p:sldId id="1034" r:id="rId9"/>
    <p:sldId id="977" r:id="rId10"/>
    <p:sldId id="1035" r:id="rId11"/>
    <p:sldId id="1196" r:id="rId12"/>
    <p:sldId id="978" r:id="rId13"/>
    <p:sldId id="991" r:id="rId14"/>
    <p:sldId id="1197" r:id="rId15"/>
    <p:sldId id="1198" r:id="rId16"/>
    <p:sldId id="1199" r:id="rId17"/>
    <p:sldId id="1040" r:id="rId18"/>
    <p:sldId id="1191" r:id="rId19"/>
    <p:sldId id="1192" r:id="rId20"/>
    <p:sldId id="1193" r:id="rId21"/>
    <p:sldId id="1200" r:id="rId22"/>
    <p:sldId id="1220" r:id="rId23"/>
    <p:sldId id="1221" r:id="rId24"/>
    <p:sldId id="1223" r:id="rId25"/>
    <p:sldId id="1224" r:id="rId26"/>
    <p:sldId id="1225" r:id="rId27"/>
    <p:sldId id="1226" r:id="rId28"/>
    <p:sldId id="1227" r:id="rId29"/>
    <p:sldId id="1229" r:id="rId30"/>
    <p:sldId id="625" r:id="rId31"/>
    <p:sldId id="1194" r:id="rId32"/>
    <p:sldId id="626" r:id="rId33"/>
    <p:sldId id="1046" r:id="rId34"/>
    <p:sldId id="1214" r:id="rId35"/>
    <p:sldId id="1182" r:id="rId36"/>
    <p:sldId id="1235" r:id="rId37"/>
    <p:sldId id="1232" r:id="rId38"/>
    <p:sldId id="1190" r:id="rId39"/>
    <p:sldId id="1054" r:id="rId40"/>
    <p:sldId id="1055" r:id="rId41"/>
    <p:sldId id="1056" r:id="rId42"/>
    <p:sldId id="1057" r:id="rId43"/>
    <p:sldId id="1215" r:id="rId44"/>
    <p:sldId id="1058" r:id="rId45"/>
    <p:sldId id="1059" r:id="rId46"/>
    <p:sldId id="1060" r:id="rId47"/>
    <p:sldId id="1061" r:id="rId48"/>
    <p:sldId id="1062" r:id="rId49"/>
    <p:sldId id="1063" r:id="rId50"/>
    <p:sldId id="1195" r:id="rId51"/>
    <p:sldId id="1188" r:id="rId52"/>
    <p:sldId id="1043" r:id="rId5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c" initials="P" lastIdx="4"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3" autoAdjust="0"/>
    <p:restoredTop sz="94660"/>
  </p:normalViewPr>
  <p:slideViewPr>
    <p:cSldViewPr>
      <p:cViewPr varScale="1">
        <p:scale>
          <a:sx n="50" d="100"/>
          <a:sy n="50" d="100"/>
        </p:scale>
        <p:origin x="-954" y="-90"/>
      </p:cViewPr>
      <p:guideLst>
        <p:guide orient="horz" pos="2160"/>
        <p:guide pos="2880"/>
      </p:guideLst>
    </p:cSldViewPr>
  </p:slideViewPr>
  <p:notesTextViewPr>
    <p:cViewPr>
      <p:scale>
        <a:sx n="100" d="100"/>
        <a:sy n="100" d="100"/>
      </p:scale>
      <p:origin x="0" y="0"/>
    </p:cViewPr>
  </p:notesTextViewPr>
  <p:notesViewPr>
    <p:cSldViewPr>
      <p:cViewPr varScale="1">
        <p:scale>
          <a:sx n="52" d="100"/>
          <a:sy n="52" d="100"/>
        </p:scale>
        <p:origin x="-1560"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49424B-A118-4C1B-BE39-3BC3BA6C495E}" type="datetimeFigureOut">
              <a:rPr lang="tr-TR" smtClean="0"/>
              <a:pPr/>
              <a:t>21.10.2017</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E6B787-FB25-4F87-ABEA-E4A385307360}" type="slidenum">
              <a:rPr lang="tr-TR" smtClean="0"/>
              <a:pPr/>
              <a:t>‹#›</a:t>
            </a:fld>
            <a:endParaRPr lang="tr-TR"/>
          </a:p>
        </p:txBody>
      </p:sp>
    </p:spTree>
    <p:extLst>
      <p:ext uri="{BB962C8B-B14F-4D97-AF65-F5344CB8AC3E}">
        <p14:creationId xmlns="" xmlns:p14="http://schemas.microsoft.com/office/powerpoint/2010/main" val="630365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E6C159B-9266-4BDA-A6D4-FF3A62A2BAC7}" type="datetime1">
              <a:rPr lang="tr-TR" smtClean="0"/>
              <a:pPr/>
              <a:t>21.10.2017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5E2B188-AB4F-46E1-B3B3-3FC52960416F}" type="datetime1">
              <a:rPr lang="tr-TR" smtClean="0"/>
              <a:pPr/>
              <a:t>21.10.2017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2DF8BED3-0C24-4C60-B302-5A89A239EEA2}" type="datetime1">
              <a:rPr lang="tr-TR" smtClean="0"/>
              <a:pPr/>
              <a:t>21.10.2017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19A8773-AF72-4EB2-94DB-97B9FF286F16}" type="datetime1">
              <a:rPr lang="tr-TR" smtClean="0"/>
              <a:pPr/>
              <a:t>21.10.2017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3FA9867C-9EF8-449D-8A26-C6C2F951F202}" type="datetime1">
              <a:rPr lang="tr-TR" smtClean="0"/>
              <a:pPr/>
              <a:t>21.10.2017</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5F9F755B-08D6-4E6A-BBA6-AFA4862890A9}" type="datetime1">
              <a:rPr lang="tr-TR" smtClean="0"/>
              <a:pPr/>
              <a:t>21.10.2017</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719D2FE4-BFE1-4C1F-97A1-89FFB3841B79}" type="datetime1">
              <a:rPr lang="tr-TR" smtClean="0"/>
              <a:pPr/>
              <a:t>21.10.2017</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780100B5-DA1C-40C4-AB6E-59EDA502CA5A}" type="datetime1">
              <a:rPr lang="tr-TR" smtClean="0"/>
              <a:pPr/>
              <a:t>21.10.2017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261590E3-D720-4755-8B73-85001E22AE00}" type="datetime1">
              <a:rPr lang="tr-TR" smtClean="0"/>
              <a:pPr/>
              <a:t>21.10.2017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F4E6002C-1D82-4CC2-8ACE-66F9C8EB31C4}" type="datetime1">
              <a:rPr lang="tr-TR" smtClean="0"/>
              <a:pPr/>
              <a:t>21.10.2017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2D9CE3C-C19C-4387-9160-06AA054AC781}" type="datetime1">
              <a:rPr lang="tr-TR" smtClean="0"/>
              <a:pPr/>
              <a:t>21.10.2017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C3AB97-CE7E-4C26-B539-E30D1AB716CC}" type="datetime1">
              <a:rPr lang="tr-TR" smtClean="0"/>
              <a:pPr/>
              <a:t>21.10.2017</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4.xml"/><Relationship Id="rId4" Type="http://schemas.openxmlformats.org/officeDocument/2006/relationships/image" Target="../media/image7.emf"/></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827584" y="476672"/>
            <a:ext cx="7772400" cy="2880320"/>
          </a:xfrm>
        </p:spPr>
        <p:txBody>
          <a:bodyPr>
            <a:normAutofit fontScale="90000"/>
          </a:bodyPr>
          <a:lstStyle/>
          <a:p>
            <a:r>
              <a:rPr lang="tr-TR" dirty="0" smtClean="0"/>
              <a:t/>
            </a:r>
            <a:br>
              <a:rPr lang="tr-TR" dirty="0" smtClean="0"/>
            </a:br>
            <a:r>
              <a:rPr lang="tr-TR" u="sng" dirty="0" smtClean="0"/>
              <a:t>Planlı Alanlar</a:t>
            </a:r>
            <a:r>
              <a:rPr lang="tr-TR" dirty="0" smtClean="0"/>
              <a:t>   </a:t>
            </a:r>
            <a:r>
              <a:rPr lang="tr-TR" u="sng" dirty="0" smtClean="0"/>
              <a:t>İmar </a:t>
            </a:r>
            <a:r>
              <a:rPr lang="tr-TR" u="sng" dirty="0"/>
              <a:t/>
            </a:r>
            <a:br>
              <a:rPr lang="tr-TR" u="sng" dirty="0"/>
            </a:br>
            <a:r>
              <a:rPr lang="tr-TR" dirty="0" smtClean="0"/>
              <a:t>              </a:t>
            </a:r>
            <a:r>
              <a:rPr lang="tr-TR" strike="sngStrike" dirty="0" smtClean="0">
                <a:solidFill>
                  <a:srgbClr val="FF0000"/>
                </a:solidFill>
              </a:rPr>
              <a:t>tip</a:t>
            </a:r>
            <a:r>
              <a:rPr lang="tr-TR" strike="sngStrike" dirty="0" smtClean="0"/>
              <a:t> </a:t>
            </a:r>
            <a:r>
              <a:rPr lang="tr-TR" dirty="0" smtClean="0"/>
              <a:t>        </a:t>
            </a:r>
            <a:r>
              <a:rPr lang="tr-TR" u="sng" dirty="0" smtClean="0"/>
              <a:t> </a:t>
            </a:r>
            <a:br>
              <a:rPr lang="tr-TR" u="sng" dirty="0" smtClean="0"/>
            </a:br>
            <a:r>
              <a:rPr lang="tr-TR" u="sng" dirty="0" smtClean="0"/>
              <a:t>Yönetmeliği </a:t>
            </a:r>
            <a:r>
              <a:rPr lang="tr-TR" dirty="0" smtClean="0"/>
              <a:t>&amp;</a:t>
            </a:r>
            <a:r>
              <a:rPr lang="tr-TR" u="sng" dirty="0" smtClean="0"/>
              <a:t/>
            </a:r>
            <a:br>
              <a:rPr lang="tr-TR" u="sng" dirty="0" smtClean="0"/>
            </a:br>
            <a:r>
              <a:rPr lang="tr-TR" dirty="0" smtClean="0">
                <a:solidFill>
                  <a:srgbClr val="FF0000"/>
                </a:solidFill>
              </a:rPr>
              <a:t>Genel İlkeler-Esaslar</a:t>
            </a:r>
            <a:endParaRPr lang="tr-TR" dirty="0"/>
          </a:p>
        </p:txBody>
      </p:sp>
      <p:sp>
        <p:nvSpPr>
          <p:cNvPr id="3" name="2 Alt Başlık"/>
          <p:cNvSpPr>
            <a:spLocks noGrp="1"/>
          </p:cNvSpPr>
          <p:nvPr>
            <p:ph type="subTitle" idx="1"/>
          </p:nvPr>
        </p:nvSpPr>
        <p:spPr>
          <a:xfrm>
            <a:off x="1371600" y="4221088"/>
            <a:ext cx="6400800" cy="1991072"/>
          </a:xfrm>
        </p:spPr>
        <p:txBody>
          <a:bodyPr>
            <a:normAutofit fontScale="40000" lnSpcReduction="20000"/>
          </a:bodyPr>
          <a:lstStyle/>
          <a:p>
            <a:endParaRPr lang="tr-TR" dirty="0" smtClean="0"/>
          </a:p>
          <a:p>
            <a:r>
              <a:rPr lang="tr-TR" sz="8600" dirty="0">
                <a:solidFill>
                  <a:srgbClr val="FF0000"/>
                </a:solidFill>
              </a:rPr>
              <a:t>Ayşe ÜNAL</a:t>
            </a:r>
          </a:p>
          <a:p>
            <a:r>
              <a:rPr lang="tr-TR" dirty="0">
                <a:solidFill>
                  <a:schemeClr val="tx1"/>
                </a:solidFill>
              </a:rPr>
              <a:t>Şehir </a:t>
            </a:r>
            <a:r>
              <a:rPr lang="tr-TR" dirty="0" err="1" smtClean="0">
                <a:solidFill>
                  <a:schemeClr val="tx1"/>
                </a:solidFill>
              </a:rPr>
              <a:t>Plancısı_ODTÜ</a:t>
            </a:r>
            <a:endParaRPr lang="tr-TR" dirty="0">
              <a:solidFill>
                <a:schemeClr val="tx1"/>
              </a:solidFill>
            </a:endParaRPr>
          </a:p>
          <a:p>
            <a:r>
              <a:rPr lang="tr-TR" sz="2200" dirty="0">
                <a:solidFill>
                  <a:schemeClr val="tx1"/>
                </a:solidFill>
              </a:rPr>
              <a:t>Gayrimenkul </a:t>
            </a:r>
            <a:r>
              <a:rPr lang="tr-TR" sz="2200" dirty="0" smtClean="0">
                <a:solidFill>
                  <a:schemeClr val="tx1"/>
                </a:solidFill>
              </a:rPr>
              <a:t>Geliştirme ve Yönetimi Bilim </a:t>
            </a:r>
            <a:r>
              <a:rPr lang="tr-TR" sz="2200" dirty="0">
                <a:solidFill>
                  <a:schemeClr val="tx1"/>
                </a:solidFill>
              </a:rPr>
              <a:t>Uzmanı </a:t>
            </a:r>
            <a:endParaRPr lang="tr-TR" sz="2200" dirty="0" smtClean="0">
              <a:solidFill>
                <a:schemeClr val="tx1"/>
              </a:solidFill>
            </a:endParaRPr>
          </a:p>
          <a:p>
            <a:r>
              <a:rPr lang="tr-TR" sz="2200" dirty="0" err="1" smtClean="0">
                <a:solidFill>
                  <a:schemeClr val="tx1"/>
                </a:solidFill>
              </a:rPr>
              <a:t>MSc_ANK.Üniversitesi</a:t>
            </a:r>
            <a:endParaRPr lang="tr-TR" sz="2200" dirty="0">
              <a:solidFill>
                <a:schemeClr val="tx1"/>
              </a:solidFill>
            </a:endParaRPr>
          </a:p>
          <a:p>
            <a:r>
              <a:rPr lang="tr-TR" sz="2200" dirty="0">
                <a:solidFill>
                  <a:schemeClr val="tx1"/>
                </a:solidFill>
              </a:rPr>
              <a:t>Doktora </a:t>
            </a:r>
            <a:r>
              <a:rPr lang="tr-TR" sz="2200" dirty="0" err="1">
                <a:solidFill>
                  <a:schemeClr val="tx1"/>
                </a:solidFill>
              </a:rPr>
              <a:t>Phd_Ank.Üniversitesi</a:t>
            </a:r>
            <a:r>
              <a:rPr lang="tr-TR" sz="2200" dirty="0">
                <a:solidFill>
                  <a:schemeClr val="tx1"/>
                </a:solidFill>
              </a:rPr>
              <a:t> (devam ediyor)</a:t>
            </a:r>
          </a:p>
          <a:p>
            <a:r>
              <a:rPr lang="tr-TR" dirty="0">
                <a:solidFill>
                  <a:srgbClr val="FF0000"/>
                </a:solidFill>
              </a:rPr>
              <a:t>Türkiye Belediyeler Birliği</a:t>
            </a:r>
          </a:p>
          <a:p>
            <a:r>
              <a:rPr lang="tr-TR" dirty="0">
                <a:solidFill>
                  <a:schemeClr val="tx1"/>
                </a:solidFill>
              </a:rPr>
              <a:t>*Çevre ve Şehircilik </a:t>
            </a:r>
            <a:r>
              <a:rPr lang="tr-TR" dirty="0" smtClean="0">
                <a:solidFill>
                  <a:schemeClr val="tx1"/>
                </a:solidFill>
              </a:rPr>
              <a:t>Uzmanı</a:t>
            </a:r>
            <a:endParaRPr lang="tr-TR" dirty="0">
              <a:solidFill>
                <a:schemeClr val="tx1"/>
              </a:solidFill>
            </a:endParaRPr>
          </a:p>
        </p:txBody>
      </p:sp>
    </p:spTree>
    <p:extLst>
      <p:ext uri="{BB962C8B-B14F-4D97-AF65-F5344CB8AC3E}">
        <p14:creationId xmlns="" xmlns:p14="http://schemas.microsoft.com/office/powerpoint/2010/main" val="33537294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YÜRÜRLÜK</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2</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a:bodyPr>
          <a:lstStyle/>
          <a:p>
            <a:pPr marL="0" indent="0">
              <a:buNone/>
            </a:pPr>
            <a:endParaRPr lang="tr-TR" sz="1800" b="1" dirty="0" smtClean="0"/>
          </a:p>
          <a:p>
            <a:pPr marL="0" indent="0">
              <a:buNone/>
            </a:pPr>
            <a:endParaRPr lang="tr-TR" sz="1800" b="1" dirty="0"/>
          </a:p>
          <a:p>
            <a:pPr marL="0" indent="0">
              <a:buNone/>
            </a:pPr>
            <a:endParaRPr lang="tr-TR" sz="1800" b="1" dirty="0" smtClean="0"/>
          </a:p>
          <a:p>
            <a:pPr marL="0" indent="0">
              <a:buNone/>
            </a:pPr>
            <a:r>
              <a:rPr lang="tr-TR" sz="1800" b="1" dirty="0" smtClean="0"/>
              <a:t>Yürürlük</a:t>
            </a:r>
            <a:endParaRPr lang="tr-TR" sz="1800" dirty="0"/>
          </a:p>
          <a:p>
            <a:pPr algn="just"/>
            <a:r>
              <a:rPr lang="tr-TR" sz="1800" b="1" dirty="0"/>
              <a:t>MADDE 71 - </a:t>
            </a:r>
            <a:r>
              <a:rPr lang="tr-TR" sz="1800" dirty="0"/>
              <a:t>(1) Bu Yönetmeliğin geçici </a:t>
            </a:r>
            <a:r>
              <a:rPr lang="tr-TR" sz="1800" dirty="0">
                <a:solidFill>
                  <a:srgbClr val="FF0000"/>
                </a:solidFill>
              </a:rPr>
              <a:t>3 üncü maddesi yayımı </a:t>
            </a:r>
            <a:r>
              <a:rPr lang="tr-TR" sz="1800" dirty="0"/>
              <a:t>tarihinde, </a:t>
            </a:r>
            <a:r>
              <a:rPr lang="tr-TR" sz="1800" b="1" u="sng" dirty="0">
                <a:solidFill>
                  <a:srgbClr val="FF0000"/>
                </a:solidFill>
              </a:rPr>
              <a:t>diğer</a:t>
            </a:r>
            <a:r>
              <a:rPr lang="tr-TR" sz="1800" dirty="0"/>
              <a:t> </a:t>
            </a:r>
            <a:r>
              <a:rPr lang="tr-TR" sz="1800" dirty="0" smtClean="0"/>
              <a:t>maddeleri </a:t>
            </a:r>
            <a:r>
              <a:rPr lang="tr-TR" sz="1800" dirty="0">
                <a:solidFill>
                  <a:srgbClr val="FF0000"/>
                </a:solidFill>
              </a:rPr>
              <a:t>1/10/2017 tarihinde </a:t>
            </a:r>
            <a:r>
              <a:rPr lang="tr-TR" sz="1800" dirty="0"/>
              <a:t>yürürlüğe girer</a:t>
            </a:r>
            <a:r>
              <a:rPr lang="tr-TR" sz="1800" dirty="0" smtClean="0"/>
              <a:t>.</a:t>
            </a:r>
          </a:p>
          <a:p>
            <a:pPr algn="just"/>
            <a:endParaRPr lang="tr-TR" sz="1800" dirty="0"/>
          </a:p>
          <a:p>
            <a:pPr algn="just"/>
            <a:endParaRPr lang="tr-TR" sz="1800" dirty="0" smtClean="0"/>
          </a:p>
          <a:p>
            <a:pPr marL="0" indent="0" algn="just">
              <a:buNone/>
            </a:pPr>
            <a:r>
              <a:rPr lang="tr-TR" sz="1800" u="sng" dirty="0"/>
              <a:t>Planlı Alanlar </a:t>
            </a:r>
            <a:r>
              <a:rPr lang="tr-TR" sz="2400" b="1" u="sng" strike="sngStrike" dirty="0" smtClean="0">
                <a:solidFill>
                  <a:srgbClr val="FF0000"/>
                </a:solidFill>
              </a:rPr>
              <a:t>Tip </a:t>
            </a:r>
            <a:r>
              <a:rPr lang="tr-TR" sz="1800" u="sng" dirty="0"/>
              <a:t>İmar Yönetmeliği </a:t>
            </a:r>
            <a:r>
              <a:rPr lang="tr-TR" sz="1800" dirty="0"/>
              <a:t>1/10/2017 tarihinde </a:t>
            </a:r>
            <a:r>
              <a:rPr lang="tr-TR" sz="1800" u="sng" dirty="0">
                <a:solidFill>
                  <a:srgbClr val="FF0000"/>
                </a:solidFill>
              </a:rPr>
              <a:t>yürürlükten kalkar.</a:t>
            </a:r>
          </a:p>
          <a:p>
            <a:pPr algn="just"/>
            <a:endParaRPr lang="tr-TR" sz="1800" dirty="0"/>
          </a:p>
        </p:txBody>
      </p:sp>
    </p:spTree>
    <p:extLst>
      <p:ext uri="{BB962C8B-B14F-4D97-AF65-F5344CB8AC3E}">
        <p14:creationId xmlns="" xmlns:p14="http://schemas.microsoft.com/office/powerpoint/2010/main" val="23939247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UYGULAMA ESASLARI-Madde 69</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3</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lnSpcReduction="10000"/>
          </a:bodyPr>
          <a:lstStyle/>
          <a:p>
            <a:r>
              <a:rPr lang="tr-TR" sz="1800" dirty="0"/>
              <a:t>Yönetmeliğin </a:t>
            </a:r>
            <a:r>
              <a:rPr lang="tr-TR" sz="1800" u="sng" dirty="0">
                <a:solidFill>
                  <a:srgbClr val="FF0000"/>
                </a:solidFill>
              </a:rPr>
              <a:t>birinci, ikinci, altıncı, yedinci, sekizinci, dokuzuncu bölümleri, geçici maddeleri ile 19 uncu ve 20 </a:t>
            </a:r>
            <a:r>
              <a:rPr lang="tr-TR" sz="1800" u="sng" dirty="0" err="1">
                <a:solidFill>
                  <a:srgbClr val="FF0000"/>
                </a:solidFill>
              </a:rPr>
              <a:t>nci</a:t>
            </a:r>
            <a:r>
              <a:rPr lang="tr-TR" sz="1800" u="sng" dirty="0">
                <a:solidFill>
                  <a:srgbClr val="FF0000"/>
                </a:solidFill>
              </a:rPr>
              <a:t> maddelerinde yer alan hükümler, </a:t>
            </a:r>
            <a:r>
              <a:rPr lang="tr-TR" sz="1800" dirty="0"/>
              <a:t>planlarla ve ilgili idarelerce çıkarılacak yönetmeliklerle değiştirilemez ve planlarda bu hükümlere aykırı olarak getirilecek hükümler uygulanamaz.</a:t>
            </a:r>
          </a:p>
          <a:p>
            <a:r>
              <a:rPr lang="tr-TR" sz="1800" dirty="0" smtClean="0"/>
              <a:t>1. Bölüm: </a:t>
            </a:r>
            <a:r>
              <a:rPr lang="tr-TR" sz="1800" b="1" dirty="0"/>
              <a:t>Amaç, Kapsam, Dayanak ve </a:t>
            </a:r>
            <a:r>
              <a:rPr lang="tr-TR" sz="1800" b="1" dirty="0" smtClean="0"/>
              <a:t>TANIMLAR (DEĞİŞTİRİLEMEYEN BÖLÜM) (4 madde 9 sayfa)</a:t>
            </a:r>
            <a:endParaRPr lang="tr-TR" sz="1800" dirty="0"/>
          </a:p>
          <a:p>
            <a:r>
              <a:rPr lang="tr-TR" sz="1800" dirty="0" smtClean="0"/>
              <a:t>2. Bölüm: </a:t>
            </a:r>
            <a:r>
              <a:rPr lang="tr-TR" sz="1800" b="1" dirty="0"/>
              <a:t>Genel </a:t>
            </a:r>
            <a:r>
              <a:rPr lang="tr-TR" sz="1800" b="1" dirty="0" smtClean="0"/>
              <a:t>İlkeler ( 5’inci madde)</a:t>
            </a:r>
          </a:p>
          <a:p>
            <a:r>
              <a:rPr lang="tr-TR" sz="1800" b="1" dirty="0" smtClean="0"/>
              <a:t>6. bölüm: Projeler </a:t>
            </a:r>
            <a:r>
              <a:rPr lang="tr-TR" sz="1800" b="1" dirty="0"/>
              <a:t>ve Yapı İzin Belgeleri</a:t>
            </a:r>
            <a:endParaRPr lang="tr-TR" sz="1800" dirty="0"/>
          </a:p>
          <a:p>
            <a:r>
              <a:rPr lang="tr-TR" sz="1800" b="1" dirty="0" smtClean="0"/>
              <a:t>7. bölüm: Denetime dair hükümler</a:t>
            </a:r>
          </a:p>
          <a:p>
            <a:r>
              <a:rPr lang="tr-TR" sz="1800" b="1" dirty="0" smtClean="0"/>
              <a:t>8. bölüm: </a:t>
            </a:r>
            <a:r>
              <a:rPr lang="tr-TR" sz="1800" b="1" dirty="0"/>
              <a:t>Yönetmeliğin uygulanmasına ilişkin esaslar</a:t>
            </a:r>
            <a:endParaRPr lang="tr-TR" sz="1800" dirty="0"/>
          </a:p>
          <a:p>
            <a:r>
              <a:rPr lang="tr-TR" sz="1800" b="1" dirty="0" smtClean="0"/>
              <a:t>9. bölüm: Çeşitli ve son hükümler</a:t>
            </a:r>
          </a:p>
          <a:p>
            <a:r>
              <a:rPr lang="tr-TR" sz="1800" b="1" dirty="0" smtClean="0"/>
              <a:t>19’uncu madde: Parsel </a:t>
            </a:r>
            <a:r>
              <a:rPr lang="tr-TR" sz="1800" b="1" dirty="0"/>
              <a:t>kullanım fonksiyonlarına göre yapılaşma </a:t>
            </a:r>
            <a:r>
              <a:rPr lang="tr-TR" sz="1800" b="1" dirty="0" smtClean="0"/>
              <a:t>			koşulları</a:t>
            </a:r>
          </a:p>
          <a:p>
            <a:r>
              <a:rPr lang="tr-TR" sz="1800" b="1" dirty="0" smtClean="0"/>
              <a:t>20’inci madde: Taban Alanı</a:t>
            </a:r>
            <a:endParaRPr lang="tr-TR" sz="1800" dirty="0"/>
          </a:p>
          <a:p>
            <a:endParaRPr lang="tr-TR" sz="1800" dirty="0"/>
          </a:p>
          <a:p>
            <a:endParaRPr lang="tr-TR" sz="1800" dirty="0" smtClean="0"/>
          </a:p>
        </p:txBody>
      </p:sp>
      <p:sp>
        <p:nvSpPr>
          <p:cNvPr id="3" name="Dikdörtgen 2"/>
          <p:cNvSpPr/>
          <p:nvPr/>
        </p:nvSpPr>
        <p:spPr>
          <a:xfrm rot="19315982">
            <a:off x="709656" y="3235498"/>
            <a:ext cx="9032386" cy="923330"/>
          </a:xfrm>
          <a:prstGeom prst="rect">
            <a:avLst/>
          </a:prstGeom>
          <a:noFill/>
        </p:spPr>
        <p:style>
          <a:lnRef idx="2">
            <a:schemeClr val="accent1"/>
          </a:lnRef>
          <a:fillRef idx="1">
            <a:schemeClr val="lt1"/>
          </a:fillRef>
          <a:effectRef idx="0">
            <a:schemeClr val="accent1"/>
          </a:effectRef>
          <a:fontRef idx="minor">
            <a:schemeClr val="dk1"/>
          </a:fontRef>
        </p:style>
        <p:txBody>
          <a:bodyPr wrap="square" lIns="91440" tIns="45720" rIns="91440" bIns="45720">
            <a:spAutoFit/>
          </a:bodyPr>
          <a:lstStyle/>
          <a:p>
            <a:pPr algn="ctr"/>
            <a:r>
              <a:rPr lang="tr-TR" sz="5400" b="0" cap="none" spc="0" dirty="0" smtClean="0">
                <a:ln w="0">
                  <a:solidFill>
                    <a:srgbClr val="FFFF00"/>
                  </a:solidFill>
                </a:ln>
                <a:solidFill>
                  <a:srgbClr val="FF0000"/>
                </a:solidFill>
                <a:effectLst>
                  <a:outerShdw blurRad="38100" dist="19050" dir="2700000" algn="tl" rotWithShape="0">
                    <a:schemeClr val="dk1">
                      <a:alpha val="40000"/>
                    </a:schemeClr>
                  </a:outerShdw>
                </a:effectLst>
              </a:rPr>
              <a:t>DEĞİŞTİRİLEMEZ</a:t>
            </a:r>
            <a:endParaRPr lang="tr-TR" sz="5400" b="0" cap="none" spc="0" dirty="0">
              <a:ln w="0">
                <a:solidFill>
                  <a:srgbClr val="FFFF00"/>
                </a:solidFill>
              </a:ln>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 xmlns:p14="http://schemas.microsoft.com/office/powerpoint/2010/main" val="34927011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87214"/>
            <a:ext cx="8229600" cy="533474"/>
          </a:xfrm>
        </p:spPr>
        <p:txBody>
          <a:bodyPr>
            <a:normAutofit/>
          </a:bodyPr>
          <a:lstStyle/>
          <a:p>
            <a:r>
              <a:rPr lang="tr-TR" sz="2800" dirty="0" smtClean="0"/>
              <a:t>DEĞİŞEMEYEN MADDELER</a:t>
            </a:r>
            <a:endParaRPr lang="tr-TR" sz="2800" dirty="0">
              <a:solidFill>
                <a:srgbClr val="FF0000"/>
              </a:solidFill>
            </a:endParaRPr>
          </a:p>
        </p:txBody>
      </p:sp>
      <p:sp>
        <p:nvSpPr>
          <p:cNvPr id="3" name="2 İçerik Yer Tutucusu"/>
          <p:cNvSpPr>
            <a:spLocks noGrp="1"/>
          </p:cNvSpPr>
          <p:nvPr>
            <p:ph idx="1"/>
          </p:nvPr>
        </p:nvSpPr>
        <p:spPr>
          <a:xfrm>
            <a:off x="457200" y="1255022"/>
            <a:ext cx="8229600" cy="5086493"/>
          </a:xfrm>
        </p:spPr>
        <p:txBody>
          <a:bodyPr>
            <a:normAutofit/>
          </a:bodyPr>
          <a:lstStyle/>
          <a:p>
            <a:r>
              <a:rPr lang="tr-TR" dirty="0"/>
              <a:t>Madde: </a:t>
            </a:r>
          </a:p>
          <a:p>
            <a:r>
              <a:rPr lang="tr-TR" dirty="0"/>
              <a:t>1-2-3-4-5-</a:t>
            </a:r>
          </a:p>
          <a:p>
            <a:r>
              <a:rPr lang="tr-TR" dirty="0"/>
              <a:t>19-20</a:t>
            </a:r>
          </a:p>
          <a:p>
            <a:r>
              <a:rPr lang="tr-TR" dirty="0"/>
              <a:t>54 den 70 (dahil) e kadar ve </a:t>
            </a:r>
          </a:p>
          <a:p>
            <a:r>
              <a:rPr lang="tr-TR" dirty="0"/>
              <a:t>3 geçici madde</a:t>
            </a:r>
          </a:p>
          <a:p>
            <a:pPr marL="0" indent="0" algn="just">
              <a:lnSpc>
                <a:spcPct val="120000"/>
              </a:lnSpc>
              <a:buNone/>
            </a:pPr>
            <a:endParaRPr lang="tr-TR" dirty="0"/>
          </a:p>
        </p:txBody>
      </p:sp>
      <p:sp>
        <p:nvSpPr>
          <p:cNvPr id="7" name="6 Slayt Numarası Yer Tutucusu"/>
          <p:cNvSpPr>
            <a:spLocks noGrp="1"/>
          </p:cNvSpPr>
          <p:nvPr>
            <p:ph type="sldNum" sz="quarter" idx="12"/>
          </p:nvPr>
        </p:nvSpPr>
        <p:spPr/>
        <p:txBody>
          <a:bodyPr/>
          <a:lstStyle/>
          <a:p>
            <a:fld id="{B1DEFA8C-F947-479F-BE07-76B6B3F80BF1}" type="slidenum">
              <a:rPr lang="tr-TR" smtClean="0"/>
              <a:pPr/>
              <a:t>4</a:t>
            </a:fld>
            <a:endParaRPr lang="tr-TR"/>
          </a:p>
        </p:txBody>
      </p:sp>
      <p:cxnSp>
        <p:nvCxnSpPr>
          <p:cNvPr id="6" name="5 Düz Bağlayıcı"/>
          <p:cNvCxnSpPr/>
          <p:nvPr/>
        </p:nvCxnSpPr>
        <p:spPr>
          <a:xfrm>
            <a:off x="611560" y="620688"/>
            <a:ext cx="7859216" cy="1483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275687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87214"/>
            <a:ext cx="8229600" cy="533474"/>
          </a:xfrm>
        </p:spPr>
        <p:txBody>
          <a:bodyPr>
            <a:normAutofit/>
          </a:bodyPr>
          <a:lstStyle/>
          <a:p>
            <a:r>
              <a:rPr lang="tr-TR" sz="2800" dirty="0" smtClean="0"/>
              <a:t>YENİ YÖNETMELİK BÖLÜMLERİ</a:t>
            </a:r>
            <a:endParaRPr lang="tr-TR" sz="2800" dirty="0">
              <a:solidFill>
                <a:srgbClr val="FF0000"/>
              </a:solidFill>
            </a:endParaRPr>
          </a:p>
        </p:txBody>
      </p:sp>
      <p:pic>
        <p:nvPicPr>
          <p:cNvPr id="4" name="İçerik Yer Tutucusu 3"/>
          <p:cNvPicPr>
            <a:picLocks noGrp="1" noChangeAspect="1"/>
          </p:cNvPicPr>
          <p:nvPr>
            <p:ph idx="1"/>
          </p:nvPr>
        </p:nvPicPr>
        <p:blipFill>
          <a:blip r:embed="rId2" cstate="print"/>
          <a:stretch>
            <a:fillRect/>
          </a:stretch>
        </p:blipFill>
        <p:spPr>
          <a:xfrm>
            <a:off x="432351" y="959240"/>
            <a:ext cx="8217634" cy="5086350"/>
          </a:xfrm>
          <a:prstGeom prst="rect">
            <a:avLst/>
          </a:prstGeom>
          <a:ln w="19050">
            <a:solidFill>
              <a:schemeClr val="tx1"/>
            </a:solidFill>
          </a:ln>
        </p:spPr>
      </p:pic>
      <p:sp>
        <p:nvSpPr>
          <p:cNvPr id="7" name="6 Slayt Numarası Yer Tutucusu"/>
          <p:cNvSpPr>
            <a:spLocks noGrp="1"/>
          </p:cNvSpPr>
          <p:nvPr>
            <p:ph type="sldNum" sz="quarter" idx="12"/>
          </p:nvPr>
        </p:nvSpPr>
        <p:spPr/>
        <p:txBody>
          <a:bodyPr/>
          <a:lstStyle/>
          <a:p>
            <a:fld id="{B1DEFA8C-F947-479F-BE07-76B6B3F80BF1}" type="slidenum">
              <a:rPr lang="tr-TR" smtClean="0"/>
              <a:pPr/>
              <a:t>5</a:t>
            </a:fld>
            <a:endParaRPr lang="tr-TR"/>
          </a:p>
        </p:txBody>
      </p:sp>
      <p:cxnSp>
        <p:nvCxnSpPr>
          <p:cNvPr id="6" name="5 Düz Bağlayıcı"/>
          <p:cNvCxnSpPr/>
          <p:nvPr/>
        </p:nvCxnSpPr>
        <p:spPr>
          <a:xfrm>
            <a:off x="611560" y="620688"/>
            <a:ext cx="7859216" cy="1483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0013027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1772816"/>
            <a:ext cx="7772400" cy="1827635"/>
          </a:xfrm>
        </p:spPr>
        <p:txBody>
          <a:bodyPr>
            <a:normAutofit fontScale="90000"/>
          </a:bodyPr>
          <a:lstStyle/>
          <a:p>
            <a:r>
              <a:rPr lang="tr-TR" dirty="0" smtClean="0"/>
              <a:t/>
            </a:r>
            <a:br>
              <a:rPr lang="tr-TR" dirty="0" smtClean="0"/>
            </a:br>
            <a:r>
              <a:rPr lang="tr-TR" sz="4000" dirty="0" smtClean="0"/>
              <a:t>“GEÇİCİ MADDELER”</a:t>
            </a:r>
            <a:br>
              <a:rPr lang="tr-TR" sz="4000" dirty="0" smtClean="0"/>
            </a:br>
            <a:r>
              <a:rPr lang="tr-TR" sz="4000" dirty="0" smtClean="0"/>
              <a:t>Çeşitli ve son hükümler</a:t>
            </a:r>
            <a:br>
              <a:rPr lang="tr-TR" sz="4000" dirty="0" smtClean="0"/>
            </a:br>
            <a:endParaRPr lang="tr-TR" dirty="0"/>
          </a:p>
        </p:txBody>
      </p:sp>
      <p:sp>
        <p:nvSpPr>
          <p:cNvPr id="5" name="4 Alt Başlık"/>
          <p:cNvSpPr>
            <a:spLocks noGrp="1"/>
          </p:cNvSpPr>
          <p:nvPr>
            <p:ph type="subTitle" idx="1"/>
          </p:nvPr>
        </p:nvSpPr>
        <p:spPr/>
        <p:txBody>
          <a:bodyPr/>
          <a:lstStyle/>
          <a:p>
            <a:endParaRPr lang="tr-TR" dirty="0" smtClean="0"/>
          </a:p>
          <a:p>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GEÇİCİ MADDELER</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7</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a:bodyPr>
          <a:lstStyle/>
          <a:p>
            <a:endParaRPr lang="tr-TR" sz="1800" dirty="0" smtClean="0"/>
          </a:p>
          <a:p>
            <a:r>
              <a:rPr lang="tr-TR" sz="1600" b="1" dirty="0"/>
              <a:t>Mevcut teşekkül</a:t>
            </a:r>
            <a:endParaRPr lang="tr-TR" sz="1600" dirty="0"/>
          </a:p>
          <a:p>
            <a:r>
              <a:rPr lang="tr-TR" sz="1600" b="1" dirty="0"/>
              <a:t>GEÇİCİ MADDE 2 – </a:t>
            </a:r>
            <a:r>
              <a:rPr lang="tr-TR" sz="1600" dirty="0"/>
              <a:t>(1) </a:t>
            </a:r>
            <a:r>
              <a:rPr lang="tr-TR" sz="1600" u="sng" dirty="0">
                <a:solidFill>
                  <a:srgbClr val="FF0000"/>
                </a:solidFill>
              </a:rPr>
              <a:t>Bu Yönetmeliğin yürürlüğe girdiği tarihten önceki </a:t>
            </a:r>
            <a:r>
              <a:rPr lang="tr-TR" sz="1600" dirty="0">
                <a:solidFill>
                  <a:srgbClr val="00B0F0"/>
                </a:solidFill>
              </a:rPr>
              <a:t>mevzuata göre ve mevzuatına uygun olarak </a:t>
            </a:r>
            <a:r>
              <a:rPr lang="tr-TR" sz="1600" b="1" u="sng" dirty="0">
                <a:solidFill>
                  <a:srgbClr val="FF0000"/>
                </a:solidFill>
              </a:rPr>
              <a:t>kısmen veya </a:t>
            </a:r>
            <a:r>
              <a:rPr lang="tr-TR" sz="1600" dirty="0">
                <a:solidFill>
                  <a:srgbClr val="FF0000"/>
                </a:solidFill>
              </a:rPr>
              <a:t>tamamen yapılaşması teşekkül etmiş imar adalarında</a:t>
            </a:r>
            <a:r>
              <a:rPr lang="tr-TR" sz="1600" dirty="0" smtClean="0"/>
              <a:t>,</a:t>
            </a:r>
          </a:p>
          <a:p>
            <a:r>
              <a:rPr lang="tr-TR" sz="1600" dirty="0" smtClean="0"/>
              <a:t> </a:t>
            </a:r>
            <a:r>
              <a:rPr lang="tr-TR" sz="1600" dirty="0"/>
              <a:t>imar planında </a:t>
            </a:r>
            <a:r>
              <a:rPr lang="tr-TR" sz="1600" dirty="0">
                <a:solidFill>
                  <a:srgbClr val="FF0000"/>
                </a:solidFill>
              </a:rPr>
              <a:t>aksine bir hüküm </a:t>
            </a:r>
            <a:r>
              <a:rPr lang="tr-TR" sz="1600" dirty="0"/>
              <a:t>bulunmamak kaydıyla, </a:t>
            </a:r>
            <a:endParaRPr lang="tr-TR" sz="1600" dirty="0" smtClean="0"/>
          </a:p>
          <a:p>
            <a:r>
              <a:rPr lang="tr-TR" sz="1600" dirty="0" smtClean="0"/>
              <a:t>yapı </a:t>
            </a:r>
            <a:r>
              <a:rPr lang="tr-TR" sz="1600" dirty="0"/>
              <a:t>yaklaşma mesafeleri</a:t>
            </a:r>
            <a:r>
              <a:rPr lang="tr-TR" sz="1600" dirty="0" smtClean="0"/>
              <a:t>,</a:t>
            </a:r>
          </a:p>
          <a:p>
            <a:r>
              <a:rPr lang="tr-TR" sz="1600" dirty="0" smtClean="0"/>
              <a:t> </a:t>
            </a:r>
            <a:r>
              <a:rPr lang="tr-TR" sz="1600" dirty="0" err="1"/>
              <a:t>kotlandırma</a:t>
            </a:r>
            <a:r>
              <a:rPr lang="tr-TR" sz="1600" dirty="0"/>
              <a:t>, </a:t>
            </a:r>
            <a:endParaRPr lang="tr-TR" sz="1600" dirty="0" smtClean="0"/>
          </a:p>
          <a:p>
            <a:r>
              <a:rPr lang="tr-TR" sz="1600" dirty="0" smtClean="0"/>
              <a:t>arka </a:t>
            </a:r>
            <a:r>
              <a:rPr lang="tr-TR" sz="1600" dirty="0"/>
              <a:t>bahçelerin tesviyesi ile parsel dışına taşmamak kaydı ile açık ve kapalı çıkmaları mevcut teşekküle göre belirlemeye </a:t>
            </a:r>
            <a:r>
              <a:rPr lang="tr-TR" sz="1600" u="sng" dirty="0">
                <a:solidFill>
                  <a:srgbClr val="FF0000"/>
                </a:solidFill>
              </a:rPr>
              <a:t>idaresi yetkilidir. </a:t>
            </a:r>
            <a:endParaRPr lang="tr-TR" sz="1600" u="sng" dirty="0" smtClean="0">
              <a:solidFill>
                <a:srgbClr val="FF0000"/>
              </a:solidFill>
            </a:endParaRPr>
          </a:p>
          <a:p>
            <a:pPr marL="0" indent="0" algn="just">
              <a:buNone/>
            </a:pPr>
            <a:r>
              <a:rPr lang="tr-TR" sz="2000" dirty="0" smtClean="0"/>
              <a:t>Bu </a:t>
            </a:r>
            <a:r>
              <a:rPr lang="tr-TR" sz="2000" dirty="0"/>
              <a:t>durumda, yan bahçe mesafeleri ve açık ve kapalı çıkma ölçüleri parselin sağında ve solunda bulunan mevzuatına uygun mevcut binaların yan bahçe mesafesine ve bu mesafe içinde yapılan açık ve kapalı çıkmalara uygun olarak verilir. </a:t>
            </a:r>
            <a:endParaRPr lang="tr-TR" sz="1800" dirty="0" smtClean="0"/>
          </a:p>
          <a:p>
            <a:endParaRPr lang="tr-TR" sz="1800"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GEÇİCİ MADDELER</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8</a:t>
            </a:fld>
            <a:endParaRPr lang="tr-TR" dirty="0">
              <a:solidFill>
                <a:prstClr val="black">
                  <a:tint val="75000"/>
                </a:prstClr>
              </a:solidFill>
            </a:endParaRPr>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solidFill>
                  <a:prstClr val="black"/>
                </a:solidFill>
              </a:rPr>
              <a:t>     </a:t>
            </a:r>
            <a:endParaRPr lang="tr-TR" dirty="0">
              <a:solidFill>
                <a:prstClr val="black"/>
              </a:solidFill>
            </a:endParaRPr>
          </a:p>
        </p:txBody>
      </p:sp>
      <p:sp>
        <p:nvSpPr>
          <p:cNvPr id="8" name="7 İçerik Yer Tutucusu"/>
          <p:cNvSpPr>
            <a:spLocks noGrp="1"/>
          </p:cNvSpPr>
          <p:nvPr>
            <p:ph idx="1"/>
          </p:nvPr>
        </p:nvSpPr>
        <p:spPr>
          <a:xfrm>
            <a:off x="457200" y="1600200"/>
            <a:ext cx="8229600" cy="4349079"/>
          </a:xfrm>
        </p:spPr>
        <p:txBody>
          <a:bodyPr>
            <a:normAutofit/>
          </a:bodyPr>
          <a:lstStyle/>
          <a:p>
            <a:endParaRPr lang="tr-TR" sz="1800" dirty="0" smtClean="0"/>
          </a:p>
          <a:p>
            <a:r>
              <a:rPr lang="tr-TR" sz="1600" b="1" dirty="0"/>
              <a:t>Mevcut </a:t>
            </a:r>
            <a:r>
              <a:rPr lang="tr-TR" sz="1600" b="1" dirty="0" smtClean="0"/>
              <a:t>teşekkül- ARKA BAHÇE</a:t>
            </a:r>
            <a:endParaRPr lang="tr-TR" sz="1600" dirty="0"/>
          </a:p>
          <a:p>
            <a:r>
              <a:rPr lang="tr-TR" sz="1600" b="1" dirty="0"/>
              <a:t>GEÇİCİ MADDE 2 – </a:t>
            </a:r>
            <a:r>
              <a:rPr lang="tr-TR" sz="1600" dirty="0" smtClean="0"/>
              <a:t>….</a:t>
            </a:r>
          </a:p>
          <a:p>
            <a:r>
              <a:rPr lang="tr-TR" sz="1600" u="sng" dirty="0" smtClean="0">
                <a:solidFill>
                  <a:srgbClr val="FF0000"/>
                </a:solidFill>
              </a:rPr>
              <a:t>Arka </a:t>
            </a:r>
            <a:r>
              <a:rPr lang="tr-TR" sz="1600" u="sng" dirty="0">
                <a:solidFill>
                  <a:srgbClr val="FF0000"/>
                </a:solidFill>
              </a:rPr>
              <a:t>bahçe mesafeleri ve bu mesafe içinde yapılacak açık ve kapalı çıkmalar; </a:t>
            </a:r>
            <a:endParaRPr lang="tr-TR" sz="1600" u="sng" dirty="0" smtClean="0">
              <a:solidFill>
                <a:srgbClr val="FF0000"/>
              </a:solidFill>
            </a:endParaRPr>
          </a:p>
          <a:p>
            <a:pPr lvl="1"/>
            <a:r>
              <a:rPr lang="tr-TR" sz="1600" dirty="0" smtClean="0"/>
              <a:t>bitişik </a:t>
            </a:r>
            <a:r>
              <a:rPr lang="tr-TR" sz="1600" dirty="0"/>
              <a:t>nizam yapı adalarında mevcut teşekküle, </a:t>
            </a:r>
            <a:endParaRPr lang="tr-TR" sz="1600" dirty="0" smtClean="0"/>
          </a:p>
          <a:p>
            <a:pPr lvl="1"/>
            <a:r>
              <a:rPr lang="tr-TR" sz="1600" dirty="0" smtClean="0"/>
              <a:t>ayrık </a:t>
            </a:r>
            <a:r>
              <a:rPr lang="tr-TR" sz="1600" dirty="0"/>
              <a:t>nizam yapı adalarında ise bitişiğindeki komşu parsellerin yapılaşmasına uygun olarak belirlenir. </a:t>
            </a:r>
            <a:endParaRPr lang="tr-TR" sz="1600" dirty="0" smtClean="0"/>
          </a:p>
          <a:p>
            <a:pPr lvl="1"/>
            <a:endParaRPr lang="tr-TR" sz="1600" dirty="0"/>
          </a:p>
          <a:p>
            <a:pPr lvl="1"/>
            <a:r>
              <a:rPr lang="tr-TR" sz="1600" dirty="0" err="1" smtClean="0"/>
              <a:t>Kotlandırma</a:t>
            </a:r>
            <a:r>
              <a:rPr lang="tr-TR" sz="1600" dirty="0" smtClean="0"/>
              <a:t> </a:t>
            </a:r>
            <a:r>
              <a:rPr lang="tr-TR" sz="1600" dirty="0"/>
              <a:t>ve arka bahçelerin tesviyesi komşu parsellerdeki uygulamalara göre yapılır. </a:t>
            </a:r>
            <a:r>
              <a:rPr lang="tr-TR" sz="1600" b="1" dirty="0">
                <a:solidFill>
                  <a:srgbClr val="FF0000"/>
                </a:solidFill>
              </a:rPr>
              <a:t>Ancak bu maddede ifade edilen çıkma ve bahçe mesafelerine ilişkin hususlarla ilgili olarak mevcut bina bulunmayan komşu cephelerde mer’i plan ve bu Yönetmelik hükümlerine uyulur.</a:t>
            </a:r>
          </a:p>
          <a:p>
            <a:pPr marL="0" indent="0" algn="just">
              <a:buNone/>
            </a:pPr>
            <a:endParaRPr lang="tr-TR" sz="1800" dirty="0" smtClean="0"/>
          </a:p>
          <a:p>
            <a:endParaRPr lang="tr-TR" sz="2400" dirty="0">
              <a:solidFill>
                <a:srgbClr val="FF0000"/>
              </a:solidFill>
            </a:endParaRPr>
          </a:p>
        </p:txBody>
      </p:sp>
    </p:spTree>
    <p:extLst>
      <p:ext uri="{BB962C8B-B14F-4D97-AF65-F5344CB8AC3E}">
        <p14:creationId xmlns="" xmlns:p14="http://schemas.microsoft.com/office/powerpoint/2010/main" val="35094431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GEÇİCİ MADDELER</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9</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a:bodyPr>
          <a:lstStyle/>
          <a:p>
            <a:r>
              <a:rPr lang="tr-TR" sz="1800" b="1" dirty="0"/>
              <a:t>Mevcut yapı ruhsatı başvuruları</a:t>
            </a:r>
            <a:endParaRPr lang="tr-TR" sz="1800" dirty="0"/>
          </a:p>
          <a:p>
            <a:pPr algn="just"/>
            <a:r>
              <a:rPr lang="tr-TR" sz="1800" b="1" dirty="0"/>
              <a:t>GEÇİCİ MADDE 3 </a:t>
            </a:r>
            <a:r>
              <a:rPr lang="tr-TR" sz="1800" dirty="0"/>
              <a:t>(1) </a:t>
            </a:r>
            <a:r>
              <a:rPr lang="tr-TR" sz="1800" dirty="0">
                <a:solidFill>
                  <a:srgbClr val="FF0000"/>
                </a:solidFill>
              </a:rPr>
              <a:t>22/5/2014 tarihinden önce </a:t>
            </a:r>
            <a:r>
              <a:rPr lang="tr-TR" sz="1800" dirty="0"/>
              <a:t>yapı ruhsatı almaya yönelik olarak </a:t>
            </a:r>
            <a:r>
              <a:rPr lang="tr-TR" sz="1800" dirty="0">
                <a:solidFill>
                  <a:srgbClr val="FF0000"/>
                </a:solidFill>
              </a:rPr>
              <a:t>işlemlere başlanılmış </a:t>
            </a:r>
            <a:r>
              <a:rPr lang="tr-TR" sz="1800" dirty="0"/>
              <a:t>olan ve </a:t>
            </a:r>
            <a:r>
              <a:rPr lang="tr-TR" sz="1800" dirty="0">
                <a:solidFill>
                  <a:srgbClr val="FF0000"/>
                </a:solidFill>
              </a:rPr>
              <a:t>bu maddenin yürürlüğe girdiği tarihten önce veya sonra yapılan yapı ruhsatı başvuruları</a:t>
            </a:r>
            <a:r>
              <a:rPr lang="tr-TR" sz="1800" dirty="0"/>
              <a:t>, </a:t>
            </a:r>
            <a:r>
              <a:rPr lang="tr-TR" sz="1800" b="1" u="sng" dirty="0"/>
              <a:t>1/10/2017</a:t>
            </a:r>
            <a:r>
              <a:rPr lang="tr-TR" sz="1800" dirty="0"/>
              <a:t> tarihine kadar </a:t>
            </a:r>
            <a:r>
              <a:rPr lang="tr-TR" sz="1800" dirty="0">
                <a:solidFill>
                  <a:srgbClr val="FF0000"/>
                </a:solidFill>
              </a:rPr>
              <a:t>sonuçlandırılmak</a:t>
            </a:r>
            <a:r>
              <a:rPr lang="tr-TR" sz="1800" dirty="0"/>
              <a:t> kaydıyla, </a:t>
            </a:r>
            <a:r>
              <a:rPr lang="tr-TR" sz="1800" b="1" u="sng" dirty="0"/>
              <a:t>başvuru sahibinin talebine bağlı </a:t>
            </a:r>
            <a:r>
              <a:rPr lang="tr-TR" sz="1800" dirty="0"/>
              <a:t>olarak, ilgili işlem tarihinde yürürlükte olan Yönetmeliğin 30/5/2013 tarihi ve sonrasında yürürlükte olan hükümlerine göre neticelendirilir. Ancak, bu madde hiçbir şekilde bu Yönetmelik hükümlerinin </a:t>
            </a:r>
            <a:r>
              <a:rPr lang="tr-TR" sz="1800" u="sng" dirty="0"/>
              <a:t>karma kullanımı ve yapının planla belirlenen kat adedini artırmak amacıyla uygulanamaz ve bu amaçla yapı ruhsatı düzenlenemez.</a:t>
            </a:r>
          </a:p>
          <a:p>
            <a:endParaRPr lang="tr-TR" sz="1800" dirty="0" smtClean="0"/>
          </a:p>
        </p:txBody>
      </p:sp>
      <p:sp>
        <p:nvSpPr>
          <p:cNvPr id="3" name="Çarpma 2"/>
          <p:cNvSpPr/>
          <p:nvPr/>
        </p:nvSpPr>
        <p:spPr>
          <a:xfrm>
            <a:off x="683568" y="692695"/>
            <a:ext cx="7776864" cy="5256583"/>
          </a:xfrm>
          <a:prstGeom prst="mathMultiply">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GEÇİCİ MADDELER</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10</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a:bodyPr>
          <a:lstStyle/>
          <a:p>
            <a:r>
              <a:rPr lang="tr-TR" sz="1800" b="1" dirty="0"/>
              <a:t>Mevcut yapı ruhsatı </a:t>
            </a:r>
            <a:r>
              <a:rPr lang="tr-TR" sz="1800" b="1" dirty="0" smtClean="0"/>
              <a:t>başvuruları </a:t>
            </a:r>
            <a:r>
              <a:rPr lang="tr-TR" sz="1800" b="1" dirty="0" smtClean="0">
                <a:solidFill>
                  <a:srgbClr val="FF0000"/>
                </a:solidFill>
              </a:rPr>
              <a:t>(KAMU YAPILARI)</a:t>
            </a:r>
            <a:endParaRPr lang="tr-TR" sz="1800" dirty="0">
              <a:solidFill>
                <a:srgbClr val="FF0000"/>
              </a:solidFill>
            </a:endParaRPr>
          </a:p>
          <a:p>
            <a:pPr algn="just"/>
            <a:endParaRPr lang="tr-TR" sz="1800" b="1" dirty="0" smtClean="0"/>
          </a:p>
          <a:p>
            <a:pPr algn="just"/>
            <a:endParaRPr lang="tr-TR" sz="1800" b="1" dirty="0"/>
          </a:p>
          <a:p>
            <a:pPr marL="0" indent="0" algn="just">
              <a:buNone/>
            </a:pPr>
            <a:r>
              <a:rPr lang="tr-TR" sz="1800" b="1" dirty="0" smtClean="0"/>
              <a:t>GEÇİCİ </a:t>
            </a:r>
            <a:r>
              <a:rPr lang="tr-TR" sz="1800" b="1" dirty="0"/>
              <a:t>MADDE 3 </a:t>
            </a:r>
            <a:r>
              <a:rPr lang="tr-TR" sz="1800" dirty="0"/>
              <a:t>(2) </a:t>
            </a:r>
            <a:r>
              <a:rPr lang="tr-TR" sz="1800" dirty="0">
                <a:solidFill>
                  <a:srgbClr val="FF0000"/>
                </a:solidFill>
              </a:rPr>
              <a:t>Kat karşılığı ve hasılat paylaşımı modelleri hariç </a:t>
            </a:r>
            <a:r>
              <a:rPr lang="tr-TR" sz="1800" dirty="0"/>
              <a:t>olmak üzere, kamu kurum ve kuruluşlarınca bu Yönetmeliğin yürürlüğe girdiği tarihten önce </a:t>
            </a:r>
            <a:r>
              <a:rPr lang="tr-TR" sz="1800" b="1" u="sng" dirty="0">
                <a:solidFill>
                  <a:srgbClr val="FF0000"/>
                </a:solidFill>
              </a:rPr>
              <a:t>ihale kararı veya ihale tarihi alınmış veya ihalesi yapılmış olan ancak ruhsat düzenlenmemiş yapıların </a:t>
            </a:r>
            <a:r>
              <a:rPr lang="tr-TR" sz="1800" dirty="0"/>
              <a:t>ruhsat işlemleri 1/10/2017 tarihinden önce yürürlükte olan Yönetmeliğe göre sonuçlandırılır.</a:t>
            </a:r>
          </a:p>
          <a:p>
            <a:endParaRPr lang="tr-TR" sz="1800" dirty="0" smtClean="0"/>
          </a:p>
        </p:txBody>
      </p:sp>
    </p:spTree>
    <p:extLst>
      <p:ext uri="{BB962C8B-B14F-4D97-AF65-F5344CB8AC3E}">
        <p14:creationId xmlns="" xmlns:p14="http://schemas.microsoft.com/office/powerpoint/2010/main" val="23376303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GEÇİCİ MADDELER</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11</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a:bodyPr>
          <a:lstStyle/>
          <a:p>
            <a:pPr algn="just"/>
            <a:r>
              <a:rPr lang="tr-TR" sz="1800" dirty="0" smtClean="0"/>
              <a:t>“(3) Bu Yönetmeliğin yürürlüğe girmesinden önce </a:t>
            </a:r>
            <a:r>
              <a:rPr lang="tr-TR" sz="1800" dirty="0" smtClean="0">
                <a:solidFill>
                  <a:srgbClr val="FF0000"/>
                </a:solidFill>
              </a:rPr>
              <a:t>riskli yapı tespiti </a:t>
            </a:r>
            <a:r>
              <a:rPr lang="tr-TR" sz="1800" dirty="0" smtClean="0"/>
              <a:t>yapılmış </a:t>
            </a:r>
            <a:r>
              <a:rPr lang="tr-TR" sz="1800" dirty="0" smtClean="0">
                <a:solidFill>
                  <a:srgbClr val="FF0000"/>
                </a:solidFill>
              </a:rPr>
              <a:t>ya da riskli alan kapsamına alınmış olup</a:t>
            </a:r>
            <a:r>
              <a:rPr lang="tr-TR" sz="1800" dirty="0" smtClean="0"/>
              <a:t>, maliklerin </a:t>
            </a:r>
            <a:r>
              <a:rPr lang="tr-TR" sz="1800" b="1" u="sng" dirty="0" smtClean="0"/>
              <a:t>en az üçte ikisi ile noter onaylı kat karşılığı inşaat sözleşmesi düzenlenmiş olup </a:t>
            </a:r>
            <a:r>
              <a:rPr lang="tr-TR" sz="1800" dirty="0" smtClean="0"/>
              <a:t>yapı ruhsatı </a:t>
            </a:r>
            <a:r>
              <a:rPr lang="tr-TR" sz="2800" b="1" dirty="0" smtClean="0"/>
              <a:t>düzenlenmemiş </a:t>
            </a:r>
            <a:r>
              <a:rPr lang="tr-TR" sz="1800" dirty="0" smtClean="0"/>
              <a:t>yapıların ruhsat işlemleri, </a:t>
            </a:r>
            <a:r>
              <a:rPr lang="tr-TR" sz="2400" b="1" dirty="0" smtClean="0"/>
              <a:t>talep edilmes</a:t>
            </a:r>
            <a:r>
              <a:rPr lang="tr-TR" sz="1800" dirty="0" smtClean="0"/>
              <a:t>i halinde </a:t>
            </a:r>
            <a:r>
              <a:rPr lang="tr-TR" sz="1800" b="1" u="sng" dirty="0" smtClean="0"/>
              <a:t>1/10/2017 tarihinden önce </a:t>
            </a:r>
            <a:r>
              <a:rPr lang="tr-TR" sz="1800" dirty="0" smtClean="0"/>
              <a:t>yürürlükte olan Yönetmeliğe göre sonuçlandırılır.”</a:t>
            </a:r>
          </a:p>
          <a:p>
            <a:pPr algn="just">
              <a:buNone/>
            </a:pPr>
            <a:endParaRPr lang="tr-TR" sz="1800" dirty="0" smtClean="0"/>
          </a:p>
          <a:p>
            <a:pPr algn="just"/>
            <a:r>
              <a:rPr lang="tr-TR" sz="1800" dirty="0" smtClean="0"/>
              <a:t>“(4) Bu Yönetmeliğin yürürlüğe girmesinden </a:t>
            </a:r>
            <a:r>
              <a:rPr lang="tr-TR" sz="1800" b="1" dirty="0" smtClean="0"/>
              <a:t>önce ruhsat alınmış olup, </a:t>
            </a:r>
            <a:r>
              <a:rPr lang="tr-TR" sz="1800" dirty="0" smtClean="0"/>
              <a:t>inşaatı </a:t>
            </a:r>
            <a:r>
              <a:rPr lang="tr-TR" sz="1800" b="1" dirty="0" smtClean="0"/>
              <a:t>devam eden yapılara </a:t>
            </a:r>
            <a:r>
              <a:rPr lang="tr-TR" sz="1800" dirty="0" smtClean="0"/>
              <a:t>ilişkin ruhsat süresi içerisinde yapılan tadilat ruhsatı başvuruları; </a:t>
            </a:r>
            <a:r>
              <a:rPr lang="tr-TR" sz="1800" dirty="0" smtClean="0">
                <a:solidFill>
                  <a:srgbClr val="FF0000"/>
                </a:solidFill>
              </a:rPr>
              <a:t>talep edilmesi halinde </a:t>
            </a:r>
            <a:r>
              <a:rPr lang="tr-TR" sz="1800" dirty="0" smtClean="0"/>
              <a:t>ruhsatın düzenlendiği Yönetmeliğe göre sonuçlandırılır.”</a:t>
            </a:r>
          </a:p>
          <a:p>
            <a:endParaRPr lang="tr-TR" sz="1800" dirty="0" smtClean="0"/>
          </a:p>
        </p:txBody>
      </p:sp>
    </p:spTree>
    <p:extLst>
      <p:ext uri="{BB962C8B-B14F-4D97-AF65-F5344CB8AC3E}">
        <p14:creationId xmlns="" xmlns:p14="http://schemas.microsoft.com/office/powerpoint/2010/main" val="23376303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UYGULAMA ESASLARI-Madde 69</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12</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lnSpcReduction="10000"/>
          </a:bodyPr>
          <a:lstStyle/>
          <a:p>
            <a:r>
              <a:rPr lang="tr-TR" sz="1800" dirty="0"/>
              <a:t>Yönetmeliğin </a:t>
            </a:r>
            <a:r>
              <a:rPr lang="tr-TR" sz="1800" u="sng" dirty="0">
                <a:solidFill>
                  <a:srgbClr val="FF0000"/>
                </a:solidFill>
              </a:rPr>
              <a:t>birinci, ikinci, altıncı, yedinci, sekizinci, dokuzuncu bölümleri, geçici maddeleri ile 19 uncu ve 20 </a:t>
            </a:r>
            <a:r>
              <a:rPr lang="tr-TR" sz="1800" u="sng" dirty="0" err="1">
                <a:solidFill>
                  <a:srgbClr val="FF0000"/>
                </a:solidFill>
              </a:rPr>
              <a:t>nci</a:t>
            </a:r>
            <a:r>
              <a:rPr lang="tr-TR" sz="1800" u="sng" dirty="0">
                <a:solidFill>
                  <a:srgbClr val="FF0000"/>
                </a:solidFill>
              </a:rPr>
              <a:t> maddelerinde yer alan hükümler, </a:t>
            </a:r>
            <a:r>
              <a:rPr lang="tr-TR" sz="1800" dirty="0"/>
              <a:t>planlarla ve ilgili idarelerce çıkarılacak yönetmeliklerle değiştirilemez ve planlarda bu hükümlere aykırı olarak getirilecek hükümler uygulanamaz.</a:t>
            </a:r>
          </a:p>
          <a:p>
            <a:r>
              <a:rPr lang="tr-TR" sz="1800" dirty="0" smtClean="0"/>
              <a:t>1. Bölüm: </a:t>
            </a:r>
            <a:r>
              <a:rPr lang="tr-TR" sz="1800" b="1" dirty="0"/>
              <a:t>Amaç, Kapsam, Dayanak ve </a:t>
            </a:r>
            <a:r>
              <a:rPr lang="tr-TR" sz="1800" b="1" dirty="0" smtClean="0"/>
              <a:t>TANIMLAR (DEĞİŞTİRİLEMEYEN BÖLÜM) (4 madde 9 sayfa)</a:t>
            </a:r>
            <a:endParaRPr lang="tr-TR" sz="1800" dirty="0"/>
          </a:p>
          <a:p>
            <a:r>
              <a:rPr lang="tr-TR" sz="1800" dirty="0" smtClean="0"/>
              <a:t>2. Bölüm: </a:t>
            </a:r>
            <a:r>
              <a:rPr lang="tr-TR" sz="1800" b="1" dirty="0"/>
              <a:t>Genel </a:t>
            </a:r>
            <a:r>
              <a:rPr lang="tr-TR" sz="1800" b="1" dirty="0" smtClean="0"/>
              <a:t>İlkeler ( 5’inci madde)</a:t>
            </a:r>
          </a:p>
          <a:p>
            <a:r>
              <a:rPr lang="tr-TR" sz="1800" b="1" dirty="0" smtClean="0"/>
              <a:t>6. bölüm: Projeler </a:t>
            </a:r>
            <a:r>
              <a:rPr lang="tr-TR" sz="1800" b="1" dirty="0"/>
              <a:t>ve Yapı İzin Belgeleri</a:t>
            </a:r>
            <a:endParaRPr lang="tr-TR" sz="1800" dirty="0"/>
          </a:p>
          <a:p>
            <a:r>
              <a:rPr lang="tr-TR" sz="1800" b="1" dirty="0" smtClean="0"/>
              <a:t>7. bölüm: Denetime dair hükümler</a:t>
            </a:r>
          </a:p>
          <a:p>
            <a:r>
              <a:rPr lang="tr-TR" sz="1800" b="1" dirty="0" smtClean="0"/>
              <a:t>8. bölüm: </a:t>
            </a:r>
            <a:r>
              <a:rPr lang="tr-TR" sz="1800" b="1" dirty="0"/>
              <a:t>Yönetmeliğin uygulanmasına ilişkin esaslar</a:t>
            </a:r>
            <a:endParaRPr lang="tr-TR" sz="1800" dirty="0"/>
          </a:p>
          <a:p>
            <a:r>
              <a:rPr lang="tr-TR" sz="1800" b="1" dirty="0" smtClean="0"/>
              <a:t>9. bölüm: Çeşitli ve son hükümler</a:t>
            </a:r>
          </a:p>
          <a:p>
            <a:r>
              <a:rPr lang="tr-TR" sz="1800" b="1" dirty="0" smtClean="0"/>
              <a:t>19’uncu madde: Parsel </a:t>
            </a:r>
            <a:r>
              <a:rPr lang="tr-TR" sz="1800" b="1" dirty="0"/>
              <a:t>kullanım fonksiyonlarına göre yapılaşma </a:t>
            </a:r>
            <a:r>
              <a:rPr lang="tr-TR" sz="1800" b="1" dirty="0" smtClean="0"/>
              <a:t>			koşulları</a:t>
            </a:r>
          </a:p>
          <a:p>
            <a:r>
              <a:rPr lang="tr-TR" sz="1800" b="1" dirty="0" smtClean="0"/>
              <a:t>20’inci madde: Taban Alanı</a:t>
            </a:r>
            <a:endParaRPr lang="tr-TR" sz="1800" dirty="0"/>
          </a:p>
          <a:p>
            <a:endParaRPr lang="tr-TR" sz="1800" dirty="0"/>
          </a:p>
          <a:p>
            <a:endParaRPr lang="tr-TR" sz="1800" dirty="0" smtClean="0"/>
          </a:p>
        </p:txBody>
      </p:sp>
      <p:sp>
        <p:nvSpPr>
          <p:cNvPr id="3" name="Dikdörtgen 2"/>
          <p:cNvSpPr/>
          <p:nvPr/>
        </p:nvSpPr>
        <p:spPr>
          <a:xfrm rot="19315982">
            <a:off x="-214997" y="2763866"/>
            <a:ext cx="9032386" cy="923330"/>
          </a:xfrm>
          <a:prstGeom prst="rect">
            <a:avLst/>
          </a:prstGeom>
          <a:noFill/>
        </p:spPr>
        <p:style>
          <a:lnRef idx="2">
            <a:schemeClr val="accent1"/>
          </a:lnRef>
          <a:fillRef idx="1">
            <a:schemeClr val="lt1"/>
          </a:fillRef>
          <a:effectRef idx="0">
            <a:schemeClr val="accent1"/>
          </a:effectRef>
          <a:fontRef idx="minor">
            <a:schemeClr val="dk1"/>
          </a:fontRef>
        </p:style>
        <p:txBody>
          <a:bodyPr wrap="square" lIns="91440" tIns="45720" rIns="91440" bIns="45720">
            <a:spAutoFit/>
          </a:bodyPr>
          <a:lstStyle/>
          <a:p>
            <a:pPr algn="ctr"/>
            <a:r>
              <a:rPr lang="tr-TR" sz="5400" b="0" cap="none" spc="0" dirty="0" smtClean="0">
                <a:ln w="0">
                  <a:solidFill>
                    <a:srgbClr val="FFFF00"/>
                  </a:solidFill>
                </a:ln>
                <a:solidFill>
                  <a:srgbClr val="FF0000"/>
                </a:solidFill>
                <a:effectLst>
                  <a:outerShdw blurRad="38100" dist="19050" dir="2700000" algn="tl" rotWithShape="0">
                    <a:schemeClr val="dk1">
                      <a:alpha val="40000"/>
                    </a:schemeClr>
                  </a:outerShdw>
                </a:effectLst>
              </a:rPr>
              <a:t>DEĞİŞTİRİLEMEZ</a:t>
            </a:r>
            <a:endParaRPr lang="tr-TR" sz="5400" b="0" cap="none" spc="0" dirty="0">
              <a:ln w="0">
                <a:solidFill>
                  <a:srgbClr val="FFFF00"/>
                </a:solidFill>
              </a:ln>
              <a:solidFill>
                <a:srgbClr val="FF00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13</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a:bodyPr>
          <a:lstStyle/>
          <a:p>
            <a:endParaRPr lang="tr-TR" sz="1800" dirty="0" smtClean="0"/>
          </a:p>
          <a:p>
            <a:pPr algn="ctr"/>
            <a:endParaRPr lang="tr-TR" sz="1800" b="1" dirty="0" smtClean="0"/>
          </a:p>
          <a:p>
            <a:pPr algn="ctr"/>
            <a:endParaRPr lang="tr-TR" sz="1800" b="1" dirty="0" smtClean="0"/>
          </a:p>
          <a:p>
            <a:pPr algn="ctr"/>
            <a:endParaRPr lang="tr-TR" sz="1800" b="1" dirty="0" smtClean="0"/>
          </a:p>
          <a:p>
            <a:pPr algn="ctr"/>
            <a:endParaRPr lang="tr-TR" sz="1800" b="1" dirty="0" smtClean="0"/>
          </a:p>
          <a:p>
            <a:pPr algn="ctr"/>
            <a:endParaRPr lang="tr-TR" sz="1800" b="1" dirty="0" smtClean="0"/>
          </a:p>
          <a:p>
            <a:pPr algn="ctr"/>
            <a:endParaRPr lang="tr-TR" sz="1800" b="1" dirty="0" smtClean="0"/>
          </a:p>
          <a:p>
            <a:pPr algn="ctr"/>
            <a:r>
              <a:rPr lang="tr-TR" sz="2800" b="1" dirty="0" smtClean="0"/>
              <a:t>ANA KONULAR</a:t>
            </a:r>
            <a:endParaRPr lang="tr-TR" sz="2000" i="1" u="sng" dirty="0" smtClean="0"/>
          </a:p>
          <a:p>
            <a:endParaRPr lang="tr-TR" sz="1500" i="1" u="sng"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800" dirty="0" smtClean="0"/>
              <a:t>AMAÇ-KAPSAM-DAYANAK</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14</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751289"/>
          </a:xfrm>
        </p:spPr>
        <p:txBody>
          <a:bodyPr>
            <a:normAutofit/>
          </a:bodyPr>
          <a:lstStyle/>
          <a:p>
            <a:endParaRPr lang="tr-TR" sz="1800" dirty="0"/>
          </a:p>
          <a:p>
            <a:pPr marL="0" indent="0" algn="just">
              <a:buNone/>
            </a:pPr>
            <a:endParaRPr lang="tr-TR" sz="1800" b="1" u="sng" dirty="0" smtClean="0"/>
          </a:p>
          <a:p>
            <a:pPr marL="0" indent="0" algn="just">
              <a:buNone/>
            </a:pPr>
            <a:endParaRPr lang="tr-TR" sz="1800" b="1" u="sng" dirty="0"/>
          </a:p>
          <a:p>
            <a:pPr marL="0" indent="0" algn="just">
              <a:buNone/>
            </a:pPr>
            <a:r>
              <a:rPr lang="tr-TR" sz="1800" b="1" u="sng" dirty="0" smtClean="0"/>
              <a:t>Yönetmeliğin Amacı:</a:t>
            </a:r>
            <a:r>
              <a:rPr lang="tr-TR" sz="1800" dirty="0" smtClean="0"/>
              <a:t> </a:t>
            </a:r>
          </a:p>
          <a:p>
            <a:pPr marL="0" indent="0" algn="just">
              <a:buNone/>
            </a:pPr>
            <a:r>
              <a:rPr lang="tr-TR" sz="1800" dirty="0" smtClean="0">
                <a:solidFill>
                  <a:srgbClr val="FF0000"/>
                </a:solidFill>
              </a:rPr>
              <a:t>plan</a:t>
            </a:r>
            <a:r>
              <a:rPr lang="tr-TR" sz="1800" dirty="0">
                <a:solidFill>
                  <a:srgbClr val="FF0000"/>
                </a:solidFill>
              </a:rPr>
              <a:t>, fen, sağlık ve sürdürülebilir çevre </a:t>
            </a:r>
            <a:r>
              <a:rPr lang="tr-TR" sz="1800" dirty="0"/>
              <a:t>şartlarına uygun </a:t>
            </a:r>
            <a:r>
              <a:rPr lang="tr-TR" sz="1800" dirty="0">
                <a:solidFill>
                  <a:srgbClr val="FF0000"/>
                </a:solidFill>
              </a:rPr>
              <a:t>yapı</a:t>
            </a:r>
            <a:r>
              <a:rPr lang="tr-TR" sz="1800" dirty="0"/>
              <a:t> ve yapılaşma ile </a:t>
            </a:r>
            <a:r>
              <a:rPr lang="tr-TR" sz="1800" dirty="0">
                <a:solidFill>
                  <a:srgbClr val="FF0000"/>
                </a:solidFill>
              </a:rPr>
              <a:t>projelendirmeye </a:t>
            </a:r>
            <a:r>
              <a:rPr lang="tr-TR" sz="1800" dirty="0"/>
              <a:t>ve </a:t>
            </a:r>
            <a:r>
              <a:rPr lang="tr-TR" sz="1800" dirty="0">
                <a:solidFill>
                  <a:srgbClr val="FF0000"/>
                </a:solidFill>
              </a:rPr>
              <a:t>denetime </a:t>
            </a:r>
            <a:r>
              <a:rPr lang="tr-TR" sz="1800" dirty="0"/>
              <a:t>ilişkin usul ve esasları belirlemektir.</a:t>
            </a:r>
          </a:p>
          <a:p>
            <a:pPr marL="0" indent="0" algn="just">
              <a:buNone/>
            </a:pPr>
            <a:endParaRPr lang="tr-TR" sz="1800" b="1" u="sng" dirty="0" smtClean="0"/>
          </a:p>
          <a:p>
            <a:pPr marL="0" indent="0" algn="just">
              <a:buNone/>
            </a:pPr>
            <a:endParaRPr lang="tr-TR" sz="1800" b="1" u="sng" dirty="0"/>
          </a:p>
          <a:p>
            <a:pPr marL="0" indent="0" algn="just">
              <a:buNone/>
            </a:pPr>
            <a:endParaRPr lang="tr-TR" sz="1800" b="1" u="sng" dirty="0" smtClean="0"/>
          </a:p>
          <a:p>
            <a:pPr marL="0" indent="0" algn="just">
              <a:buNone/>
            </a:pPr>
            <a:r>
              <a:rPr lang="tr-TR" sz="1800" b="1" u="sng" dirty="0" smtClean="0"/>
              <a:t>Kapsamı: </a:t>
            </a:r>
          </a:p>
          <a:p>
            <a:pPr marL="0" indent="0" algn="just">
              <a:buNone/>
            </a:pPr>
            <a:r>
              <a:rPr lang="tr-TR" dirty="0" smtClean="0">
                <a:solidFill>
                  <a:srgbClr val="FF0000"/>
                </a:solidFill>
              </a:rPr>
              <a:t>uygulama</a:t>
            </a:r>
            <a:r>
              <a:rPr lang="tr-TR" sz="1800" dirty="0" smtClean="0">
                <a:solidFill>
                  <a:srgbClr val="FF0000"/>
                </a:solidFill>
              </a:rPr>
              <a:t> </a:t>
            </a:r>
            <a:r>
              <a:rPr lang="tr-TR" sz="1800" dirty="0">
                <a:solidFill>
                  <a:srgbClr val="FF0000"/>
                </a:solidFill>
              </a:rPr>
              <a:t>imar planı bulunan </a:t>
            </a:r>
            <a:r>
              <a:rPr lang="tr-TR" sz="1800" dirty="0"/>
              <a:t>alanları kapsar.</a:t>
            </a:r>
          </a:p>
          <a:p>
            <a:pPr marL="0" indent="0" algn="just">
              <a:buNone/>
            </a:pPr>
            <a:endParaRPr lang="tr-TR" sz="1800" b="1" u="sng" dirty="0" smtClean="0"/>
          </a:p>
        </p:txBody>
      </p:sp>
    </p:spTree>
    <p:extLst>
      <p:ext uri="{BB962C8B-B14F-4D97-AF65-F5344CB8AC3E}">
        <p14:creationId xmlns="" xmlns:p14="http://schemas.microsoft.com/office/powerpoint/2010/main" val="14613979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2800" dirty="0" smtClean="0"/>
              <a:t/>
            </a:r>
            <a:br>
              <a:rPr lang="tr-TR" sz="2800" dirty="0" smtClean="0"/>
            </a:br>
            <a:r>
              <a:rPr lang="tr-TR" sz="2800" dirty="0" smtClean="0"/>
              <a:t>Planlı Alanlar İmar Yönetmeliği</a:t>
            </a:r>
            <a:br>
              <a:rPr lang="tr-TR" sz="2800" dirty="0" smtClean="0"/>
            </a:br>
            <a:r>
              <a:rPr lang="tr-TR" sz="2800" dirty="0">
                <a:solidFill>
                  <a:srgbClr val="FF0000"/>
                </a:solidFill>
              </a:rPr>
              <a:t>Konuları Nelerdir?</a:t>
            </a:r>
            <a:br>
              <a:rPr lang="tr-TR" sz="2800" dirty="0">
                <a:solidFill>
                  <a:srgbClr val="FF0000"/>
                </a:solidFill>
              </a:rPr>
            </a:br>
            <a:endParaRPr lang="tr-TR" sz="2800" dirty="0"/>
          </a:p>
        </p:txBody>
      </p:sp>
      <p:sp>
        <p:nvSpPr>
          <p:cNvPr id="3" name="2 İçerik Yer Tutucusu"/>
          <p:cNvSpPr>
            <a:spLocks noGrp="1"/>
          </p:cNvSpPr>
          <p:nvPr>
            <p:ph sz="half" idx="1"/>
          </p:nvPr>
        </p:nvSpPr>
        <p:spPr/>
        <p:txBody>
          <a:bodyPr>
            <a:normAutofit fontScale="92500"/>
          </a:bodyPr>
          <a:lstStyle/>
          <a:p>
            <a:r>
              <a:rPr lang="tr-TR" sz="1800" b="1" u="sng" dirty="0" smtClean="0">
                <a:solidFill>
                  <a:srgbClr val="FF0000"/>
                </a:solidFill>
              </a:rPr>
              <a:t>TANIMLARRRR </a:t>
            </a:r>
            <a:r>
              <a:rPr lang="tr-TR" sz="1700" b="1" u="sng" dirty="0" smtClean="0"/>
              <a:t>(DEĞİŞTİRİLEMEZ)</a:t>
            </a:r>
          </a:p>
          <a:p>
            <a:r>
              <a:rPr lang="tr-TR" sz="1800" b="1" u="sng" dirty="0">
                <a:solidFill>
                  <a:srgbClr val="FF0000"/>
                </a:solidFill>
              </a:rPr>
              <a:t>Genel ilkeler </a:t>
            </a:r>
            <a:r>
              <a:rPr lang="tr-TR" sz="1800" b="1" u="sng" dirty="0" smtClean="0"/>
              <a:t>(DEĞİŞTİRİLEMEZ</a:t>
            </a:r>
            <a:r>
              <a:rPr lang="tr-TR" sz="1800" b="1" u="sng" dirty="0"/>
              <a:t>)</a:t>
            </a:r>
            <a:endParaRPr lang="tr-TR" sz="1800" b="1" u="sng" dirty="0" smtClean="0"/>
          </a:p>
          <a:p>
            <a:r>
              <a:rPr lang="tr-TR" sz="1800" b="1" u="sng" dirty="0" smtClean="0"/>
              <a:t>Arsalara ilişkin hükümler</a:t>
            </a:r>
          </a:p>
          <a:p>
            <a:r>
              <a:rPr lang="tr-TR" sz="1800" dirty="0" smtClean="0"/>
              <a:t>İfraz tevhit</a:t>
            </a:r>
          </a:p>
          <a:p>
            <a:r>
              <a:rPr lang="tr-TR" sz="1800" b="1" u="sng" dirty="0" smtClean="0"/>
              <a:t>Parsele ilişkin hükümler</a:t>
            </a:r>
          </a:p>
          <a:p>
            <a:r>
              <a:rPr lang="tr-TR" sz="1800" b="1" u="sng" dirty="0" smtClean="0"/>
              <a:t>Yapılaşmaya ilişkin hükümler</a:t>
            </a:r>
          </a:p>
          <a:p>
            <a:r>
              <a:rPr lang="tr-TR" sz="1800" dirty="0" err="1" smtClean="0"/>
              <a:t>Kotlandırmalar</a:t>
            </a:r>
            <a:r>
              <a:rPr lang="tr-TR" sz="1800" dirty="0" smtClean="0"/>
              <a:t>-Tesviyeler</a:t>
            </a:r>
          </a:p>
          <a:p>
            <a:r>
              <a:rPr lang="tr-TR" sz="1800" dirty="0" smtClean="0">
                <a:solidFill>
                  <a:srgbClr val="FF0000"/>
                </a:solidFill>
              </a:rPr>
              <a:t>Parsel Kullanım koşullarına göre yapılaşma </a:t>
            </a:r>
            <a:r>
              <a:rPr lang="tr-TR" sz="1800" b="1" dirty="0"/>
              <a:t>(</a:t>
            </a:r>
            <a:r>
              <a:rPr lang="tr-TR" sz="1800" b="1" dirty="0" smtClean="0"/>
              <a:t>DEĞİŞTİRİLEMEZ)</a:t>
            </a:r>
          </a:p>
          <a:p>
            <a:r>
              <a:rPr lang="tr-TR" sz="1800" dirty="0" smtClean="0">
                <a:solidFill>
                  <a:srgbClr val="FF0000"/>
                </a:solidFill>
              </a:rPr>
              <a:t>Taban alanı </a:t>
            </a:r>
            <a:r>
              <a:rPr lang="tr-TR" sz="1800" b="1" dirty="0" smtClean="0"/>
              <a:t>(DEĞİŞTİRİLEMEZ)</a:t>
            </a:r>
          </a:p>
          <a:p>
            <a:r>
              <a:rPr lang="tr-TR" sz="1800" dirty="0" smtClean="0"/>
              <a:t>Katlar alanı ve istisnalar </a:t>
            </a:r>
            <a:r>
              <a:rPr lang="tr-TR" sz="1800" b="1" dirty="0" smtClean="0">
                <a:solidFill>
                  <a:srgbClr val="FF0000"/>
                </a:solidFill>
                <a:sym typeface="Wingdings" panose="05000000000000000000" pitchFamily="2" charset="2"/>
              </a:rPr>
              <a:t></a:t>
            </a:r>
            <a:endParaRPr lang="tr-TR" sz="1800" b="1" dirty="0" smtClean="0">
              <a:solidFill>
                <a:srgbClr val="FF0000"/>
              </a:solidFill>
            </a:endParaRPr>
          </a:p>
          <a:p>
            <a:r>
              <a:rPr lang="tr-TR" sz="1800" dirty="0" smtClean="0"/>
              <a:t>Bahçe mesafeleri</a:t>
            </a:r>
          </a:p>
          <a:p>
            <a:r>
              <a:rPr lang="tr-TR" sz="1800" dirty="0" smtClean="0"/>
              <a:t>Parselde birden fazla yapı yapılması</a:t>
            </a:r>
          </a:p>
          <a:p>
            <a:r>
              <a:rPr lang="tr-TR" sz="1800" dirty="0" smtClean="0"/>
              <a:t>Eksik katlı yapı yapılması</a:t>
            </a:r>
          </a:p>
          <a:p>
            <a:endParaRPr lang="tr-TR" sz="1800" dirty="0" smtClean="0">
              <a:solidFill>
                <a:srgbClr val="FF0000"/>
              </a:solidFill>
            </a:endParaRPr>
          </a:p>
          <a:p>
            <a:endParaRPr lang="tr-TR" sz="1800" dirty="0" smtClean="0">
              <a:solidFill>
                <a:srgbClr val="FF0000"/>
              </a:solidFill>
            </a:endParaRPr>
          </a:p>
        </p:txBody>
      </p:sp>
      <p:sp>
        <p:nvSpPr>
          <p:cNvPr id="4" name="İçerik Yer Tutucusu 3"/>
          <p:cNvSpPr>
            <a:spLocks noGrp="1"/>
          </p:cNvSpPr>
          <p:nvPr>
            <p:ph sz="half" idx="2"/>
          </p:nvPr>
        </p:nvSpPr>
        <p:spPr/>
        <p:txBody>
          <a:bodyPr>
            <a:normAutofit fontScale="92500"/>
          </a:bodyPr>
          <a:lstStyle/>
          <a:p>
            <a:r>
              <a:rPr lang="tr-TR" sz="1800" b="1" i="1" u="sng" dirty="0" smtClean="0"/>
              <a:t>Yapılara ilişkin hükümler</a:t>
            </a:r>
          </a:p>
          <a:p>
            <a:r>
              <a:rPr lang="tr-TR" sz="1800" dirty="0" smtClean="0"/>
              <a:t>Yapı ünite fonksiyonlarına göre yapılaşma</a:t>
            </a:r>
          </a:p>
          <a:p>
            <a:r>
              <a:rPr lang="tr-TR" sz="1800" dirty="0" smtClean="0"/>
              <a:t>Kat yükseklikleri, yapı piyesleri, </a:t>
            </a:r>
          </a:p>
          <a:p>
            <a:r>
              <a:rPr lang="tr-TR" sz="1800" dirty="0" smtClean="0"/>
              <a:t>Bina giriş ve rampaları-merdivenler</a:t>
            </a:r>
          </a:p>
          <a:p>
            <a:r>
              <a:rPr lang="tr-TR" sz="1800" dirty="0" smtClean="0"/>
              <a:t>Işıklıklar- bacalar-asansörler</a:t>
            </a:r>
          </a:p>
          <a:p>
            <a:r>
              <a:rPr lang="tr-TR" sz="1800" dirty="0" smtClean="0"/>
              <a:t>Akaryakıt </a:t>
            </a:r>
            <a:r>
              <a:rPr lang="tr-TR" sz="1800" dirty="0" err="1" smtClean="0"/>
              <a:t>ist.</a:t>
            </a:r>
            <a:r>
              <a:rPr lang="tr-TR" sz="1800" dirty="0" smtClean="0"/>
              <a:t>-Su depoları- fosseptik-korkuluklar-kapı ve pencereler- çatılar-çıkmalar-saçaklar</a:t>
            </a:r>
          </a:p>
          <a:p>
            <a:r>
              <a:rPr lang="tr-TR" sz="1800" dirty="0" smtClean="0"/>
              <a:t>Bahçe duvarları-kapıcı dairesi-</a:t>
            </a:r>
          </a:p>
          <a:p>
            <a:r>
              <a:rPr lang="tr-TR" sz="1800" dirty="0" smtClean="0"/>
              <a:t>Fırınlar-pasajlar-alışveriş merkezleri</a:t>
            </a:r>
          </a:p>
          <a:p>
            <a:r>
              <a:rPr lang="tr-TR" sz="1800" dirty="0"/>
              <a:t>Tuvaletler-çay ocakları</a:t>
            </a:r>
          </a:p>
          <a:p>
            <a:r>
              <a:rPr lang="tr-TR" sz="1800" dirty="0"/>
              <a:t>Yığma </a:t>
            </a:r>
            <a:r>
              <a:rPr lang="tr-TR" sz="1800" dirty="0" err="1"/>
              <a:t>haşap</a:t>
            </a:r>
            <a:r>
              <a:rPr lang="tr-TR" sz="1800" dirty="0"/>
              <a:t> kagir yapılar</a:t>
            </a:r>
          </a:p>
          <a:p>
            <a:r>
              <a:rPr lang="tr-TR" sz="1800" dirty="0"/>
              <a:t>Bodrumlar-müştemilatlar</a:t>
            </a:r>
          </a:p>
          <a:p>
            <a:endParaRPr lang="tr-TR" sz="1800" dirty="0"/>
          </a:p>
          <a:p>
            <a:endParaRPr lang="tr-TR" sz="1800" dirty="0" smtClean="0"/>
          </a:p>
          <a:p>
            <a:endParaRPr lang="tr-TR" sz="1800" dirty="0"/>
          </a:p>
        </p:txBody>
      </p:sp>
      <p:sp>
        <p:nvSpPr>
          <p:cNvPr id="7" name="6 Slayt Numarası Yer Tutucusu"/>
          <p:cNvSpPr>
            <a:spLocks noGrp="1"/>
          </p:cNvSpPr>
          <p:nvPr>
            <p:ph type="sldNum" sz="quarter" idx="12"/>
          </p:nvPr>
        </p:nvSpPr>
        <p:spPr/>
        <p:txBody>
          <a:bodyPr/>
          <a:lstStyle/>
          <a:p>
            <a:fld id="{B1DEFA8C-F947-479F-BE07-76B6B3F80BF1}" type="slidenum">
              <a:rPr lang="tr-TR" smtClean="0"/>
              <a:pPr/>
              <a:t>15</a:t>
            </a:fld>
            <a:endParaRPr lang="tr-TR"/>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8981592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2800" dirty="0" smtClean="0"/>
              <a:t/>
            </a:r>
            <a:br>
              <a:rPr lang="tr-TR" sz="2800" dirty="0" smtClean="0"/>
            </a:br>
            <a:r>
              <a:rPr lang="tr-TR" sz="2800" dirty="0" smtClean="0"/>
              <a:t>Planlı Alanlar İmar Yönetmeliği</a:t>
            </a:r>
            <a:br>
              <a:rPr lang="tr-TR" sz="2800" dirty="0" smtClean="0"/>
            </a:br>
            <a:r>
              <a:rPr lang="tr-TR" sz="2800" dirty="0">
                <a:solidFill>
                  <a:srgbClr val="FF0000"/>
                </a:solidFill>
              </a:rPr>
              <a:t>Konuları Nelerdir?</a:t>
            </a:r>
            <a:br>
              <a:rPr lang="tr-TR" sz="2800" dirty="0">
                <a:solidFill>
                  <a:srgbClr val="FF0000"/>
                </a:solidFill>
              </a:rPr>
            </a:br>
            <a:endParaRPr lang="tr-TR" sz="2800" dirty="0"/>
          </a:p>
        </p:txBody>
      </p:sp>
      <p:sp>
        <p:nvSpPr>
          <p:cNvPr id="3" name="2 İçerik Yer Tutucusu"/>
          <p:cNvSpPr>
            <a:spLocks noGrp="1"/>
          </p:cNvSpPr>
          <p:nvPr>
            <p:ph sz="half" idx="1"/>
          </p:nvPr>
        </p:nvSpPr>
        <p:spPr/>
        <p:txBody>
          <a:bodyPr>
            <a:normAutofit/>
          </a:bodyPr>
          <a:lstStyle/>
          <a:p>
            <a:r>
              <a:rPr lang="tr-TR" sz="1800" b="1" u="sng" dirty="0" smtClean="0">
                <a:solidFill>
                  <a:srgbClr val="FF0000"/>
                </a:solidFill>
              </a:rPr>
              <a:t>Projeler ve yapı izinleri </a:t>
            </a:r>
            <a:r>
              <a:rPr lang="tr-TR" sz="1800" b="1" dirty="0" smtClean="0"/>
              <a:t>(DEĞİŞTİRİLEMEZ hüküm)</a:t>
            </a:r>
          </a:p>
          <a:p>
            <a:r>
              <a:rPr lang="tr-TR" sz="1800" dirty="0" smtClean="0">
                <a:solidFill>
                  <a:srgbClr val="FF0000"/>
                </a:solidFill>
              </a:rPr>
              <a:t>Yapı ruhsatı genel hükümleri</a:t>
            </a:r>
          </a:p>
          <a:p>
            <a:r>
              <a:rPr lang="tr-TR" sz="1800" dirty="0" smtClean="0">
                <a:solidFill>
                  <a:srgbClr val="FF0000"/>
                </a:solidFill>
              </a:rPr>
              <a:t>Yapı ruhsatı işlemleri</a:t>
            </a:r>
          </a:p>
          <a:p>
            <a:r>
              <a:rPr lang="tr-TR" sz="1800" dirty="0" smtClean="0">
                <a:solidFill>
                  <a:srgbClr val="FF0000"/>
                </a:solidFill>
              </a:rPr>
              <a:t>Kamu alanlarında ruhsat</a:t>
            </a:r>
          </a:p>
          <a:p>
            <a:r>
              <a:rPr lang="tr-TR" sz="1800" dirty="0" smtClean="0">
                <a:solidFill>
                  <a:srgbClr val="FF0000"/>
                </a:solidFill>
              </a:rPr>
              <a:t>Yapı projeleri- esaslı tadilat</a:t>
            </a:r>
          </a:p>
          <a:p>
            <a:r>
              <a:rPr lang="tr-TR" sz="1800" dirty="0" smtClean="0">
                <a:solidFill>
                  <a:srgbClr val="FF0000"/>
                </a:solidFill>
              </a:rPr>
              <a:t>Yapı ruhsatı gerekmeyen inşaat faaliyetleri</a:t>
            </a:r>
          </a:p>
          <a:p>
            <a:r>
              <a:rPr lang="tr-TR" sz="1800" dirty="0" smtClean="0">
                <a:solidFill>
                  <a:srgbClr val="FF0000"/>
                </a:solidFill>
              </a:rPr>
              <a:t>Muvakkat yapı-Baz istasyonları</a:t>
            </a:r>
          </a:p>
          <a:p>
            <a:r>
              <a:rPr lang="tr-TR" sz="1800" dirty="0" smtClean="0">
                <a:solidFill>
                  <a:srgbClr val="FF0000"/>
                </a:solidFill>
              </a:rPr>
              <a:t>Şantiye binaları</a:t>
            </a:r>
          </a:p>
          <a:p>
            <a:r>
              <a:rPr lang="tr-TR" sz="1800" dirty="0" smtClean="0">
                <a:solidFill>
                  <a:srgbClr val="FF0000"/>
                </a:solidFill>
              </a:rPr>
              <a:t>Yapı kullanma izni ve istenilecek belgeler</a:t>
            </a:r>
          </a:p>
          <a:p>
            <a:r>
              <a:rPr lang="tr-TR" sz="1800" dirty="0" smtClean="0">
                <a:solidFill>
                  <a:srgbClr val="FF0000"/>
                </a:solidFill>
              </a:rPr>
              <a:t>Mimari estetik komisyonları</a:t>
            </a:r>
          </a:p>
        </p:txBody>
      </p:sp>
      <p:sp>
        <p:nvSpPr>
          <p:cNvPr id="4" name="İçerik Yer Tutucusu 3"/>
          <p:cNvSpPr>
            <a:spLocks noGrp="1"/>
          </p:cNvSpPr>
          <p:nvPr>
            <p:ph sz="half" idx="2"/>
          </p:nvPr>
        </p:nvSpPr>
        <p:spPr/>
        <p:txBody>
          <a:bodyPr>
            <a:normAutofit/>
          </a:bodyPr>
          <a:lstStyle/>
          <a:p>
            <a:r>
              <a:rPr lang="tr-TR" sz="1800" b="1" u="sng" dirty="0" smtClean="0">
                <a:solidFill>
                  <a:srgbClr val="FF0000"/>
                </a:solidFill>
              </a:rPr>
              <a:t>Denetim </a:t>
            </a:r>
            <a:r>
              <a:rPr lang="tr-TR" sz="1800" b="1" u="sng" dirty="0" smtClean="0"/>
              <a:t>(DEĞİŞTİRİLEMEZ)</a:t>
            </a:r>
          </a:p>
          <a:p>
            <a:r>
              <a:rPr lang="tr-TR" sz="1800" dirty="0" smtClean="0">
                <a:solidFill>
                  <a:srgbClr val="FF0000"/>
                </a:solidFill>
              </a:rPr>
              <a:t>Bakanlığın denetim yetkisi</a:t>
            </a:r>
          </a:p>
          <a:p>
            <a:r>
              <a:rPr lang="tr-TR" sz="1800" dirty="0" smtClean="0">
                <a:solidFill>
                  <a:srgbClr val="FF0000"/>
                </a:solidFill>
              </a:rPr>
              <a:t>Fenni mesuliyet</a:t>
            </a:r>
          </a:p>
          <a:p>
            <a:r>
              <a:rPr lang="tr-TR" sz="1800" b="1" u="sng" dirty="0" smtClean="0">
                <a:solidFill>
                  <a:srgbClr val="FF0000"/>
                </a:solidFill>
              </a:rPr>
              <a:t>Yönetmeliğin uygulanmasına ilişkin esaslar </a:t>
            </a:r>
            <a:r>
              <a:rPr lang="tr-TR" sz="1600" b="1" dirty="0" smtClean="0"/>
              <a:t>(DEĞİŞTİRİLEMEZ)</a:t>
            </a:r>
          </a:p>
          <a:p>
            <a:r>
              <a:rPr lang="tr-TR" sz="1800" b="1" u="sng" dirty="0" smtClean="0">
                <a:solidFill>
                  <a:srgbClr val="FF0000"/>
                </a:solidFill>
              </a:rPr>
              <a:t>Çeşitli ve son hükümler</a:t>
            </a:r>
            <a:endParaRPr lang="tr-TR" sz="1800" b="1" u="sng"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16</a:t>
            </a:fld>
            <a:endParaRPr lang="tr-TR"/>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570501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UYGULAMA ESASLARI-Madde 69</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17</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751289"/>
          </a:xfrm>
        </p:spPr>
        <p:txBody>
          <a:bodyPr>
            <a:normAutofit/>
          </a:bodyPr>
          <a:lstStyle/>
          <a:p>
            <a:endParaRPr lang="tr-TR" sz="1800" dirty="0"/>
          </a:p>
          <a:p>
            <a:pPr marL="0" indent="0" algn="just">
              <a:buNone/>
            </a:pPr>
            <a:r>
              <a:rPr lang="tr-TR" sz="1800" dirty="0" smtClean="0"/>
              <a:t>1- Büyükşehir belediyeleri ve il belediyeleri kendi imar yönetmeliklerini çıkarabilirler.</a:t>
            </a:r>
          </a:p>
          <a:p>
            <a:pPr marL="0" indent="0" algn="just">
              <a:buNone/>
            </a:pPr>
            <a:endParaRPr lang="tr-TR" sz="1800" dirty="0" smtClean="0"/>
          </a:p>
          <a:p>
            <a:pPr marL="0" indent="0" algn="just">
              <a:buNone/>
            </a:pPr>
            <a:r>
              <a:rPr lang="tr-TR" sz="1800" dirty="0"/>
              <a:t>Büyükşehir belediyeleri ve il belediyeleri </a:t>
            </a:r>
            <a:r>
              <a:rPr lang="tr-TR" sz="1800" dirty="0" smtClean="0">
                <a:solidFill>
                  <a:srgbClr val="FF0000"/>
                </a:solidFill>
              </a:rPr>
              <a:t>Bu yönetmeliğin </a:t>
            </a:r>
            <a:r>
              <a:rPr lang="tr-TR" sz="1800" b="1" u="sng" dirty="0" smtClean="0">
                <a:solidFill>
                  <a:srgbClr val="FF0000"/>
                </a:solidFill>
              </a:rPr>
              <a:t>değiştirilemeyen kısımlarının dışında kalan konularda</a:t>
            </a:r>
            <a:r>
              <a:rPr lang="tr-TR" sz="1800" b="1" u="sng" dirty="0" smtClean="0"/>
              <a:t> </a:t>
            </a:r>
            <a:r>
              <a:rPr lang="tr-TR" sz="1800" dirty="0" smtClean="0"/>
              <a:t>yönetmelik çıkartabilirler.</a:t>
            </a:r>
          </a:p>
          <a:p>
            <a:pPr marL="0" indent="0" algn="just">
              <a:buNone/>
            </a:pPr>
            <a:endParaRPr lang="tr-TR" sz="1800" dirty="0" smtClean="0"/>
          </a:p>
          <a:p>
            <a:pPr marL="0" indent="0" algn="just">
              <a:buNone/>
            </a:pPr>
            <a:endParaRPr lang="tr-TR" sz="1800" dirty="0"/>
          </a:p>
          <a:p>
            <a:pPr marL="0" indent="0" algn="just">
              <a:buNone/>
            </a:pPr>
            <a:r>
              <a:rPr lang="tr-TR" sz="1800" b="1" u="sng" dirty="0" smtClean="0"/>
              <a:t>Bakanlık tarafından onaylanmadan </a:t>
            </a:r>
          </a:p>
          <a:p>
            <a:pPr marL="0" indent="0" algn="just">
              <a:buNone/>
            </a:pPr>
            <a:r>
              <a:rPr lang="tr-TR" sz="1800" b="1" dirty="0"/>
              <a:t>	</a:t>
            </a:r>
            <a:r>
              <a:rPr lang="tr-TR" sz="1800" b="1" dirty="0" smtClean="0"/>
              <a:t>		</a:t>
            </a:r>
            <a:r>
              <a:rPr lang="tr-TR" sz="1800" b="1" u="sng" dirty="0" err="1" smtClean="0"/>
              <a:t>belediyeler</a:t>
            </a:r>
            <a:r>
              <a:rPr lang="tr-TR" sz="2000" b="1" dirty="0" err="1" smtClean="0">
                <a:solidFill>
                  <a:srgbClr val="FF0000"/>
                </a:solidFill>
              </a:rPr>
              <a:t>meclis</a:t>
            </a:r>
            <a:r>
              <a:rPr lang="tr-TR" sz="2000" b="1" dirty="0" smtClean="0">
                <a:solidFill>
                  <a:srgbClr val="FF0000"/>
                </a:solidFill>
              </a:rPr>
              <a:t> </a:t>
            </a:r>
            <a:r>
              <a:rPr lang="tr-TR" sz="2000" b="1" dirty="0" smtClean="0">
                <a:solidFill>
                  <a:srgbClr val="FF0000"/>
                </a:solidFill>
              </a:rPr>
              <a:t>kararı aldıkları yönetmeliği 			uygulayamazlar.</a:t>
            </a:r>
          </a:p>
          <a:p>
            <a:pPr algn="just"/>
            <a:endParaRPr lang="tr-TR" sz="1800" dirty="0" smtClean="0"/>
          </a:p>
        </p:txBody>
      </p:sp>
    </p:spTree>
    <p:extLst>
      <p:ext uri="{BB962C8B-B14F-4D97-AF65-F5344CB8AC3E}">
        <p14:creationId xmlns="" xmlns:p14="http://schemas.microsoft.com/office/powerpoint/2010/main" val="2463177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UYGULAMA ESASLARI-Madde 69</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18</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751289"/>
          </a:xfrm>
        </p:spPr>
        <p:txBody>
          <a:bodyPr>
            <a:normAutofit/>
          </a:bodyPr>
          <a:lstStyle/>
          <a:p>
            <a:endParaRPr lang="tr-TR" sz="1800" dirty="0"/>
          </a:p>
          <a:p>
            <a:pPr marL="0" indent="0" algn="just">
              <a:buNone/>
            </a:pPr>
            <a:r>
              <a:rPr lang="tr-TR" sz="1800" dirty="0"/>
              <a:t>2- Bu yönetmelik yürürlüğe </a:t>
            </a:r>
            <a:r>
              <a:rPr lang="tr-TR" sz="2400" b="1" u="sng" dirty="0"/>
              <a:t>girdikten sonra </a:t>
            </a:r>
            <a:r>
              <a:rPr lang="tr-TR" sz="1800" dirty="0"/>
              <a:t>bu yönetmeliğin kurallarına göre idarelerce çıkarılan yönetmelikler  </a:t>
            </a:r>
            <a:r>
              <a:rPr lang="tr-TR" sz="2800" b="1" dirty="0">
                <a:solidFill>
                  <a:srgbClr val="FF0000"/>
                </a:solidFill>
              </a:rPr>
              <a:t>imar planında aksine bir hüküm yok ise </a:t>
            </a:r>
            <a:r>
              <a:rPr lang="tr-TR" sz="1800" dirty="0"/>
              <a:t>uygulanabilecektir</a:t>
            </a:r>
            <a:r>
              <a:rPr lang="tr-TR" sz="1800" dirty="0" smtClean="0"/>
              <a:t>.</a:t>
            </a:r>
          </a:p>
          <a:p>
            <a:pPr marL="0" indent="0" algn="just">
              <a:buNone/>
            </a:pPr>
            <a:endParaRPr lang="tr-TR" sz="1800" dirty="0"/>
          </a:p>
          <a:p>
            <a:pPr marL="0" indent="0" algn="just">
              <a:buNone/>
            </a:pPr>
            <a:endParaRPr lang="tr-TR" sz="1800" dirty="0" smtClean="0"/>
          </a:p>
          <a:p>
            <a:pPr marL="0" indent="0" algn="just">
              <a:buNone/>
            </a:pPr>
            <a:endParaRPr lang="tr-TR" sz="1800" dirty="0"/>
          </a:p>
          <a:p>
            <a:pPr marL="0" indent="0" algn="just">
              <a:buNone/>
            </a:pPr>
            <a:r>
              <a:rPr lang="tr-TR" sz="1800" dirty="0">
                <a:solidFill>
                  <a:srgbClr val="FF0000"/>
                </a:solidFill>
              </a:rPr>
              <a:t>imar planında aksine bir hüküm yok </a:t>
            </a:r>
            <a:r>
              <a:rPr lang="tr-TR" sz="1800" dirty="0" smtClean="0">
                <a:solidFill>
                  <a:srgbClr val="FF0000"/>
                </a:solidFill>
              </a:rPr>
              <a:t>ise</a:t>
            </a:r>
            <a:r>
              <a:rPr lang="tr-TR" b="1" dirty="0" smtClean="0">
                <a:solidFill>
                  <a:srgbClr val="FF0000"/>
                </a:solidFill>
              </a:rPr>
              <a:t>???????</a:t>
            </a:r>
          </a:p>
          <a:p>
            <a:pPr marL="0" indent="0" algn="just">
              <a:buNone/>
            </a:pPr>
            <a:r>
              <a:rPr lang="tr-TR" b="1" dirty="0" smtClean="0">
                <a:solidFill>
                  <a:srgbClr val="FF0000"/>
                </a:solidFill>
              </a:rPr>
              <a:t>İmar planı bu yönetmeliğin değiştirilemez hükümlerine aykırı ise ne olacak?</a:t>
            </a:r>
            <a:endParaRPr lang="tr-TR" b="1" dirty="0"/>
          </a:p>
        </p:txBody>
      </p:sp>
    </p:spTree>
    <p:extLst>
      <p:ext uri="{BB962C8B-B14F-4D97-AF65-F5344CB8AC3E}">
        <p14:creationId xmlns="" xmlns:p14="http://schemas.microsoft.com/office/powerpoint/2010/main" val="38718870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UYGULAMA ESASLARI-Madde 69</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19</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751289"/>
          </a:xfrm>
        </p:spPr>
        <p:txBody>
          <a:bodyPr>
            <a:normAutofit lnSpcReduction="10000"/>
          </a:bodyPr>
          <a:lstStyle/>
          <a:p>
            <a:endParaRPr lang="tr-TR" sz="1800" dirty="0"/>
          </a:p>
          <a:p>
            <a:pPr marL="0" indent="0" algn="just">
              <a:buNone/>
            </a:pPr>
            <a:r>
              <a:rPr lang="tr-TR" sz="1800" dirty="0"/>
              <a:t>3- </a:t>
            </a:r>
            <a:r>
              <a:rPr lang="tr-TR" sz="1800" dirty="0">
                <a:solidFill>
                  <a:srgbClr val="FF0000"/>
                </a:solidFill>
              </a:rPr>
              <a:t>Bakanlık değiştirilemeyen hükmü değiştirirse </a:t>
            </a:r>
            <a:r>
              <a:rPr lang="tr-TR" sz="1800" dirty="0"/>
              <a:t>ve idare yönetmeliğinin ilgili hükmü geçersiz kalır ve bakanlık hükmü geçerli olur</a:t>
            </a:r>
            <a:r>
              <a:rPr lang="tr-TR" sz="1800" dirty="0" smtClean="0"/>
              <a:t>.</a:t>
            </a:r>
          </a:p>
          <a:p>
            <a:pPr marL="0" indent="0" algn="just">
              <a:buNone/>
            </a:pPr>
            <a:endParaRPr lang="tr-TR" sz="1800" dirty="0"/>
          </a:p>
          <a:p>
            <a:pPr marL="0" indent="0" algn="just">
              <a:buNone/>
            </a:pPr>
            <a:r>
              <a:rPr lang="tr-TR" sz="1800" dirty="0"/>
              <a:t>4</a:t>
            </a:r>
            <a:r>
              <a:rPr lang="tr-TR" sz="1800" dirty="0" smtClean="0"/>
              <a:t>- </a:t>
            </a:r>
            <a:r>
              <a:rPr lang="tr-TR" sz="1800" dirty="0"/>
              <a:t>Yönetmeliğin uygulanmasında tereddüt oluşursa öncelikle ilgili idaresine, idare tereddüde düşerse </a:t>
            </a:r>
            <a:r>
              <a:rPr lang="tr-TR" sz="1800" dirty="0">
                <a:solidFill>
                  <a:srgbClr val="FF0000"/>
                </a:solidFill>
              </a:rPr>
              <a:t>büyükşehirlerde öncelikle büyükşehir belediyesine başvurulmalıdır.</a:t>
            </a:r>
            <a:r>
              <a:rPr lang="tr-TR" sz="1800" dirty="0"/>
              <a:t> Tereddüdün devam etmesi durumunda idaresince veya ilgilisince Bakanlık görüşüne başvurulur.</a:t>
            </a:r>
          </a:p>
          <a:p>
            <a:pPr marL="0" indent="0" algn="just">
              <a:buNone/>
            </a:pPr>
            <a:endParaRPr lang="tr-TR" sz="1800" dirty="0" smtClean="0"/>
          </a:p>
          <a:p>
            <a:pPr marL="0" indent="0" algn="just">
              <a:buNone/>
            </a:pPr>
            <a:endParaRPr lang="tr-TR" sz="1800" dirty="0">
              <a:solidFill>
                <a:srgbClr val="FF0000"/>
              </a:solidFill>
            </a:endParaRPr>
          </a:p>
          <a:p>
            <a:pPr marL="0" indent="0" algn="just">
              <a:buNone/>
            </a:pPr>
            <a:endParaRPr lang="tr-TR" sz="1800" dirty="0" smtClean="0">
              <a:solidFill>
                <a:srgbClr val="FF0000"/>
              </a:solidFill>
            </a:endParaRPr>
          </a:p>
          <a:p>
            <a:pPr marL="0" indent="0" algn="just">
              <a:buNone/>
            </a:pPr>
            <a:endParaRPr lang="tr-TR" sz="1800" dirty="0">
              <a:solidFill>
                <a:srgbClr val="FF0000"/>
              </a:solidFill>
            </a:endParaRPr>
          </a:p>
          <a:p>
            <a:pPr marL="0" indent="0" algn="just">
              <a:buNone/>
            </a:pPr>
            <a:endParaRPr lang="tr-TR" sz="1800" dirty="0" smtClean="0">
              <a:solidFill>
                <a:srgbClr val="FF0000"/>
              </a:solidFill>
            </a:endParaRPr>
          </a:p>
          <a:p>
            <a:pPr marL="0" indent="0" algn="just">
              <a:buNone/>
            </a:pPr>
            <a:r>
              <a:rPr lang="tr-TR" sz="1800" dirty="0" smtClean="0">
                <a:solidFill>
                  <a:srgbClr val="FF0000"/>
                </a:solidFill>
              </a:rPr>
              <a:t>Hemen </a:t>
            </a:r>
            <a:r>
              <a:rPr lang="tr-TR" sz="1800" dirty="0">
                <a:solidFill>
                  <a:srgbClr val="FF0000"/>
                </a:solidFill>
              </a:rPr>
              <a:t>bakanlığa yazı yazılmamalıdır</a:t>
            </a:r>
            <a:r>
              <a:rPr lang="tr-TR" sz="1800" dirty="0"/>
              <a:t>. Büyükşehirlerde bakanlığa yazı yazılacak ise de uygulamada birliği sağlayacak olan büyükşehirler olduğundan ilçe belediyelerinin </a:t>
            </a:r>
            <a:r>
              <a:rPr lang="tr-TR" sz="1800" b="1" u="sng" dirty="0">
                <a:solidFill>
                  <a:srgbClr val="FF0000"/>
                </a:solidFill>
              </a:rPr>
              <a:t>bakanlığa yazma gibi bir girişimi olmamalıdır.</a:t>
            </a:r>
          </a:p>
          <a:p>
            <a:pPr algn="just"/>
            <a:endParaRPr lang="tr-TR" sz="1800" dirty="0"/>
          </a:p>
        </p:txBody>
      </p:sp>
    </p:spTree>
    <p:extLst>
      <p:ext uri="{BB962C8B-B14F-4D97-AF65-F5344CB8AC3E}">
        <p14:creationId xmlns="" xmlns:p14="http://schemas.microsoft.com/office/powerpoint/2010/main" val="13816447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UYGULAMA ESASLARI-Madde 69</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20</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751289"/>
          </a:xfrm>
        </p:spPr>
        <p:txBody>
          <a:bodyPr>
            <a:normAutofit/>
          </a:bodyPr>
          <a:lstStyle/>
          <a:p>
            <a:endParaRPr lang="tr-TR" sz="1800" dirty="0" smtClean="0"/>
          </a:p>
          <a:p>
            <a:endParaRPr lang="tr-TR" sz="1800" dirty="0"/>
          </a:p>
          <a:p>
            <a:pPr marL="0" indent="0">
              <a:buNone/>
            </a:pPr>
            <a:r>
              <a:rPr lang="tr-TR" sz="1800" b="1" u="sng" dirty="0" smtClean="0"/>
              <a:t>Bu yönetmelik nerelerde kullanılır?</a:t>
            </a:r>
          </a:p>
          <a:p>
            <a:endParaRPr lang="tr-TR" sz="1800" dirty="0"/>
          </a:p>
          <a:p>
            <a:endParaRPr lang="tr-TR" sz="1800" dirty="0" smtClean="0"/>
          </a:p>
          <a:p>
            <a:r>
              <a:rPr lang="tr-TR" sz="1800" dirty="0" smtClean="0"/>
              <a:t>Proje </a:t>
            </a:r>
            <a:r>
              <a:rPr lang="tr-TR" sz="1800" dirty="0"/>
              <a:t>hazırlanması, </a:t>
            </a:r>
            <a:endParaRPr lang="tr-TR" sz="1800" dirty="0" smtClean="0"/>
          </a:p>
          <a:p>
            <a:r>
              <a:rPr lang="tr-TR" sz="1800" dirty="0" smtClean="0"/>
              <a:t>yapı </a:t>
            </a:r>
            <a:r>
              <a:rPr lang="tr-TR" sz="1800" dirty="0"/>
              <a:t>ruhsatı </a:t>
            </a:r>
            <a:r>
              <a:rPr lang="tr-TR" sz="1800" dirty="0" smtClean="0"/>
              <a:t>ve</a:t>
            </a:r>
          </a:p>
          <a:p>
            <a:r>
              <a:rPr lang="tr-TR" sz="1800" dirty="0" smtClean="0"/>
              <a:t> </a:t>
            </a:r>
            <a:r>
              <a:rPr lang="tr-TR" sz="1800" dirty="0"/>
              <a:t>arazi düzenlemesine ilişkin uygulamalar </a:t>
            </a:r>
            <a:endParaRPr lang="tr-TR" sz="1800" dirty="0" smtClean="0"/>
          </a:p>
          <a:p>
            <a:pPr marL="0" indent="0">
              <a:buNone/>
            </a:pPr>
            <a:r>
              <a:rPr lang="tr-TR" sz="1800" dirty="0" smtClean="0">
                <a:solidFill>
                  <a:srgbClr val="FF0000"/>
                </a:solidFill>
              </a:rPr>
              <a:t>	bu </a:t>
            </a:r>
            <a:r>
              <a:rPr lang="tr-TR" sz="1800" dirty="0">
                <a:solidFill>
                  <a:srgbClr val="FF0000"/>
                </a:solidFill>
              </a:rPr>
              <a:t>Yönetmelik </a:t>
            </a:r>
            <a:r>
              <a:rPr lang="tr-TR" sz="1800" dirty="0"/>
              <a:t>ile </a:t>
            </a:r>
            <a:r>
              <a:rPr lang="tr-TR" sz="1800" dirty="0">
                <a:solidFill>
                  <a:srgbClr val="FF0000"/>
                </a:solidFill>
              </a:rPr>
              <a:t>Bakanlıkça çıkarılan diğer imara ilişkin </a:t>
            </a:r>
            <a:r>
              <a:rPr lang="tr-TR" sz="1800" dirty="0" smtClean="0">
                <a:solidFill>
                  <a:srgbClr val="FF0000"/>
                </a:solidFill>
              </a:rPr>
              <a:t>	yönetmeliklerde </a:t>
            </a:r>
            <a:r>
              <a:rPr lang="tr-TR" sz="1800" dirty="0"/>
              <a:t>yer alan </a:t>
            </a:r>
            <a:r>
              <a:rPr lang="tr-TR" sz="2800" b="1" dirty="0"/>
              <a:t>tanımlara</a:t>
            </a:r>
            <a:r>
              <a:rPr lang="tr-TR" sz="1800" dirty="0"/>
              <a:t> göre gerçekleştirilir</a:t>
            </a:r>
            <a:r>
              <a:rPr lang="tr-TR" sz="1800" dirty="0" smtClean="0"/>
              <a:t>.</a:t>
            </a:r>
          </a:p>
          <a:p>
            <a:pPr marL="0" indent="0">
              <a:buNone/>
            </a:pPr>
            <a:r>
              <a:rPr lang="tr-TR" sz="1800" dirty="0" smtClean="0"/>
              <a:t>*********************************************************************************</a:t>
            </a:r>
          </a:p>
          <a:p>
            <a:pPr marL="0" indent="0">
              <a:buNone/>
            </a:pPr>
            <a:r>
              <a:rPr lang="tr-TR" sz="2800" b="1" dirty="0" smtClean="0"/>
              <a:t>Mekansal planlar yapılırken de bu yönetmelik değerlendirilir.</a:t>
            </a:r>
            <a:endParaRPr lang="tr-TR" sz="2800" b="1" dirty="0"/>
          </a:p>
          <a:p>
            <a:endParaRPr lang="tr-TR" sz="1800" dirty="0"/>
          </a:p>
        </p:txBody>
      </p:sp>
    </p:spTree>
    <p:extLst>
      <p:ext uri="{BB962C8B-B14F-4D97-AF65-F5344CB8AC3E}">
        <p14:creationId xmlns="" xmlns:p14="http://schemas.microsoft.com/office/powerpoint/2010/main" val="23567470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tanımlar- Madde 4</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21</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751289"/>
          </a:xfrm>
        </p:spPr>
        <p:txBody>
          <a:bodyPr>
            <a:normAutofit lnSpcReduction="10000"/>
          </a:bodyPr>
          <a:lstStyle/>
          <a:p>
            <a:endParaRPr lang="tr-TR" sz="1800" dirty="0" smtClean="0"/>
          </a:p>
          <a:p>
            <a:endParaRPr lang="tr-TR" sz="1800" dirty="0"/>
          </a:p>
          <a:p>
            <a:r>
              <a:rPr lang="tr-TR" sz="1800" b="1" dirty="0" smtClean="0"/>
              <a:t>Tanımlar bölümü değiştirilemez bölümdür.</a:t>
            </a:r>
          </a:p>
          <a:p>
            <a:r>
              <a:rPr lang="tr-TR" sz="2400" b="1" dirty="0" smtClean="0">
                <a:solidFill>
                  <a:srgbClr val="FF0000"/>
                </a:solidFill>
              </a:rPr>
              <a:t>Madde 5 in </a:t>
            </a:r>
            <a:r>
              <a:rPr lang="tr-TR" sz="2400" b="1" dirty="0" err="1" smtClean="0">
                <a:solidFill>
                  <a:srgbClr val="FF0000"/>
                </a:solidFill>
              </a:rPr>
              <a:t>atıfı</a:t>
            </a:r>
            <a:r>
              <a:rPr lang="tr-TR" sz="2400" b="1" dirty="0" smtClean="0">
                <a:solidFill>
                  <a:srgbClr val="FF0000"/>
                </a:solidFill>
              </a:rPr>
              <a:t>;</a:t>
            </a:r>
          </a:p>
          <a:p>
            <a:r>
              <a:rPr lang="tr-TR" sz="2400" dirty="0"/>
              <a:t>(4)   Bu Yönetmeliğin alan kullanım </a:t>
            </a:r>
            <a:r>
              <a:rPr lang="tr-TR" b="1" u="sng" dirty="0"/>
              <a:t>tanımlarında </a:t>
            </a:r>
            <a:r>
              <a:rPr lang="tr-TR" sz="2400" dirty="0"/>
              <a:t>belirtilen işlevler </a:t>
            </a:r>
            <a:r>
              <a:rPr lang="tr-TR" sz="2400" u="sng" dirty="0">
                <a:solidFill>
                  <a:srgbClr val="FF0000"/>
                </a:solidFill>
              </a:rPr>
              <a:t>imar planlarında daraltılabilir</a:t>
            </a:r>
            <a:r>
              <a:rPr lang="tr-TR" sz="2400" dirty="0"/>
              <a:t>; ancak genişletilemez.</a:t>
            </a:r>
          </a:p>
          <a:p>
            <a:endParaRPr lang="tr-TR" sz="2400" b="1" dirty="0" smtClean="0">
              <a:solidFill>
                <a:srgbClr val="FF0000"/>
              </a:solidFill>
            </a:endParaRPr>
          </a:p>
          <a:p>
            <a:r>
              <a:rPr lang="tr-TR" sz="2400" b="1" dirty="0" smtClean="0">
                <a:solidFill>
                  <a:srgbClr val="FF0000"/>
                </a:solidFill>
              </a:rPr>
              <a:t>Uygulamada «GİBİ» </a:t>
            </a:r>
            <a:r>
              <a:rPr lang="tr-TR" sz="2400" b="1" dirty="0" err="1" smtClean="0">
                <a:solidFill>
                  <a:srgbClr val="FF0000"/>
                </a:solidFill>
              </a:rPr>
              <a:t>yi</a:t>
            </a:r>
            <a:r>
              <a:rPr lang="tr-TR" sz="2400" b="1" dirty="0" smtClean="0">
                <a:solidFill>
                  <a:srgbClr val="FF0000"/>
                </a:solidFill>
              </a:rPr>
              <a:t> nasıl anlamalıyız????</a:t>
            </a:r>
            <a:endParaRPr lang="tr-TR" sz="2400" b="1" dirty="0">
              <a:solidFill>
                <a:srgbClr val="FF0000"/>
              </a:solidFill>
            </a:endParaRPr>
          </a:p>
          <a:p>
            <a:endParaRPr lang="tr-TR" sz="1800" b="1" dirty="0"/>
          </a:p>
          <a:p>
            <a:endParaRPr lang="tr-TR" sz="1800" b="1" dirty="0" smtClean="0"/>
          </a:p>
          <a:p>
            <a:endParaRPr lang="tr-TR" sz="1800" b="1" dirty="0"/>
          </a:p>
          <a:p>
            <a:r>
              <a:rPr lang="tr-TR" sz="1800" b="1" dirty="0" smtClean="0"/>
              <a:t>Madde 4/ç, ğ-3, i, ü, </a:t>
            </a:r>
            <a:r>
              <a:rPr lang="tr-TR" sz="1800" b="1" dirty="0" err="1" smtClean="0"/>
              <a:t>ff</a:t>
            </a:r>
            <a:r>
              <a:rPr lang="tr-TR" sz="1800" b="1" dirty="0" smtClean="0"/>
              <a:t>, </a:t>
            </a:r>
            <a:r>
              <a:rPr lang="tr-TR" sz="1800" b="1" dirty="0" err="1" smtClean="0"/>
              <a:t>ğğ</a:t>
            </a:r>
            <a:r>
              <a:rPr lang="tr-TR" sz="1800" b="1" dirty="0" smtClean="0"/>
              <a:t>, </a:t>
            </a:r>
            <a:r>
              <a:rPr lang="tr-TR" sz="1800" b="1" dirty="0" err="1" smtClean="0"/>
              <a:t>vv</a:t>
            </a:r>
            <a:r>
              <a:rPr lang="tr-TR" sz="1800" b="1" dirty="0" smtClean="0"/>
              <a:t>, </a:t>
            </a:r>
            <a:r>
              <a:rPr lang="tr-TR" sz="1800" b="1" dirty="0" err="1" smtClean="0"/>
              <a:t>zz</a:t>
            </a:r>
            <a:r>
              <a:rPr lang="tr-TR" sz="1800" b="1" dirty="0" smtClean="0"/>
              <a:t>, </a:t>
            </a:r>
            <a:r>
              <a:rPr lang="tr-TR" sz="1800" b="1" dirty="0" err="1" smtClean="0"/>
              <a:t>ddd</a:t>
            </a:r>
            <a:r>
              <a:rPr lang="tr-TR" sz="1800" b="1" dirty="0" smtClean="0"/>
              <a:t>, </a:t>
            </a:r>
            <a:r>
              <a:rPr lang="tr-TR" sz="1800" b="1" dirty="0" err="1" smtClean="0"/>
              <a:t>rrr</a:t>
            </a:r>
            <a:r>
              <a:rPr lang="tr-TR" sz="1800" b="1" dirty="0" smtClean="0"/>
              <a:t>, vvv-1, </a:t>
            </a:r>
            <a:r>
              <a:rPr lang="tr-TR" sz="1800" b="1" dirty="0" err="1" smtClean="0"/>
              <a:t>ffff</a:t>
            </a:r>
            <a:r>
              <a:rPr lang="tr-TR" sz="1800" b="1" dirty="0" smtClean="0"/>
              <a:t>, </a:t>
            </a:r>
            <a:r>
              <a:rPr lang="tr-TR" sz="1800" b="1" dirty="0" err="1" smtClean="0"/>
              <a:t>jjjj</a:t>
            </a:r>
            <a:r>
              <a:rPr lang="tr-TR" sz="1800" b="1" dirty="0" smtClean="0"/>
              <a:t>, </a:t>
            </a:r>
            <a:r>
              <a:rPr lang="tr-TR" sz="1800" b="1" dirty="0" err="1" smtClean="0"/>
              <a:t>kkkk</a:t>
            </a:r>
            <a:r>
              <a:rPr lang="tr-TR" sz="1800" b="1" dirty="0" smtClean="0"/>
              <a:t>, </a:t>
            </a:r>
            <a:r>
              <a:rPr lang="tr-TR" sz="1800" b="1" dirty="0" err="1" smtClean="0"/>
              <a:t>zzzz</a:t>
            </a:r>
            <a:r>
              <a:rPr lang="tr-TR" sz="1800" b="1" dirty="0" smtClean="0"/>
              <a:t>, </a:t>
            </a:r>
          </a:p>
          <a:p>
            <a:pPr marL="0" indent="0">
              <a:buNone/>
            </a:pPr>
            <a:endParaRPr lang="tr-TR" sz="1800" dirty="0"/>
          </a:p>
          <a:p>
            <a:endParaRPr lang="tr-TR" sz="1800" dirty="0"/>
          </a:p>
        </p:txBody>
      </p:sp>
    </p:spTree>
    <p:extLst>
      <p:ext uri="{BB962C8B-B14F-4D97-AF65-F5344CB8AC3E}">
        <p14:creationId xmlns="" xmlns:p14="http://schemas.microsoft.com/office/powerpoint/2010/main" val="38671125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3200" b="1" u="sng" dirty="0" smtClean="0">
                <a:solidFill>
                  <a:srgbClr val="FF0000"/>
                </a:solidFill>
              </a:rPr>
              <a:t>tanımlar- </a:t>
            </a:r>
            <a:r>
              <a:rPr lang="tr-TR" sz="2000" b="1" u="sng" dirty="0" smtClean="0">
                <a:solidFill>
                  <a:srgbClr val="FF0000"/>
                </a:solidFill>
              </a:rPr>
              <a:t>Madde 4</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22</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2082552" y="1605061"/>
            <a:ext cx="4978896" cy="4751289"/>
          </a:xfrm>
        </p:spPr>
        <p:txBody>
          <a:bodyPr>
            <a:normAutofit fontScale="92500" lnSpcReduction="20000"/>
          </a:bodyPr>
          <a:lstStyle/>
          <a:p>
            <a:r>
              <a:rPr lang="tr-TR" sz="1800" b="1" dirty="0" smtClean="0"/>
              <a:t>Tanımlar bölümü değiştirilemez bölümdür.</a:t>
            </a:r>
          </a:p>
          <a:p>
            <a:pPr marL="0" indent="0">
              <a:buNone/>
            </a:pPr>
            <a:endParaRPr lang="tr-TR" sz="1800" dirty="0"/>
          </a:p>
          <a:p>
            <a:r>
              <a:rPr lang="fi-FI" sz="1800" b="1" dirty="0">
                <a:solidFill>
                  <a:srgbClr val="558FD6"/>
                </a:solidFill>
                <a:latin typeface="Tahoma,Bold"/>
              </a:rPr>
              <a:t>Asma Kat: </a:t>
            </a:r>
            <a:r>
              <a:rPr lang="fi-FI" sz="1800" dirty="0">
                <a:solidFill>
                  <a:srgbClr val="FF0000"/>
                </a:solidFill>
                <a:latin typeface="Tahoma" panose="020B0604030504040204" pitchFamily="34" charset="0"/>
              </a:rPr>
              <a:t>Zemin katı ticari </a:t>
            </a:r>
            <a:r>
              <a:rPr lang="fi-FI" sz="1800" dirty="0" smtClean="0">
                <a:solidFill>
                  <a:srgbClr val="FF0000"/>
                </a:solidFill>
                <a:latin typeface="Tahoma" panose="020B0604030504040204" pitchFamily="34" charset="0"/>
              </a:rPr>
              <a:t>olarak</a:t>
            </a:r>
            <a:endParaRPr lang="tr-TR" sz="1800" dirty="0" smtClean="0">
              <a:solidFill>
                <a:srgbClr val="FF0000"/>
              </a:solidFill>
              <a:latin typeface="Tahoma" panose="020B0604030504040204" pitchFamily="34" charset="0"/>
            </a:endParaRPr>
          </a:p>
          <a:p>
            <a:pPr marL="0" indent="0">
              <a:buNone/>
            </a:pPr>
            <a:r>
              <a:rPr lang="tr-TR" sz="1800" dirty="0" smtClean="0">
                <a:solidFill>
                  <a:srgbClr val="FF0000"/>
                </a:solidFill>
                <a:latin typeface="Tahoma" panose="020B0604030504040204" pitchFamily="34" charset="0"/>
              </a:rPr>
              <a:t>kullanılmayan </a:t>
            </a:r>
            <a:r>
              <a:rPr lang="tr-TR" sz="1800" b="1" dirty="0">
                <a:solidFill>
                  <a:srgbClr val="FF0000"/>
                </a:solidFill>
                <a:latin typeface="Tahoma,Bold"/>
              </a:rPr>
              <a:t>konut alanları haricinde,</a:t>
            </a:r>
          </a:p>
          <a:p>
            <a:pPr marL="0" indent="0">
              <a:buNone/>
            </a:pPr>
            <a:r>
              <a:rPr lang="tr-TR" sz="1800" dirty="0">
                <a:solidFill>
                  <a:srgbClr val="000000"/>
                </a:solidFill>
                <a:latin typeface="Tahoma" panose="020B0604030504040204" pitchFamily="34" charset="0"/>
              </a:rPr>
              <a:t>zemin katta ait olduğu bağımsız bölümü</a:t>
            </a:r>
          </a:p>
          <a:p>
            <a:pPr marL="0" indent="0">
              <a:buNone/>
            </a:pPr>
            <a:r>
              <a:rPr lang="tr-TR" sz="1800" dirty="0">
                <a:solidFill>
                  <a:srgbClr val="000000"/>
                </a:solidFill>
                <a:latin typeface="Tahoma" panose="020B0604030504040204" pitchFamily="34" charset="0"/>
              </a:rPr>
              <a:t>tamamlayan ve bu bölümden bağlantı</a:t>
            </a:r>
          </a:p>
          <a:p>
            <a:pPr marL="0" indent="0">
              <a:buNone/>
            </a:pPr>
            <a:r>
              <a:rPr lang="tr-TR" sz="1800" dirty="0">
                <a:solidFill>
                  <a:srgbClr val="000000"/>
                </a:solidFill>
                <a:latin typeface="Tahoma" panose="020B0604030504040204" pitchFamily="34" charset="0"/>
              </a:rPr>
              <a:t>sağlanan</a:t>
            </a:r>
            <a:r>
              <a:rPr lang="tr-TR" sz="1800" dirty="0" smtClean="0">
                <a:solidFill>
                  <a:srgbClr val="000000"/>
                </a:solidFill>
                <a:latin typeface="Tahoma" panose="020B0604030504040204" pitchFamily="34" charset="0"/>
              </a:rPr>
              <a:t>,</a:t>
            </a:r>
          </a:p>
          <a:p>
            <a:pPr marL="0" indent="0">
              <a:buNone/>
            </a:pPr>
            <a:endParaRPr lang="tr-TR" sz="1800" dirty="0">
              <a:solidFill>
                <a:srgbClr val="000000"/>
              </a:solidFill>
              <a:latin typeface="Tahoma" panose="020B0604030504040204" pitchFamily="34" charset="0"/>
            </a:endParaRPr>
          </a:p>
          <a:p>
            <a:pPr marL="0" indent="0">
              <a:buNone/>
            </a:pPr>
            <a:r>
              <a:rPr lang="tr-TR" sz="1800" dirty="0">
                <a:solidFill>
                  <a:srgbClr val="000000"/>
                </a:solidFill>
                <a:latin typeface="Wingdings" panose="05000000000000000000" pitchFamily="2" charset="2"/>
              </a:rPr>
              <a:t> </a:t>
            </a:r>
            <a:r>
              <a:rPr lang="tr-TR" sz="1800" dirty="0">
                <a:solidFill>
                  <a:srgbClr val="000000"/>
                </a:solidFill>
                <a:latin typeface="Tahoma" panose="020B0604030504040204" pitchFamily="34" charset="0"/>
              </a:rPr>
              <a:t>Ait olduğu bağımsız bölümün </a:t>
            </a:r>
            <a:r>
              <a:rPr lang="tr-TR" sz="1800" b="1" dirty="0">
                <a:solidFill>
                  <a:srgbClr val="000000"/>
                </a:solidFill>
                <a:latin typeface="Tahoma,Bold"/>
              </a:rPr>
              <a:t>1/3</a:t>
            </a:r>
            <a:r>
              <a:rPr lang="tr-TR" sz="1800" dirty="0">
                <a:solidFill>
                  <a:srgbClr val="000000"/>
                </a:solidFill>
                <a:latin typeface="Tahoma" panose="020B0604030504040204" pitchFamily="34" charset="0"/>
              </a:rPr>
              <a:t>’ünden az</a:t>
            </a:r>
          </a:p>
          <a:p>
            <a:pPr marL="0" indent="0">
              <a:buNone/>
            </a:pPr>
            <a:r>
              <a:rPr lang="tr-TR" sz="1800" dirty="0">
                <a:solidFill>
                  <a:srgbClr val="000000"/>
                </a:solidFill>
                <a:latin typeface="Tahoma" panose="020B0604030504040204" pitchFamily="34" charset="0"/>
              </a:rPr>
              <a:t>yapılamayan,</a:t>
            </a:r>
          </a:p>
          <a:p>
            <a:pPr marL="0" indent="0">
              <a:buNone/>
            </a:pPr>
            <a:r>
              <a:rPr lang="tr-TR" sz="1800" dirty="0">
                <a:solidFill>
                  <a:srgbClr val="000000"/>
                </a:solidFill>
                <a:latin typeface="Wingdings" panose="05000000000000000000" pitchFamily="2" charset="2"/>
              </a:rPr>
              <a:t> </a:t>
            </a:r>
            <a:r>
              <a:rPr lang="tr-TR" sz="1800" dirty="0">
                <a:solidFill>
                  <a:srgbClr val="000000"/>
                </a:solidFill>
                <a:latin typeface="Tahoma" panose="020B0604030504040204" pitchFamily="34" charset="0"/>
              </a:rPr>
              <a:t>iç yüksekliği 2.40 metreden az olmayan,</a:t>
            </a:r>
          </a:p>
          <a:p>
            <a:pPr marL="0" indent="0">
              <a:buNone/>
            </a:pPr>
            <a:r>
              <a:rPr lang="tr-TR" sz="1800" dirty="0">
                <a:solidFill>
                  <a:srgbClr val="000000"/>
                </a:solidFill>
                <a:latin typeface="Wingdings" panose="05000000000000000000" pitchFamily="2" charset="2"/>
              </a:rPr>
              <a:t> </a:t>
            </a:r>
            <a:r>
              <a:rPr lang="tr-TR" sz="1800" dirty="0">
                <a:solidFill>
                  <a:srgbClr val="000000"/>
                </a:solidFill>
                <a:latin typeface="Tahoma" panose="020B0604030504040204" pitchFamily="34" charset="0"/>
              </a:rPr>
              <a:t>yola bakan cephe veya cephelerde merdiveni</a:t>
            </a:r>
          </a:p>
          <a:p>
            <a:pPr marL="0" indent="0">
              <a:buNone/>
            </a:pPr>
            <a:r>
              <a:rPr lang="tr-TR" sz="1800" dirty="0">
                <a:solidFill>
                  <a:srgbClr val="000000"/>
                </a:solidFill>
                <a:latin typeface="Tahoma" panose="020B0604030504040204" pitchFamily="34" charset="0"/>
              </a:rPr>
              <a:t>de dâhil 3.00 metreden fazla yaklaşmayan</a:t>
            </a:r>
          </a:p>
          <a:p>
            <a:pPr marL="0" indent="0">
              <a:buNone/>
            </a:pPr>
            <a:r>
              <a:rPr lang="tr-TR" sz="1800" dirty="0">
                <a:solidFill>
                  <a:srgbClr val="000000"/>
                </a:solidFill>
                <a:latin typeface="Tahoma" panose="020B0604030504040204" pitchFamily="34" charset="0"/>
              </a:rPr>
              <a:t>kattır.</a:t>
            </a:r>
          </a:p>
          <a:p>
            <a:pPr marL="0" indent="0">
              <a:buNone/>
            </a:pPr>
            <a:r>
              <a:rPr lang="tr-TR" sz="1800" dirty="0">
                <a:solidFill>
                  <a:srgbClr val="000000"/>
                </a:solidFill>
                <a:latin typeface="Tahoma" panose="020B0604030504040204" pitchFamily="34" charset="0"/>
              </a:rPr>
              <a:t>(İmar planlarında konut alanı olarak gösterilen</a:t>
            </a:r>
          </a:p>
          <a:p>
            <a:pPr marL="0" indent="0">
              <a:buNone/>
            </a:pPr>
            <a:r>
              <a:rPr lang="tr-TR" sz="1800" dirty="0">
                <a:solidFill>
                  <a:srgbClr val="000000"/>
                </a:solidFill>
                <a:latin typeface="Tahoma" panose="020B0604030504040204" pitchFamily="34" charset="0"/>
              </a:rPr>
              <a:t>yerlerde aynı yol güzergâhındaki mevcut</a:t>
            </a:r>
          </a:p>
          <a:p>
            <a:pPr marL="0" indent="0">
              <a:buNone/>
            </a:pPr>
            <a:r>
              <a:rPr lang="tr-TR" sz="1800" dirty="0">
                <a:solidFill>
                  <a:srgbClr val="000000"/>
                </a:solidFill>
                <a:latin typeface="Tahoma" panose="020B0604030504040204" pitchFamily="34" charset="0"/>
              </a:rPr>
              <a:t>yapılaşmaya bakılarak asma kat yapılıp</a:t>
            </a:r>
          </a:p>
          <a:p>
            <a:pPr marL="0" indent="0">
              <a:buNone/>
            </a:pPr>
            <a:r>
              <a:rPr lang="tr-TR" sz="1800" dirty="0">
                <a:solidFill>
                  <a:srgbClr val="000000"/>
                </a:solidFill>
                <a:latin typeface="Tahoma" panose="020B0604030504040204" pitchFamily="34" charset="0"/>
              </a:rPr>
              <a:t>yapılamayacağına idaresince karar </a:t>
            </a:r>
            <a:r>
              <a:rPr lang="tr-TR" sz="1800" dirty="0" smtClean="0">
                <a:solidFill>
                  <a:srgbClr val="000000"/>
                </a:solidFill>
                <a:latin typeface="Tahoma" panose="020B0604030504040204" pitchFamily="34" charset="0"/>
              </a:rPr>
              <a:t>verilebilir.)</a:t>
            </a:r>
            <a:endParaRPr lang="tr-TR" sz="1800" dirty="0"/>
          </a:p>
        </p:txBody>
      </p:sp>
    </p:spTree>
    <p:extLst>
      <p:ext uri="{BB962C8B-B14F-4D97-AF65-F5344CB8AC3E}">
        <p14:creationId xmlns="" xmlns:p14="http://schemas.microsoft.com/office/powerpoint/2010/main" val="41128227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3200" b="1" u="sng" dirty="0" smtClean="0">
                <a:solidFill>
                  <a:srgbClr val="FF0000"/>
                </a:solidFill>
              </a:rPr>
              <a:t>tanımlar- </a:t>
            </a:r>
            <a:r>
              <a:rPr lang="tr-TR" sz="2000" b="1" u="sng" dirty="0" smtClean="0">
                <a:solidFill>
                  <a:srgbClr val="FF0000"/>
                </a:solidFill>
              </a:rPr>
              <a:t>Madde 4</a:t>
            </a:r>
            <a:endParaRPr lang="tr-TR" sz="2800" b="1" dirty="0">
              <a:solidFill>
                <a:srgbClr val="FF0000"/>
              </a:solidFill>
            </a:endParaRPr>
          </a:p>
        </p:txBody>
      </p:sp>
      <p:sp>
        <p:nvSpPr>
          <p:cNvPr id="8" name="7 İçerik Yer Tutucusu"/>
          <p:cNvSpPr>
            <a:spLocks noGrp="1"/>
          </p:cNvSpPr>
          <p:nvPr>
            <p:ph sz="half" idx="1"/>
          </p:nvPr>
        </p:nvSpPr>
        <p:spPr/>
        <p:txBody>
          <a:bodyPr>
            <a:normAutofit/>
          </a:bodyPr>
          <a:lstStyle/>
          <a:p>
            <a:pPr marL="0" indent="0">
              <a:buNone/>
            </a:pPr>
            <a:r>
              <a:rPr lang="tr-TR" sz="1800" b="1" dirty="0" smtClean="0"/>
              <a:t>Tanımlar bölümü değiştirilemez bölümdür.</a:t>
            </a:r>
          </a:p>
          <a:p>
            <a:pPr marL="0" indent="0">
              <a:buNone/>
            </a:pPr>
            <a:endParaRPr lang="tr-TR" sz="1800" b="1" dirty="0" smtClean="0"/>
          </a:p>
          <a:p>
            <a:r>
              <a:rPr lang="tr-TR" sz="1800" b="1" dirty="0" err="1">
                <a:solidFill>
                  <a:srgbClr val="FF0000"/>
                </a:solidFill>
              </a:rPr>
              <a:t>Arkat</a:t>
            </a:r>
            <a:r>
              <a:rPr lang="tr-TR" sz="1800" b="1" dirty="0">
                <a:solidFill>
                  <a:srgbClr val="FF0000"/>
                </a:solidFill>
              </a:rPr>
              <a:t>:</a:t>
            </a:r>
          </a:p>
          <a:p>
            <a:r>
              <a:rPr lang="tr-TR" sz="1800" dirty="0"/>
              <a:t>Bahçe mesafelerini ihlal etmeyen,</a:t>
            </a:r>
          </a:p>
          <a:p>
            <a:r>
              <a:rPr lang="tr-TR" sz="1800" dirty="0"/>
              <a:t>güneşten ve yağmurdan korunmak ve</a:t>
            </a:r>
          </a:p>
          <a:p>
            <a:r>
              <a:rPr lang="tr-TR" sz="1800" dirty="0"/>
              <a:t>gölge oluşturmak amacıyla yapılan,</a:t>
            </a:r>
          </a:p>
          <a:p>
            <a:r>
              <a:rPr lang="es-ES" sz="1800" dirty="0"/>
              <a:t>üstünde yapı bulunmayan, </a:t>
            </a:r>
            <a:endParaRPr lang="tr-TR" sz="1800" dirty="0" smtClean="0"/>
          </a:p>
          <a:p>
            <a:r>
              <a:rPr lang="es-ES" sz="1800" dirty="0" smtClean="0"/>
              <a:t>en </a:t>
            </a:r>
            <a:r>
              <a:rPr lang="es-ES" sz="1800" dirty="0"/>
              <a:t>az </a:t>
            </a:r>
            <a:r>
              <a:rPr lang="es-ES" sz="1800" dirty="0" smtClean="0"/>
              <a:t>iki</a:t>
            </a:r>
            <a:r>
              <a:rPr lang="tr-TR" sz="1800" dirty="0" smtClean="0"/>
              <a:t> kenarı </a:t>
            </a:r>
            <a:r>
              <a:rPr lang="tr-TR" sz="1800" dirty="0"/>
              <a:t>açık olan sütunlar üzerine</a:t>
            </a:r>
          </a:p>
          <a:p>
            <a:r>
              <a:rPr lang="tr-TR" sz="1800" dirty="0"/>
              <a:t>yükselen üstü örtülü </a:t>
            </a:r>
            <a:r>
              <a:rPr lang="tr-TR" sz="1800" b="1" dirty="0"/>
              <a:t>geçitlerdir</a:t>
            </a:r>
            <a:r>
              <a:rPr lang="tr-TR" sz="1800" b="1" dirty="0" smtClean="0"/>
              <a:t>.</a:t>
            </a:r>
          </a:p>
          <a:p>
            <a:endParaRPr lang="tr-TR" sz="1800" b="1" dirty="0"/>
          </a:p>
          <a:p>
            <a:pPr marL="0" indent="0">
              <a:buNone/>
            </a:pPr>
            <a:endParaRPr lang="tr-TR" sz="1800" dirty="0"/>
          </a:p>
        </p:txBody>
      </p:sp>
      <p:sp>
        <p:nvSpPr>
          <p:cNvPr id="3" name="İçerik Yer Tutucusu 2"/>
          <p:cNvSpPr>
            <a:spLocks noGrp="1"/>
          </p:cNvSpPr>
          <p:nvPr>
            <p:ph sz="half" idx="2"/>
          </p:nvPr>
        </p:nvSpPr>
        <p:spPr/>
        <p:txBody>
          <a:bodyPr>
            <a:noAutofit/>
          </a:bodyPr>
          <a:lstStyle/>
          <a:p>
            <a:r>
              <a:rPr lang="tr-TR" sz="1800" b="1" dirty="0">
                <a:solidFill>
                  <a:srgbClr val="FF0000"/>
                </a:solidFill>
              </a:rPr>
              <a:t>Avlu:</a:t>
            </a:r>
          </a:p>
          <a:p>
            <a:r>
              <a:rPr lang="tr-TR" sz="1800" dirty="0"/>
              <a:t>Yapıların bölümleri veya duvarlar</a:t>
            </a:r>
          </a:p>
          <a:p>
            <a:r>
              <a:rPr lang="tr-TR" sz="1800" dirty="0"/>
              <a:t>tarafından çevrelenen, üstü açık,</a:t>
            </a:r>
          </a:p>
          <a:p>
            <a:r>
              <a:rPr lang="tr-TR" sz="1800" dirty="0"/>
              <a:t>geleneksel mimaride çeşitli </a:t>
            </a:r>
            <a:r>
              <a:rPr lang="tr-TR" sz="1800" dirty="0" smtClean="0"/>
              <a:t>şekillerine rastlanan</a:t>
            </a:r>
            <a:r>
              <a:rPr lang="tr-TR" sz="1800" dirty="0"/>
              <a:t>, </a:t>
            </a:r>
            <a:endParaRPr lang="tr-TR" sz="1800" dirty="0" smtClean="0"/>
          </a:p>
          <a:p>
            <a:r>
              <a:rPr lang="tr-TR" sz="1800" dirty="0" smtClean="0"/>
              <a:t>kısa </a:t>
            </a:r>
            <a:r>
              <a:rPr lang="tr-TR" sz="1800" dirty="0"/>
              <a:t>kenarı en az 5.00</a:t>
            </a:r>
          </a:p>
          <a:p>
            <a:pPr marL="0" indent="0">
              <a:buNone/>
            </a:pPr>
            <a:r>
              <a:rPr lang="tr-TR" sz="1800" dirty="0"/>
              <a:t>metre olan </a:t>
            </a:r>
            <a:r>
              <a:rPr lang="tr-TR" sz="1800" dirty="0" smtClean="0"/>
              <a:t>yapı bölümüdür.</a:t>
            </a:r>
          </a:p>
          <a:p>
            <a:pPr marL="0" indent="0">
              <a:buNone/>
            </a:pPr>
            <a:endParaRPr lang="tr-TR" sz="1800" dirty="0"/>
          </a:p>
          <a:p>
            <a:pPr marL="0" indent="0">
              <a:buNone/>
            </a:pPr>
            <a:endParaRPr lang="tr-TR" sz="1800" dirty="0"/>
          </a:p>
        </p:txBody>
      </p:sp>
      <p:sp>
        <p:nvSpPr>
          <p:cNvPr id="7" name="6 Slayt Numarası Yer Tutucusu"/>
          <p:cNvSpPr>
            <a:spLocks noGrp="1"/>
          </p:cNvSpPr>
          <p:nvPr>
            <p:ph type="sldNum" sz="quarter" idx="12"/>
          </p:nvPr>
        </p:nvSpPr>
        <p:spPr/>
        <p:txBody>
          <a:bodyPr/>
          <a:lstStyle/>
          <a:p>
            <a:fld id="{B1DEFA8C-F947-479F-BE07-76B6B3F80BF1}" type="slidenum">
              <a:rPr lang="tr-TR" smtClean="0"/>
              <a:pPr/>
              <a:t>23</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pic>
        <p:nvPicPr>
          <p:cNvPr id="4" name="Resim 3"/>
          <p:cNvPicPr>
            <a:picLocks noChangeAspect="1"/>
          </p:cNvPicPr>
          <p:nvPr/>
        </p:nvPicPr>
        <p:blipFill>
          <a:blip r:embed="rId2" cstate="print"/>
          <a:stretch>
            <a:fillRect/>
          </a:stretch>
        </p:blipFill>
        <p:spPr>
          <a:xfrm>
            <a:off x="304800" y="4878890"/>
            <a:ext cx="3793924" cy="1617007"/>
          </a:xfrm>
          <a:prstGeom prst="rect">
            <a:avLst/>
          </a:prstGeom>
        </p:spPr>
      </p:pic>
      <p:pic>
        <p:nvPicPr>
          <p:cNvPr id="5" name="Resim 4"/>
          <p:cNvPicPr>
            <a:picLocks noChangeAspect="1"/>
          </p:cNvPicPr>
          <p:nvPr/>
        </p:nvPicPr>
        <p:blipFill>
          <a:blip r:embed="rId3" cstate="print"/>
          <a:stretch>
            <a:fillRect/>
          </a:stretch>
        </p:blipFill>
        <p:spPr>
          <a:xfrm>
            <a:off x="4657164" y="3863181"/>
            <a:ext cx="3875275" cy="2625414"/>
          </a:xfrm>
          <a:prstGeom prst="rect">
            <a:avLst/>
          </a:prstGeom>
        </p:spPr>
      </p:pic>
    </p:spTree>
    <p:extLst>
      <p:ext uri="{BB962C8B-B14F-4D97-AF65-F5344CB8AC3E}">
        <p14:creationId xmlns="" xmlns:p14="http://schemas.microsoft.com/office/powerpoint/2010/main" val="12171580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562074"/>
          </a:xfrm>
        </p:spPr>
        <p:txBody>
          <a:bodyPr>
            <a:normAutofit fontScale="90000"/>
          </a:bodyPr>
          <a:lstStyle/>
          <a:p>
            <a:pPr algn="r"/>
            <a:r>
              <a:rPr lang="tr-TR" sz="2800" dirty="0" smtClean="0"/>
              <a:t>Planlı Alanlar İmar Yönetmeliği</a:t>
            </a:r>
            <a:br>
              <a:rPr lang="tr-TR" sz="2800" dirty="0" smtClean="0"/>
            </a:br>
            <a:r>
              <a:rPr lang="tr-TR" sz="3200" b="1" u="sng" dirty="0" smtClean="0">
                <a:solidFill>
                  <a:srgbClr val="FF0000"/>
                </a:solidFill>
              </a:rPr>
              <a:t>tanımlar- </a:t>
            </a:r>
            <a:r>
              <a:rPr lang="tr-TR" sz="2000" b="1" u="sng" dirty="0" smtClean="0">
                <a:solidFill>
                  <a:srgbClr val="FF0000"/>
                </a:solidFill>
              </a:rPr>
              <a:t>Madde 4</a:t>
            </a:r>
            <a:endParaRPr lang="tr-TR" sz="2800" b="1" dirty="0">
              <a:solidFill>
                <a:srgbClr val="FF0000"/>
              </a:solidFill>
            </a:endParaRPr>
          </a:p>
        </p:txBody>
      </p:sp>
      <p:sp>
        <p:nvSpPr>
          <p:cNvPr id="8" name="7 İçerik Yer Tutucusu"/>
          <p:cNvSpPr>
            <a:spLocks noGrp="1"/>
          </p:cNvSpPr>
          <p:nvPr>
            <p:ph sz="half" idx="1"/>
          </p:nvPr>
        </p:nvSpPr>
        <p:spPr>
          <a:xfrm>
            <a:off x="358786" y="1054287"/>
            <a:ext cx="5799157" cy="5060173"/>
          </a:xfrm>
        </p:spPr>
        <p:txBody>
          <a:bodyPr>
            <a:normAutofit/>
          </a:bodyPr>
          <a:lstStyle/>
          <a:p>
            <a:r>
              <a:rPr lang="tr-TR" sz="1800" b="1" dirty="0" smtClean="0"/>
              <a:t>Tanımlar bölümü değiştirilemez bölümdür.</a:t>
            </a:r>
          </a:p>
          <a:p>
            <a:r>
              <a:rPr lang="tr-TR" sz="1800" b="1" dirty="0" smtClean="0">
                <a:solidFill>
                  <a:srgbClr val="FF0000"/>
                </a:solidFill>
              </a:rPr>
              <a:t>Çatı </a:t>
            </a:r>
            <a:r>
              <a:rPr lang="tr-TR" sz="1800" b="1" dirty="0">
                <a:solidFill>
                  <a:srgbClr val="FF0000"/>
                </a:solidFill>
              </a:rPr>
              <a:t>bahçesi: </a:t>
            </a:r>
            <a:r>
              <a:rPr lang="tr-TR" sz="1800" dirty="0"/>
              <a:t>Teras çatılarda, çakıl, toprak, </a:t>
            </a:r>
            <a:r>
              <a:rPr lang="tr-TR" sz="1800" dirty="0" smtClean="0"/>
              <a:t>çim ve </a:t>
            </a:r>
            <a:r>
              <a:rPr lang="tr-TR" sz="1800" dirty="0"/>
              <a:t>benzeri doğal örtüler ile kaplanarak </a:t>
            </a:r>
            <a:r>
              <a:rPr lang="tr-TR" sz="1800" dirty="0" smtClean="0"/>
              <a:t>iklime uygun </a:t>
            </a:r>
            <a:r>
              <a:rPr lang="tr-TR" sz="1800" dirty="0" err="1"/>
              <a:t>bitkilendirilebilen</a:t>
            </a:r>
            <a:r>
              <a:rPr lang="tr-TR" sz="1800" dirty="0"/>
              <a:t>, yapının görünüşlerini </a:t>
            </a:r>
            <a:r>
              <a:rPr lang="tr-TR" sz="1800" dirty="0" smtClean="0"/>
              <a:t>ve bulunduğu </a:t>
            </a:r>
            <a:r>
              <a:rPr lang="tr-TR" sz="1800" dirty="0"/>
              <a:t>çevrenin siluetini bozmayacak ve </a:t>
            </a:r>
            <a:r>
              <a:rPr lang="tr-TR" sz="1800" dirty="0" smtClean="0"/>
              <a:t>çatı sınırlarını </a:t>
            </a:r>
            <a:r>
              <a:rPr lang="tr-TR" sz="1800" dirty="0"/>
              <a:t>aşmayacak şekilde </a:t>
            </a:r>
            <a:r>
              <a:rPr lang="tr-TR" sz="1800" dirty="0" smtClean="0"/>
              <a:t>oluşturulan bahçelerdir.</a:t>
            </a:r>
          </a:p>
          <a:p>
            <a:r>
              <a:rPr lang="tr-TR" sz="1800" b="1" dirty="0">
                <a:solidFill>
                  <a:srgbClr val="FF0000"/>
                </a:solidFill>
              </a:rPr>
              <a:t>Teras Çatı: </a:t>
            </a:r>
            <a:r>
              <a:rPr lang="tr-TR" sz="1800" dirty="0"/>
              <a:t>Suyun tahliyesi için yeterli </a:t>
            </a:r>
            <a:r>
              <a:rPr lang="tr-TR" sz="1800" dirty="0" smtClean="0"/>
              <a:t>eğim verilen</a:t>
            </a:r>
            <a:r>
              <a:rPr lang="tr-TR" sz="1800" dirty="0"/>
              <a:t>, bulunduğu iklim bölgesine uygun ısı ve </a:t>
            </a:r>
            <a:r>
              <a:rPr lang="tr-TR" sz="1800" dirty="0" smtClean="0"/>
              <a:t>su yalıtımları </a:t>
            </a:r>
            <a:r>
              <a:rPr lang="tr-TR" sz="1800" dirty="0"/>
              <a:t>yapılan, çakıl, toprak, çim ve </a:t>
            </a:r>
            <a:r>
              <a:rPr lang="tr-TR" sz="1800" dirty="0" smtClean="0"/>
              <a:t>benzeri doğal </a:t>
            </a:r>
            <a:r>
              <a:rPr lang="tr-TR" sz="1800" dirty="0"/>
              <a:t>örtüler ile kaplanarak iklime </a:t>
            </a:r>
            <a:r>
              <a:rPr lang="tr-TR" sz="1800" dirty="0" smtClean="0"/>
              <a:t>uygun </a:t>
            </a:r>
            <a:r>
              <a:rPr lang="tr-TR" sz="1800" dirty="0" err="1" smtClean="0"/>
              <a:t>bitkilendirilebilen</a:t>
            </a:r>
            <a:r>
              <a:rPr lang="tr-TR" sz="1800" dirty="0" smtClean="0"/>
              <a:t> </a:t>
            </a:r>
            <a:r>
              <a:rPr lang="tr-TR" sz="1800" dirty="0"/>
              <a:t>çatı tipidir</a:t>
            </a:r>
            <a:r>
              <a:rPr lang="tr-TR" sz="1800" dirty="0" smtClean="0"/>
              <a:t>.</a:t>
            </a:r>
          </a:p>
          <a:p>
            <a:endParaRPr lang="tr-TR" sz="1800" dirty="0" smtClean="0"/>
          </a:p>
          <a:p>
            <a:r>
              <a:rPr lang="tr-TR" sz="1800" b="1" dirty="0" err="1">
                <a:solidFill>
                  <a:srgbClr val="FF0000"/>
                </a:solidFill>
              </a:rPr>
              <a:t>Kanopi</a:t>
            </a:r>
            <a:r>
              <a:rPr lang="tr-TR" sz="1800" b="1" dirty="0">
                <a:solidFill>
                  <a:srgbClr val="FF0000"/>
                </a:solidFill>
              </a:rPr>
              <a:t>: </a:t>
            </a:r>
            <a:r>
              <a:rPr lang="tr-TR" sz="1800" dirty="0"/>
              <a:t>Akaryakıt ve benzeri </a:t>
            </a:r>
            <a:r>
              <a:rPr lang="tr-TR" sz="1800" dirty="0" smtClean="0"/>
              <a:t>servis istasyonlarında</a:t>
            </a:r>
            <a:r>
              <a:rPr lang="tr-TR" sz="1800" dirty="0"/>
              <a:t>, güneşten ve </a:t>
            </a:r>
            <a:r>
              <a:rPr lang="tr-TR" sz="1800" dirty="0" smtClean="0"/>
              <a:t>yağmurdan korunmak </a:t>
            </a:r>
            <a:r>
              <a:rPr lang="tr-TR" sz="1800" dirty="0"/>
              <a:t>amacıyla yapılan yanları açık, </a:t>
            </a:r>
            <a:r>
              <a:rPr lang="tr-TR" sz="1800" dirty="0" smtClean="0"/>
              <a:t>üstü kapalı </a:t>
            </a:r>
            <a:r>
              <a:rPr lang="tr-TR" sz="1800" dirty="0" err="1"/>
              <a:t>konstrüktif</a:t>
            </a:r>
            <a:r>
              <a:rPr lang="tr-TR" sz="1800" dirty="0"/>
              <a:t> yapıdır.</a:t>
            </a:r>
            <a:endParaRPr lang="tr-TR" sz="1800" dirty="0" smtClean="0"/>
          </a:p>
          <a:p>
            <a:endParaRPr lang="tr-TR" sz="1800" dirty="0"/>
          </a:p>
        </p:txBody>
      </p:sp>
      <p:pic>
        <p:nvPicPr>
          <p:cNvPr id="10" name="İçerik Yer Tutucusu 9"/>
          <p:cNvPicPr>
            <a:picLocks noGrp="1" noChangeAspect="1"/>
          </p:cNvPicPr>
          <p:nvPr>
            <p:ph sz="half" idx="2"/>
          </p:nvPr>
        </p:nvPicPr>
        <p:blipFill>
          <a:blip r:embed="rId2" cstate="print"/>
          <a:stretch>
            <a:fillRect/>
          </a:stretch>
        </p:blipFill>
        <p:spPr>
          <a:xfrm>
            <a:off x="6157943" y="1040840"/>
            <a:ext cx="2528857" cy="5073620"/>
          </a:xfrm>
          <a:prstGeom prst="rect">
            <a:avLst/>
          </a:prstGeom>
        </p:spPr>
      </p:pic>
      <p:sp>
        <p:nvSpPr>
          <p:cNvPr id="7" name="6 Slayt Numarası Yer Tutucusu"/>
          <p:cNvSpPr>
            <a:spLocks noGrp="1"/>
          </p:cNvSpPr>
          <p:nvPr>
            <p:ph type="sldNum" sz="quarter" idx="12"/>
          </p:nvPr>
        </p:nvSpPr>
        <p:spPr/>
        <p:txBody>
          <a:bodyPr/>
          <a:lstStyle/>
          <a:p>
            <a:fld id="{B1DEFA8C-F947-479F-BE07-76B6B3F80BF1}" type="slidenum">
              <a:rPr lang="tr-TR" smtClean="0"/>
              <a:pPr/>
              <a:t>24</a:t>
            </a:fld>
            <a:endParaRPr lang="tr-TR" dirty="0"/>
          </a:p>
        </p:txBody>
      </p:sp>
      <p:cxnSp>
        <p:nvCxnSpPr>
          <p:cNvPr id="6" name="5 Düz Bağlayıcı"/>
          <p:cNvCxnSpPr/>
          <p:nvPr/>
        </p:nvCxnSpPr>
        <p:spPr>
          <a:xfrm flipV="1">
            <a:off x="333872" y="1040840"/>
            <a:ext cx="8352928"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Tree>
    <p:extLst>
      <p:ext uri="{BB962C8B-B14F-4D97-AF65-F5344CB8AC3E}">
        <p14:creationId xmlns="" xmlns:p14="http://schemas.microsoft.com/office/powerpoint/2010/main" val="5301226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490066"/>
          </a:xfrm>
        </p:spPr>
        <p:txBody>
          <a:bodyPr>
            <a:normAutofit fontScale="90000"/>
          </a:bodyPr>
          <a:lstStyle/>
          <a:p>
            <a:pPr algn="r"/>
            <a:r>
              <a:rPr lang="tr-TR" sz="2800" dirty="0" smtClean="0"/>
              <a:t>Planlı Alanlar İmar Yönetmeliği</a:t>
            </a:r>
            <a:br>
              <a:rPr lang="tr-TR" sz="2800" dirty="0" smtClean="0"/>
            </a:br>
            <a:r>
              <a:rPr lang="tr-TR" sz="3200" b="1" u="sng" dirty="0" smtClean="0">
                <a:solidFill>
                  <a:srgbClr val="FF0000"/>
                </a:solidFill>
              </a:rPr>
              <a:t>tanımlar- </a:t>
            </a:r>
            <a:r>
              <a:rPr lang="tr-TR" sz="2000" b="1" u="sng" dirty="0" smtClean="0">
                <a:solidFill>
                  <a:srgbClr val="FF0000"/>
                </a:solidFill>
              </a:rPr>
              <a:t>Madde 4</a:t>
            </a:r>
            <a:endParaRPr lang="tr-TR" sz="2800" b="1" dirty="0">
              <a:solidFill>
                <a:srgbClr val="FF0000"/>
              </a:solidFill>
            </a:endParaRPr>
          </a:p>
        </p:txBody>
      </p:sp>
      <p:sp>
        <p:nvSpPr>
          <p:cNvPr id="8" name="7 İçerik Yer Tutucusu"/>
          <p:cNvSpPr>
            <a:spLocks noGrp="1"/>
          </p:cNvSpPr>
          <p:nvPr>
            <p:ph sz="half" idx="1"/>
          </p:nvPr>
        </p:nvSpPr>
        <p:spPr>
          <a:xfrm>
            <a:off x="457200" y="1040840"/>
            <a:ext cx="4038600" cy="5556512"/>
          </a:xfrm>
        </p:spPr>
        <p:txBody>
          <a:bodyPr>
            <a:normAutofit fontScale="92500" lnSpcReduction="20000"/>
          </a:bodyPr>
          <a:lstStyle/>
          <a:p>
            <a:r>
              <a:rPr lang="tr-TR" sz="1800" b="1" dirty="0" smtClean="0"/>
              <a:t>Tanımlar bölümü değiştirilemez bölümdür.</a:t>
            </a:r>
          </a:p>
          <a:p>
            <a:pPr marL="0" indent="0">
              <a:buNone/>
            </a:pPr>
            <a:r>
              <a:rPr lang="tr-TR" sz="1800" b="1" dirty="0">
                <a:solidFill>
                  <a:srgbClr val="558FD6"/>
                </a:solidFill>
                <a:latin typeface="Tahoma,Bold"/>
              </a:rPr>
              <a:t>Bina Giriş Holü: </a:t>
            </a:r>
            <a:r>
              <a:rPr lang="tr-TR" sz="1800" dirty="0">
                <a:solidFill>
                  <a:srgbClr val="000000"/>
                </a:solidFill>
                <a:latin typeface="Tahoma" panose="020B0604030504040204" pitchFamily="34" charset="0"/>
              </a:rPr>
              <a:t>Binanın ana giriş kapısı ile </a:t>
            </a:r>
            <a:r>
              <a:rPr lang="tr-TR" sz="1800" dirty="0" smtClean="0">
                <a:solidFill>
                  <a:srgbClr val="000000"/>
                </a:solidFill>
                <a:latin typeface="Tahoma" panose="020B0604030504040204" pitchFamily="34" charset="0"/>
              </a:rPr>
              <a:t>  merdiven evi </a:t>
            </a:r>
            <a:r>
              <a:rPr lang="tr-TR" sz="1800" dirty="0">
                <a:solidFill>
                  <a:srgbClr val="000000"/>
                </a:solidFill>
                <a:latin typeface="Tahoma" panose="020B0604030504040204" pitchFamily="34" charset="0"/>
              </a:rPr>
              <a:t>ve asansör arasındaki </a:t>
            </a:r>
            <a:r>
              <a:rPr lang="tr-TR" sz="1800" dirty="0" smtClean="0">
                <a:solidFill>
                  <a:srgbClr val="000000"/>
                </a:solidFill>
                <a:latin typeface="Tahoma" panose="020B0604030504040204" pitchFamily="34" charset="0"/>
              </a:rPr>
              <a:t>holüdür</a:t>
            </a:r>
            <a:endParaRPr lang="tr-TR" sz="1800" dirty="0">
              <a:solidFill>
                <a:srgbClr val="000000"/>
              </a:solidFill>
              <a:latin typeface="Tahoma" panose="020B0604030504040204" pitchFamily="34" charset="0"/>
            </a:endParaRPr>
          </a:p>
          <a:p>
            <a:pPr marL="0" indent="0">
              <a:buNone/>
            </a:pPr>
            <a:r>
              <a:rPr lang="tr-TR" sz="1800" b="1" dirty="0" smtClean="0">
                <a:solidFill>
                  <a:srgbClr val="558FD6"/>
                </a:solidFill>
                <a:latin typeface="Tahoma,Bold"/>
              </a:rPr>
              <a:t>           Kat </a:t>
            </a:r>
            <a:r>
              <a:rPr lang="tr-TR" sz="1800" b="1" dirty="0">
                <a:solidFill>
                  <a:srgbClr val="558FD6"/>
                </a:solidFill>
                <a:latin typeface="Tahoma,Bold"/>
              </a:rPr>
              <a:t>Holü:</a:t>
            </a:r>
          </a:p>
          <a:p>
            <a:pPr marL="0" indent="0">
              <a:buNone/>
            </a:pPr>
            <a:r>
              <a:rPr lang="tr-TR" sz="1800" dirty="0">
                <a:solidFill>
                  <a:srgbClr val="000000"/>
                </a:solidFill>
                <a:latin typeface="Tahoma" panose="020B0604030504040204" pitchFamily="34" charset="0"/>
              </a:rPr>
              <a:t>Katlarda bağımsız bölümleri veya tek bağımsız </a:t>
            </a:r>
            <a:r>
              <a:rPr lang="tr-TR" sz="1800" dirty="0" smtClean="0">
                <a:solidFill>
                  <a:srgbClr val="000000"/>
                </a:solidFill>
                <a:latin typeface="Tahoma" panose="020B0604030504040204" pitchFamily="34" charset="0"/>
              </a:rPr>
              <a:t>bölümlü umumi </a:t>
            </a:r>
            <a:r>
              <a:rPr lang="tr-TR" sz="1800" dirty="0">
                <a:solidFill>
                  <a:srgbClr val="000000"/>
                </a:solidFill>
                <a:latin typeface="Tahoma" panose="020B0604030504040204" pitchFamily="34" charset="0"/>
              </a:rPr>
              <a:t>binalarda piyesleri birbirine ve </a:t>
            </a:r>
            <a:r>
              <a:rPr lang="tr-TR" sz="1800" dirty="0" smtClean="0">
                <a:solidFill>
                  <a:srgbClr val="000000"/>
                </a:solidFill>
                <a:latin typeface="Tahoma" panose="020B0604030504040204" pitchFamily="34" charset="0"/>
              </a:rPr>
              <a:t>merdivene bağlayan </a:t>
            </a:r>
            <a:r>
              <a:rPr lang="tr-TR" sz="1800" dirty="0">
                <a:solidFill>
                  <a:srgbClr val="000000"/>
                </a:solidFill>
                <a:latin typeface="Tahoma" panose="020B0604030504040204" pitchFamily="34" charset="0"/>
              </a:rPr>
              <a:t>ortak alan niteliğindeki ara dolaşım yollarıdır.</a:t>
            </a:r>
          </a:p>
          <a:p>
            <a:pPr marL="0" indent="0">
              <a:buNone/>
            </a:pPr>
            <a:r>
              <a:rPr lang="tr-TR" sz="1800" b="1" dirty="0" smtClean="0">
                <a:solidFill>
                  <a:srgbClr val="558FD6"/>
                </a:solidFill>
                <a:latin typeface="Tahoma,Bold"/>
              </a:rPr>
              <a:t>           </a:t>
            </a:r>
            <a:r>
              <a:rPr lang="tr-TR" sz="1800" b="1" dirty="0" err="1" smtClean="0">
                <a:solidFill>
                  <a:srgbClr val="558FD6"/>
                </a:solidFill>
                <a:latin typeface="Tahoma,Bold"/>
              </a:rPr>
              <a:t>Kuranglez</a:t>
            </a:r>
            <a:r>
              <a:rPr lang="tr-TR" sz="1800" b="1" dirty="0">
                <a:solidFill>
                  <a:srgbClr val="558FD6"/>
                </a:solidFill>
                <a:latin typeface="Tahoma,Bold"/>
              </a:rPr>
              <a:t>:</a:t>
            </a:r>
          </a:p>
          <a:p>
            <a:pPr marL="0" indent="0">
              <a:buNone/>
            </a:pPr>
            <a:r>
              <a:rPr lang="tr-TR" sz="1800" dirty="0">
                <a:solidFill>
                  <a:srgbClr val="000000"/>
                </a:solidFill>
                <a:latin typeface="Tahoma" panose="020B0604030504040204" pitchFamily="34" charset="0"/>
              </a:rPr>
              <a:t>Binanın tabii zemin altında kalan bölümlerine doğal </a:t>
            </a:r>
            <a:r>
              <a:rPr lang="tr-TR" sz="1800" dirty="0" smtClean="0">
                <a:solidFill>
                  <a:srgbClr val="000000"/>
                </a:solidFill>
                <a:latin typeface="Tahoma" panose="020B0604030504040204" pitchFamily="34" charset="0"/>
              </a:rPr>
              <a:t>ışık ve </a:t>
            </a:r>
            <a:r>
              <a:rPr lang="tr-TR" sz="1800" dirty="0">
                <a:solidFill>
                  <a:srgbClr val="000000"/>
                </a:solidFill>
                <a:latin typeface="Tahoma" panose="020B0604030504040204" pitchFamily="34" charset="0"/>
              </a:rPr>
              <a:t>havalandırma sağlamak amacıyla en az 0.80 metre</a:t>
            </a:r>
          </a:p>
          <a:p>
            <a:pPr marL="0" indent="0">
              <a:buNone/>
            </a:pPr>
            <a:r>
              <a:rPr lang="tr-TR" sz="1800" dirty="0">
                <a:solidFill>
                  <a:srgbClr val="000000"/>
                </a:solidFill>
                <a:latin typeface="Tahoma" panose="020B0604030504040204" pitchFamily="34" charset="0"/>
              </a:rPr>
              <a:t>en fazla 1.20 metre genişlikte olabilen, binanın </a:t>
            </a:r>
            <a:r>
              <a:rPr lang="tr-TR" sz="1800" dirty="0" smtClean="0">
                <a:solidFill>
                  <a:srgbClr val="000000"/>
                </a:solidFill>
                <a:latin typeface="Tahoma" panose="020B0604030504040204" pitchFamily="34" charset="0"/>
              </a:rPr>
              <a:t>hiçbir cephesinde </a:t>
            </a:r>
            <a:r>
              <a:rPr lang="tr-TR" sz="1800" dirty="0">
                <a:solidFill>
                  <a:srgbClr val="000000"/>
                </a:solidFill>
                <a:latin typeface="Tahoma" panose="020B0604030504040204" pitchFamily="34" charset="0"/>
              </a:rPr>
              <a:t>mütemadiyen tesis edilemeyen, </a:t>
            </a:r>
            <a:r>
              <a:rPr lang="tr-TR" sz="1800" dirty="0" smtClean="0">
                <a:solidFill>
                  <a:srgbClr val="FF0000"/>
                </a:solidFill>
                <a:latin typeface="Tahoma" panose="020B0604030504040204" pitchFamily="34" charset="0"/>
              </a:rPr>
              <a:t>boyu yapıldığı </a:t>
            </a:r>
            <a:r>
              <a:rPr lang="tr-TR" sz="1800" dirty="0">
                <a:solidFill>
                  <a:srgbClr val="FF0000"/>
                </a:solidFill>
                <a:latin typeface="Tahoma" panose="020B0604030504040204" pitchFamily="34" charset="0"/>
              </a:rPr>
              <a:t>pencere genişliğini 0.50 metreden fazla</a:t>
            </a:r>
          </a:p>
          <a:p>
            <a:pPr marL="0" indent="0">
              <a:buNone/>
            </a:pPr>
            <a:r>
              <a:rPr lang="tr-TR" sz="1800" dirty="0">
                <a:solidFill>
                  <a:srgbClr val="FF0000"/>
                </a:solidFill>
                <a:latin typeface="Tahoma" panose="020B0604030504040204" pitchFamily="34" charset="0"/>
              </a:rPr>
              <a:t>geçmeyen, derinliği azami 2.00 metre olan, </a:t>
            </a:r>
            <a:r>
              <a:rPr lang="tr-TR" sz="1800" dirty="0">
                <a:solidFill>
                  <a:srgbClr val="000000"/>
                </a:solidFill>
                <a:latin typeface="Tahoma" panose="020B0604030504040204" pitchFamily="34" charset="0"/>
              </a:rPr>
              <a:t>giriş </a:t>
            </a:r>
            <a:r>
              <a:rPr lang="tr-TR" sz="1800" dirty="0" smtClean="0">
                <a:solidFill>
                  <a:srgbClr val="000000"/>
                </a:solidFill>
                <a:latin typeface="Tahoma" panose="020B0604030504040204" pitchFamily="34" charset="0"/>
              </a:rPr>
              <a:t>çıkış </a:t>
            </a:r>
            <a:r>
              <a:rPr lang="es-ES" sz="1800" dirty="0" smtClean="0">
                <a:solidFill>
                  <a:srgbClr val="000000"/>
                </a:solidFill>
                <a:latin typeface="Tahoma" panose="020B0604030504040204" pitchFamily="34" charset="0"/>
              </a:rPr>
              <a:t>amacı </a:t>
            </a:r>
            <a:r>
              <a:rPr lang="es-ES" sz="1800" dirty="0">
                <a:solidFill>
                  <a:srgbClr val="000000"/>
                </a:solidFill>
                <a:latin typeface="Tahoma" panose="020B0604030504040204" pitchFamily="34" charset="0"/>
              </a:rPr>
              <a:t>taşımayan ancak, yol cephesi haricinde </a:t>
            </a:r>
            <a:r>
              <a:rPr lang="es-ES" sz="1800" dirty="0" smtClean="0">
                <a:solidFill>
                  <a:srgbClr val="000000"/>
                </a:solidFill>
                <a:latin typeface="Tahoma" panose="020B0604030504040204" pitchFamily="34" charset="0"/>
              </a:rPr>
              <a:t>kaçış</a:t>
            </a:r>
            <a:r>
              <a:rPr lang="tr-TR" sz="1800" dirty="0" smtClean="0">
                <a:solidFill>
                  <a:srgbClr val="000000"/>
                </a:solidFill>
                <a:latin typeface="Tahoma" panose="020B0604030504040204" pitchFamily="34" charset="0"/>
              </a:rPr>
              <a:t> amacıyla </a:t>
            </a:r>
            <a:r>
              <a:rPr lang="tr-TR" sz="1800" dirty="0">
                <a:solidFill>
                  <a:srgbClr val="000000"/>
                </a:solidFill>
                <a:latin typeface="Tahoma" panose="020B0604030504040204" pitchFamily="34" charset="0"/>
              </a:rPr>
              <a:t>çıkış tertiplenebilen ışıklıklardır.</a:t>
            </a:r>
            <a:endParaRPr lang="tr-TR" sz="1800" b="1" dirty="0" smtClean="0"/>
          </a:p>
          <a:p>
            <a:pPr marL="0" indent="0">
              <a:buNone/>
            </a:pPr>
            <a:endParaRPr lang="tr-TR" sz="1800" dirty="0"/>
          </a:p>
          <a:p>
            <a:endParaRPr lang="tr-TR" sz="1800" dirty="0"/>
          </a:p>
        </p:txBody>
      </p:sp>
      <p:sp>
        <p:nvSpPr>
          <p:cNvPr id="7" name="6 Slayt Numarası Yer Tutucusu"/>
          <p:cNvSpPr>
            <a:spLocks noGrp="1"/>
          </p:cNvSpPr>
          <p:nvPr>
            <p:ph type="sldNum" sz="quarter" idx="12"/>
          </p:nvPr>
        </p:nvSpPr>
        <p:spPr/>
        <p:txBody>
          <a:bodyPr/>
          <a:lstStyle/>
          <a:p>
            <a:fld id="{B1DEFA8C-F947-479F-BE07-76B6B3F80BF1}" type="slidenum">
              <a:rPr lang="tr-TR" smtClean="0"/>
              <a:pPr/>
              <a:t>25</a:t>
            </a:fld>
            <a:endParaRPr lang="tr-TR" dirty="0"/>
          </a:p>
        </p:txBody>
      </p:sp>
      <p:cxnSp>
        <p:nvCxnSpPr>
          <p:cNvPr id="6" name="5 Düz Bağlayıcı"/>
          <p:cNvCxnSpPr/>
          <p:nvPr/>
        </p:nvCxnSpPr>
        <p:spPr>
          <a:xfrm flipV="1">
            <a:off x="333872" y="1040840"/>
            <a:ext cx="8352928"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pic>
        <p:nvPicPr>
          <p:cNvPr id="5" name="İçerik Yer Tutucusu 4"/>
          <p:cNvPicPr>
            <a:picLocks noGrp="1" noChangeAspect="1"/>
          </p:cNvPicPr>
          <p:nvPr>
            <p:ph sz="half" idx="2"/>
          </p:nvPr>
        </p:nvPicPr>
        <p:blipFill>
          <a:blip r:embed="rId2" cstate="print"/>
          <a:stretch>
            <a:fillRect/>
          </a:stretch>
        </p:blipFill>
        <p:spPr>
          <a:xfrm>
            <a:off x="5029949" y="1126300"/>
            <a:ext cx="3503476" cy="1737204"/>
          </a:xfrm>
          <a:prstGeom prst="rect">
            <a:avLst/>
          </a:prstGeom>
        </p:spPr>
      </p:pic>
      <p:pic>
        <p:nvPicPr>
          <p:cNvPr id="11" name="Resim 10"/>
          <p:cNvPicPr>
            <a:picLocks noChangeAspect="1"/>
          </p:cNvPicPr>
          <p:nvPr/>
        </p:nvPicPr>
        <p:blipFill>
          <a:blip r:embed="rId3" cstate="print"/>
          <a:stretch>
            <a:fillRect/>
          </a:stretch>
        </p:blipFill>
        <p:spPr>
          <a:xfrm>
            <a:off x="5068049" y="2786874"/>
            <a:ext cx="3465376" cy="1631410"/>
          </a:xfrm>
          <a:prstGeom prst="rect">
            <a:avLst/>
          </a:prstGeom>
        </p:spPr>
      </p:pic>
      <p:pic>
        <p:nvPicPr>
          <p:cNvPr id="12" name="Resim 11"/>
          <p:cNvPicPr>
            <a:picLocks noChangeAspect="1"/>
          </p:cNvPicPr>
          <p:nvPr/>
        </p:nvPicPr>
        <p:blipFill>
          <a:blip r:embed="rId4" cstate="print"/>
          <a:stretch>
            <a:fillRect/>
          </a:stretch>
        </p:blipFill>
        <p:spPr>
          <a:xfrm>
            <a:off x="5029949" y="4205267"/>
            <a:ext cx="3503476" cy="2324100"/>
          </a:xfrm>
          <a:prstGeom prst="rect">
            <a:avLst/>
          </a:prstGeom>
        </p:spPr>
      </p:pic>
    </p:spTree>
    <p:extLst>
      <p:ext uri="{BB962C8B-B14F-4D97-AF65-F5344CB8AC3E}">
        <p14:creationId xmlns="" xmlns:p14="http://schemas.microsoft.com/office/powerpoint/2010/main" val="10460064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490066"/>
          </a:xfrm>
        </p:spPr>
        <p:txBody>
          <a:bodyPr>
            <a:normAutofit fontScale="90000"/>
          </a:bodyPr>
          <a:lstStyle/>
          <a:p>
            <a:pPr algn="r"/>
            <a:r>
              <a:rPr lang="tr-TR" sz="2800" dirty="0" smtClean="0"/>
              <a:t>Planlı Alanlar İmar Yönetmeliği</a:t>
            </a:r>
            <a:br>
              <a:rPr lang="tr-TR" sz="2800" dirty="0" smtClean="0"/>
            </a:br>
            <a:r>
              <a:rPr lang="tr-TR" sz="3200" b="1" dirty="0" smtClean="0">
                <a:solidFill>
                  <a:srgbClr val="FF0000"/>
                </a:solidFill>
              </a:rPr>
              <a:t>tanımlar- </a:t>
            </a:r>
            <a:r>
              <a:rPr lang="tr-TR" sz="2000" b="1" dirty="0" smtClean="0">
                <a:solidFill>
                  <a:srgbClr val="FF0000"/>
                </a:solidFill>
              </a:rPr>
              <a:t>Madde 4</a:t>
            </a:r>
            <a:endParaRPr lang="tr-TR" sz="2800" b="1" dirty="0">
              <a:solidFill>
                <a:srgbClr val="FF0000"/>
              </a:solidFill>
            </a:endParaRPr>
          </a:p>
        </p:txBody>
      </p:sp>
      <p:sp>
        <p:nvSpPr>
          <p:cNvPr id="8" name="7 İçerik Yer Tutucusu"/>
          <p:cNvSpPr>
            <a:spLocks noGrp="1"/>
          </p:cNvSpPr>
          <p:nvPr>
            <p:ph sz="half" idx="1"/>
          </p:nvPr>
        </p:nvSpPr>
        <p:spPr>
          <a:xfrm>
            <a:off x="416859" y="995082"/>
            <a:ext cx="4078941" cy="5602270"/>
          </a:xfrm>
        </p:spPr>
        <p:txBody>
          <a:bodyPr>
            <a:normAutofit lnSpcReduction="10000"/>
          </a:bodyPr>
          <a:lstStyle/>
          <a:p>
            <a:pPr algn="just"/>
            <a:r>
              <a:rPr lang="tr-TR" sz="1800" b="1" dirty="0" smtClean="0">
                <a:solidFill>
                  <a:srgbClr val="FF0000"/>
                </a:solidFill>
              </a:rPr>
              <a:t>Tanımlar bölümü değiştirilemez bölümdür.</a:t>
            </a:r>
          </a:p>
          <a:p>
            <a:pPr algn="just"/>
            <a:r>
              <a:rPr lang="tr-TR" sz="1800" b="1" dirty="0" err="1" smtClean="0">
                <a:solidFill>
                  <a:srgbClr val="FF0000"/>
                </a:solidFill>
              </a:rPr>
              <a:t>Atrium</a:t>
            </a:r>
            <a:r>
              <a:rPr lang="tr-TR" sz="1800" b="1" dirty="0" smtClean="0">
                <a:solidFill>
                  <a:srgbClr val="FF0000"/>
                </a:solidFill>
              </a:rPr>
              <a:t>: </a:t>
            </a:r>
            <a:r>
              <a:rPr lang="tr-TR" sz="1800" dirty="0" smtClean="0"/>
              <a:t>İki </a:t>
            </a:r>
            <a:r>
              <a:rPr lang="tr-TR" sz="1800" dirty="0"/>
              <a:t>veya daha çok sayıda katın içine </a:t>
            </a:r>
            <a:r>
              <a:rPr lang="tr-TR" sz="1800" dirty="0" smtClean="0"/>
              <a:t>açıldığı, yapı </a:t>
            </a:r>
            <a:r>
              <a:rPr lang="tr-TR" sz="1800" dirty="0"/>
              <a:t>kitlesi içinde ortak hacim </a:t>
            </a:r>
            <a:r>
              <a:rPr lang="tr-TR" sz="1800" dirty="0" smtClean="0"/>
              <a:t>olarak tertiplenen</a:t>
            </a:r>
            <a:r>
              <a:rPr lang="tr-TR" sz="1800" dirty="0"/>
              <a:t>, karşılıklı iki kenar </a:t>
            </a:r>
            <a:r>
              <a:rPr lang="tr-TR" sz="1800" dirty="0" smtClean="0"/>
              <a:t>arasındaki mesafe </a:t>
            </a:r>
            <a:r>
              <a:rPr lang="tr-TR" sz="1800" dirty="0"/>
              <a:t>3.00 metreden az olmamak </a:t>
            </a:r>
            <a:r>
              <a:rPr lang="tr-TR" sz="1800" dirty="0" smtClean="0"/>
              <a:t>üzere bodrum</a:t>
            </a:r>
            <a:r>
              <a:rPr lang="tr-TR" sz="1800" dirty="0"/>
              <a:t>, zemin veya bina girişinin yer </a:t>
            </a:r>
            <a:r>
              <a:rPr lang="tr-TR" sz="1800" dirty="0" smtClean="0"/>
              <a:t>aldığı kattan </a:t>
            </a:r>
            <a:r>
              <a:rPr lang="tr-TR" sz="1800" dirty="0"/>
              <a:t>başlayıp tüm katlar boyunca </a:t>
            </a:r>
            <a:r>
              <a:rPr lang="tr-TR" sz="1800" dirty="0" smtClean="0"/>
              <a:t>devam eden </a:t>
            </a:r>
            <a:r>
              <a:rPr lang="tr-TR" sz="1800" dirty="0"/>
              <a:t>üzeri kapalı boşluklu hacimleridir</a:t>
            </a:r>
            <a:r>
              <a:rPr lang="tr-TR" sz="1800" dirty="0" smtClean="0"/>
              <a:t>.</a:t>
            </a:r>
          </a:p>
          <a:p>
            <a:r>
              <a:rPr lang="tr-TR" sz="1800" b="1" dirty="0">
                <a:solidFill>
                  <a:srgbClr val="FF0000"/>
                </a:solidFill>
              </a:rPr>
              <a:t>Kat Bahçesi:</a:t>
            </a:r>
          </a:p>
          <a:p>
            <a:pPr marL="0" indent="0" algn="just">
              <a:buNone/>
            </a:pPr>
            <a:r>
              <a:rPr lang="tr-TR" sz="1800" dirty="0" smtClean="0"/>
              <a:t>     Bina </a:t>
            </a:r>
            <a:r>
              <a:rPr lang="tr-TR" sz="1800" dirty="0"/>
              <a:t>içinde yeşil doku ile iç içe </a:t>
            </a:r>
            <a:r>
              <a:rPr lang="tr-TR" sz="1800" dirty="0" smtClean="0"/>
              <a:t>    yaşanmasını sağlamak </a:t>
            </a:r>
            <a:r>
              <a:rPr lang="tr-TR" sz="1800" dirty="0"/>
              <a:t>amacıyla, ortak alana ait </a:t>
            </a:r>
            <a:r>
              <a:rPr lang="tr-TR" sz="1800" dirty="0" smtClean="0"/>
              <a:t>olmak </a:t>
            </a:r>
            <a:r>
              <a:rPr lang="fr-FR" sz="1800" dirty="0" err="1" smtClean="0"/>
              <a:t>üzere</a:t>
            </a:r>
            <a:r>
              <a:rPr lang="fr-FR" sz="1800" dirty="0"/>
              <a:t>, </a:t>
            </a:r>
            <a:r>
              <a:rPr lang="fr-FR" sz="1800" dirty="0" err="1"/>
              <a:t>binanın</a:t>
            </a:r>
            <a:r>
              <a:rPr lang="fr-FR" sz="1800" dirty="0"/>
              <a:t> en </a:t>
            </a:r>
            <a:r>
              <a:rPr lang="fr-FR" sz="1800" dirty="0" err="1"/>
              <a:t>az</a:t>
            </a:r>
            <a:r>
              <a:rPr lang="fr-FR" sz="1800" dirty="0"/>
              <a:t> </a:t>
            </a:r>
            <a:r>
              <a:rPr lang="fr-FR" sz="1800" dirty="0" err="1"/>
              <a:t>bir</a:t>
            </a:r>
            <a:r>
              <a:rPr lang="fr-FR" sz="1800" dirty="0"/>
              <a:t> </a:t>
            </a:r>
            <a:r>
              <a:rPr lang="fr-FR" sz="1800" dirty="0" err="1"/>
              <a:t>dış</a:t>
            </a:r>
            <a:r>
              <a:rPr lang="fr-FR" sz="1800" dirty="0"/>
              <a:t> </a:t>
            </a:r>
            <a:r>
              <a:rPr lang="fr-FR" sz="1800" dirty="0" err="1"/>
              <a:t>cephesi</a:t>
            </a:r>
            <a:r>
              <a:rPr lang="fr-FR" sz="1800" dirty="0"/>
              <a:t> ile </a:t>
            </a:r>
            <a:r>
              <a:rPr lang="fr-FR" sz="1800" dirty="0" err="1" smtClean="0"/>
              <a:t>irtibatlı</a:t>
            </a:r>
            <a:r>
              <a:rPr lang="tr-TR" sz="1800" dirty="0" smtClean="0"/>
              <a:t> ve </a:t>
            </a:r>
            <a:r>
              <a:rPr lang="tr-TR" sz="1800" dirty="0"/>
              <a:t>açık olan, en az iki kat yüksekliğinde </a:t>
            </a:r>
            <a:r>
              <a:rPr lang="tr-TR" sz="1800" dirty="0" smtClean="0"/>
              <a:t>ve </a:t>
            </a:r>
            <a:r>
              <a:rPr lang="it-IT" sz="1800" dirty="0" smtClean="0"/>
              <a:t>asgari </a:t>
            </a:r>
            <a:r>
              <a:rPr lang="it-IT" sz="1800" dirty="0"/>
              <a:t>3.00 metre genişliğinde, </a:t>
            </a:r>
            <a:r>
              <a:rPr lang="it-IT" sz="1800" dirty="0" smtClean="0"/>
              <a:t>binanın</a:t>
            </a:r>
            <a:r>
              <a:rPr lang="tr-TR" sz="1800" dirty="0" smtClean="0"/>
              <a:t> katlarında </a:t>
            </a:r>
            <a:r>
              <a:rPr lang="tr-TR" sz="1800" dirty="0"/>
              <a:t>yer alan bahçe düzenlemeleridir.</a:t>
            </a:r>
          </a:p>
          <a:p>
            <a:pPr marL="0" indent="0">
              <a:buNone/>
            </a:pPr>
            <a:endParaRPr lang="tr-TR" sz="1800" dirty="0"/>
          </a:p>
          <a:p>
            <a:endParaRPr lang="tr-TR" sz="1800" dirty="0"/>
          </a:p>
        </p:txBody>
      </p:sp>
      <p:sp>
        <p:nvSpPr>
          <p:cNvPr id="7" name="6 Slayt Numarası Yer Tutucusu"/>
          <p:cNvSpPr>
            <a:spLocks noGrp="1"/>
          </p:cNvSpPr>
          <p:nvPr>
            <p:ph type="sldNum" sz="quarter" idx="12"/>
          </p:nvPr>
        </p:nvSpPr>
        <p:spPr/>
        <p:txBody>
          <a:bodyPr/>
          <a:lstStyle/>
          <a:p>
            <a:fld id="{B1DEFA8C-F947-479F-BE07-76B6B3F80BF1}" type="slidenum">
              <a:rPr lang="tr-TR" smtClean="0"/>
              <a:pPr/>
              <a:t>26</a:t>
            </a:fld>
            <a:endParaRPr lang="tr-TR" dirty="0"/>
          </a:p>
        </p:txBody>
      </p:sp>
      <p:cxnSp>
        <p:nvCxnSpPr>
          <p:cNvPr id="6" name="5 Düz Bağlayıcı"/>
          <p:cNvCxnSpPr/>
          <p:nvPr/>
        </p:nvCxnSpPr>
        <p:spPr>
          <a:xfrm flipV="1">
            <a:off x="333872" y="893048"/>
            <a:ext cx="8352928"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pic>
        <p:nvPicPr>
          <p:cNvPr id="13" name="İçerik Yer Tutucusu 12"/>
          <p:cNvPicPr>
            <a:picLocks noGrp="1" noChangeAspect="1"/>
          </p:cNvPicPr>
          <p:nvPr>
            <p:ph sz="half" idx="2"/>
          </p:nvPr>
        </p:nvPicPr>
        <p:blipFill>
          <a:blip r:embed="rId2" cstate="print"/>
          <a:stretch>
            <a:fillRect/>
          </a:stretch>
        </p:blipFill>
        <p:spPr>
          <a:xfrm>
            <a:off x="5030999" y="1051386"/>
            <a:ext cx="3655801" cy="2575743"/>
          </a:xfrm>
          <a:prstGeom prst="rect">
            <a:avLst/>
          </a:prstGeom>
        </p:spPr>
      </p:pic>
      <p:pic>
        <p:nvPicPr>
          <p:cNvPr id="14" name="Resim 13"/>
          <p:cNvPicPr>
            <a:picLocks noChangeAspect="1"/>
          </p:cNvPicPr>
          <p:nvPr/>
        </p:nvPicPr>
        <p:blipFill>
          <a:blip r:embed="rId3" cstate="print"/>
          <a:stretch>
            <a:fillRect/>
          </a:stretch>
        </p:blipFill>
        <p:spPr>
          <a:xfrm>
            <a:off x="5030999" y="3839620"/>
            <a:ext cx="3655801" cy="2705954"/>
          </a:xfrm>
          <a:prstGeom prst="rect">
            <a:avLst/>
          </a:prstGeom>
        </p:spPr>
      </p:pic>
    </p:spTree>
    <p:extLst>
      <p:ext uri="{BB962C8B-B14F-4D97-AF65-F5344CB8AC3E}">
        <p14:creationId xmlns="" xmlns:p14="http://schemas.microsoft.com/office/powerpoint/2010/main" val="20320258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9512" y="0"/>
            <a:ext cx="8229600" cy="490066"/>
          </a:xfrm>
        </p:spPr>
        <p:txBody>
          <a:bodyPr>
            <a:normAutofit fontScale="90000"/>
          </a:bodyPr>
          <a:lstStyle/>
          <a:p>
            <a:pPr algn="l"/>
            <a:r>
              <a:rPr lang="tr-TR" sz="2800" dirty="0" smtClean="0"/>
              <a:t>Planlı Alanlar İmar Yönetmeliği </a:t>
            </a:r>
            <a:r>
              <a:rPr lang="tr-TR" sz="3200" b="1" dirty="0" smtClean="0">
                <a:solidFill>
                  <a:srgbClr val="FF0000"/>
                </a:solidFill>
              </a:rPr>
              <a:t>tanımlar- </a:t>
            </a:r>
            <a:r>
              <a:rPr lang="tr-TR" sz="2000" b="1" dirty="0" smtClean="0">
                <a:solidFill>
                  <a:srgbClr val="FF0000"/>
                </a:solidFill>
              </a:rPr>
              <a:t>Madde 4</a:t>
            </a:r>
            <a:endParaRPr lang="tr-TR" sz="2800" b="1" dirty="0">
              <a:solidFill>
                <a:srgbClr val="FF0000"/>
              </a:solidFill>
            </a:endParaRPr>
          </a:p>
        </p:txBody>
      </p:sp>
      <p:sp>
        <p:nvSpPr>
          <p:cNvPr id="8" name="7 İçerik Yer Tutucusu"/>
          <p:cNvSpPr>
            <a:spLocks noGrp="1"/>
          </p:cNvSpPr>
          <p:nvPr>
            <p:ph sz="half" idx="1"/>
          </p:nvPr>
        </p:nvSpPr>
        <p:spPr>
          <a:xfrm>
            <a:off x="416859" y="995082"/>
            <a:ext cx="4078941" cy="5602270"/>
          </a:xfrm>
        </p:spPr>
        <p:txBody>
          <a:bodyPr>
            <a:normAutofit/>
          </a:bodyPr>
          <a:lstStyle/>
          <a:p>
            <a:pPr algn="just"/>
            <a:r>
              <a:rPr lang="tr-TR" sz="1800" b="1" dirty="0" smtClean="0">
                <a:solidFill>
                  <a:srgbClr val="FF0000"/>
                </a:solidFill>
              </a:rPr>
              <a:t>Tanımlar bölümü değiştirilemez bölümdür.</a:t>
            </a:r>
          </a:p>
          <a:p>
            <a:r>
              <a:rPr lang="tr-TR" sz="1800" b="1" dirty="0"/>
              <a:t>Yapı Tatil Tutanağı:</a:t>
            </a:r>
          </a:p>
          <a:p>
            <a:r>
              <a:rPr lang="tr-TR" sz="1800" dirty="0"/>
              <a:t>Herhangi bir şekilde ruhsat alınmadan </a:t>
            </a:r>
            <a:r>
              <a:rPr lang="tr-TR" sz="1800" dirty="0" smtClean="0"/>
              <a:t>yapıya başlanılarak </a:t>
            </a:r>
            <a:r>
              <a:rPr lang="tr-TR" sz="1800" dirty="0"/>
              <a:t>kaçak inşaat yapıldığı ya da</a:t>
            </a:r>
          </a:p>
          <a:p>
            <a:r>
              <a:rPr lang="tr-TR" sz="1800" dirty="0"/>
              <a:t>ruhsatlı yapılarda ruhsat ve eklerine </a:t>
            </a:r>
            <a:r>
              <a:rPr lang="tr-TR" sz="1800" dirty="0" smtClean="0"/>
              <a:t>aykırı yapı </a:t>
            </a:r>
            <a:r>
              <a:rPr lang="tr-TR" sz="1800" dirty="0"/>
              <a:t>yapıldığı tespit edildiği takdirde, </a:t>
            </a:r>
            <a:endParaRPr lang="tr-TR" sz="1800" dirty="0" smtClean="0"/>
          </a:p>
          <a:p>
            <a:r>
              <a:rPr lang="tr-TR" sz="1800" dirty="0" smtClean="0"/>
              <a:t>ilgili idaresince </a:t>
            </a:r>
            <a:r>
              <a:rPr lang="tr-TR" sz="1800" dirty="0"/>
              <a:t>yetkilendirilmiş </a:t>
            </a:r>
            <a:r>
              <a:rPr lang="tr-TR" sz="1800" dirty="0" smtClean="0"/>
              <a:t>teknik elemanlarca</a:t>
            </a:r>
            <a:r>
              <a:rPr lang="tr-TR" sz="1800" dirty="0"/>
              <a:t>, yapının o andaki durumu </a:t>
            </a:r>
            <a:r>
              <a:rPr lang="tr-TR" sz="1800" dirty="0" smtClean="0"/>
              <a:t>ile birlikte </a:t>
            </a:r>
            <a:r>
              <a:rPr lang="tr-TR" sz="1800" dirty="0"/>
              <a:t>aykırılıkları resim, kroki ve yazı ile</a:t>
            </a:r>
          </a:p>
          <a:p>
            <a:pPr marL="0" indent="0">
              <a:buNone/>
            </a:pPr>
            <a:r>
              <a:rPr lang="es-ES" sz="1800" dirty="0"/>
              <a:t>belirtilen ve inşai faaliyete devam</a:t>
            </a:r>
          </a:p>
          <a:p>
            <a:pPr marL="0" indent="0">
              <a:buNone/>
            </a:pPr>
            <a:r>
              <a:rPr lang="tr-TR" sz="1800" dirty="0"/>
              <a:t>edilemeyeceğini gösteren onaylı belgedir.</a:t>
            </a:r>
          </a:p>
          <a:p>
            <a:pPr marL="0" indent="0">
              <a:buNone/>
            </a:pPr>
            <a:r>
              <a:rPr lang="tr-TR" sz="1800" dirty="0"/>
              <a:t>(EK-7 Form 16)</a:t>
            </a:r>
          </a:p>
          <a:p>
            <a:endParaRPr lang="tr-TR" sz="1800" dirty="0"/>
          </a:p>
        </p:txBody>
      </p:sp>
      <p:sp>
        <p:nvSpPr>
          <p:cNvPr id="7" name="6 Slayt Numarası Yer Tutucusu"/>
          <p:cNvSpPr>
            <a:spLocks noGrp="1"/>
          </p:cNvSpPr>
          <p:nvPr>
            <p:ph type="sldNum" sz="quarter" idx="12"/>
          </p:nvPr>
        </p:nvSpPr>
        <p:spPr/>
        <p:txBody>
          <a:bodyPr/>
          <a:lstStyle/>
          <a:p>
            <a:fld id="{B1DEFA8C-F947-479F-BE07-76B6B3F80BF1}" type="slidenum">
              <a:rPr lang="tr-TR" smtClean="0"/>
              <a:pPr/>
              <a:t>27</a:t>
            </a:fld>
            <a:endParaRPr lang="tr-TR" dirty="0"/>
          </a:p>
        </p:txBody>
      </p:sp>
      <p:cxnSp>
        <p:nvCxnSpPr>
          <p:cNvPr id="6" name="5 Düz Bağlayıcı"/>
          <p:cNvCxnSpPr/>
          <p:nvPr/>
        </p:nvCxnSpPr>
        <p:spPr>
          <a:xfrm flipV="1">
            <a:off x="416859" y="509065"/>
            <a:ext cx="8352928"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graphicFrame>
        <p:nvGraphicFramePr>
          <p:cNvPr id="11" name="İçerik Yer Tutucusu 10"/>
          <p:cNvGraphicFramePr>
            <a:graphicFrameLocks noGrp="1"/>
          </p:cNvGraphicFramePr>
          <p:nvPr>
            <p:ph sz="half" idx="2"/>
            <p:extLst>
              <p:ext uri="{D42A27DB-BD31-4B8C-83A1-F6EECF244321}">
                <p14:modId xmlns="" xmlns:p14="http://schemas.microsoft.com/office/powerpoint/2010/main" val="863301363"/>
              </p:ext>
            </p:extLst>
          </p:nvPr>
        </p:nvGraphicFramePr>
        <p:xfrm>
          <a:off x="4644008" y="537683"/>
          <a:ext cx="4248473" cy="6553200"/>
        </p:xfrm>
        <a:graphic>
          <a:graphicData uri="http://schemas.openxmlformats.org/drawingml/2006/table">
            <a:tbl>
              <a:tblPr/>
              <a:tblGrid>
                <a:gridCol w="1098460"/>
                <a:gridCol w="1004047"/>
                <a:gridCol w="1224839"/>
                <a:gridCol w="921127"/>
              </a:tblGrid>
              <a:tr h="558643">
                <a:tc gridSpan="4">
                  <a:txBody>
                    <a:bodyPr/>
                    <a:lstStyle/>
                    <a:p>
                      <a:pPr algn="ct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r>
                      <a:br>
                        <a:rPr lang="tr-TR" sz="600" dirty="0">
                          <a:effectLst/>
                          <a:latin typeface="Calibri" panose="020F0502020204030204" pitchFamily="34" charset="0"/>
                          <a:ea typeface="Calibri" panose="020F0502020204030204" pitchFamily="34" charset="0"/>
                          <a:cs typeface="Times New Roman" panose="02020603050405020304" pitchFamily="18" charset="0"/>
                        </a:rPr>
                      </a:br>
                      <a:r>
                        <a:rPr lang="tr-TR" sz="600" b="1" dirty="0">
                          <a:effectLst/>
                          <a:latin typeface="Calibri" panose="020F0502020204030204" pitchFamily="34" charset="0"/>
                          <a:ea typeface="Calibri" panose="020F0502020204030204" pitchFamily="34" charset="0"/>
                          <a:cs typeface="Times New Roman" panose="02020603050405020304" pitchFamily="18" charset="0"/>
                        </a:rPr>
                        <a:t>T.C.</a:t>
                      </a:r>
                      <a:endParaRPr lang="tr-TR"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200"/>
                        </a:lnSpc>
                        <a:spcAft>
                          <a:spcPts val="0"/>
                        </a:spcAft>
                      </a:pPr>
                      <a:r>
                        <a:rPr lang="tr-TR" sz="600" b="1" dirty="0">
                          <a:effectLst/>
                          <a:latin typeface="Calibri" panose="020F0502020204030204" pitchFamily="34" charset="0"/>
                          <a:ea typeface="Calibri" panose="020F0502020204030204" pitchFamily="34" charset="0"/>
                          <a:cs typeface="Times New Roman" panose="02020603050405020304" pitchFamily="18" charset="0"/>
                        </a:rPr>
                        <a:t>……………….…......... BELEDİYESİ / İL ÖZEL İDARESİ</a:t>
                      </a:r>
                      <a:endParaRPr lang="tr-TR" sz="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200"/>
                        </a:lnSpc>
                        <a:spcAft>
                          <a:spcPts val="0"/>
                        </a:spcAft>
                      </a:pPr>
                      <a:r>
                        <a:rPr lang="tr-TR" sz="600" b="1" dirty="0">
                          <a:effectLst/>
                          <a:latin typeface="Calibri" panose="020F0502020204030204" pitchFamily="34" charset="0"/>
                          <a:ea typeface="Calibri" panose="020F0502020204030204" pitchFamily="34" charset="0"/>
                          <a:cs typeface="Times New Roman" panose="02020603050405020304" pitchFamily="18" charset="0"/>
                        </a:rPr>
                        <a:t>YAPI TATİL ZAPTI</a:t>
                      </a:r>
                      <a:endParaRPr lang="tr-T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r h="126935">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İL:</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MAL SAHİBİ:</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935">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İLÇE/BELDE:</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YAPI MÜTEAAHİDİ:</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935">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ADRES:</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r>
              <a:tr h="126935">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PAFTA:</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RUHSATSIZ</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spcAft>
                          <a:spcPts val="0"/>
                        </a:spcAft>
                      </a:pPr>
                      <a:r>
                        <a:rPr lang="tr-TR" sz="1700">
                          <a:effectLst/>
                          <a:latin typeface="Calibri" panose="020F0502020204030204" pitchFamily="34" charset="0"/>
                          <a:ea typeface="Calibri" panose="020F0502020204030204" pitchFamily="34" charset="0"/>
                          <a:cs typeface="Times New Roman" panose="02020603050405020304" pitchFamily="18" charset="0"/>
                          <a:sym typeface="Wingdings 2" panose="05020102010507070707" pitchFamily="18" charset="2"/>
                        </a:rPr>
                        <a:t></a:t>
                      </a:r>
                      <a:endParaRPr lang="tr-TR" sz="600">
                        <a:effectLst/>
                        <a:latin typeface="Calibri" panose="020F0502020204030204" pitchFamily="34" charset="0"/>
                        <a:ea typeface="Calibri" panose="020F0502020204030204" pitchFamily="34" charset="0"/>
                        <a:cs typeface="Times New Roman" panose="02020603050405020304" pitchFamily="18" charset="0"/>
                      </a:endParaRP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935">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ADA:</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tr-TR"/>
                    </a:p>
                  </a:txBody>
                  <a:tcPr/>
                </a:tc>
                <a:tc vMerge="1">
                  <a:txBody>
                    <a:bodyPr/>
                    <a:lstStyle/>
                    <a:p>
                      <a:endParaRPr lang="tr-TR"/>
                    </a:p>
                  </a:txBody>
                  <a:tcPr/>
                </a:tc>
              </a:tr>
              <a:tr h="270837">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PARSEL:</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RUHSAT VE EKİ</a:t>
                      </a:r>
                    </a:p>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PROJELERE AYKIRI</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700">
                          <a:effectLst/>
                          <a:latin typeface="Calibri" panose="020F0502020204030204" pitchFamily="34" charset="0"/>
                          <a:ea typeface="Calibri" panose="020F0502020204030204" pitchFamily="34" charset="0"/>
                          <a:cs typeface="Times New Roman" panose="02020603050405020304" pitchFamily="18" charset="0"/>
                          <a:sym typeface="Wingdings 2" panose="05020102010507070707" pitchFamily="18" charset="2"/>
                        </a:rPr>
                        <a:t></a:t>
                      </a:r>
                      <a:endParaRPr lang="tr-TR" sz="600">
                        <a:effectLst/>
                        <a:latin typeface="Calibri" panose="020F0502020204030204" pitchFamily="34" charset="0"/>
                        <a:ea typeface="Calibri" panose="020F0502020204030204" pitchFamily="34" charset="0"/>
                        <a:cs typeface="Times New Roman" panose="02020603050405020304" pitchFamily="18" charset="0"/>
                      </a:endParaRP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935">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935">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200"/>
                        </a:lnSpc>
                        <a:spcAft>
                          <a:spcPts val="0"/>
                        </a:spcAft>
                      </a:pPr>
                      <a:r>
                        <a:rPr lang="tr-TR" sz="60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00113">
                <a:tc gridSpan="4">
                  <a:txBody>
                    <a:bodyPr/>
                    <a:lstStyle/>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ts val="1200"/>
                        </a:lnSpc>
                        <a:spcAft>
                          <a:spcPts val="0"/>
                        </a:spcAft>
                      </a:pPr>
                      <a:r>
                        <a:rPr lang="tr-TR" sz="600" b="1" u="sng" dirty="0">
                          <a:effectLst/>
                          <a:latin typeface="Calibri" panose="020F0502020204030204" pitchFamily="34" charset="0"/>
                          <a:ea typeface="Calibri" panose="020F0502020204030204" pitchFamily="34" charset="0"/>
                          <a:cs typeface="Times New Roman" panose="02020603050405020304" pitchFamily="18" charset="0"/>
                        </a:rPr>
                        <a:t>ZAPTIN TUTULDUĞU ESNADA YAPININ DURUMU VE AYKIRILIKLAR:</a:t>
                      </a:r>
                      <a:endParaRPr lang="tr-TR" sz="6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Yukarıda bilgileri yer alan yapıda ..../..../..... tarihinde  yapılan incelemede ruhsatsız/ruhsat eki projesine aykırı olarak gerçekleşen </a:t>
                      </a:r>
                      <a:r>
                        <a:rPr lang="tr-TR" sz="600" dirty="0" err="1">
                          <a:effectLst/>
                          <a:latin typeface="Calibri" panose="020F0502020204030204" pitchFamily="34" charset="0"/>
                          <a:ea typeface="Calibri" panose="020F0502020204030204" pitchFamily="34" charset="0"/>
                          <a:cs typeface="Times New Roman" panose="02020603050405020304" pitchFamily="18" charset="0"/>
                        </a:rPr>
                        <a:t>inşai</a:t>
                      </a:r>
                      <a:r>
                        <a:rPr lang="tr-TR" sz="600" dirty="0">
                          <a:effectLst/>
                          <a:latin typeface="Calibri" panose="020F0502020204030204" pitchFamily="34" charset="0"/>
                          <a:ea typeface="Calibri" panose="020F0502020204030204" pitchFamily="34" charset="0"/>
                          <a:cs typeface="Times New Roman" panose="02020603050405020304" pitchFamily="18" charset="0"/>
                        </a:rPr>
                        <a:t> faaliyetler tespit edilerek iş bu yapı tatil zaptı 3194 sayılı İmar Kanununun 32 </a:t>
                      </a:r>
                      <a:r>
                        <a:rPr lang="tr-TR" sz="600" dirty="0" err="1">
                          <a:effectLst/>
                          <a:latin typeface="Calibri" panose="020F0502020204030204" pitchFamily="34" charset="0"/>
                          <a:ea typeface="Calibri" panose="020F0502020204030204" pitchFamily="34" charset="0"/>
                          <a:cs typeface="Times New Roman" panose="02020603050405020304" pitchFamily="18" charset="0"/>
                        </a:rPr>
                        <a:t>nci</a:t>
                      </a:r>
                      <a:r>
                        <a:rPr lang="tr-TR" sz="600" dirty="0">
                          <a:effectLst/>
                          <a:latin typeface="Calibri" panose="020F0502020204030204" pitchFamily="34" charset="0"/>
                          <a:ea typeface="Calibri" panose="020F0502020204030204" pitchFamily="34" charset="0"/>
                          <a:cs typeface="Times New Roman" panose="02020603050405020304" pitchFamily="18" charset="0"/>
                        </a:rPr>
                        <a:t> maddesi uyarınca bir nüshası yapı yerine asılmak, bir nüshası da muhtarlığa iletilmek, bir nüshası da İdarede kalmak üzere  tarafımızca (3) nüsha olarak düzenlenmiş ve imza altına alınmıştır.</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ts val="1200"/>
                        </a:lnSpc>
                        <a:spcAft>
                          <a:spcPts val="0"/>
                        </a:spcAft>
                        <a:tabLst>
                          <a:tab pos="690245" algn="ctr"/>
                          <a:tab pos="1947545" algn="ctr"/>
                          <a:tab pos="3319145" algn="ctr"/>
                          <a:tab pos="4576445" algn="ctr"/>
                        </a:tabLst>
                      </a:pPr>
                      <a:r>
                        <a:rPr lang="tr-TR" sz="600" dirty="0">
                          <a:effectLst/>
                          <a:latin typeface="Calibri" panose="020F0502020204030204" pitchFamily="34" charset="0"/>
                          <a:ea typeface="Calibri" panose="020F0502020204030204" pitchFamily="34" charset="0"/>
                          <a:cs typeface="Times New Roman" panose="02020603050405020304" pitchFamily="18" charset="0"/>
                        </a:rPr>
                        <a:t>	Teknik Personel	Teknik Personel	Yapı Sahibi veya	Tarih</a:t>
                      </a:r>
                    </a:p>
                    <a:p>
                      <a:pPr>
                        <a:lnSpc>
                          <a:spcPts val="1200"/>
                        </a:lnSpc>
                        <a:spcAft>
                          <a:spcPts val="0"/>
                        </a:spcAft>
                        <a:tabLst>
                          <a:tab pos="690245" algn="ctr"/>
                          <a:tab pos="1947545" algn="ctr"/>
                          <a:tab pos="3319145" algn="ctr"/>
                          <a:tab pos="4576445" algn="ctr"/>
                        </a:tabLst>
                      </a:pPr>
                      <a:r>
                        <a:rPr lang="tr-TR" sz="600" dirty="0">
                          <a:effectLst/>
                          <a:latin typeface="Calibri" panose="020F0502020204030204" pitchFamily="34" charset="0"/>
                          <a:ea typeface="Calibri" panose="020F0502020204030204" pitchFamily="34" charset="0"/>
                          <a:cs typeface="Times New Roman" panose="02020603050405020304" pitchFamily="18" charset="0"/>
                        </a:rPr>
                        <a:t>	İdare	İdare	Şantiye Şefi veya	İdare Onay</a:t>
                      </a:r>
                    </a:p>
                    <a:p>
                      <a:pPr>
                        <a:lnSpc>
                          <a:spcPts val="1200"/>
                        </a:lnSpc>
                        <a:spcAft>
                          <a:spcPts val="0"/>
                        </a:spcAft>
                        <a:tabLst>
                          <a:tab pos="690245" algn="ctr"/>
                          <a:tab pos="1947545" algn="ctr"/>
                          <a:tab pos="3319145" algn="ctr"/>
                          <a:tab pos="4576445" algn="ctr"/>
                        </a:tabLst>
                      </a:pPr>
                      <a:r>
                        <a:rPr lang="tr-TR" sz="600" dirty="0">
                          <a:effectLst/>
                          <a:latin typeface="Calibri" panose="020F0502020204030204" pitchFamily="34" charset="0"/>
                          <a:ea typeface="Calibri" panose="020F0502020204030204" pitchFamily="34" charset="0"/>
                          <a:cs typeface="Times New Roman" panose="02020603050405020304" pitchFamily="18" charset="0"/>
                        </a:rPr>
                        <a:t>			Yapı Müteahhidi</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ts val="1200"/>
                        </a:lnSpc>
                        <a:spcAft>
                          <a:spcPts val="0"/>
                        </a:spcAft>
                      </a:pPr>
                      <a:r>
                        <a:rPr lang="tr-TR"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27631" marR="276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Tree>
    <p:extLst>
      <p:ext uri="{BB962C8B-B14F-4D97-AF65-F5344CB8AC3E}">
        <p14:creationId xmlns="" xmlns:p14="http://schemas.microsoft.com/office/powerpoint/2010/main" val="27634331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388223"/>
          </a:xfrm>
        </p:spPr>
        <p:txBody>
          <a:bodyPr>
            <a:normAutofit fontScale="90000"/>
          </a:bodyPr>
          <a:lstStyle/>
          <a:p>
            <a:pPr algn="r"/>
            <a:r>
              <a:rPr lang="tr-TR" sz="2800" dirty="0" smtClean="0"/>
              <a:t>Planlı Alanlar İmar Yönetmeliği</a:t>
            </a:r>
            <a:br>
              <a:rPr lang="tr-TR" sz="2800" dirty="0" smtClean="0"/>
            </a:br>
            <a:r>
              <a:rPr lang="tr-TR" sz="3200" b="1" dirty="0" smtClean="0">
                <a:solidFill>
                  <a:srgbClr val="FF0000"/>
                </a:solidFill>
              </a:rPr>
              <a:t>tanımlar- </a:t>
            </a:r>
            <a:r>
              <a:rPr lang="tr-TR" sz="2000" b="1" dirty="0" smtClean="0">
                <a:solidFill>
                  <a:srgbClr val="FF0000"/>
                </a:solidFill>
              </a:rPr>
              <a:t>Madde 4</a:t>
            </a:r>
            <a:endParaRPr lang="tr-TR" sz="2800" b="1" dirty="0">
              <a:solidFill>
                <a:srgbClr val="FF0000"/>
              </a:solidFill>
            </a:endParaRPr>
          </a:p>
        </p:txBody>
      </p:sp>
      <p:sp>
        <p:nvSpPr>
          <p:cNvPr id="8" name="7 İçerik Yer Tutucusu"/>
          <p:cNvSpPr>
            <a:spLocks noGrp="1"/>
          </p:cNvSpPr>
          <p:nvPr>
            <p:ph sz="half" idx="1"/>
          </p:nvPr>
        </p:nvSpPr>
        <p:spPr>
          <a:xfrm>
            <a:off x="457200" y="980728"/>
            <a:ext cx="4038600" cy="5145435"/>
          </a:xfrm>
        </p:spPr>
        <p:txBody>
          <a:bodyPr>
            <a:normAutofit/>
          </a:bodyPr>
          <a:lstStyle/>
          <a:p>
            <a:pPr marL="0" indent="0">
              <a:buNone/>
            </a:pPr>
            <a:endParaRPr lang="tr-TR" sz="1800" dirty="0"/>
          </a:p>
          <a:p>
            <a:r>
              <a:rPr lang="tr-TR" sz="1800" b="1" dirty="0">
                <a:solidFill>
                  <a:srgbClr val="FF0000"/>
                </a:solidFill>
              </a:rPr>
              <a:t>Vaziyet planı:</a:t>
            </a:r>
          </a:p>
          <a:p>
            <a:pPr marL="0" indent="0">
              <a:buNone/>
            </a:pPr>
            <a:r>
              <a:rPr lang="es-ES" sz="1800" dirty="0"/>
              <a:t>Parselde inşa edilecek yapı veya</a:t>
            </a:r>
          </a:p>
          <a:p>
            <a:pPr marL="0" indent="0">
              <a:buNone/>
            </a:pPr>
            <a:r>
              <a:rPr lang="tr-TR" sz="1800" dirty="0"/>
              <a:t>yapıların; aplikasyon krokisindeki</a:t>
            </a:r>
          </a:p>
          <a:p>
            <a:pPr marL="0" indent="0">
              <a:buNone/>
            </a:pPr>
            <a:r>
              <a:rPr lang="tr-TR" sz="1800" dirty="0"/>
              <a:t>koordinatlara göre teknik mevzuata</a:t>
            </a:r>
          </a:p>
          <a:p>
            <a:pPr marL="0" indent="0">
              <a:buNone/>
            </a:pPr>
            <a:r>
              <a:rPr lang="tr-TR" sz="1800" dirty="0"/>
              <a:t>uygun olarak sayısal ve çizgisel</a:t>
            </a:r>
          </a:p>
          <a:p>
            <a:pPr marL="0" indent="0">
              <a:buNone/>
            </a:pPr>
            <a:r>
              <a:rPr lang="tr-TR" sz="1800" dirty="0"/>
              <a:t>şekilde gösterildiği,</a:t>
            </a:r>
          </a:p>
          <a:p>
            <a:pPr marL="0" indent="0">
              <a:buNone/>
            </a:pPr>
            <a:r>
              <a:rPr lang="tr-TR" sz="1800" dirty="0"/>
              <a:t> </a:t>
            </a:r>
            <a:r>
              <a:rPr lang="tr-TR" sz="1800" dirty="0">
                <a:solidFill>
                  <a:srgbClr val="FF0000"/>
                </a:solidFill>
              </a:rPr>
              <a:t>bahçe tanzimi, açık otopark ve</a:t>
            </a:r>
          </a:p>
          <a:p>
            <a:pPr marL="0" indent="0">
              <a:buNone/>
            </a:pPr>
            <a:r>
              <a:rPr lang="tr-TR" sz="1800" dirty="0">
                <a:solidFill>
                  <a:srgbClr val="FF0000"/>
                </a:solidFill>
              </a:rPr>
              <a:t>otopark girişlerini,</a:t>
            </a:r>
          </a:p>
          <a:p>
            <a:pPr marL="0" indent="0">
              <a:buNone/>
            </a:pPr>
            <a:r>
              <a:rPr lang="tr-TR" sz="1800" dirty="0">
                <a:solidFill>
                  <a:srgbClr val="FF0000"/>
                </a:solidFill>
              </a:rPr>
              <a:t> yangın kaçışlarını, bina yaklaşım</a:t>
            </a:r>
          </a:p>
          <a:p>
            <a:pPr marL="0" indent="0">
              <a:buNone/>
            </a:pPr>
            <a:r>
              <a:rPr lang="tr-TR" sz="1800" dirty="0">
                <a:solidFill>
                  <a:srgbClr val="FF0000"/>
                </a:solidFill>
              </a:rPr>
              <a:t>mesafe ve kotlarını,</a:t>
            </a:r>
          </a:p>
          <a:p>
            <a:pPr marL="0" indent="0">
              <a:buNone/>
            </a:pPr>
            <a:r>
              <a:rPr lang="tr-TR" sz="1800" dirty="0">
                <a:solidFill>
                  <a:srgbClr val="FF0000"/>
                </a:solidFill>
              </a:rPr>
              <a:t> kuzey yönünü, parseldeki teknik</a:t>
            </a:r>
          </a:p>
          <a:p>
            <a:pPr marL="0" indent="0">
              <a:buNone/>
            </a:pPr>
            <a:r>
              <a:rPr lang="tr-TR" sz="1800" dirty="0">
                <a:solidFill>
                  <a:srgbClr val="FF0000"/>
                </a:solidFill>
              </a:rPr>
              <a:t>altyapıyı gösteren</a:t>
            </a:r>
          </a:p>
          <a:p>
            <a:pPr marL="0" indent="0">
              <a:buNone/>
            </a:pPr>
            <a:r>
              <a:rPr lang="tr-TR" sz="1800" dirty="0">
                <a:solidFill>
                  <a:srgbClr val="FF0000"/>
                </a:solidFill>
              </a:rPr>
              <a:t> 1/500, 1/200 veya 1/100 ölçekli</a:t>
            </a:r>
          </a:p>
          <a:p>
            <a:pPr marL="0" indent="0">
              <a:buNone/>
            </a:pPr>
            <a:r>
              <a:rPr lang="tr-TR" sz="1800" dirty="0">
                <a:solidFill>
                  <a:srgbClr val="FF0000"/>
                </a:solidFill>
              </a:rPr>
              <a:t>plandır.</a:t>
            </a:r>
          </a:p>
        </p:txBody>
      </p:sp>
      <p:pic>
        <p:nvPicPr>
          <p:cNvPr id="5" name="İçerik Yer Tutucusu 4"/>
          <p:cNvPicPr>
            <a:picLocks noGrp="1" noChangeAspect="1"/>
          </p:cNvPicPr>
          <p:nvPr>
            <p:ph sz="half" idx="2"/>
          </p:nvPr>
        </p:nvPicPr>
        <p:blipFill rotWithShape="1">
          <a:blip r:embed="rId2" cstate="print"/>
          <a:srcRect l="943"/>
          <a:stretch/>
        </p:blipFill>
        <p:spPr>
          <a:xfrm>
            <a:off x="4572000" y="1125681"/>
            <a:ext cx="4000500" cy="2173875"/>
          </a:xfrm>
          <a:prstGeom prst="rect">
            <a:avLst/>
          </a:prstGeom>
        </p:spPr>
      </p:pic>
      <p:sp>
        <p:nvSpPr>
          <p:cNvPr id="7" name="6 Slayt Numarası Yer Tutucusu"/>
          <p:cNvSpPr>
            <a:spLocks noGrp="1"/>
          </p:cNvSpPr>
          <p:nvPr>
            <p:ph type="sldNum" sz="quarter" idx="12"/>
          </p:nvPr>
        </p:nvSpPr>
        <p:spPr/>
        <p:txBody>
          <a:bodyPr/>
          <a:lstStyle/>
          <a:p>
            <a:fld id="{B1DEFA8C-F947-479F-BE07-76B6B3F80BF1}" type="slidenum">
              <a:rPr lang="tr-TR" smtClean="0"/>
              <a:pPr/>
              <a:t>28</a:t>
            </a:fld>
            <a:endParaRPr lang="tr-TR" dirty="0"/>
          </a:p>
        </p:txBody>
      </p:sp>
      <p:cxnSp>
        <p:nvCxnSpPr>
          <p:cNvPr id="6" name="5 Düz Bağlayıcı"/>
          <p:cNvCxnSpPr/>
          <p:nvPr/>
        </p:nvCxnSpPr>
        <p:spPr>
          <a:xfrm flipV="1">
            <a:off x="333872" y="893048"/>
            <a:ext cx="8352928"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pic>
        <p:nvPicPr>
          <p:cNvPr id="10" name="Resim 9"/>
          <p:cNvPicPr>
            <a:picLocks noChangeAspect="1"/>
          </p:cNvPicPr>
          <p:nvPr/>
        </p:nvPicPr>
        <p:blipFill>
          <a:blip r:embed="rId3" cstate="print"/>
          <a:stretch>
            <a:fillRect/>
          </a:stretch>
        </p:blipFill>
        <p:spPr>
          <a:xfrm>
            <a:off x="4417318" y="3421094"/>
            <a:ext cx="4309864" cy="3111458"/>
          </a:xfrm>
          <a:prstGeom prst="rect">
            <a:avLst/>
          </a:prstGeom>
        </p:spPr>
      </p:pic>
    </p:spTree>
    <p:extLst>
      <p:ext uri="{BB962C8B-B14F-4D97-AF65-F5344CB8AC3E}">
        <p14:creationId xmlns="" xmlns:p14="http://schemas.microsoft.com/office/powerpoint/2010/main" val="24840196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893048"/>
          </a:xfrm>
        </p:spPr>
        <p:txBody>
          <a:bodyPr>
            <a:normAutofit fontScale="90000"/>
          </a:bodyPr>
          <a:lstStyle/>
          <a:p>
            <a:pPr algn="r"/>
            <a:r>
              <a:rPr lang="tr-TR" sz="2800" dirty="0" smtClean="0"/>
              <a:t>Planlı Alanlar İmar Yönetmeliği</a:t>
            </a:r>
            <a:br>
              <a:rPr lang="tr-TR" sz="2800" dirty="0" smtClean="0"/>
            </a:br>
            <a:r>
              <a:rPr lang="tr-TR" sz="3200" b="1" dirty="0" smtClean="0">
                <a:solidFill>
                  <a:srgbClr val="FF0000"/>
                </a:solidFill>
              </a:rPr>
              <a:t>tanımlar- </a:t>
            </a:r>
            <a:r>
              <a:rPr lang="tr-TR" sz="2000" b="1" dirty="0" smtClean="0">
                <a:solidFill>
                  <a:srgbClr val="FF0000"/>
                </a:solidFill>
              </a:rPr>
              <a:t>Madde 4</a:t>
            </a:r>
            <a:endParaRPr lang="tr-TR" sz="2800" b="1" dirty="0">
              <a:solidFill>
                <a:srgbClr val="FF0000"/>
              </a:solidFill>
            </a:endParaRPr>
          </a:p>
        </p:txBody>
      </p:sp>
      <p:sp>
        <p:nvSpPr>
          <p:cNvPr id="8" name="7 İçerik Yer Tutucusu"/>
          <p:cNvSpPr>
            <a:spLocks noGrp="1"/>
          </p:cNvSpPr>
          <p:nvPr>
            <p:ph idx="1"/>
          </p:nvPr>
        </p:nvSpPr>
        <p:spPr>
          <a:xfrm>
            <a:off x="539552" y="1052736"/>
            <a:ext cx="8229600" cy="5030019"/>
          </a:xfrm>
        </p:spPr>
        <p:txBody>
          <a:bodyPr>
            <a:normAutofit/>
          </a:bodyPr>
          <a:lstStyle/>
          <a:p>
            <a:pPr marL="0" indent="0">
              <a:buNone/>
            </a:pPr>
            <a:endParaRPr lang="tr-TR" sz="1800" dirty="0"/>
          </a:p>
          <a:p>
            <a:r>
              <a:rPr lang="tr-TR" sz="1800" b="1" dirty="0">
                <a:solidFill>
                  <a:srgbClr val="FF0000"/>
                </a:solidFill>
              </a:rPr>
              <a:t>Avan Proje:</a:t>
            </a:r>
          </a:p>
          <a:p>
            <a:r>
              <a:rPr lang="tr-TR" sz="1800" dirty="0"/>
              <a:t>Uygulama projelerinin yapılmasına </a:t>
            </a:r>
            <a:r>
              <a:rPr lang="tr-TR" sz="1800" dirty="0" smtClean="0"/>
              <a:t>esas teşkil </a:t>
            </a:r>
            <a:r>
              <a:rPr lang="tr-TR" sz="1800" dirty="0"/>
              <a:t>eden</a:t>
            </a:r>
            <a:r>
              <a:rPr lang="tr-TR" sz="1800" dirty="0" smtClean="0"/>
              <a:t>,</a:t>
            </a:r>
          </a:p>
          <a:p>
            <a:r>
              <a:rPr lang="tr-TR" sz="1800" dirty="0" smtClean="0"/>
              <a:t> </a:t>
            </a:r>
            <a:r>
              <a:rPr lang="tr-TR" sz="1800" dirty="0"/>
              <a:t>geçerli imar durumu,</a:t>
            </a:r>
          </a:p>
          <a:p>
            <a:r>
              <a:rPr lang="tr-TR" sz="1800" dirty="0"/>
              <a:t>yürürlükte bulunan plan, </a:t>
            </a:r>
            <a:endParaRPr lang="tr-TR" sz="1800" dirty="0" smtClean="0"/>
          </a:p>
          <a:p>
            <a:r>
              <a:rPr lang="tr-TR" sz="1800" dirty="0" smtClean="0"/>
              <a:t>varsa </a:t>
            </a:r>
            <a:r>
              <a:rPr lang="tr-TR" sz="1800" dirty="0"/>
              <a:t>kentsel</a:t>
            </a:r>
          </a:p>
          <a:p>
            <a:r>
              <a:rPr lang="tr-TR" sz="1800" dirty="0"/>
              <a:t>tasarım projesine göre düzenlenen </a:t>
            </a:r>
            <a:r>
              <a:rPr lang="tr-TR" sz="1800" dirty="0" smtClean="0"/>
              <a:t>ve içeriğinde</a:t>
            </a:r>
            <a:r>
              <a:rPr lang="tr-TR" sz="1800" dirty="0"/>
              <a:t>;</a:t>
            </a:r>
          </a:p>
          <a:p>
            <a:pPr>
              <a:buFont typeface="Wingdings" panose="05000000000000000000" pitchFamily="2" charset="2"/>
              <a:buChar char="q"/>
            </a:pPr>
            <a:r>
              <a:rPr lang="tr-TR" sz="1800" dirty="0" smtClean="0"/>
              <a:t>vaziyet </a:t>
            </a:r>
            <a:r>
              <a:rPr lang="tr-TR" sz="1800" dirty="0"/>
              <a:t>planı,</a:t>
            </a:r>
          </a:p>
          <a:p>
            <a:pPr>
              <a:buFont typeface="Wingdings" panose="05000000000000000000" pitchFamily="2" charset="2"/>
              <a:buChar char="q"/>
            </a:pPr>
            <a:r>
              <a:rPr lang="tr-TR" sz="1800" dirty="0" smtClean="0"/>
              <a:t>tüm </a:t>
            </a:r>
            <a:r>
              <a:rPr lang="tr-TR" sz="1800" dirty="0"/>
              <a:t>kat planları ve yeterli miktarda</a:t>
            </a:r>
          </a:p>
          <a:p>
            <a:pPr>
              <a:buFont typeface="Wingdings" panose="05000000000000000000" pitchFamily="2" charset="2"/>
              <a:buChar char="q"/>
            </a:pPr>
            <a:r>
              <a:rPr lang="tr-TR" sz="1800" dirty="0"/>
              <a:t>kesit ve görünüşleri </a:t>
            </a:r>
            <a:r>
              <a:rPr lang="tr-TR" sz="1800" dirty="0" smtClean="0"/>
              <a:t>içeren mimari </a:t>
            </a:r>
            <a:r>
              <a:rPr lang="tr-TR" sz="1800" dirty="0"/>
              <a:t>proje ile taban alanı, </a:t>
            </a:r>
            <a:endParaRPr lang="tr-TR" sz="1800" dirty="0" smtClean="0"/>
          </a:p>
          <a:p>
            <a:pPr>
              <a:buFont typeface="Wingdings" panose="05000000000000000000" pitchFamily="2" charset="2"/>
              <a:buChar char="q"/>
            </a:pPr>
            <a:r>
              <a:rPr lang="tr-TR" sz="1800" dirty="0" smtClean="0"/>
              <a:t>Katlar alanı </a:t>
            </a:r>
            <a:r>
              <a:rPr lang="tr-TR" sz="1800" dirty="0"/>
              <a:t>(emsal) ve yapı inşaat </a:t>
            </a:r>
            <a:r>
              <a:rPr lang="tr-TR" sz="1800" dirty="0" smtClean="0"/>
              <a:t>alanı hesaplarına </a:t>
            </a:r>
            <a:r>
              <a:rPr lang="tr-TR" sz="1800" dirty="0"/>
              <a:t>ilişkin tüm ölçü ve </a:t>
            </a:r>
            <a:r>
              <a:rPr lang="tr-TR" sz="1800" dirty="0" smtClean="0"/>
              <a:t>kotları bulunan</a:t>
            </a:r>
            <a:r>
              <a:rPr lang="tr-TR" sz="1800" dirty="0"/>
              <a:t>,</a:t>
            </a:r>
          </a:p>
          <a:p>
            <a:pPr>
              <a:buFont typeface="Wingdings" panose="05000000000000000000" pitchFamily="2" charset="2"/>
              <a:buChar char="q"/>
            </a:pPr>
            <a:r>
              <a:rPr lang="tr-TR" sz="1800" dirty="0" smtClean="0"/>
              <a:t>gerektiğinde </a:t>
            </a:r>
            <a:r>
              <a:rPr lang="tr-TR" sz="1800" dirty="0"/>
              <a:t>siluetin yer aldığı</a:t>
            </a:r>
          </a:p>
          <a:p>
            <a:pPr marL="0" indent="0">
              <a:buNone/>
            </a:pPr>
            <a:r>
              <a:rPr lang="tr-TR" sz="1800" dirty="0"/>
              <a:t>projelerdir.</a:t>
            </a:r>
          </a:p>
        </p:txBody>
      </p:sp>
      <p:sp>
        <p:nvSpPr>
          <p:cNvPr id="7" name="6 Slayt Numarası Yer Tutucusu"/>
          <p:cNvSpPr>
            <a:spLocks noGrp="1"/>
          </p:cNvSpPr>
          <p:nvPr>
            <p:ph type="sldNum" sz="quarter" idx="12"/>
          </p:nvPr>
        </p:nvSpPr>
        <p:spPr/>
        <p:txBody>
          <a:bodyPr/>
          <a:lstStyle/>
          <a:p>
            <a:fld id="{B1DEFA8C-F947-479F-BE07-76B6B3F80BF1}" type="slidenum">
              <a:rPr lang="tr-TR" smtClean="0"/>
              <a:pPr/>
              <a:t>29</a:t>
            </a:fld>
            <a:endParaRPr lang="tr-TR" dirty="0"/>
          </a:p>
        </p:txBody>
      </p:sp>
      <p:cxnSp>
        <p:nvCxnSpPr>
          <p:cNvPr id="6" name="5 Düz Bağlayıcı"/>
          <p:cNvCxnSpPr/>
          <p:nvPr/>
        </p:nvCxnSpPr>
        <p:spPr>
          <a:xfrm flipV="1">
            <a:off x="333872" y="893048"/>
            <a:ext cx="8352928"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Tree>
    <p:extLst>
      <p:ext uri="{BB962C8B-B14F-4D97-AF65-F5344CB8AC3E}">
        <p14:creationId xmlns="" xmlns:p14="http://schemas.microsoft.com/office/powerpoint/2010/main" val="6748128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dirty="0" smtClean="0"/>
              <a:t>Planlı Alanlar  İmar Yönetmeliği</a:t>
            </a:r>
            <a:br>
              <a:rPr lang="tr-TR" sz="2800" dirty="0" smtClean="0"/>
            </a:br>
            <a:r>
              <a:rPr lang="tr-TR" sz="2800" b="1" dirty="0" smtClean="0">
                <a:solidFill>
                  <a:srgbClr val="FF0000"/>
                </a:solidFill>
              </a:rPr>
              <a:t>Genel İlkeler (DEĞİŞTİRİLEMEZ) md.5</a:t>
            </a:r>
            <a:endParaRPr lang="tr-TR" sz="2800" b="1" dirty="0">
              <a:solidFill>
                <a:srgbClr val="FF0000"/>
              </a:solidFill>
            </a:endParaRPr>
          </a:p>
        </p:txBody>
      </p:sp>
      <p:sp>
        <p:nvSpPr>
          <p:cNvPr id="3" name="2 İçerik Yer Tutucusu"/>
          <p:cNvSpPr>
            <a:spLocks noGrp="1"/>
          </p:cNvSpPr>
          <p:nvPr>
            <p:ph idx="1"/>
          </p:nvPr>
        </p:nvSpPr>
        <p:spPr>
          <a:xfrm>
            <a:off x="457200" y="1600200"/>
            <a:ext cx="8229600" cy="5257799"/>
          </a:xfrm>
        </p:spPr>
        <p:txBody>
          <a:bodyPr>
            <a:normAutofit/>
          </a:bodyPr>
          <a:lstStyle/>
          <a:p>
            <a:pPr marL="0" indent="0" algn="just">
              <a:buNone/>
            </a:pPr>
            <a:r>
              <a:rPr lang="tr-TR" sz="1800" dirty="0" smtClean="0"/>
              <a:t>1- Uygulama imar planı olmayan ve mülkiyeti sorunlu olan yerlerde yapı ruhsatı düzenlenemez. </a:t>
            </a:r>
            <a:r>
              <a:rPr lang="tr-TR" sz="2800" b="1" dirty="0" smtClean="0">
                <a:solidFill>
                  <a:srgbClr val="FF0000"/>
                </a:solidFill>
              </a:rPr>
              <a:t>Mülkiyeti sorunlu???</a:t>
            </a:r>
          </a:p>
          <a:p>
            <a:pPr marL="0" indent="0" algn="just">
              <a:buNone/>
            </a:pPr>
            <a:endParaRPr lang="tr-TR" sz="1800" b="1" u="sng" dirty="0" smtClean="0">
              <a:solidFill>
                <a:srgbClr val="FF0000"/>
              </a:solidFill>
            </a:endParaRPr>
          </a:p>
          <a:p>
            <a:pPr marL="0" indent="0" algn="just">
              <a:buNone/>
            </a:pPr>
            <a:r>
              <a:rPr lang="tr-TR" sz="1800" b="1" u="sng" dirty="0" smtClean="0">
                <a:solidFill>
                  <a:srgbClr val="FF0000"/>
                </a:solidFill>
              </a:rPr>
              <a:t>Yeni bir fırsat;</a:t>
            </a:r>
          </a:p>
          <a:p>
            <a:pPr marL="0" indent="0" algn="just">
              <a:buNone/>
            </a:pPr>
            <a:r>
              <a:rPr lang="tr-TR" sz="1800" dirty="0" smtClean="0"/>
              <a:t>2- Alt </a:t>
            </a:r>
            <a:r>
              <a:rPr lang="tr-TR" sz="1800" dirty="0"/>
              <a:t>kademe planların, üst kademe planların kesinleştiği tarihten itibaren en geç bir yıl içinde ilgili idarece üst kademe planlara uygun hale getirilmesi zorunludur. </a:t>
            </a:r>
            <a:r>
              <a:rPr lang="tr-TR" sz="1800" dirty="0" smtClean="0"/>
              <a:t>(eski yönetmelikle aynı)</a:t>
            </a:r>
          </a:p>
          <a:p>
            <a:pPr marL="0" indent="0" algn="just">
              <a:buNone/>
            </a:pPr>
            <a:endParaRPr lang="tr-TR" sz="1800" dirty="0" smtClean="0"/>
          </a:p>
          <a:p>
            <a:pPr marL="0" indent="0" algn="just">
              <a:buNone/>
            </a:pPr>
            <a:r>
              <a:rPr lang="tr-TR" sz="1800" b="1" dirty="0" smtClean="0">
                <a:solidFill>
                  <a:srgbClr val="FF0000"/>
                </a:solidFill>
              </a:rPr>
              <a:t>3- </a:t>
            </a:r>
            <a:r>
              <a:rPr lang="tr-TR" sz="1800" dirty="0" smtClean="0">
                <a:solidFill>
                  <a:srgbClr val="FF0000"/>
                </a:solidFill>
              </a:rPr>
              <a:t>İdareler yönetmelikle uygulama imar planında tanımlanan kullanımın işlevini değiştiremez</a:t>
            </a:r>
          </a:p>
          <a:p>
            <a:pPr marL="0" indent="0" algn="just">
              <a:buNone/>
            </a:pPr>
            <a:endParaRPr lang="tr-TR" sz="1800" dirty="0" smtClean="0">
              <a:solidFill>
                <a:srgbClr val="FF0000"/>
              </a:solidFill>
            </a:endParaRPr>
          </a:p>
          <a:p>
            <a:pPr marL="0" indent="0" algn="just">
              <a:buNone/>
            </a:pPr>
            <a:r>
              <a:rPr lang="tr-TR" sz="1800" dirty="0" smtClean="0"/>
              <a:t>4-  Yönetmeliğin alan kullanımlarına ilişkin işlevler imar planında daraltılabilir ancak genişletilemez</a:t>
            </a:r>
          </a:p>
          <a:p>
            <a:pPr marL="0" indent="0" algn="just">
              <a:buNone/>
            </a:pPr>
            <a:endParaRPr lang="tr-TR" sz="1800" dirty="0" smtClean="0">
              <a:solidFill>
                <a:srgbClr val="FF0000"/>
              </a:solidFill>
            </a:endParaRPr>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30</a:t>
            </a:fld>
            <a:endParaRPr lang="tr-T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06090"/>
          </a:xfrm>
        </p:spPr>
        <p:txBody>
          <a:bodyPr>
            <a:normAutofit fontScale="90000"/>
          </a:bodyPr>
          <a:lstStyle/>
          <a:p>
            <a:r>
              <a:rPr lang="tr-TR" sz="2800" dirty="0" smtClean="0"/>
              <a:t>Planlı Alanlar  İmar Yönetmeliği</a:t>
            </a:r>
            <a:br>
              <a:rPr lang="tr-TR" sz="2800" dirty="0" smtClean="0"/>
            </a:br>
            <a:r>
              <a:rPr lang="tr-TR" sz="2800" b="1" dirty="0" smtClean="0">
                <a:solidFill>
                  <a:srgbClr val="FF0000"/>
                </a:solidFill>
              </a:rPr>
              <a:t>Genel İlkeler (DEĞİŞTİRİLEMEZ) md.5</a:t>
            </a:r>
            <a:endParaRPr lang="tr-TR" sz="2800" b="1" dirty="0">
              <a:solidFill>
                <a:srgbClr val="FF0000"/>
              </a:solidFill>
            </a:endParaRPr>
          </a:p>
        </p:txBody>
      </p:sp>
      <p:sp>
        <p:nvSpPr>
          <p:cNvPr id="3" name="2 İçerik Yer Tutucusu"/>
          <p:cNvSpPr>
            <a:spLocks noGrp="1"/>
          </p:cNvSpPr>
          <p:nvPr>
            <p:ph sz="half" idx="1"/>
          </p:nvPr>
        </p:nvSpPr>
        <p:spPr>
          <a:xfrm>
            <a:off x="457200" y="1124744"/>
            <a:ext cx="3250704" cy="5001419"/>
          </a:xfrm>
        </p:spPr>
        <p:txBody>
          <a:bodyPr>
            <a:normAutofit fontScale="77500" lnSpcReduction="20000"/>
          </a:bodyPr>
          <a:lstStyle/>
          <a:p>
            <a:pPr marL="0" indent="0" algn="just">
              <a:buNone/>
            </a:pPr>
            <a:endParaRPr lang="tr-TR" sz="1800" dirty="0" smtClean="0"/>
          </a:p>
          <a:p>
            <a:pPr marL="0" indent="0" algn="just">
              <a:buNone/>
            </a:pPr>
            <a:endParaRPr lang="tr-TR" sz="1800" dirty="0"/>
          </a:p>
          <a:p>
            <a:pPr marL="0" indent="0" algn="just">
              <a:buNone/>
            </a:pPr>
            <a:r>
              <a:rPr lang="tr-TR" sz="1800" dirty="0" smtClean="0"/>
              <a:t>5- </a:t>
            </a:r>
            <a:r>
              <a:rPr lang="tr-TR" sz="1800" dirty="0"/>
              <a:t>Taban alanı ve emsal hesabı; </a:t>
            </a:r>
            <a:r>
              <a:rPr lang="tr-TR" sz="2400" b="1" u="sng" dirty="0">
                <a:solidFill>
                  <a:srgbClr val="FF0000"/>
                </a:solidFill>
              </a:rPr>
              <a:t>net imar parseli </a:t>
            </a:r>
            <a:r>
              <a:rPr lang="tr-TR" sz="1800" dirty="0"/>
              <a:t>alanı üzerinden yapılır.</a:t>
            </a:r>
          </a:p>
          <a:p>
            <a:pPr algn="just"/>
            <a:r>
              <a:rPr lang="tr-TR" sz="1800" dirty="0"/>
              <a:t>İmar parsellerinin değişikliğe konu olup da kamuya terk edilmesi gereken alanlar içermesi ve bu alanların kamuya bedelsiz terkine ilişkin imar planında hüküm olması halinde </a:t>
            </a:r>
            <a:r>
              <a:rPr lang="tr-TR" sz="2300" u="sng" dirty="0">
                <a:solidFill>
                  <a:srgbClr val="FF0000"/>
                </a:solidFill>
              </a:rPr>
              <a:t>taban alanı ve emsal hesabı, imar planında belirtilen hükümlere göre yapılabilir.</a:t>
            </a:r>
          </a:p>
          <a:p>
            <a:pPr algn="just"/>
            <a:endParaRPr lang="tr-TR" sz="1800" dirty="0" smtClean="0">
              <a:solidFill>
                <a:srgbClr val="FF0000"/>
              </a:solidFill>
            </a:endParaRPr>
          </a:p>
          <a:p>
            <a:pPr marL="0" indent="0" algn="just">
              <a:buNone/>
            </a:pPr>
            <a:endParaRPr lang="tr-TR" sz="1800" dirty="0">
              <a:solidFill>
                <a:srgbClr val="FF0000"/>
              </a:solidFill>
            </a:endParaRPr>
          </a:p>
          <a:p>
            <a:pPr marL="0" indent="0" algn="just">
              <a:buNone/>
            </a:pPr>
            <a:r>
              <a:rPr lang="tr-TR" sz="1800" dirty="0" smtClean="0">
                <a:solidFill>
                  <a:srgbClr val="FF0000"/>
                </a:solidFill>
              </a:rPr>
              <a:t>6- </a:t>
            </a:r>
            <a:r>
              <a:rPr lang="tr-TR" sz="1800" dirty="0"/>
              <a:t>Ayrık veya blok nizam olan yerlerde, uygulama imar planında açıkça belirlenmemiş ise TAKS %40’ı geçemez. </a:t>
            </a:r>
            <a:r>
              <a:rPr lang="tr-TR" sz="1800" dirty="0">
                <a:solidFill>
                  <a:srgbClr val="FF0000"/>
                </a:solidFill>
              </a:rPr>
              <a:t>Ancak, çekme mesafeleri ile KAKS verilip TAKS verilmeyen parsellerde, TAKS %60’ı geçmemek şartıyla, çekme mesafelerine göre uygulama yapılır. </a:t>
            </a:r>
            <a:r>
              <a:rPr lang="tr-TR" sz="2800" dirty="0">
                <a:solidFill>
                  <a:srgbClr val="FF0000"/>
                </a:solidFill>
              </a:rPr>
              <a:t>?</a:t>
            </a:r>
            <a:endParaRPr lang="tr-TR" sz="1800" dirty="0">
              <a:solidFill>
                <a:srgbClr val="FF0000"/>
              </a:solidFill>
            </a:endParaRPr>
          </a:p>
          <a:p>
            <a:pPr marL="0" indent="0" algn="just">
              <a:buNone/>
            </a:pPr>
            <a:endParaRPr lang="tr-TR" sz="1800" dirty="0" smtClean="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31</a:t>
            </a:fld>
            <a:endParaRPr lang="tr-TR" dirty="0"/>
          </a:p>
        </p:txBody>
      </p:sp>
      <p:cxnSp>
        <p:nvCxnSpPr>
          <p:cNvPr id="6" name="5 Düz Bağlayıcı"/>
          <p:cNvCxnSpPr/>
          <p:nvPr/>
        </p:nvCxnSpPr>
        <p:spPr>
          <a:xfrm flipV="1">
            <a:off x="467544" y="990731"/>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2" descr="G:\YÜKSEK LİSANS\YAPI\resim\Resim23_imardurumu.jpg"/>
          <p:cNvPicPr>
            <a:picLocks noGrp="1" noChangeAspect="1" noChangeArrowheads="1"/>
          </p:cNvPicPr>
          <p:nvPr>
            <p:ph sz="half" idx="2"/>
          </p:nvPr>
        </p:nvPicPr>
        <p:blipFill>
          <a:blip r:embed="rId2" cstate="print"/>
          <a:srcRect/>
          <a:stretch>
            <a:fillRect/>
          </a:stretch>
        </p:blipFill>
        <p:spPr>
          <a:xfrm>
            <a:off x="4139952" y="1124744"/>
            <a:ext cx="4752528" cy="5328592"/>
          </a:xfrm>
          <a:noFill/>
          <a:ln>
            <a:solidFill>
              <a:schemeClr val="tx1"/>
            </a:solidFill>
          </a:ln>
        </p:spPr>
      </p:pic>
    </p:spTree>
    <p:extLst>
      <p:ext uri="{BB962C8B-B14F-4D97-AF65-F5344CB8AC3E}">
        <p14:creationId xmlns="" xmlns:p14="http://schemas.microsoft.com/office/powerpoint/2010/main" val="15322640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2800" dirty="0" smtClean="0"/>
              <a:t>Planlı Alanlar  İmar Yönetmeliği</a:t>
            </a:r>
            <a:br>
              <a:rPr lang="tr-TR" sz="2800" dirty="0" smtClean="0"/>
            </a:br>
            <a:r>
              <a:rPr lang="tr-TR" sz="2800" b="1" dirty="0">
                <a:solidFill>
                  <a:srgbClr val="FF0000"/>
                </a:solidFill>
              </a:rPr>
              <a:t>Genel İlkeler (DEĞİŞTİRİLEMEZ) md.5</a:t>
            </a:r>
            <a:r>
              <a:rPr lang="tr-TR" sz="2800" dirty="0" smtClean="0"/>
              <a:t/>
            </a:r>
            <a:br>
              <a:rPr lang="tr-TR" sz="2800" dirty="0" smtClean="0"/>
            </a:br>
            <a:r>
              <a:rPr lang="tr-TR" sz="2800" b="1" dirty="0" smtClean="0">
                <a:solidFill>
                  <a:srgbClr val="FF0000"/>
                </a:solidFill>
              </a:rPr>
              <a:t>YENİ FIRSAT </a:t>
            </a:r>
            <a:endParaRPr lang="tr-TR" sz="2800" dirty="0"/>
          </a:p>
        </p:txBody>
      </p:sp>
      <p:sp>
        <p:nvSpPr>
          <p:cNvPr id="3" name="2 İçerik Yer Tutucusu"/>
          <p:cNvSpPr>
            <a:spLocks noGrp="1"/>
          </p:cNvSpPr>
          <p:nvPr>
            <p:ph idx="1"/>
          </p:nvPr>
        </p:nvSpPr>
        <p:spPr/>
        <p:txBody>
          <a:bodyPr>
            <a:normAutofit fontScale="92500"/>
          </a:bodyPr>
          <a:lstStyle/>
          <a:p>
            <a:r>
              <a:rPr lang="tr-TR" sz="1800" b="1" u="sng" dirty="0" smtClean="0"/>
              <a:t>Alt Ölçek Planlar ve üst ölçek planlar uyumlu olmalı mıdır?</a:t>
            </a:r>
          </a:p>
          <a:p>
            <a:pPr algn="just"/>
            <a:r>
              <a:rPr lang="tr-TR" sz="1800" dirty="0" smtClean="0"/>
              <a:t>Alt kademe planların, üst kademe planların </a:t>
            </a:r>
            <a:r>
              <a:rPr lang="tr-TR" sz="1800" dirty="0" smtClean="0">
                <a:solidFill>
                  <a:srgbClr val="FF0000"/>
                </a:solidFill>
              </a:rPr>
              <a:t>kesinleştiği tarihten </a:t>
            </a:r>
            <a:r>
              <a:rPr lang="tr-TR" sz="1800" dirty="0" smtClean="0"/>
              <a:t>itibaren </a:t>
            </a:r>
            <a:r>
              <a:rPr lang="tr-TR" sz="1800" dirty="0" smtClean="0">
                <a:solidFill>
                  <a:srgbClr val="FF0000"/>
                </a:solidFill>
              </a:rPr>
              <a:t>en geç bir yıl içinde </a:t>
            </a:r>
            <a:r>
              <a:rPr lang="tr-TR" sz="1800" dirty="0" smtClean="0"/>
              <a:t>ilgili idarece üst kademe planlara uygun hale getirilmesi zorunludur. </a:t>
            </a:r>
          </a:p>
          <a:p>
            <a:pPr algn="just"/>
            <a:r>
              <a:rPr lang="tr-TR" sz="1800" dirty="0" smtClean="0"/>
              <a:t>Aksi halde, üst kademe planları onaylayan kurum ve kuruluşlar alt kademe planları </a:t>
            </a:r>
            <a:r>
              <a:rPr lang="tr-TR" sz="1800" dirty="0" smtClean="0">
                <a:solidFill>
                  <a:srgbClr val="FF0000"/>
                </a:solidFill>
              </a:rPr>
              <a:t>en geç altı ay içinde </a:t>
            </a:r>
            <a:r>
              <a:rPr lang="tr-TR" sz="1800" dirty="0" smtClean="0"/>
              <a:t>üst kademe planlara uygun hale getirir ve resen onaylar. </a:t>
            </a:r>
          </a:p>
          <a:p>
            <a:pPr algn="just"/>
            <a:r>
              <a:rPr lang="tr-TR" sz="1800" dirty="0" smtClean="0"/>
              <a:t>Alt kademe planlarla üst kademe planlar arasındaki uyumsuzluğun giderilmesine ilişkin on sekiz aylık süre içindeki </a:t>
            </a:r>
            <a:r>
              <a:rPr lang="tr-TR" sz="1800" dirty="0" smtClean="0">
                <a:solidFill>
                  <a:srgbClr val="FF0000"/>
                </a:solidFill>
              </a:rPr>
              <a:t>yeni yapı ruhsatı başvuruları, yürürlükte olan uygulama imar planına göre sonuçlandırılır. </a:t>
            </a:r>
          </a:p>
          <a:p>
            <a:pPr algn="just"/>
            <a:r>
              <a:rPr lang="tr-TR" sz="1800" dirty="0" smtClean="0"/>
              <a:t>Bu sürenin dolduğu tarihe kadar alt kademe planlar ile üst kademe planlar birbirleriyle uyumlu hale getirilmemişse, </a:t>
            </a:r>
            <a:r>
              <a:rPr lang="tr-TR" sz="2400" b="1" u="sng" dirty="0" smtClean="0">
                <a:solidFill>
                  <a:srgbClr val="FF0000"/>
                </a:solidFill>
              </a:rPr>
              <a:t>planlar birbiriyle uyumlu hale getirilinceye kadar bu alanlarda yeni yapı ruhsatı düzenlenmez.</a:t>
            </a:r>
          </a:p>
          <a:p>
            <a:pPr algn="just"/>
            <a:r>
              <a:rPr lang="tr-TR" sz="1800" dirty="0" smtClean="0">
                <a:solidFill>
                  <a:srgbClr val="FF0000"/>
                </a:solidFill>
              </a:rPr>
              <a:t> </a:t>
            </a:r>
            <a:r>
              <a:rPr lang="tr-TR" sz="1800" dirty="0" smtClean="0"/>
              <a:t>Mahkemelerce yürürlüğü durdurulan planlarda yürürlüğün durdurulduğu süre bu sürelere ilave edilir.</a:t>
            </a:r>
          </a:p>
          <a:p>
            <a:endParaRPr lang="tr-TR" sz="1800" dirty="0" smtClean="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32</a:t>
            </a:fld>
            <a:endParaRPr lang="tr-T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dirty="0" smtClean="0"/>
              <a:t>Planlı Alanlar  İmar Yönetmeliği</a:t>
            </a:r>
            <a:br>
              <a:rPr lang="tr-TR" sz="2800" dirty="0" smtClean="0"/>
            </a:br>
            <a:r>
              <a:rPr lang="tr-TR" sz="2800" b="1" dirty="0" smtClean="0">
                <a:solidFill>
                  <a:srgbClr val="FF0000"/>
                </a:solidFill>
              </a:rPr>
              <a:t>Genel İlkeler (DEĞİŞTİRİLEMEZ) md.5</a:t>
            </a:r>
            <a:endParaRPr lang="tr-TR" sz="2800" b="1" dirty="0">
              <a:solidFill>
                <a:srgbClr val="FF0000"/>
              </a:solidFill>
            </a:endParaRPr>
          </a:p>
        </p:txBody>
      </p:sp>
      <p:sp>
        <p:nvSpPr>
          <p:cNvPr id="3" name="2 İçerik Yer Tutucusu"/>
          <p:cNvSpPr>
            <a:spLocks noGrp="1"/>
          </p:cNvSpPr>
          <p:nvPr>
            <p:ph idx="1"/>
          </p:nvPr>
        </p:nvSpPr>
        <p:spPr>
          <a:xfrm>
            <a:off x="457200" y="1600200"/>
            <a:ext cx="8229600" cy="5257799"/>
          </a:xfrm>
        </p:spPr>
        <p:txBody>
          <a:bodyPr>
            <a:normAutofit/>
          </a:bodyPr>
          <a:lstStyle/>
          <a:p>
            <a:pPr marL="0" indent="0" algn="just">
              <a:buNone/>
            </a:pPr>
            <a:r>
              <a:rPr lang="tr-TR" sz="1800" dirty="0" smtClean="0">
                <a:solidFill>
                  <a:srgbClr val="FF0000"/>
                </a:solidFill>
              </a:rPr>
              <a:t>7- </a:t>
            </a:r>
            <a:r>
              <a:rPr lang="tr-TR" sz="1800" dirty="0"/>
              <a:t>Uygulama imar planlarında, parselasyon durumları ve bina kitle ölçüleri verilmediği takdirde, şematik gösterimler imar planlarının hükümlerinden sayılmazlar.</a:t>
            </a:r>
            <a:endParaRPr lang="tr-TR" sz="1800" dirty="0" smtClean="0">
              <a:solidFill>
                <a:srgbClr val="FF0000"/>
              </a:solidFill>
            </a:endParaRPr>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33</a:t>
            </a:fld>
            <a:endParaRPr lang="tr-TR" dirty="0"/>
          </a:p>
        </p:txBody>
      </p:sp>
      <p:pic>
        <p:nvPicPr>
          <p:cNvPr id="4" name="Resim 3"/>
          <p:cNvPicPr>
            <a:picLocks noChangeAspect="1"/>
          </p:cNvPicPr>
          <p:nvPr/>
        </p:nvPicPr>
        <p:blipFill>
          <a:blip r:embed="rId2" cstate="print"/>
          <a:stretch>
            <a:fillRect/>
          </a:stretch>
        </p:blipFill>
        <p:spPr>
          <a:xfrm>
            <a:off x="457200" y="2708920"/>
            <a:ext cx="3432345" cy="2450804"/>
          </a:xfrm>
          <a:prstGeom prst="rect">
            <a:avLst/>
          </a:prstGeom>
          <a:ln w="19050">
            <a:solidFill>
              <a:schemeClr val="tx1"/>
            </a:solidFill>
          </a:ln>
        </p:spPr>
      </p:pic>
      <p:pic>
        <p:nvPicPr>
          <p:cNvPr id="5" name="Resim 4"/>
          <p:cNvPicPr>
            <a:picLocks noChangeAspect="1"/>
          </p:cNvPicPr>
          <p:nvPr/>
        </p:nvPicPr>
        <p:blipFill>
          <a:blip r:embed="rId3" cstate="print"/>
          <a:stretch>
            <a:fillRect/>
          </a:stretch>
        </p:blipFill>
        <p:spPr>
          <a:xfrm>
            <a:off x="4067944" y="2708920"/>
            <a:ext cx="3168352" cy="2535930"/>
          </a:xfrm>
          <a:prstGeom prst="rect">
            <a:avLst/>
          </a:prstGeom>
        </p:spPr>
      </p:pic>
      <p:sp>
        <p:nvSpPr>
          <p:cNvPr id="8" name="Dikdörtgen 7"/>
          <p:cNvSpPr/>
          <p:nvPr/>
        </p:nvSpPr>
        <p:spPr>
          <a:xfrm>
            <a:off x="457200" y="5504812"/>
            <a:ext cx="4572000" cy="646331"/>
          </a:xfrm>
          <a:prstGeom prst="rect">
            <a:avLst/>
          </a:prstGeom>
        </p:spPr>
        <p:txBody>
          <a:bodyPr>
            <a:spAutoFit/>
          </a:bodyPr>
          <a:lstStyle/>
          <a:p>
            <a:r>
              <a:rPr lang="tr-TR" dirty="0"/>
              <a:t>Yukarıdaki gösterimde hangisine uyulmalıdır.</a:t>
            </a:r>
          </a:p>
        </p:txBody>
      </p:sp>
    </p:spTree>
    <p:extLst>
      <p:ext uri="{BB962C8B-B14F-4D97-AF65-F5344CB8AC3E}">
        <p14:creationId xmlns="" xmlns:p14="http://schemas.microsoft.com/office/powerpoint/2010/main" val="42773217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0"/>
            <a:ext cx="8229600" cy="692696"/>
          </a:xfrm>
        </p:spPr>
        <p:txBody>
          <a:bodyPr>
            <a:noAutofit/>
          </a:bodyPr>
          <a:lstStyle/>
          <a:p>
            <a:r>
              <a:rPr lang="tr-TR" sz="2800" b="1" dirty="0">
                <a:solidFill>
                  <a:srgbClr val="FF0000"/>
                </a:solidFill>
              </a:rPr>
              <a:t>Genel İlkeler (DEĞİŞTİRİLEMEZ) </a:t>
            </a:r>
            <a:r>
              <a:rPr lang="tr-TR" sz="2800" b="1" dirty="0" smtClean="0">
                <a:solidFill>
                  <a:srgbClr val="FF0000"/>
                </a:solidFill>
              </a:rPr>
              <a:t>md.5/8. fıkra</a:t>
            </a:r>
            <a:endParaRPr lang="tr-TR" sz="2800" dirty="0"/>
          </a:p>
        </p:txBody>
      </p:sp>
      <p:sp>
        <p:nvSpPr>
          <p:cNvPr id="3" name="İçerik Yer Tutucusu 2"/>
          <p:cNvSpPr>
            <a:spLocks noGrp="1"/>
          </p:cNvSpPr>
          <p:nvPr>
            <p:ph idx="1"/>
          </p:nvPr>
        </p:nvSpPr>
        <p:spPr>
          <a:xfrm>
            <a:off x="457200" y="548680"/>
            <a:ext cx="8229600" cy="5577483"/>
          </a:xfrm>
        </p:spPr>
        <p:txBody>
          <a:bodyPr>
            <a:normAutofit fontScale="47500" lnSpcReduction="20000"/>
          </a:bodyPr>
          <a:lstStyle/>
          <a:p>
            <a:pPr marL="0" indent="0" algn="just">
              <a:buNone/>
            </a:pPr>
            <a:r>
              <a:rPr lang="tr-TR" sz="42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MADDE 5- </a:t>
            </a:r>
            <a:r>
              <a:rPr lang="tr-TR" dirty="0"/>
              <a:t>“(8) 22 </a:t>
            </a:r>
            <a:r>
              <a:rPr lang="tr-TR" dirty="0" err="1"/>
              <a:t>nci</a:t>
            </a:r>
            <a:r>
              <a:rPr lang="tr-TR" dirty="0"/>
              <a:t> maddeyle veya ilgili idarelerin imar yönetmelikleri ile getirilebilecek emsal harici tüm alanların toplamı; parselin toplam emsale esas alanının % 30’unu aşamaz. </a:t>
            </a:r>
            <a:r>
              <a:rPr lang="tr-TR" b="1" dirty="0">
                <a:solidFill>
                  <a:srgbClr val="FF0000"/>
                </a:solidFill>
              </a:rPr>
              <a:t>Ancak;</a:t>
            </a:r>
            <a:r>
              <a:rPr lang="tr-TR" dirty="0"/>
              <a:t> 27/11/2007 tarihli ve 2007/12937 sayılı Bakanlar Kurulu Kararı ile yürürlüğe konulan Binaların </a:t>
            </a:r>
            <a:r>
              <a:rPr lang="tr-TR" dirty="0">
                <a:solidFill>
                  <a:srgbClr val="FF0000"/>
                </a:solidFill>
              </a:rPr>
              <a:t>Yangından Korunması Hakkında Yönetmelik gereğince </a:t>
            </a:r>
            <a:r>
              <a:rPr lang="tr-TR" b="1" dirty="0"/>
              <a:t>yapılması zorunlu olan, </a:t>
            </a:r>
            <a:r>
              <a:rPr lang="tr-TR" b="1" dirty="0" err="1"/>
              <a:t>korunumlu</a:t>
            </a:r>
            <a:r>
              <a:rPr lang="tr-TR" b="1" dirty="0"/>
              <a:t> ya da </a:t>
            </a:r>
            <a:r>
              <a:rPr lang="tr-TR" b="1" dirty="0" err="1"/>
              <a:t>korunumsuz</a:t>
            </a:r>
            <a:r>
              <a:rPr lang="tr-TR" b="1" dirty="0"/>
              <a:t> normal merdiven dışındaki</a:t>
            </a:r>
            <a:r>
              <a:rPr lang="tr-TR" dirty="0">
                <a:solidFill>
                  <a:srgbClr val="FF0000"/>
                </a:solidFill>
              </a:rPr>
              <a:t> yangın merdiveni ve </a:t>
            </a:r>
            <a:r>
              <a:rPr lang="tr-TR" dirty="0" err="1">
                <a:solidFill>
                  <a:srgbClr val="FF0000"/>
                </a:solidFill>
              </a:rPr>
              <a:t>korunumlu</a:t>
            </a:r>
            <a:r>
              <a:rPr lang="tr-TR" dirty="0">
                <a:solidFill>
                  <a:srgbClr val="FF0000"/>
                </a:solidFill>
              </a:rPr>
              <a:t> koridorun asgari ölçülerdeki alanı ile yangın güvenlik holünün 6 m² si, son katın üzerindeki ortak alan teras çatılar, yapının ihtiyacı için bahçede yapılan açık otoparklar, konferans, spor, sinema ve tiyatro salonları gibi özellik arz eden umumi yapılarda düzenlenmesi zorunlu olan boşluklar, alışveriş merkezlerinde yapılan </a:t>
            </a:r>
            <a:r>
              <a:rPr lang="tr-TR" dirty="0" err="1">
                <a:solidFill>
                  <a:srgbClr val="FF0000"/>
                </a:solidFill>
              </a:rPr>
              <a:t>atrium</a:t>
            </a:r>
            <a:r>
              <a:rPr lang="tr-TR" dirty="0">
                <a:solidFill>
                  <a:srgbClr val="FF0000"/>
                </a:solidFill>
              </a:rPr>
              <a:t> boşluklarının her katta asgari ölçülerdeki alanı</a:t>
            </a:r>
            <a:r>
              <a:rPr lang="tr-TR" dirty="0"/>
              <a:t> ile </a:t>
            </a:r>
            <a:r>
              <a:rPr lang="tr-TR" sz="3800" b="1" u="sng" dirty="0"/>
              <a:t>binaların bodrum katlarında yapılan</a:t>
            </a:r>
            <a:r>
              <a:rPr lang="tr-TR" sz="3800" b="1" u="sng" dirty="0" smtClean="0"/>
              <a:t>;</a:t>
            </a:r>
          </a:p>
          <a:p>
            <a:pPr marL="0" indent="0" algn="just">
              <a:buNone/>
            </a:pPr>
            <a:endParaRPr lang="tr-TR" sz="3800" b="1" u="sng" dirty="0"/>
          </a:p>
          <a:p>
            <a:pPr marL="0" indent="0">
              <a:buNone/>
            </a:pPr>
            <a:r>
              <a:rPr lang="tr-TR" dirty="0">
                <a:solidFill>
                  <a:srgbClr val="FF0000"/>
                </a:solidFill>
              </a:rPr>
              <a:t>a) Zorunlu otopark alanlarının 2 katı,</a:t>
            </a:r>
          </a:p>
          <a:p>
            <a:pPr marL="0" indent="0">
              <a:buNone/>
            </a:pPr>
            <a:r>
              <a:rPr lang="tr-TR" dirty="0"/>
              <a:t>b) Sığınak, asansör boşlukları, </a:t>
            </a:r>
            <a:r>
              <a:rPr lang="tr-TR" b="1" u="sng" dirty="0"/>
              <a:t>merdivenler, </a:t>
            </a:r>
            <a:r>
              <a:rPr lang="tr-TR" dirty="0"/>
              <a:t>bacalar, şaftlar, ışıklıklar, ısı ve tesisat alanları, yakıt ve su depoları, jeneratör ve enerji odası, kömürlükler ve kapıcı dairelerinin </a:t>
            </a:r>
            <a:r>
              <a:rPr lang="tr-TR" b="1" dirty="0"/>
              <a:t>ilgili mevzuat, standart ya da bu Yönetmeliğe göre hesap edilen </a:t>
            </a:r>
            <a:r>
              <a:rPr lang="tr-TR" b="1" u="sng" dirty="0"/>
              <a:t>asgari alanları,</a:t>
            </a:r>
          </a:p>
          <a:p>
            <a:pPr marL="0" indent="0">
              <a:buNone/>
            </a:pPr>
            <a:r>
              <a:rPr lang="tr-TR" dirty="0">
                <a:solidFill>
                  <a:srgbClr val="FF0000"/>
                </a:solidFill>
              </a:rPr>
              <a:t>c) Konut kullanımlı bağımsız bölüm brüt alanının % 10’unu, ticari kullanımlı bağımsız bölüm brüt alanının % 50’sini aşmayan depo amaçlı eklentiler,</a:t>
            </a:r>
          </a:p>
          <a:p>
            <a:pPr marL="0" indent="0">
              <a:buNone/>
            </a:pPr>
            <a:r>
              <a:rPr lang="tr-TR" dirty="0"/>
              <a:t>ç) Ortak alan niteliğindeki mescit ve müştemilatın konutlarda 150 m²’si, konut dışı yapılarda 300 m²’si,</a:t>
            </a:r>
          </a:p>
          <a:p>
            <a:pPr marL="0" indent="0">
              <a:buNone/>
            </a:pPr>
            <a:r>
              <a:rPr lang="tr-TR" dirty="0">
                <a:solidFill>
                  <a:srgbClr val="FF0000"/>
                </a:solidFill>
              </a:rPr>
              <a:t>d) </a:t>
            </a:r>
            <a:r>
              <a:rPr lang="tr-TR" b="1" dirty="0">
                <a:solidFill>
                  <a:srgbClr val="00B0F0"/>
                </a:solidFill>
              </a:rPr>
              <a:t>Bütün cepheleri tamamen gömülü olmak ve ortak alan niteliğinde olmak kaydıyla; otopark alanları </a:t>
            </a:r>
            <a:r>
              <a:rPr lang="tr-TR" dirty="0">
                <a:solidFill>
                  <a:srgbClr val="FF0000"/>
                </a:solidFill>
              </a:rPr>
              <a:t>ve </a:t>
            </a:r>
            <a:r>
              <a:rPr lang="tr-TR" b="1" dirty="0">
                <a:solidFill>
                  <a:srgbClr val="FF0000"/>
                </a:solidFill>
              </a:rPr>
              <a:t>22 </a:t>
            </a:r>
            <a:r>
              <a:rPr lang="tr-TR" b="1" dirty="0" err="1">
                <a:solidFill>
                  <a:srgbClr val="FF0000"/>
                </a:solidFill>
              </a:rPr>
              <a:t>nci</a:t>
            </a:r>
            <a:r>
              <a:rPr lang="tr-TR" b="1" dirty="0">
                <a:solidFill>
                  <a:srgbClr val="FF0000"/>
                </a:solidFill>
              </a:rPr>
              <a:t> maddede belirtilen tamamen gömülü ortak alanlar,</a:t>
            </a:r>
          </a:p>
          <a:p>
            <a:pPr marL="0" indent="0">
              <a:buNone/>
            </a:pPr>
            <a:r>
              <a:rPr lang="tr-TR" dirty="0"/>
              <a:t>e) Ticari amaç içermeyen, ortak alan niteliğindeki çocuk oyun alanlarının ve çocuk bakım ünitelerinin toplam 100 m²’si</a:t>
            </a:r>
            <a:r>
              <a:rPr lang="tr-TR" dirty="0" smtClean="0"/>
              <a:t>,</a:t>
            </a:r>
          </a:p>
          <a:p>
            <a:pPr marL="0" indent="0">
              <a:buNone/>
            </a:pPr>
            <a:endParaRPr lang="tr-TR" dirty="0"/>
          </a:p>
          <a:p>
            <a:r>
              <a:rPr lang="tr-TR" sz="4400" b="1" u="sng" dirty="0">
                <a:solidFill>
                  <a:srgbClr val="FF0000"/>
                </a:solidFill>
              </a:rPr>
              <a:t>bu hesaba </a:t>
            </a:r>
            <a:r>
              <a:rPr lang="tr-TR" sz="4400" b="1" u="sng" dirty="0" smtClean="0">
                <a:solidFill>
                  <a:srgbClr val="FF0000"/>
                </a:solidFill>
              </a:rPr>
              <a:t>(%30 a) dâhil </a:t>
            </a:r>
            <a:r>
              <a:rPr lang="tr-TR" sz="4400" b="1" u="sng" dirty="0">
                <a:solidFill>
                  <a:srgbClr val="FF0000"/>
                </a:solidFill>
              </a:rPr>
              <a:t>edilmeksizin emsal haricidir.”</a:t>
            </a:r>
          </a:p>
          <a:p>
            <a:endParaRPr lang="tr-TR"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34</a:t>
            </a:fld>
            <a:endParaRPr lang="tr-TR"/>
          </a:p>
        </p:txBody>
      </p:sp>
    </p:spTree>
    <p:extLst>
      <p:ext uri="{BB962C8B-B14F-4D97-AF65-F5344CB8AC3E}">
        <p14:creationId xmlns="" xmlns:p14="http://schemas.microsoft.com/office/powerpoint/2010/main" val="6261014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34082"/>
          </a:xfrm>
        </p:spPr>
        <p:txBody>
          <a:bodyPr>
            <a:normAutofit fontScale="90000"/>
          </a:bodyPr>
          <a:lstStyle/>
          <a:p>
            <a:r>
              <a:rPr lang="tr-TR" sz="2800" dirty="0" smtClean="0"/>
              <a:t>Planlı Alanlar  İmar Yönetmeliği</a:t>
            </a:r>
            <a:br>
              <a:rPr lang="tr-TR" sz="2800" dirty="0" smtClean="0"/>
            </a:br>
            <a:r>
              <a:rPr lang="tr-TR" sz="2800" b="1" dirty="0" smtClean="0">
                <a:solidFill>
                  <a:srgbClr val="FF0000"/>
                </a:solidFill>
              </a:rPr>
              <a:t>GENEL BİLGİ</a:t>
            </a:r>
            <a:endParaRPr lang="tr-TR" sz="2800" b="1" dirty="0">
              <a:solidFill>
                <a:srgbClr val="FF0000"/>
              </a:solidFill>
            </a:endParaRPr>
          </a:p>
        </p:txBody>
      </p:sp>
      <p:sp>
        <p:nvSpPr>
          <p:cNvPr id="3" name="2 İçerik Yer Tutucusu"/>
          <p:cNvSpPr>
            <a:spLocks noGrp="1"/>
          </p:cNvSpPr>
          <p:nvPr>
            <p:ph idx="1"/>
          </p:nvPr>
        </p:nvSpPr>
        <p:spPr>
          <a:xfrm>
            <a:off x="457200" y="1201614"/>
            <a:ext cx="8229600" cy="5656385"/>
          </a:xfrm>
          <a:solidFill>
            <a:schemeClr val="accent1">
              <a:lumMod val="20000"/>
              <a:lumOff val="80000"/>
            </a:schemeClr>
          </a:solidFill>
        </p:spPr>
        <p:txBody>
          <a:bodyPr>
            <a:normAutofit/>
          </a:bodyPr>
          <a:lstStyle/>
          <a:p>
            <a:pPr algn="just"/>
            <a:endParaRPr lang="tr-TR" sz="1800" dirty="0" smtClean="0">
              <a:solidFill>
                <a:srgbClr val="FF0000"/>
              </a:solidFill>
            </a:endParaRPr>
          </a:p>
          <a:p>
            <a:pPr algn="just"/>
            <a:endParaRPr lang="tr-TR" sz="1800" dirty="0">
              <a:solidFill>
                <a:srgbClr val="FF0000"/>
              </a:solidFill>
            </a:endParaRPr>
          </a:p>
          <a:p>
            <a:pPr algn="just"/>
            <a:endParaRPr lang="tr-TR" sz="1800" dirty="0" smtClean="0">
              <a:solidFill>
                <a:srgbClr val="FF0000"/>
              </a:solidFill>
            </a:endParaRPr>
          </a:p>
          <a:p>
            <a:pPr algn="just"/>
            <a:endParaRPr lang="tr-TR" sz="1800" dirty="0">
              <a:solidFill>
                <a:srgbClr val="FF0000"/>
              </a:solidFill>
            </a:endParaRPr>
          </a:p>
          <a:p>
            <a:pPr algn="just"/>
            <a:r>
              <a:rPr lang="tr-TR" sz="1800" dirty="0" smtClean="0">
                <a:solidFill>
                  <a:srgbClr val="FF0000"/>
                </a:solidFill>
              </a:rPr>
              <a:t>1- Yönetmeliğin 5’inci maddesinin </a:t>
            </a:r>
            <a:r>
              <a:rPr lang="tr-TR" sz="2400" b="1" dirty="0" smtClean="0">
                <a:solidFill>
                  <a:srgbClr val="00B0F0"/>
                </a:solidFill>
              </a:rPr>
              <a:t>(8). fıkrasında </a:t>
            </a:r>
            <a:r>
              <a:rPr lang="tr-TR" sz="1800" dirty="0" smtClean="0">
                <a:solidFill>
                  <a:srgbClr val="FF0000"/>
                </a:solidFill>
              </a:rPr>
              <a:t>sayılan kullanımlar emsal haricidir. 22. madde ile ilgisi 5. maddede sayılanlardan fazla yapılması halinde vardır. Parselin toplam emsale esas alanının %30’unun dışındadır. </a:t>
            </a:r>
          </a:p>
          <a:p>
            <a:pPr algn="just"/>
            <a:endParaRPr lang="tr-TR" sz="1800" dirty="0" smtClean="0">
              <a:solidFill>
                <a:srgbClr val="FF0000"/>
              </a:solidFill>
            </a:endParaRPr>
          </a:p>
          <a:p>
            <a:pPr algn="just"/>
            <a:r>
              <a:rPr lang="tr-TR" sz="1800" dirty="0" smtClean="0">
                <a:solidFill>
                  <a:srgbClr val="FF0000"/>
                </a:solidFill>
              </a:rPr>
              <a:t>Başka bir deyişle TOPLAM YAPI ALANI DIŞINDA TUTULANLAR: </a:t>
            </a:r>
            <a:r>
              <a:rPr lang="tr-TR" sz="1800" b="1" dirty="0" smtClean="0">
                <a:solidFill>
                  <a:srgbClr val="00B0F0"/>
                </a:solidFill>
              </a:rPr>
              <a:t>EMSALE ESAS ALANIN dışında bırakılan EMSALE ESAS ALANIN %30’U </a:t>
            </a:r>
            <a:r>
              <a:rPr lang="tr-TR" sz="1800" dirty="0" smtClean="0">
                <a:solidFill>
                  <a:srgbClr val="FF0000"/>
                </a:solidFill>
              </a:rPr>
              <a:t>ve 5’inci maddede </a:t>
            </a:r>
            <a:r>
              <a:rPr lang="tr-TR" sz="1800" b="1" dirty="0" smtClean="0">
                <a:solidFill>
                  <a:srgbClr val="FF0000"/>
                </a:solidFill>
              </a:rPr>
              <a:t>fıkra (8) de sayılanların </a:t>
            </a:r>
            <a:r>
              <a:rPr lang="tr-TR" sz="1800" b="1" dirty="0" smtClean="0">
                <a:solidFill>
                  <a:srgbClr val="00B0F0"/>
                </a:solidFill>
              </a:rPr>
              <a:t>TOPLAMIDIR </a:t>
            </a:r>
          </a:p>
          <a:p>
            <a:pPr algn="just"/>
            <a:endParaRPr lang="tr-TR" sz="1800" b="1" dirty="0" smtClean="0">
              <a:solidFill>
                <a:srgbClr val="00B0F0"/>
              </a:solidFill>
            </a:endParaRPr>
          </a:p>
          <a:p>
            <a:pPr algn="just"/>
            <a:r>
              <a:rPr lang="tr-TR" sz="1800" dirty="0" smtClean="0">
                <a:solidFill>
                  <a:srgbClr val="FF0000"/>
                </a:solidFill>
              </a:rPr>
              <a:t>Yani 5’inci madde (8) ile %30 un içindekiler </a:t>
            </a:r>
            <a:r>
              <a:rPr lang="tr-TR" sz="1800" dirty="0" smtClean="0"/>
              <a:t>EMSALE ESAS İNŞAAT ALANININ DIŞINDADIR. </a:t>
            </a:r>
            <a:r>
              <a:rPr lang="tr-TR" b="1" dirty="0" smtClean="0">
                <a:solidFill>
                  <a:srgbClr val="FF0000"/>
                </a:solidFill>
                <a:sym typeface="Wingdings" panose="05000000000000000000" pitchFamily="2" charset="2"/>
              </a:rPr>
              <a:t></a:t>
            </a:r>
            <a:endParaRPr lang="tr-TR" sz="1800" b="1" dirty="0" smtClean="0">
              <a:solidFill>
                <a:srgbClr val="FF0000"/>
              </a:solidFill>
            </a:endParaRPr>
          </a:p>
          <a:p>
            <a:pPr marL="0" indent="0" algn="just">
              <a:buNone/>
            </a:pPr>
            <a:endParaRPr lang="tr-TR" sz="1800" dirty="0" smtClean="0">
              <a:solidFill>
                <a:srgbClr val="FF0000"/>
              </a:solidFill>
            </a:endParaRPr>
          </a:p>
          <a:p>
            <a:pPr marL="0" indent="0" algn="just">
              <a:buNone/>
            </a:pPr>
            <a:endParaRPr lang="tr-TR" sz="1800" dirty="0">
              <a:solidFill>
                <a:srgbClr val="FF0000"/>
              </a:solidFill>
            </a:endParaRPr>
          </a:p>
        </p:txBody>
      </p:sp>
      <p:cxnSp>
        <p:nvCxnSpPr>
          <p:cNvPr id="6" name="5 Düz Bağlayıcı"/>
          <p:cNvCxnSpPr/>
          <p:nvPr/>
        </p:nvCxnSpPr>
        <p:spPr>
          <a:xfrm flipV="1">
            <a:off x="467544" y="105273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35</a:t>
            </a:fld>
            <a:endParaRPr lang="tr-TR" dirty="0"/>
          </a:p>
        </p:txBody>
      </p:sp>
    </p:spTree>
    <p:extLst>
      <p:ext uri="{BB962C8B-B14F-4D97-AF65-F5344CB8AC3E}">
        <p14:creationId xmlns="" xmlns:p14="http://schemas.microsoft.com/office/powerpoint/2010/main" val="3072547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1000"/>
                                        <p:tgtEl>
                                          <p:spTgt spid="3">
                                            <p:txEl>
                                              <p:pRg st="6" end="6"/>
                                            </p:txEl>
                                          </p:spTgt>
                                        </p:tgtEl>
                                      </p:cBhvr>
                                    </p:animEffect>
                                    <p:anim calcmode="lin" valueType="num">
                                      <p:cBhvr>
                                        <p:cTn id="1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animEffect transition="in" filter="fade">
                                      <p:cBhvr>
                                        <p:cTn id="20" dur="1000"/>
                                        <p:tgtEl>
                                          <p:spTgt spid="3">
                                            <p:txEl>
                                              <p:pRg st="8" end="8"/>
                                            </p:txEl>
                                          </p:spTgt>
                                        </p:tgtEl>
                                      </p:cBhvr>
                                    </p:animEffect>
                                    <p:anim calcmode="lin" valueType="num">
                                      <p:cBhvr>
                                        <p:cTn id="2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16632"/>
            <a:ext cx="3178696" cy="299252"/>
          </a:xfrm>
        </p:spPr>
        <p:txBody>
          <a:bodyPr>
            <a:noAutofit/>
          </a:bodyPr>
          <a:lstStyle/>
          <a:p>
            <a:r>
              <a:rPr lang="tr-TR" sz="1800" dirty="0" smtClean="0">
                <a:solidFill>
                  <a:srgbClr val="FF0000"/>
                </a:solidFill>
              </a:rPr>
              <a:t>BİRAZ BASİTLEŞTİRELİM</a:t>
            </a:r>
            <a:endParaRPr lang="tr-TR" sz="1800" dirty="0">
              <a:solidFill>
                <a:srgbClr val="FF0000"/>
              </a:solidFill>
            </a:endParaRPr>
          </a:p>
        </p:txBody>
      </p:sp>
      <p:sp>
        <p:nvSpPr>
          <p:cNvPr id="5" name="İçerik Yer Tutucusu 4"/>
          <p:cNvSpPr>
            <a:spLocks noGrp="1"/>
          </p:cNvSpPr>
          <p:nvPr>
            <p:ph sz="half" idx="1"/>
          </p:nvPr>
        </p:nvSpPr>
        <p:spPr>
          <a:xfrm>
            <a:off x="107504" y="415884"/>
            <a:ext cx="2962672" cy="6305591"/>
          </a:xfrm>
          <a:ln>
            <a:solidFill>
              <a:schemeClr val="accent1"/>
            </a:solidFill>
          </a:ln>
        </p:spPr>
        <p:txBody>
          <a:bodyPr>
            <a:normAutofit fontScale="92500" lnSpcReduction="10000"/>
          </a:bodyPr>
          <a:lstStyle/>
          <a:p>
            <a:pPr marL="0" indent="0" algn="just">
              <a:buNone/>
            </a:pPr>
            <a:r>
              <a:rPr lang="tr-TR" sz="1000"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MADDE 5- </a:t>
            </a:r>
            <a:r>
              <a:rPr lang="tr-TR" sz="1000" dirty="0" smtClean="0"/>
              <a:t>“(8) 22 </a:t>
            </a:r>
            <a:r>
              <a:rPr lang="tr-TR" sz="1000" dirty="0" err="1" smtClean="0"/>
              <a:t>nci</a:t>
            </a:r>
            <a:r>
              <a:rPr lang="tr-TR" sz="1000" dirty="0" smtClean="0"/>
              <a:t> maddeyle veya ilgili idarelerin imar yönetmelikleri ile getirilebilecek emsal harici tüm alanların toplamı; parselin toplam emsale esas alanının % 30’unu aşamaz. </a:t>
            </a:r>
            <a:r>
              <a:rPr lang="tr-TR" sz="1000" b="1" dirty="0" smtClean="0">
                <a:solidFill>
                  <a:srgbClr val="FF0000"/>
                </a:solidFill>
              </a:rPr>
              <a:t>Ancak;</a:t>
            </a:r>
            <a:r>
              <a:rPr lang="tr-TR" sz="1000" dirty="0" smtClean="0"/>
              <a:t> 27/11/2007 tarihli ve 2007/12937 sayılı Bakanlar Kurulu Kararı ile yürürlüğe konulan Binaların </a:t>
            </a:r>
            <a:r>
              <a:rPr lang="tr-TR" sz="1000" dirty="0" smtClean="0">
                <a:solidFill>
                  <a:srgbClr val="FF0000"/>
                </a:solidFill>
              </a:rPr>
              <a:t>Yangından Korunması Hakkında Yönetmelik gereğince yapılması zorunlu olan, </a:t>
            </a:r>
            <a:r>
              <a:rPr lang="tr-TR" sz="1000" dirty="0" err="1" smtClean="0">
                <a:solidFill>
                  <a:srgbClr val="FF0000"/>
                </a:solidFill>
              </a:rPr>
              <a:t>korunumlu</a:t>
            </a:r>
            <a:r>
              <a:rPr lang="tr-TR" sz="1000" dirty="0" smtClean="0">
                <a:solidFill>
                  <a:srgbClr val="FF0000"/>
                </a:solidFill>
              </a:rPr>
              <a:t> ya da </a:t>
            </a:r>
            <a:r>
              <a:rPr lang="tr-TR" sz="1000" dirty="0" err="1" smtClean="0">
                <a:solidFill>
                  <a:srgbClr val="FF0000"/>
                </a:solidFill>
              </a:rPr>
              <a:t>korunumsuz</a:t>
            </a:r>
            <a:r>
              <a:rPr lang="tr-TR" sz="1000" dirty="0" smtClean="0">
                <a:solidFill>
                  <a:srgbClr val="FF0000"/>
                </a:solidFill>
              </a:rPr>
              <a:t> normal merdiven dışındaki yangın merdiveni ve </a:t>
            </a:r>
            <a:r>
              <a:rPr lang="tr-TR" sz="1000" dirty="0" err="1" smtClean="0">
                <a:solidFill>
                  <a:srgbClr val="FF0000"/>
                </a:solidFill>
              </a:rPr>
              <a:t>korunumlu</a:t>
            </a:r>
            <a:r>
              <a:rPr lang="tr-TR" sz="1000" dirty="0" smtClean="0">
                <a:solidFill>
                  <a:srgbClr val="FF0000"/>
                </a:solidFill>
              </a:rPr>
              <a:t> koridorun asgari ölçülerdeki alanı ile yangın güvenlik holünün 6 m² si, son katın üzerindeki ortak alan teras çatılar, yapının ihtiyacı için bahçede yapılan açık otoparklar, konferans, spor, sinema ve tiyatro salonları gibi özellik arz eden umumi yapılarda düzenlenmesi zorunlu olan boşluklar, alışveriş merkezlerinde yapılan </a:t>
            </a:r>
            <a:r>
              <a:rPr lang="tr-TR" sz="1000" dirty="0" err="1" smtClean="0">
                <a:solidFill>
                  <a:srgbClr val="FF0000"/>
                </a:solidFill>
              </a:rPr>
              <a:t>atrium</a:t>
            </a:r>
            <a:r>
              <a:rPr lang="tr-TR" sz="1000" dirty="0" smtClean="0">
                <a:solidFill>
                  <a:srgbClr val="FF0000"/>
                </a:solidFill>
              </a:rPr>
              <a:t> boşluklarının her katta asgari ölçülerdeki alanı</a:t>
            </a:r>
            <a:r>
              <a:rPr lang="tr-TR" sz="1000" dirty="0" smtClean="0"/>
              <a:t> ile </a:t>
            </a:r>
            <a:r>
              <a:rPr lang="tr-TR" sz="1000" b="1" u="sng" dirty="0" smtClean="0"/>
              <a:t>binaların bodrum katlarında yapılan;</a:t>
            </a:r>
          </a:p>
          <a:p>
            <a:pPr marL="0" indent="0">
              <a:buNone/>
            </a:pPr>
            <a:r>
              <a:rPr lang="tr-TR" sz="1000" dirty="0" smtClean="0">
                <a:solidFill>
                  <a:srgbClr val="FF0000"/>
                </a:solidFill>
              </a:rPr>
              <a:t>a) Zorunlu otopark alanlarının 2 katı,</a:t>
            </a:r>
          </a:p>
          <a:p>
            <a:pPr marL="0" indent="0">
              <a:buNone/>
            </a:pPr>
            <a:r>
              <a:rPr lang="tr-TR" sz="1000" dirty="0" smtClean="0"/>
              <a:t>b) Sığınak, asansör boşlukları, </a:t>
            </a:r>
            <a:r>
              <a:rPr lang="tr-TR" sz="1000" b="1" u="sng" dirty="0" smtClean="0"/>
              <a:t>merdivenler, </a:t>
            </a:r>
            <a:r>
              <a:rPr lang="tr-TR" sz="1000" dirty="0" smtClean="0"/>
              <a:t>bacalar, şaftlar, ışıklıklar, ısı ve tesisat alanları, yakıt ve su depoları, jeneratör ve enerji odası, kömürlükler ve kapıcı dairelerinin </a:t>
            </a:r>
            <a:r>
              <a:rPr lang="tr-TR" sz="1000" b="1" dirty="0" smtClean="0"/>
              <a:t>ilgili mevzuat, standart ya da bu Yönetmeliğe göre hesap edilen </a:t>
            </a:r>
            <a:r>
              <a:rPr lang="tr-TR" sz="1000" b="1" u="sng" dirty="0" smtClean="0"/>
              <a:t>asgari alanları,</a:t>
            </a:r>
          </a:p>
          <a:p>
            <a:pPr marL="0" indent="0">
              <a:buNone/>
            </a:pPr>
            <a:r>
              <a:rPr lang="tr-TR" sz="1000" dirty="0" smtClean="0">
                <a:solidFill>
                  <a:srgbClr val="FF0000"/>
                </a:solidFill>
              </a:rPr>
              <a:t>c) Konut kullanımlı bağımsız bölüm brüt alanının % 10’unu, ticari kullanımlı bağımsız bölüm brüt alanının % 50’sini aşmayan depo amaçlı eklentiler,</a:t>
            </a:r>
          </a:p>
          <a:p>
            <a:pPr marL="0" indent="0">
              <a:buNone/>
            </a:pPr>
            <a:r>
              <a:rPr lang="tr-TR" sz="1000" dirty="0" smtClean="0"/>
              <a:t>ç) Ortak alan niteliğindeki mescit ve müştemilatın konutlarda 150 m²’si, konut dışı yapılarda 300 m²’si,</a:t>
            </a:r>
          </a:p>
          <a:p>
            <a:pPr marL="0" indent="0">
              <a:buNone/>
            </a:pPr>
            <a:r>
              <a:rPr lang="tr-TR" sz="1000" dirty="0" smtClean="0">
                <a:solidFill>
                  <a:srgbClr val="FF0000"/>
                </a:solidFill>
              </a:rPr>
              <a:t>d) </a:t>
            </a:r>
            <a:r>
              <a:rPr lang="tr-TR" sz="1000" b="1" dirty="0" smtClean="0">
                <a:solidFill>
                  <a:srgbClr val="00B0F0"/>
                </a:solidFill>
              </a:rPr>
              <a:t>Bütün cepheleri tamamen gömülü olmak ve ortak alan niteliğinde olmak kaydıyla; otopark alanları </a:t>
            </a:r>
            <a:r>
              <a:rPr lang="tr-TR" sz="1000" dirty="0" smtClean="0">
                <a:solidFill>
                  <a:srgbClr val="FF0000"/>
                </a:solidFill>
              </a:rPr>
              <a:t>ve </a:t>
            </a:r>
            <a:r>
              <a:rPr lang="tr-TR" sz="1000" b="1" dirty="0" smtClean="0">
                <a:solidFill>
                  <a:srgbClr val="FF0000"/>
                </a:solidFill>
              </a:rPr>
              <a:t>22 </a:t>
            </a:r>
            <a:r>
              <a:rPr lang="tr-TR" sz="1000" b="1" dirty="0" err="1" smtClean="0">
                <a:solidFill>
                  <a:srgbClr val="FF0000"/>
                </a:solidFill>
              </a:rPr>
              <a:t>nci</a:t>
            </a:r>
            <a:r>
              <a:rPr lang="tr-TR" sz="1000" b="1" dirty="0" smtClean="0">
                <a:solidFill>
                  <a:srgbClr val="FF0000"/>
                </a:solidFill>
              </a:rPr>
              <a:t> maddede belirtilen tamamen gömülü ortak alanlar,</a:t>
            </a:r>
          </a:p>
          <a:p>
            <a:pPr marL="0" indent="0">
              <a:buNone/>
            </a:pPr>
            <a:r>
              <a:rPr lang="tr-TR" sz="1000" dirty="0" smtClean="0"/>
              <a:t>e) Ticari amaç içermeyen, ortak alan niteliğindeki çocuk oyun alanlarının ve çocuk bakım ünitelerinin toplam 100 m²’si,</a:t>
            </a:r>
          </a:p>
          <a:p>
            <a:r>
              <a:rPr lang="tr-TR" sz="1200" b="1" u="sng" dirty="0" smtClean="0">
                <a:solidFill>
                  <a:srgbClr val="FF0000"/>
                </a:solidFill>
              </a:rPr>
              <a:t>bu hesaba dâhil edilmeksizin emsal haricidir.”</a:t>
            </a:r>
            <a:endParaRPr lang="tr-TR" sz="1200" b="1" u="sng" dirty="0">
              <a:solidFill>
                <a:srgbClr val="FF0000"/>
              </a:solidFill>
            </a:endParaRPr>
          </a:p>
        </p:txBody>
      </p:sp>
      <p:sp>
        <p:nvSpPr>
          <p:cNvPr id="6" name="İçerik Yer Tutucusu 5"/>
          <p:cNvSpPr>
            <a:spLocks noGrp="1"/>
          </p:cNvSpPr>
          <p:nvPr>
            <p:ph sz="half" idx="2"/>
          </p:nvPr>
        </p:nvSpPr>
        <p:spPr>
          <a:xfrm>
            <a:off x="3070176" y="0"/>
            <a:ext cx="5966320" cy="6858000"/>
          </a:xfrm>
          <a:ln>
            <a:solidFill>
              <a:schemeClr val="accent1"/>
            </a:solidFill>
          </a:ln>
        </p:spPr>
        <p:txBody>
          <a:bodyPr>
            <a:normAutofit fontScale="92500" lnSpcReduction="10000"/>
          </a:bodyPr>
          <a:lstStyle/>
          <a:p>
            <a:pPr marL="0" indent="0" algn="just">
              <a:buNone/>
            </a:pPr>
            <a:r>
              <a:rPr lang="tr-TR" sz="1200" b="1" dirty="0"/>
              <a:t>MADDE 22 - </a:t>
            </a:r>
            <a:r>
              <a:rPr lang="tr-TR" sz="1200" dirty="0"/>
              <a:t>(1) 5 inci maddenin sekizinci fıkrasında belirtilen esaslar dâhilinde;</a:t>
            </a:r>
          </a:p>
          <a:p>
            <a:pPr algn="just"/>
            <a:r>
              <a:rPr lang="tr-TR" sz="1200" b="1" u="sng" dirty="0">
                <a:solidFill>
                  <a:srgbClr val="00B0F0"/>
                </a:solidFill>
              </a:rPr>
              <a:t>a) Taban alanına dâhil edilmeyen kullanımlar</a:t>
            </a:r>
            <a:r>
              <a:rPr lang="tr-TR" sz="1200" b="1" u="sng" dirty="0" smtClean="0">
                <a:solidFill>
                  <a:srgbClr val="00B0F0"/>
                </a:solidFill>
              </a:rPr>
              <a:t>, </a:t>
            </a:r>
            <a:r>
              <a:rPr lang="tr-TR" sz="1500" b="1" u="sng" dirty="0" smtClean="0">
                <a:solidFill>
                  <a:srgbClr val="FF0000"/>
                </a:solidFill>
              </a:rPr>
              <a:t>(bir sonraki yansıda)</a:t>
            </a:r>
            <a:endParaRPr lang="tr-TR" sz="1200" b="1" u="sng" dirty="0">
              <a:solidFill>
                <a:srgbClr val="FF0000"/>
              </a:solidFill>
            </a:endParaRPr>
          </a:p>
          <a:p>
            <a:pPr marL="0" indent="0" algn="just">
              <a:buNone/>
            </a:pPr>
            <a:r>
              <a:rPr lang="tr-TR" sz="1200" dirty="0" smtClean="0"/>
              <a:t>b) Son katın üzerindeki ortak alan çatı bahçeleri,</a:t>
            </a:r>
          </a:p>
          <a:p>
            <a:pPr algn="just"/>
            <a:r>
              <a:rPr lang="tr-TR" sz="1200" dirty="0" smtClean="0">
                <a:solidFill>
                  <a:srgbClr val="FF0000"/>
                </a:solidFill>
              </a:rPr>
              <a:t>c</a:t>
            </a:r>
            <a:r>
              <a:rPr lang="tr-TR" sz="1200" dirty="0">
                <a:solidFill>
                  <a:srgbClr val="FF0000"/>
                </a:solidFill>
              </a:rPr>
              <a:t>) Üstü sökülür-takılır hafif malzeme ile kenarları rüzgâr kesici cam panellerle kapatılmış olsa dahi açık oturma yerleri,</a:t>
            </a:r>
          </a:p>
          <a:p>
            <a:pPr marL="0" indent="0" algn="just">
              <a:buNone/>
            </a:pPr>
            <a:r>
              <a:rPr lang="tr-TR" sz="1200" dirty="0"/>
              <a:t>ç) Bu Yönetmelikte öngörülen asgari sayıda </a:t>
            </a:r>
            <a:r>
              <a:rPr lang="tr-TR" sz="1200" dirty="0" smtClean="0"/>
              <a:t>kapıcı dairesi,</a:t>
            </a:r>
            <a:endParaRPr lang="tr-TR" sz="1200" dirty="0"/>
          </a:p>
          <a:p>
            <a:pPr algn="just"/>
            <a:r>
              <a:rPr lang="tr-TR" sz="1200" dirty="0">
                <a:solidFill>
                  <a:srgbClr val="FF0000"/>
                </a:solidFill>
              </a:rPr>
              <a:t>d) </a:t>
            </a:r>
            <a:r>
              <a:rPr lang="tr-TR" sz="1200" dirty="0" err="1">
                <a:solidFill>
                  <a:srgbClr val="FF0000"/>
                </a:solidFill>
              </a:rPr>
              <a:t>Atrium</a:t>
            </a:r>
            <a:r>
              <a:rPr lang="tr-TR" sz="1200" dirty="0">
                <a:solidFill>
                  <a:srgbClr val="FF0000"/>
                </a:solidFill>
              </a:rPr>
              <a:t> ve galeri boşlukları,</a:t>
            </a:r>
          </a:p>
          <a:p>
            <a:pPr marL="0" indent="0" algn="just">
              <a:buNone/>
            </a:pPr>
            <a:r>
              <a:rPr lang="tr-TR" sz="1200" dirty="0"/>
              <a:t>e) </a:t>
            </a:r>
            <a:r>
              <a:rPr lang="tr-TR" sz="1200" dirty="0" smtClean="0"/>
              <a:t> Ortak </a:t>
            </a:r>
            <a:r>
              <a:rPr lang="tr-TR" sz="1200" dirty="0"/>
              <a:t>alan niteliğindeki mescit ve </a:t>
            </a:r>
            <a:r>
              <a:rPr lang="tr-TR" sz="1200" dirty="0" smtClean="0"/>
              <a:t>müştemilat,</a:t>
            </a:r>
            <a:endParaRPr lang="tr-TR" sz="1200" dirty="0"/>
          </a:p>
          <a:p>
            <a:pPr algn="just"/>
            <a:r>
              <a:rPr lang="tr-TR" sz="1200" dirty="0">
                <a:solidFill>
                  <a:srgbClr val="FF0000"/>
                </a:solidFill>
              </a:rPr>
              <a:t>f) </a:t>
            </a:r>
            <a:r>
              <a:rPr lang="tr-TR" sz="1200" dirty="0" smtClean="0">
                <a:solidFill>
                  <a:srgbClr val="FF0000"/>
                </a:solidFill>
              </a:rPr>
              <a:t>….</a:t>
            </a:r>
            <a:endParaRPr lang="tr-TR" sz="1200" dirty="0">
              <a:solidFill>
                <a:srgbClr val="FF0000"/>
              </a:solidFill>
            </a:endParaRPr>
          </a:p>
          <a:p>
            <a:pPr marL="0" indent="0" algn="just">
              <a:buNone/>
            </a:pPr>
            <a:r>
              <a:rPr lang="tr-TR" sz="1200" dirty="0"/>
              <a:t>g) Bina için gerekli minimum sığınak alanı,</a:t>
            </a:r>
          </a:p>
          <a:p>
            <a:pPr algn="just"/>
            <a:r>
              <a:rPr lang="tr-TR" sz="1200" dirty="0">
                <a:solidFill>
                  <a:srgbClr val="FF0000"/>
                </a:solidFill>
              </a:rPr>
              <a:t>ğ)Ticari amaç içermeyen, </a:t>
            </a:r>
            <a:r>
              <a:rPr lang="tr-TR" sz="1200" dirty="0" smtClean="0">
                <a:solidFill>
                  <a:srgbClr val="FF0000"/>
                </a:solidFill>
              </a:rPr>
              <a:t>kattaki </a:t>
            </a:r>
            <a:r>
              <a:rPr lang="tr-TR" sz="1200" dirty="0">
                <a:solidFill>
                  <a:srgbClr val="FF0000"/>
                </a:solidFill>
              </a:rPr>
              <a:t>ortak alan niteliğindeki çocuk oyun </a:t>
            </a:r>
            <a:r>
              <a:rPr lang="tr-TR" sz="1200" dirty="0" smtClean="0">
                <a:solidFill>
                  <a:srgbClr val="FF0000"/>
                </a:solidFill>
              </a:rPr>
              <a:t>alanları </a:t>
            </a:r>
            <a:r>
              <a:rPr lang="tr-TR" sz="1200" dirty="0">
                <a:solidFill>
                  <a:srgbClr val="FF0000"/>
                </a:solidFill>
              </a:rPr>
              <a:t>ve çocuk bakım </a:t>
            </a:r>
            <a:r>
              <a:rPr lang="tr-TR" sz="1200" dirty="0" smtClean="0">
                <a:solidFill>
                  <a:srgbClr val="FF0000"/>
                </a:solidFill>
              </a:rPr>
              <a:t>üniteleri,</a:t>
            </a:r>
            <a:endParaRPr lang="tr-TR" sz="1200" dirty="0">
              <a:solidFill>
                <a:srgbClr val="FF0000"/>
              </a:solidFill>
            </a:endParaRPr>
          </a:p>
          <a:p>
            <a:pPr marL="0" indent="0" algn="just">
              <a:buNone/>
            </a:pPr>
            <a:r>
              <a:rPr lang="tr-TR" sz="1200" dirty="0"/>
              <a:t>h) </a:t>
            </a:r>
            <a:r>
              <a:rPr lang="tr-TR" sz="1200" dirty="0" smtClean="0"/>
              <a:t> </a:t>
            </a:r>
            <a:r>
              <a:rPr lang="tr-TR" sz="1200" dirty="0"/>
              <a:t>otopark alanları,</a:t>
            </a:r>
          </a:p>
          <a:p>
            <a:pPr algn="just"/>
            <a:r>
              <a:rPr lang="tr-TR" sz="1200" dirty="0">
                <a:solidFill>
                  <a:srgbClr val="FF0000"/>
                </a:solidFill>
              </a:rPr>
              <a:t>ı) Yapı yüksekliği 60.50 metreden fazla olan binalar ile özelliği gereği tesisat katı oluşturulması zorunlu binalarda sadece tesisat için oluşturulan tesisat katları,</a:t>
            </a:r>
          </a:p>
          <a:p>
            <a:pPr marL="0" indent="0" algn="just">
              <a:buNone/>
            </a:pPr>
            <a:r>
              <a:rPr lang="tr-TR" sz="1200" dirty="0"/>
              <a:t>i)  Bina veya tesise ait olan ısıtma, soğutma, </a:t>
            </a:r>
            <a:r>
              <a:rPr lang="tr-TR" sz="1200" dirty="0" smtClean="0"/>
              <a:t>tesisat alanı, su sarnıcı, havalandırma </a:t>
            </a:r>
            <a:r>
              <a:rPr lang="tr-TR" sz="1200" dirty="0"/>
              <a:t>sistemleri ve enerji verimliliği sistemlerinin bulunduğu alanlar, arıtma </a:t>
            </a:r>
            <a:r>
              <a:rPr lang="tr-TR" sz="1200" dirty="0" smtClean="0"/>
              <a:t>tesisi,gri su toplama havuzu, </a:t>
            </a:r>
            <a:r>
              <a:rPr lang="tr-TR" sz="1200" dirty="0"/>
              <a:t>yakıt ve su depoları, silolar, trafolar, jeneratör, ısı merkezi, enerji odası, kömürlük, </a:t>
            </a:r>
            <a:r>
              <a:rPr lang="tr-TR" sz="1200" dirty="0" err="1"/>
              <a:t>eşanjör</a:t>
            </a:r>
            <a:r>
              <a:rPr lang="tr-TR" sz="1200" dirty="0"/>
              <a:t> ve hidrofor bölümleri,</a:t>
            </a:r>
          </a:p>
          <a:p>
            <a:pPr algn="just"/>
            <a:r>
              <a:rPr lang="tr-TR" sz="1200" dirty="0">
                <a:solidFill>
                  <a:srgbClr val="FF0000"/>
                </a:solidFill>
              </a:rPr>
              <a:t>j)  Bütün cepheleri tamamen toprağın altında kalan bodrum katları ile kısmen açıkta kalan, </a:t>
            </a:r>
            <a:r>
              <a:rPr lang="tr-TR" sz="1200" dirty="0" smtClean="0">
                <a:solidFill>
                  <a:srgbClr val="FF0000"/>
                </a:solidFill>
              </a:rPr>
              <a:t>bodrum </a:t>
            </a:r>
            <a:r>
              <a:rPr lang="tr-TR" sz="1200" dirty="0">
                <a:solidFill>
                  <a:srgbClr val="FF0000"/>
                </a:solidFill>
              </a:rPr>
              <a:t>katlarında yer alan; tek başına bağımsız bölüm oluşturmayan, bir bağımsız bölümün eklentisi veya parçası olmayan, ticari amaç içermeyen, yapı yaklaşma sınırı içinde kalan ve </a:t>
            </a:r>
            <a:r>
              <a:rPr lang="tr-TR" sz="1200" dirty="0" smtClean="0">
                <a:solidFill>
                  <a:srgbClr val="FF0000"/>
                </a:solidFill>
              </a:rPr>
              <a:t>1000 </a:t>
            </a:r>
            <a:r>
              <a:rPr lang="tr-TR" sz="1200" dirty="0">
                <a:solidFill>
                  <a:srgbClr val="FF0000"/>
                </a:solidFill>
              </a:rPr>
              <a:t>m2’yi </a:t>
            </a:r>
            <a:r>
              <a:rPr lang="tr-TR" sz="1200" dirty="0" smtClean="0">
                <a:solidFill>
                  <a:srgbClr val="FF0000"/>
                </a:solidFill>
              </a:rPr>
              <a:t>ve toplam katlar alanının %5  ini aşmayacak </a:t>
            </a:r>
            <a:r>
              <a:rPr lang="tr-TR" sz="1200" dirty="0">
                <a:solidFill>
                  <a:srgbClr val="FF0000"/>
                </a:solidFill>
              </a:rPr>
              <a:t>şekilde düzenlenen ortak alan niteliğindeki; jimnastik salonu, oyun ve hobi odaları, yüzme havuzu, sauna gibi sosyal tesis, spor birimleri ve depolar,</a:t>
            </a:r>
          </a:p>
          <a:p>
            <a:pPr marL="0" indent="0" algn="just">
              <a:buNone/>
            </a:pPr>
            <a:r>
              <a:rPr lang="tr-TR" sz="1200" dirty="0"/>
              <a:t>k)   Bütün cepheleri tamamen toprağın altında kalan bodrum katları ile kısmen açıkta kalan, yola cephesi bulunmayan bodrum katlarında yer alan, bina cephelerinde ilave kat görünümüne neden olmayan ve tek başına bağımsız bölüm oluşturmayan; </a:t>
            </a:r>
            <a:r>
              <a:rPr lang="tr-TR" sz="1200" dirty="0" smtClean="0"/>
              <a:t>konut ve ticari  </a:t>
            </a:r>
            <a:r>
              <a:rPr lang="tr-TR" sz="1200" dirty="0"/>
              <a:t>kullanımlı bağımsız </a:t>
            </a:r>
            <a:r>
              <a:rPr lang="tr-TR" sz="1200" dirty="0" smtClean="0"/>
              <a:t>bölümlere ait depo </a:t>
            </a:r>
            <a:r>
              <a:rPr lang="tr-TR" sz="1200" dirty="0"/>
              <a:t>amaçlı eklentiler,</a:t>
            </a:r>
          </a:p>
          <a:p>
            <a:pPr marL="0" indent="0" algn="just">
              <a:buNone/>
            </a:pPr>
            <a:r>
              <a:rPr lang="tr-TR" sz="1200" dirty="0"/>
              <a:t>l)  Sökülür-takılır-katlanır cam panellerle kapatılmış olanlar dâhil olmak üzere balkonlar ve açık </a:t>
            </a:r>
            <a:r>
              <a:rPr lang="tr-TR" sz="1200" dirty="0" smtClean="0"/>
              <a:t>çıkmalar, </a:t>
            </a:r>
            <a:r>
              <a:rPr lang="tr-TR" sz="1200" dirty="0"/>
              <a:t>kat bahçe ve terasları, iç bahçeler, </a:t>
            </a:r>
            <a:r>
              <a:rPr lang="tr-TR" sz="1200" b="1" dirty="0" smtClean="0">
                <a:solidFill>
                  <a:srgbClr val="FF0000"/>
                </a:solidFill>
              </a:rPr>
              <a:t>kat </a:t>
            </a:r>
            <a:r>
              <a:rPr lang="tr-TR" sz="1200" b="1" dirty="0">
                <a:solidFill>
                  <a:srgbClr val="FF0000"/>
                </a:solidFill>
              </a:rPr>
              <a:t>ve ara sahanlıkları dâhil </a:t>
            </a:r>
            <a:r>
              <a:rPr lang="tr-TR" sz="1200" b="1" dirty="0" smtClean="0">
                <a:solidFill>
                  <a:srgbClr val="FF0000"/>
                </a:solidFill>
              </a:rPr>
              <a:t>açık </a:t>
            </a:r>
            <a:r>
              <a:rPr lang="tr-TR" sz="1200" b="1" dirty="0">
                <a:solidFill>
                  <a:srgbClr val="FF0000"/>
                </a:solidFill>
              </a:rPr>
              <a:t>veya kapalı merdiven </a:t>
            </a:r>
            <a:r>
              <a:rPr lang="tr-TR" sz="1200" b="1" dirty="0" smtClean="0">
                <a:solidFill>
                  <a:srgbClr val="FF0000"/>
                </a:solidFill>
              </a:rPr>
              <a:t>evi</a:t>
            </a:r>
            <a:r>
              <a:rPr lang="tr-TR" sz="1200" dirty="0" smtClean="0"/>
              <a:t>, tek </a:t>
            </a:r>
            <a:r>
              <a:rPr lang="tr-TR" sz="1200" dirty="0"/>
              <a:t>bağımsız bölümlü konutlar hariç; bina giriş holleri ile kat holleri ve asansör önü sahanlıkların asgari ölçülerdeki kısımları,</a:t>
            </a:r>
          </a:p>
          <a:p>
            <a:pPr algn="just"/>
            <a:r>
              <a:rPr lang="tr-TR" sz="2000" b="1" u="sng" dirty="0">
                <a:solidFill>
                  <a:srgbClr val="FF0000"/>
                </a:solidFill>
              </a:rPr>
              <a:t>katlar alanına dâhil edilmez</a:t>
            </a:r>
            <a:r>
              <a:rPr lang="tr-TR" sz="1600" b="1" u="sng" dirty="0" smtClean="0">
                <a:solidFill>
                  <a:srgbClr val="FF0000"/>
                </a:solidFill>
              </a:rPr>
              <a:t>.</a:t>
            </a:r>
            <a:r>
              <a:rPr lang="tr-TR" sz="1200"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1200" u="sng"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22. madde ve ilgili </a:t>
            </a:r>
            <a:r>
              <a:rPr lang="tr-TR" sz="1200" u="sng"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idarelerin imar yönetmelikleri ile getirilebilecek emsal harici tüm alanların toplamı; parselin toplam emsale esas alanının % 30’unu aşamaz.</a:t>
            </a:r>
            <a:endParaRPr lang="tr-TR" sz="1200" dirty="0">
              <a:solidFill>
                <a:srgbClr val="FF0000"/>
              </a:solidFill>
            </a:endParaRPr>
          </a:p>
          <a:p>
            <a:pPr algn="just"/>
            <a:endParaRPr lang="tr-TR" sz="400" dirty="0"/>
          </a:p>
        </p:txBody>
      </p:sp>
      <p:sp>
        <p:nvSpPr>
          <p:cNvPr id="4" name="Slayt Numarası Yer Tutucusu 3"/>
          <p:cNvSpPr>
            <a:spLocks noGrp="1"/>
          </p:cNvSpPr>
          <p:nvPr>
            <p:ph type="sldNum" sz="quarter" idx="12"/>
          </p:nvPr>
        </p:nvSpPr>
        <p:spPr/>
        <p:txBody>
          <a:bodyPr/>
          <a:lstStyle/>
          <a:p>
            <a:fld id="{B1DEFA8C-F947-479F-BE07-76B6B3F80BF1}" type="slidenum">
              <a:rPr lang="tr-TR" smtClean="0"/>
              <a:pPr/>
              <a:t>36</a:t>
            </a:fld>
            <a:endParaRPr lang="tr-TR"/>
          </a:p>
        </p:txBody>
      </p:sp>
    </p:spTree>
    <p:extLst>
      <p:ext uri="{BB962C8B-B14F-4D97-AF65-F5344CB8AC3E}">
        <p14:creationId xmlns="" xmlns:p14="http://schemas.microsoft.com/office/powerpoint/2010/main" val="18628675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48902"/>
          </a:xfrm>
        </p:spPr>
        <p:txBody>
          <a:bodyPr>
            <a:noAutofit/>
          </a:bodyPr>
          <a:lstStyle/>
          <a:p>
            <a:pPr lvl="0"/>
            <a:r>
              <a:rPr lang="tr-TR" sz="1600" b="1" dirty="0" smtClean="0">
                <a:solidFill>
                  <a:srgbClr val="FF0000"/>
                </a:solidFill>
              </a:rPr>
              <a:t>Genel </a:t>
            </a:r>
            <a:r>
              <a:rPr lang="tr-TR" sz="1600" b="1" dirty="0">
                <a:solidFill>
                  <a:srgbClr val="FF0000"/>
                </a:solidFill>
              </a:rPr>
              <a:t>İlkeler (DEĞİŞTİRİLEMEZ) </a:t>
            </a:r>
            <a:r>
              <a:rPr lang="tr-TR" sz="1600" b="1" dirty="0" smtClean="0">
                <a:solidFill>
                  <a:srgbClr val="FF0000"/>
                </a:solidFill>
              </a:rPr>
              <a:t>md.5</a:t>
            </a:r>
            <a:br>
              <a:rPr lang="tr-TR" sz="1600" b="1" dirty="0" smtClean="0">
                <a:solidFill>
                  <a:srgbClr val="FF0000"/>
                </a:solidFill>
              </a:rPr>
            </a:br>
            <a:r>
              <a:rPr lang="tr-TR" sz="1600" dirty="0"/>
              <a:t>5’İNCİ MADDENİN 8’İNCİ FIKRASI İLE EMSALE ESAS İNŞAAT ALANININ DIŞINDA KALAN VE %30 İÇERİSİNDE DE SAYILMAYACAK OLAN </a:t>
            </a:r>
            <a:r>
              <a:rPr lang="tr-TR" sz="1600" dirty="0" smtClean="0"/>
              <a:t>KULLANIMLAR</a:t>
            </a:r>
            <a:br>
              <a:rPr lang="tr-TR" sz="1600" dirty="0" smtClean="0"/>
            </a:br>
            <a:r>
              <a:rPr lang="tr-TR" sz="1600" dirty="0" smtClean="0"/>
              <a:t> </a:t>
            </a:r>
            <a:r>
              <a:rPr lang="tr-TR" sz="1600" dirty="0"/>
              <a:t>(</a:t>
            </a:r>
            <a:r>
              <a:rPr lang="tr-TR" sz="1600" dirty="0">
                <a:solidFill>
                  <a:srgbClr val="FF0000"/>
                </a:solidFill>
              </a:rPr>
              <a:t>DİKKAT 22. Madde </a:t>
            </a:r>
            <a:r>
              <a:rPr lang="tr-TR" sz="1600" dirty="0"/>
              <a:t>ile </a:t>
            </a:r>
            <a:r>
              <a:rPr lang="tr-TR" sz="1600" dirty="0" smtClean="0"/>
              <a:t>mükerrerlikler </a:t>
            </a:r>
            <a:r>
              <a:rPr lang="tr-TR" sz="1600" dirty="0"/>
              <a:t>var)</a:t>
            </a:r>
            <a:br>
              <a:rPr lang="tr-TR" sz="1600" dirty="0"/>
            </a:br>
            <a:endParaRPr lang="tr-TR" sz="1600" b="1" dirty="0">
              <a:solidFill>
                <a:srgbClr val="FF0000"/>
              </a:solidFill>
            </a:endParaRPr>
          </a:p>
        </p:txBody>
      </p:sp>
      <p:sp>
        <p:nvSpPr>
          <p:cNvPr id="3" name="2 İçerik Yer Tutucusu"/>
          <p:cNvSpPr>
            <a:spLocks noGrp="1"/>
          </p:cNvSpPr>
          <p:nvPr>
            <p:ph sz="half" idx="1"/>
          </p:nvPr>
        </p:nvSpPr>
        <p:spPr>
          <a:solidFill>
            <a:schemeClr val="bg1">
              <a:lumMod val="95000"/>
            </a:schemeClr>
          </a:solidFill>
        </p:spPr>
        <p:txBody>
          <a:bodyPr>
            <a:normAutofit lnSpcReduction="10000"/>
          </a:bodyPr>
          <a:lstStyle/>
          <a:p>
            <a:pPr lvl="0" algn="just"/>
            <a:r>
              <a:rPr lang="tr-TR" sz="1800" b="1" dirty="0" smtClean="0">
                <a:solidFill>
                  <a:srgbClr val="FF0000"/>
                </a:solidFill>
              </a:rPr>
              <a:t>TABAN ALANI NEDİR;</a:t>
            </a:r>
          </a:p>
          <a:p>
            <a:pPr algn="just">
              <a:buFont typeface="Wingdings" panose="05000000000000000000" pitchFamily="2" charset="2"/>
              <a:buChar char="q"/>
            </a:pPr>
            <a:r>
              <a:rPr lang="tr-TR" sz="1800" dirty="0" smtClean="0"/>
              <a:t>Bahçede </a:t>
            </a:r>
            <a:r>
              <a:rPr lang="tr-TR" sz="1800" dirty="0"/>
              <a:t>yapılan eklenti </a:t>
            </a:r>
            <a:r>
              <a:rPr lang="tr-TR" sz="1800" dirty="0" smtClean="0"/>
              <a:t>ve müştemilatı </a:t>
            </a:r>
            <a:r>
              <a:rPr lang="tr-TR" sz="1800" dirty="0"/>
              <a:t>dâhil yapıların tabii </a:t>
            </a:r>
            <a:r>
              <a:rPr lang="tr-TR" sz="1800" dirty="0" smtClean="0"/>
              <a:t>zemin veya </a:t>
            </a:r>
            <a:r>
              <a:rPr lang="tr-TR" sz="1800" dirty="0"/>
              <a:t>tesviye edilmiş zemin </a:t>
            </a:r>
            <a:r>
              <a:rPr lang="tr-TR" sz="1800" dirty="0" smtClean="0"/>
              <a:t>üzerinde kalan </a:t>
            </a:r>
            <a:r>
              <a:rPr lang="tr-TR" sz="1800" dirty="0"/>
              <a:t>kısmının, yapı yaklaşma </a:t>
            </a:r>
            <a:r>
              <a:rPr lang="tr-TR" sz="1800" dirty="0" smtClean="0"/>
              <a:t>sınırını ihlal </a:t>
            </a:r>
            <a:r>
              <a:rPr lang="tr-TR" sz="1800" dirty="0"/>
              <a:t>etmemek kaydıyla </a:t>
            </a:r>
            <a:r>
              <a:rPr lang="tr-TR" sz="1800" dirty="0" smtClean="0"/>
              <a:t>parseldeki izdüşümünün </a:t>
            </a:r>
            <a:r>
              <a:rPr lang="tr-TR" sz="1800" dirty="0"/>
              <a:t>kapladığı alan </a:t>
            </a:r>
            <a:r>
              <a:rPr lang="tr-TR" sz="1800" b="1" dirty="0" smtClean="0"/>
              <a:t>taban alanıdır</a:t>
            </a:r>
            <a:r>
              <a:rPr lang="tr-TR" sz="1800" dirty="0" smtClean="0"/>
              <a:t>.</a:t>
            </a:r>
          </a:p>
          <a:p>
            <a:pPr>
              <a:buFont typeface="Wingdings" panose="05000000000000000000" pitchFamily="2" charset="2"/>
              <a:buChar char="q"/>
            </a:pPr>
            <a:endParaRPr lang="tr-TR" sz="1800" dirty="0"/>
          </a:p>
          <a:p>
            <a:pPr marL="0" indent="0" algn="just">
              <a:buNone/>
            </a:pPr>
            <a:r>
              <a:rPr lang="tr-TR" sz="1800" b="1" dirty="0"/>
              <a:t>Ayrıca, </a:t>
            </a:r>
            <a:r>
              <a:rPr lang="tr-TR" sz="1800" dirty="0"/>
              <a:t>tabii veya tesviye edilmiş </a:t>
            </a:r>
            <a:r>
              <a:rPr lang="tr-TR" sz="1800" dirty="0" smtClean="0"/>
              <a:t>zemin üzerinde </a:t>
            </a:r>
            <a:r>
              <a:rPr lang="tr-TR" sz="1800" dirty="0"/>
              <a:t>etrafı açık bırakılarak </a:t>
            </a:r>
            <a:r>
              <a:rPr lang="tr-TR" sz="1800" dirty="0" smtClean="0"/>
              <a:t>kolonlar üzerinde </a:t>
            </a:r>
            <a:r>
              <a:rPr lang="tr-TR" sz="1800" dirty="0"/>
              <a:t>inşa edilen yapılarda </a:t>
            </a:r>
            <a:r>
              <a:rPr lang="tr-TR" sz="1800" dirty="0" smtClean="0"/>
              <a:t>taban alanı</a:t>
            </a:r>
            <a:r>
              <a:rPr lang="tr-TR" sz="1800" dirty="0"/>
              <a:t>, zemine oturan en dış </a:t>
            </a:r>
            <a:r>
              <a:rPr lang="tr-TR" sz="1800" dirty="0" smtClean="0"/>
              <a:t>çeperlerdeki kolonların </a:t>
            </a:r>
            <a:r>
              <a:rPr lang="tr-TR" sz="1800" dirty="0"/>
              <a:t>dış yüzeylerinin en kısa </a:t>
            </a:r>
            <a:r>
              <a:rPr lang="tr-TR" sz="1800" dirty="0" smtClean="0"/>
              <a:t>doğru parçalarıyla </a:t>
            </a:r>
            <a:r>
              <a:rPr lang="tr-TR" sz="1800" dirty="0"/>
              <a:t>birleştirilmesiyle </a:t>
            </a:r>
            <a:r>
              <a:rPr lang="tr-TR" sz="1800" dirty="0" smtClean="0"/>
              <a:t>belirlenen alandır</a:t>
            </a:r>
            <a:r>
              <a:rPr lang="tr-TR" sz="1800" dirty="0"/>
              <a:t>.</a:t>
            </a:r>
            <a:endParaRPr lang="tr-TR" sz="1800" dirty="0" smtClean="0"/>
          </a:p>
          <a:p>
            <a:pPr lvl="0" algn="just"/>
            <a:endParaRPr lang="tr-TR" sz="1800" dirty="0"/>
          </a:p>
        </p:txBody>
      </p:sp>
      <p:pic>
        <p:nvPicPr>
          <p:cNvPr id="8" name="İçerik Yer Tutucusu 7"/>
          <p:cNvPicPr>
            <a:picLocks noGrp="1" noChangeAspect="1"/>
          </p:cNvPicPr>
          <p:nvPr>
            <p:ph sz="half" idx="2"/>
          </p:nvPr>
        </p:nvPicPr>
        <p:blipFill>
          <a:blip r:embed="rId2" cstate="print"/>
          <a:stretch>
            <a:fillRect/>
          </a:stretch>
        </p:blipFill>
        <p:spPr>
          <a:xfrm>
            <a:off x="4860032" y="1227688"/>
            <a:ext cx="4038600" cy="3497456"/>
          </a:xfrm>
          <a:prstGeom prst="rect">
            <a:avLst/>
          </a:prstGeom>
        </p:spPr>
      </p:pic>
      <p:sp>
        <p:nvSpPr>
          <p:cNvPr id="7" name="6 Slayt Numarası Yer Tutucusu"/>
          <p:cNvSpPr>
            <a:spLocks noGrp="1"/>
          </p:cNvSpPr>
          <p:nvPr>
            <p:ph type="sldNum" sz="quarter" idx="12"/>
          </p:nvPr>
        </p:nvSpPr>
        <p:spPr/>
        <p:txBody>
          <a:bodyPr/>
          <a:lstStyle/>
          <a:p>
            <a:fld id="{B1DEFA8C-F947-479F-BE07-76B6B3F80BF1}" type="slidenum">
              <a:rPr lang="tr-TR" smtClean="0"/>
              <a:pPr/>
              <a:t>37</a:t>
            </a:fld>
            <a:endParaRPr lang="tr-TR" dirty="0"/>
          </a:p>
        </p:txBody>
      </p:sp>
      <p:cxnSp>
        <p:nvCxnSpPr>
          <p:cNvPr id="6" name="5 Düz Bağlayıcı"/>
          <p:cNvCxnSpPr/>
          <p:nvPr/>
        </p:nvCxnSpPr>
        <p:spPr>
          <a:xfrm flipV="1">
            <a:off x="413498" y="1123540"/>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1228351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0"/>
            <a:ext cx="8229600" cy="620688"/>
          </a:xfrm>
        </p:spPr>
        <p:txBody>
          <a:bodyPr>
            <a:normAutofit fontScale="90000"/>
          </a:bodyPr>
          <a:lstStyle/>
          <a:p>
            <a:r>
              <a:rPr lang="tr-TR" dirty="0" smtClean="0">
                <a:solidFill>
                  <a:srgbClr val="FF0000"/>
                </a:solidFill>
              </a:rPr>
              <a:t>Taban alanına girmeyen hususlar</a:t>
            </a:r>
            <a:endParaRPr lang="tr-TR" dirty="0">
              <a:solidFill>
                <a:srgbClr val="FF0000"/>
              </a:solidFill>
            </a:endParaRPr>
          </a:p>
        </p:txBody>
      </p:sp>
      <p:sp>
        <p:nvSpPr>
          <p:cNvPr id="6" name="İçerik Yer Tutucusu 5"/>
          <p:cNvSpPr>
            <a:spLocks noGrp="1"/>
          </p:cNvSpPr>
          <p:nvPr>
            <p:ph idx="1"/>
          </p:nvPr>
        </p:nvSpPr>
        <p:spPr>
          <a:xfrm>
            <a:off x="457200" y="620688"/>
            <a:ext cx="8229600" cy="5505475"/>
          </a:xfrm>
        </p:spPr>
        <p:txBody>
          <a:bodyPr>
            <a:normAutofit fontScale="47500" lnSpcReduction="20000"/>
          </a:bodyPr>
          <a:lstStyle/>
          <a:p>
            <a:r>
              <a:rPr lang="tr-TR" u="sng" dirty="0" smtClean="0"/>
              <a:t>Madde 20:</a:t>
            </a:r>
            <a:r>
              <a:rPr lang="tr-TR" dirty="0"/>
              <a:t>(8) </a:t>
            </a:r>
            <a:r>
              <a:rPr lang="tr-TR" sz="4200" b="1" u="sng" dirty="0">
                <a:solidFill>
                  <a:srgbClr val="0070C0"/>
                </a:solidFill>
              </a:rPr>
              <a:t>Taban alanına </a:t>
            </a:r>
            <a:r>
              <a:rPr lang="tr-TR" u="sng" dirty="0">
                <a:solidFill>
                  <a:srgbClr val="0070C0"/>
                </a:solidFill>
              </a:rPr>
              <a:t>dâhil </a:t>
            </a:r>
            <a:r>
              <a:rPr lang="tr-TR" u="sng" dirty="0" smtClean="0">
                <a:solidFill>
                  <a:srgbClr val="0070C0"/>
                </a:solidFill>
              </a:rPr>
              <a:t>edilmeyen </a:t>
            </a:r>
            <a:r>
              <a:rPr lang="tr-TR" u="sng" dirty="0">
                <a:solidFill>
                  <a:srgbClr val="0070C0"/>
                </a:solidFill>
              </a:rPr>
              <a:t>kullanımlar;</a:t>
            </a:r>
          </a:p>
          <a:p>
            <a:pPr algn="just"/>
            <a:r>
              <a:rPr lang="tr-TR" dirty="0"/>
              <a:t>a) Tabii zemin veya tesviye edilmiş zemin seviyesindeki veya bu seviyenin altındaki avlular, iç bahçeler,</a:t>
            </a:r>
          </a:p>
          <a:p>
            <a:r>
              <a:rPr lang="tr-TR" dirty="0" smtClean="0"/>
              <a:t>b) Bağımsız bölüm olarak düzenlenmeyen veya bağımsız bölümün eklentisi niteliği taşımayan, yapının ana taşıyıcı sistemleri ile bütünleşik olmayan, bahçe alanının %20’sini geçmeyen; kameriye, pergola, sundurma, açık yüzme ve süs havuzu,”</a:t>
            </a:r>
          </a:p>
          <a:p>
            <a:pPr algn="just"/>
            <a:r>
              <a:rPr lang="tr-TR" dirty="0" smtClean="0"/>
              <a:t>c</a:t>
            </a:r>
            <a:r>
              <a:rPr lang="tr-TR" dirty="0"/>
              <a:t>) Bağlantılı olduğu bağımsız bölümün veya bulunduğu katın brüt alanının %10’unu aşmayan üstü açık veya sökülür-takılır hafif malzeme ile örtülü zemin terasları,</a:t>
            </a:r>
          </a:p>
          <a:p>
            <a:pPr algn="just"/>
            <a:r>
              <a:rPr lang="tr-TR" dirty="0"/>
              <a:t>ç) Çevre düzenlemesi ve güvenliği için yapılan bahçe duvarı, istinat duvarları, 6 m²’yi geçmeyen kontrol veya bekçi kulübeleri,</a:t>
            </a:r>
          </a:p>
          <a:p>
            <a:r>
              <a:rPr lang="tr-TR" dirty="0" smtClean="0"/>
              <a:t>d) Binaların Yangından Korunması Hakkında Yönetmeliğin gerekli gördüğü, </a:t>
            </a:r>
            <a:r>
              <a:rPr lang="tr-TR" b="1" u="sng" dirty="0" smtClean="0">
                <a:solidFill>
                  <a:srgbClr val="FF0000"/>
                </a:solidFill>
              </a:rPr>
              <a:t>normal merdiven haricinde</a:t>
            </a:r>
            <a:r>
              <a:rPr lang="tr-TR" b="1" dirty="0" smtClean="0">
                <a:solidFill>
                  <a:srgbClr val="FF0000"/>
                </a:solidFill>
              </a:rPr>
              <a:t> kaçış yolu içerisinde yer alan</a:t>
            </a:r>
            <a:r>
              <a:rPr lang="tr-TR" dirty="0" smtClean="0"/>
              <a:t>, </a:t>
            </a:r>
            <a:r>
              <a:rPr lang="tr-TR" b="1" dirty="0" smtClean="0">
                <a:solidFill>
                  <a:srgbClr val="FF0000"/>
                </a:solidFill>
              </a:rPr>
              <a:t>asgari ölçülerde </a:t>
            </a:r>
            <a:r>
              <a:rPr lang="tr-TR" dirty="0" smtClean="0"/>
              <a:t>ve adetlerde yapılan </a:t>
            </a:r>
            <a:r>
              <a:rPr lang="tr-TR" dirty="0" smtClean="0">
                <a:solidFill>
                  <a:srgbClr val="FF0000"/>
                </a:solidFill>
              </a:rPr>
              <a:t>merdiven evi ile yangın güvenlik holleri</a:t>
            </a:r>
            <a:r>
              <a:rPr lang="tr-TR" dirty="0" smtClean="0"/>
              <a:t>,”</a:t>
            </a:r>
          </a:p>
          <a:p>
            <a:pPr algn="just"/>
            <a:r>
              <a:rPr lang="tr-TR" dirty="0" smtClean="0"/>
              <a:t>e</a:t>
            </a:r>
            <a:r>
              <a:rPr lang="tr-TR" dirty="0"/>
              <a:t>)  Asgari ölçülerdeki; </a:t>
            </a:r>
            <a:r>
              <a:rPr lang="tr-TR" b="1" dirty="0">
                <a:solidFill>
                  <a:srgbClr val="FF0000"/>
                </a:solidFill>
              </a:rPr>
              <a:t>temele kadar inen asansör boşlukları, </a:t>
            </a:r>
            <a:r>
              <a:rPr lang="tr-TR" b="1" dirty="0" smtClean="0">
                <a:solidFill>
                  <a:srgbClr val="FF0000"/>
                </a:solidFill>
              </a:rPr>
              <a:t>ışıklıklar, çöp ve atık ayrıştırma bacaları, hava bacaları, şaftlar,</a:t>
            </a:r>
            <a:r>
              <a:rPr lang="tr-TR" dirty="0">
                <a:solidFill>
                  <a:srgbClr val="FF0000"/>
                </a:solidFill>
              </a:rPr>
              <a:t> </a:t>
            </a:r>
            <a:r>
              <a:rPr lang="tr-TR" dirty="0">
                <a:solidFill>
                  <a:srgbClr val="00B0F0"/>
                </a:solidFill>
              </a:rPr>
              <a:t>(Md. 5/8 gereği yapının ihtiyacı için olanlar %30 a da girmiyor )</a:t>
            </a:r>
          </a:p>
          <a:p>
            <a:pPr algn="just"/>
            <a:r>
              <a:rPr lang="tr-TR" dirty="0" smtClean="0"/>
              <a:t>f</a:t>
            </a:r>
            <a:r>
              <a:rPr lang="tr-TR" dirty="0"/>
              <a:t>)  Ana yapının dışında kalan; binaya ait arıtma tesisi ve trafolar, jeneratör, yağmur suyu toplama havuzu, evsel atık ve geri dönüşüm hazneleri, ısı merkezi,</a:t>
            </a:r>
          </a:p>
          <a:p>
            <a:pPr algn="just"/>
            <a:r>
              <a:rPr lang="tr-TR" dirty="0"/>
              <a:t>g)  Akaryakıt pompaları ve taşıyıcıları hariç olmak üzere </a:t>
            </a:r>
            <a:r>
              <a:rPr lang="tr-TR" dirty="0" err="1"/>
              <a:t>kanopiler</a:t>
            </a:r>
            <a:r>
              <a:rPr lang="tr-TR" dirty="0"/>
              <a:t> ve </a:t>
            </a:r>
            <a:r>
              <a:rPr lang="tr-TR" dirty="0" err="1"/>
              <a:t>arkatlar</a:t>
            </a:r>
            <a:r>
              <a:rPr lang="tr-TR" dirty="0"/>
              <a:t>,</a:t>
            </a:r>
          </a:p>
          <a:p>
            <a:pPr algn="just"/>
            <a:r>
              <a:rPr lang="tr-TR" dirty="0"/>
              <a:t>ğ) Güneş panellerinin temel ve kaidesi haricindeki kısımları,</a:t>
            </a:r>
          </a:p>
          <a:p>
            <a:pPr algn="just"/>
            <a:r>
              <a:rPr lang="tr-TR" dirty="0"/>
              <a:t>h)</a:t>
            </a:r>
            <a:r>
              <a:rPr lang="tr-TR" dirty="0">
                <a:solidFill>
                  <a:srgbClr val="00B0F0"/>
                </a:solidFill>
              </a:rPr>
              <a:t> Açık otoparklar</a:t>
            </a:r>
            <a:r>
              <a:rPr lang="tr-TR" dirty="0" smtClean="0">
                <a:solidFill>
                  <a:srgbClr val="00B0F0"/>
                </a:solidFill>
              </a:rPr>
              <a:t>,</a:t>
            </a:r>
            <a:r>
              <a:rPr lang="tr-TR" dirty="0" smtClean="0">
                <a:solidFill>
                  <a:srgbClr val="FF0000"/>
                </a:solidFill>
              </a:rPr>
              <a:t> (Md. 5/8 gereği yapının ihtiyacı için olanlar %30 a da girmiyor )</a:t>
            </a:r>
            <a:endParaRPr lang="tr-TR" dirty="0">
              <a:solidFill>
                <a:srgbClr val="00B0F0"/>
              </a:solidFill>
            </a:endParaRPr>
          </a:p>
          <a:p>
            <a:pPr algn="just"/>
            <a:r>
              <a:rPr lang="tr-TR" dirty="0"/>
              <a:t>ı) Giriş saçakları (markizler</a:t>
            </a:r>
            <a:r>
              <a:rPr lang="tr-TR" dirty="0" smtClean="0"/>
              <a:t>)</a:t>
            </a:r>
          </a:p>
          <a:p>
            <a:pPr algn="just"/>
            <a:endParaRPr lang="tr-TR" u="sng" dirty="0"/>
          </a:p>
          <a:p>
            <a:pPr marL="0" indent="0" algn="just">
              <a:buNone/>
            </a:pPr>
            <a:r>
              <a:rPr lang="tr-TR" b="1" u="sng" dirty="0" smtClean="0">
                <a:solidFill>
                  <a:srgbClr val="00B0F0"/>
                </a:solidFill>
              </a:rPr>
              <a:t>Taban alanına dahil edilmez ancak emsale esas inşaat alanına dahil edilmeyen inşaat emsalinin %30 oranı içerisinde değerlendirilir.</a:t>
            </a:r>
            <a:endParaRPr lang="tr-TR" b="1" u="sng" dirty="0">
              <a:solidFill>
                <a:srgbClr val="00B0F0"/>
              </a:solidFill>
            </a:endParaRPr>
          </a:p>
        </p:txBody>
      </p:sp>
      <p:sp>
        <p:nvSpPr>
          <p:cNvPr id="5" name="Slayt Numarası Yer Tutucusu 4"/>
          <p:cNvSpPr>
            <a:spLocks noGrp="1"/>
          </p:cNvSpPr>
          <p:nvPr>
            <p:ph type="sldNum" sz="quarter" idx="12"/>
          </p:nvPr>
        </p:nvSpPr>
        <p:spPr/>
        <p:txBody>
          <a:bodyPr/>
          <a:lstStyle/>
          <a:p>
            <a:fld id="{B1DEFA8C-F947-479F-BE07-76B6B3F80BF1}" type="slidenum">
              <a:rPr lang="tr-TR" smtClean="0"/>
              <a:pPr/>
              <a:t>38</a:t>
            </a:fld>
            <a:endParaRPr lang="tr-TR"/>
          </a:p>
        </p:txBody>
      </p:sp>
    </p:spTree>
    <p:extLst>
      <p:ext uri="{BB962C8B-B14F-4D97-AF65-F5344CB8AC3E}">
        <p14:creationId xmlns="" xmlns:p14="http://schemas.microsoft.com/office/powerpoint/2010/main" val="7333389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1143000"/>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1600200"/>
            <a:ext cx="8229600" cy="5257799"/>
          </a:xfrm>
        </p:spPr>
        <p:txBody>
          <a:bodyPr>
            <a:normAutofit/>
          </a:bodyPr>
          <a:lstStyle/>
          <a:p>
            <a:pPr algn="just"/>
            <a:endParaRPr lang="tr-TR" sz="1800" b="1" u="sng" dirty="0" smtClean="0"/>
          </a:p>
          <a:p>
            <a:pPr algn="just"/>
            <a:endParaRPr lang="tr-TR" sz="1800" b="1" u="sng" dirty="0"/>
          </a:p>
          <a:p>
            <a:pPr algn="just"/>
            <a:endParaRPr lang="tr-TR" sz="1800" b="1" u="sng" dirty="0" smtClean="0"/>
          </a:p>
          <a:p>
            <a:pPr algn="just"/>
            <a:endParaRPr lang="tr-TR" sz="1800" b="1" u="sng" dirty="0"/>
          </a:p>
          <a:p>
            <a:pPr algn="just"/>
            <a:endParaRPr lang="tr-TR" sz="1800" b="1" u="sng" dirty="0" smtClean="0"/>
          </a:p>
          <a:p>
            <a:pPr algn="just"/>
            <a:endParaRPr lang="tr-TR" sz="1800" b="1" u="sng" dirty="0"/>
          </a:p>
          <a:p>
            <a:pPr algn="just"/>
            <a:r>
              <a:rPr lang="tr-TR" sz="1800" b="1" u="sng" dirty="0" smtClean="0"/>
              <a:t>TEKRAR GENEL İLKELERE DÖNEBİLİRİZ</a:t>
            </a:r>
            <a:endParaRPr lang="tr-TR" sz="1800" dirty="0" smtClean="0"/>
          </a:p>
          <a:p>
            <a:endParaRPr lang="tr-TR" sz="1800" dirty="0"/>
          </a:p>
          <a:p>
            <a:endParaRPr lang="tr-TR" sz="1800" dirty="0" smtClean="0"/>
          </a:p>
          <a:p>
            <a:endParaRPr lang="tr-TR" sz="1800" dirty="0"/>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39</a:t>
            </a:fld>
            <a:endParaRPr lang="tr-TR" dirty="0"/>
          </a:p>
        </p:txBody>
      </p:sp>
    </p:spTree>
    <p:extLst>
      <p:ext uri="{BB962C8B-B14F-4D97-AF65-F5344CB8AC3E}">
        <p14:creationId xmlns="" xmlns:p14="http://schemas.microsoft.com/office/powerpoint/2010/main" val="267526658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1143000"/>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1600200"/>
            <a:ext cx="8229600" cy="5121275"/>
          </a:xfrm>
        </p:spPr>
        <p:txBody>
          <a:bodyPr>
            <a:normAutofit/>
          </a:bodyPr>
          <a:lstStyle/>
          <a:p>
            <a:pPr algn="just"/>
            <a:endParaRPr lang="tr-TR" sz="1800" b="1" u="sng" dirty="0" smtClean="0"/>
          </a:p>
          <a:p>
            <a:r>
              <a:rPr lang="tr-TR" sz="2400" b="1" u="sng" dirty="0"/>
              <a:t>Kamu kurum ve kuruluşlarınca yapılacak </a:t>
            </a:r>
            <a:r>
              <a:rPr lang="tr-TR" sz="1800" b="1" dirty="0"/>
              <a:t>veya yaptırılacak yapılara; </a:t>
            </a:r>
            <a:endParaRPr lang="tr-TR" sz="1800" b="1" dirty="0" smtClean="0"/>
          </a:p>
          <a:p>
            <a:endParaRPr lang="tr-TR" sz="1800" dirty="0" smtClean="0"/>
          </a:p>
          <a:p>
            <a:endParaRPr lang="tr-TR" sz="1800" dirty="0"/>
          </a:p>
          <a:p>
            <a:pPr algn="just"/>
            <a:r>
              <a:rPr lang="tr-TR" sz="1800" dirty="0" smtClean="0"/>
              <a:t>imar </a:t>
            </a:r>
            <a:r>
              <a:rPr lang="tr-TR" sz="1800" dirty="0"/>
              <a:t>planlarında </a:t>
            </a:r>
            <a:r>
              <a:rPr lang="tr-TR" sz="1800" dirty="0">
                <a:solidFill>
                  <a:srgbClr val="FF0000"/>
                </a:solidFill>
              </a:rPr>
              <a:t>o maksada tahsis edilmiş olmak</a:t>
            </a:r>
            <a:r>
              <a:rPr lang="tr-TR" sz="1800" dirty="0"/>
              <a:t>, </a:t>
            </a:r>
            <a:endParaRPr lang="tr-TR" sz="1800" dirty="0" smtClean="0"/>
          </a:p>
          <a:p>
            <a:pPr algn="just"/>
            <a:r>
              <a:rPr lang="tr-TR" sz="1800" dirty="0" smtClean="0"/>
              <a:t>plan </a:t>
            </a:r>
            <a:r>
              <a:rPr lang="tr-TR" sz="1800" dirty="0"/>
              <a:t>ve mevzuata aykırı olmamak üzere mimari, statik, tesisat fenni mesuliyeti ve her türlü sorumlulukların bu kamu kurum ve kuruluşlarınca üstlenilmesi ve </a:t>
            </a:r>
            <a:endParaRPr lang="tr-TR" sz="1800" dirty="0" smtClean="0"/>
          </a:p>
          <a:p>
            <a:pPr algn="just"/>
            <a:r>
              <a:rPr lang="tr-TR" sz="1800" dirty="0" smtClean="0"/>
              <a:t>mülkiyetin </a:t>
            </a:r>
            <a:r>
              <a:rPr lang="tr-TR" sz="1800" dirty="0"/>
              <a:t>belgelenmesi </a:t>
            </a:r>
            <a:r>
              <a:rPr lang="tr-TR" sz="1800" dirty="0" smtClean="0">
                <a:solidFill>
                  <a:srgbClr val="FF0000"/>
                </a:solidFill>
              </a:rPr>
              <a:t>kaydıyla</a:t>
            </a:r>
          </a:p>
          <a:p>
            <a:pPr algn="just"/>
            <a:r>
              <a:rPr lang="tr-TR" sz="1800" dirty="0" smtClean="0"/>
              <a:t> </a:t>
            </a:r>
            <a:r>
              <a:rPr lang="tr-TR" sz="1800" dirty="0" err="1"/>
              <a:t>avan</a:t>
            </a:r>
            <a:r>
              <a:rPr lang="tr-TR" sz="1800" dirty="0"/>
              <a:t> projeye göre </a:t>
            </a:r>
            <a:r>
              <a:rPr lang="tr-TR" sz="1800" u="sng" dirty="0"/>
              <a:t>yapı ruhsatı, </a:t>
            </a:r>
            <a:endParaRPr lang="tr-TR" sz="1800" u="sng" dirty="0" smtClean="0"/>
          </a:p>
          <a:p>
            <a:pPr algn="just"/>
            <a:r>
              <a:rPr lang="tr-TR" sz="1800" dirty="0" smtClean="0"/>
              <a:t>ilgili </a:t>
            </a:r>
            <a:r>
              <a:rPr lang="tr-TR" sz="1800" dirty="0"/>
              <a:t>kamu </a:t>
            </a:r>
            <a:r>
              <a:rPr lang="tr-TR" sz="1800" dirty="0">
                <a:solidFill>
                  <a:srgbClr val="FF0000"/>
                </a:solidFill>
              </a:rPr>
              <a:t>kurumlarının geçici kabulünü müteakip </a:t>
            </a:r>
            <a:r>
              <a:rPr lang="tr-TR" sz="1800" u="sng" dirty="0"/>
              <a:t>yapı kullanma izin belgesi </a:t>
            </a:r>
            <a:r>
              <a:rPr lang="tr-TR" sz="1800" dirty="0"/>
              <a:t>talep üzerine ilgili idaresince düzenlenir.</a:t>
            </a:r>
          </a:p>
          <a:p>
            <a:pPr algn="just"/>
            <a:endParaRPr lang="tr-TR" sz="1800" b="1" u="sng" dirty="0" smtClean="0"/>
          </a:p>
          <a:p>
            <a:pPr algn="just"/>
            <a:endParaRPr lang="tr-TR" sz="1800" b="1" u="sng" dirty="0"/>
          </a:p>
          <a:p>
            <a:pPr algn="just"/>
            <a:endParaRPr lang="tr-TR" sz="1800" b="1" u="sng" dirty="0" smtClean="0"/>
          </a:p>
          <a:p>
            <a:pPr algn="just"/>
            <a:endParaRPr lang="tr-TR" sz="1800" b="1" u="sng" dirty="0"/>
          </a:p>
          <a:p>
            <a:pPr marL="0" indent="0">
              <a:buNone/>
            </a:pPr>
            <a:endParaRPr lang="tr-TR" sz="1800" dirty="0"/>
          </a:p>
          <a:p>
            <a:endParaRPr lang="tr-TR" sz="1800" dirty="0" smtClean="0"/>
          </a:p>
          <a:p>
            <a:endParaRPr lang="tr-TR" sz="1800" dirty="0"/>
          </a:p>
        </p:txBody>
      </p:sp>
      <p:cxnSp>
        <p:nvCxnSpPr>
          <p:cNvPr id="6" name="5 Düz Bağlayıcı"/>
          <p:cNvCxnSpPr/>
          <p:nvPr/>
        </p:nvCxnSpPr>
        <p:spPr>
          <a:xfrm flipV="1">
            <a:off x="457200" y="105273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40</a:t>
            </a:fld>
            <a:endParaRPr lang="tr-TR" dirty="0"/>
          </a:p>
        </p:txBody>
      </p:sp>
    </p:spTree>
    <p:extLst>
      <p:ext uri="{BB962C8B-B14F-4D97-AF65-F5344CB8AC3E}">
        <p14:creationId xmlns="" xmlns:p14="http://schemas.microsoft.com/office/powerpoint/2010/main" val="28522625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1143000"/>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1600200"/>
            <a:ext cx="8229600" cy="5121275"/>
          </a:xfrm>
        </p:spPr>
        <p:txBody>
          <a:bodyPr>
            <a:normAutofit/>
          </a:bodyPr>
          <a:lstStyle/>
          <a:p>
            <a:pPr algn="just"/>
            <a:r>
              <a:rPr lang="tr-TR" sz="1800" b="1" u="sng" dirty="0" smtClean="0"/>
              <a:t>DİKKKAT taşkın alanlarında KRET kotları önemli</a:t>
            </a:r>
          </a:p>
          <a:p>
            <a:pPr marL="0" indent="0" algn="just">
              <a:buNone/>
            </a:pPr>
            <a:endParaRPr lang="tr-TR" sz="1800" b="1" u="sng" dirty="0" smtClean="0"/>
          </a:p>
          <a:p>
            <a:pPr algn="just"/>
            <a:r>
              <a:rPr lang="tr-TR" sz="1800" b="1" u="sng" dirty="0">
                <a:solidFill>
                  <a:srgbClr val="FF0000"/>
                </a:solidFill>
              </a:rPr>
              <a:t>İmar planlarında </a:t>
            </a:r>
            <a:r>
              <a:rPr lang="tr-TR" sz="1800" dirty="0"/>
              <a:t>su taşkın alanları için Devlet Su İşleri Genel Müdürlüğü veya su ve kanalizasyon idareleri tarafından su taşkın analizi yapılarak belirlenen </a:t>
            </a:r>
            <a:r>
              <a:rPr lang="tr-TR" sz="1800" dirty="0" err="1">
                <a:solidFill>
                  <a:srgbClr val="FF0000"/>
                </a:solidFill>
              </a:rPr>
              <a:t>kret</a:t>
            </a:r>
            <a:r>
              <a:rPr lang="tr-TR" sz="1800" dirty="0">
                <a:solidFill>
                  <a:srgbClr val="FF0000"/>
                </a:solidFill>
              </a:rPr>
              <a:t> kotuna 1.50 metre ilave edilerek tespit edilen kotun altı iskân edilemez. </a:t>
            </a:r>
            <a:endParaRPr lang="tr-TR" sz="1800" dirty="0" smtClean="0">
              <a:solidFill>
                <a:srgbClr val="FF0000"/>
              </a:solidFill>
            </a:endParaRPr>
          </a:p>
          <a:p>
            <a:pPr algn="just"/>
            <a:endParaRPr lang="tr-TR" sz="1800" dirty="0">
              <a:solidFill>
                <a:srgbClr val="FF0000"/>
              </a:solidFill>
            </a:endParaRPr>
          </a:p>
          <a:p>
            <a:pPr algn="just"/>
            <a:r>
              <a:rPr lang="tr-TR" sz="1800" dirty="0" smtClean="0"/>
              <a:t>Hiçbir </a:t>
            </a:r>
            <a:r>
              <a:rPr lang="tr-TR" sz="1800" dirty="0"/>
              <a:t>şekilde bu seviyenin altında otopark giriş-çıkışı, kapı ve pencere gibi herhangi bir boşluk bırakılamaz ve açılamaz. </a:t>
            </a:r>
            <a:endParaRPr lang="tr-TR" sz="1800" dirty="0" smtClean="0"/>
          </a:p>
          <a:p>
            <a:pPr algn="just"/>
            <a:endParaRPr lang="tr-TR" sz="1800" dirty="0"/>
          </a:p>
          <a:p>
            <a:pPr algn="just"/>
            <a:r>
              <a:rPr lang="tr-TR" sz="1800" dirty="0" smtClean="0"/>
              <a:t>Tereddüde </a:t>
            </a:r>
            <a:r>
              <a:rPr lang="tr-TR" sz="1800" dirty="0"/>
              <a:t>düşülen konularda </a:t>
            </a:r>
            <a:r>
              <a:rPr lang="tr-TR" sz="2400" b="1" u="sng" dirty="0"/>
              <a:t>Devlet Su İşleri Genel Müdürlüğü veya ilgili su ve kanalizasyon idaresinin görüşüne </a:t>
            </a:r>
            <a:r>
              <a:rPr lang="tr-TR" sz="1800" dirty="0"/>
              <a:t>göre uygulama yapılır.</a:t>
            </a:r>
          </a:p>
          <a:p>
            <a:pPr algn="just"/>
            <a:endParaRPr lang="tr-TR" sz="1800" b="1" u="sng" dirty="0" smtClean="0"/>
          </a:p>
          <a:p>
            <a:pPr algn="just"/>
            <a:endParaRPr lang="tr-TR" sz="1800" b="1" u="sng" dirty="0"/>
          </a:p>
          <a:p>
            <a:pPr marL="0" indent="0">
              <a:buNone/>
            </a:pPr>
            <a:endParaRPr lang="tr-TR" sz="1800" dirty="0"/>
          </a:p>
          <a:p>
            <a:endParaRPr lang="tr-TR" sz="1800" dirty="0" smtClean="0"/>
          </a:p>
          <a:p>
            <a:endParaRPr lang="tr-TR" sz="1800" dirty="0"/>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41</a:t>
            </a:fld>
            <a:endParaRPr lang="tr-TR" dirty="0"/>
          </a:p>
        </p:txBody>
      </p:sp>
    </p:spTree>
    <p:extLst>
      <p:ext uri="{BB962C8B-B14F-4D97-AF65-F5344CB8AC3E}">
        <p14:creationId xmlns="" xmlns:p14="http://schemas.microsoft.com/office/powerpoint/2010/main" val="40895364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36562" y="0"/>
            <a:ext cx="8229600" cy="634082"/>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sz="half" idx="1"/>
          </p:nvPr>
        </p:nvSpPr>
        <p:spPr>
          <a:xfrm>
            <a:off x="179512" y="1052736"/>
            <a:ext cx="3096344" cy="5073427"/>
          </a:xfrm>
        </p:spPr>
        <p:txBody>
          <a:bodyPr>
            <a:normAutofit fontScale="92500" lnSpcReduction="10000"/>
          </a:bodyPr>
          <a:lstStyle/>
          <a:p>
            <a:pPr algn="just"/>
            <a:endParaRPr lang="tr-TR" sz="1800" b="1" u="sng" dirty="0" smtClean="0"/>
          </a:p>
          <a:p>
            <a:pPr algn="just"/>
            <a:r>
              <a:rPr lang="tr-TR" sz="1800" u="sng" dirty="0">
                <a:solidFill>
                  <a:srgbClr val="FF0000"/>
                </a:solidFill>
              </a:rPr>
              <a:t>Yeni yapılacak binalarda </a:t>
            </a:r>
            <a:r>
              <a:rPr lang="tr-TR" sz="1800" dirty="0"/>
              <a:t>uygulama imar planında veya planda olmaması halinde </a:t>
            </a:r>
            <a:r>
              <a:rPr lang="tr-TR" sz="2400" u="sng" dirty="0"/>
              <a:t>bu Yönetmelikte gösterilen </a:t>
            </a:r>
            <a:r>
              <a:rPr lang="tr-TR" sz="2400" u="sng" dirty="0">
                <a:solidFill>
                  <a:srgbClr val="FF0000"/>
                </a:solidFill>
              </a:rPr>
              <a:t>kat adedi </a:t>
            </a:r>
            <a:r>
              <a:rPr lang="tr-TR" sz="1800" dirty="0">
                <a:solidFill>
                  <a:srgbClr val="FF0000"/>
                </a:solidFill>
              </a:rPr>
              <a:t>veya bina yüksekliği aşılamaz. </a:t>
            </a:r>
            <a:endParaRPr lang="tr-TR" sz="1800" dirty="0" smtClean="0">
              <a:solidFill>
                <a:srgbClr val="FF0000"/>
              </a:solidFill>
            </a:endParaRPr>
          </a:p>
          <a:p>
            <a:pPr algn="just"/>
            <a:r>
              <a:rPr lang="tr-TR" sz="1800" dirty="0" smtClean="0"/>
              <a:t>Hiçbir </a:t>
            </a:r>
            <a:r>
              <a:rPr lang="tr-TR" sz="1800" dirty="0"/>
              <a:t>koşulda hava mânia kriterleri aşılamaz, </a:t>
            </a:r>
            <a:endParaRPr lang="tr-TR" sz="1800" dirty="0" smtClean="0"/>
          </a:p>
          <a:p>
            <a:pPr algn="just"/>
            <a:r>
              <a:rPr lang="tr-TR" sz="1800" dirty="0" smtClean="0">
                <a:solidFill>
                  <a:srgbClr val="FF0000"/>
                </a:solidFill>
              </a:rPr>
              <a:t>planda </a:t>
            </a:r>
            <a:r>
              <a:rPr lang="tr-TR" sz="1800" dirty="0">
                <a:solidFill>
                  <a:srgbClr val="FF0000"/>
                </a:solidFill>
              </a:rPr>
              <a:t>veya planda belirtilmemişse bu Yönetmelikte belirtilen kat adedi, kat yükseklikleri azaltılmak suretiyle arttırılamaz, </a:t>
            </a:r>
            <a:endParaRPr lang="tr-TR" sz="1800" dirty="0" smtClean="0">
              <a:solidFill>
                <a:srgbClr val="FF0000"/>
              </a:solidFill>
            </a:endParaRPr>
          </a:p>
          <a:p>
            <a:pPr algn="just"/>
            <a:r>
              <a:rPr lang="tr-TR" sz="1800" dirty="0" smtClean="0"/>
              <a:t>bu </a:t>
            </a:r>
            <a:r>
              <a:rPr lang="tr-TR" sz="1800" dirty="0"/>
              <a:t>suretle </a:t>
            </a:r>
            <a:r>
              <a:rPr lang="tr-TR" sz="1800" dirty="0">
                <a:solidFill>
                  <a:srgbClr val="FF0000"/>
                </a:solidFill>
              </a:rPr>
              <a:t>yapı yoğunluğu </a:t>
            </a:r>
            <a:r>
              <a:rPr lang="tr-TR" sz="1800" dirty="0"/>
              <a:t>artırılamaz.</a:t>
            </a:r>
          </a:p>
          <a:p>
            <a:endParaRPr lang="tr-TR" sz="1800" dirty="0"/>
          </a:p>
        </p:txBody>
      </p:sp>
      <p:sp>
        <p:nvSpPr>
          <p:cNvPr id="7" name="6 Slayt Numarası Yer Tutucusu"/>
          <p:cNvSpPr>
            <a:spLocks noGrp="1"/>
          </p:cNvSpPr>
          <p:nvPr>
            <p:ph type="sldNum" sz="quarter" idx="12"/>
          </p:nvPr>
        </p:nvSpPr>
        <p:spPr/>
        <p:txBody>
          <a:bodyPr/>
          <a:lstStyle/>
          <a:p>
            <a:fld id="{B1DEFA8C-F947-479F-BE07-76B6B3F80BF1}" type="slidenum">
              <a:rPr lang="tr-TR" smtClean="0"/>
              <a:pPr/>
              <a:t>42</a:t>
            </a:fld>
            <a:endParaRPr lang="tr-TR" dirty="0"/>
          </a:p>
        </p:txBody>
      </p:sp>
      <p:cxnSp>
        <p:nvCxnSpPr>
          <p:cNvPr id="6" name="5 Düz Bağlayıcı"/>
          <p:cNvCxnSpPr/>
          <p:nvPr/>
        </p:nvCxnSpPr>
        <p:spPr>
          <a:xfrm flipV="1">
            <a:off x="425202" y="776312"/>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2"/>
          <p:cNvPicPr>
            <a:picLocks noGrp="1" noChangeAspect="1" noChangeArrowheads="1"/>
          </p:cNvPicPr>
          <p:nvPr>
            <p:ph sz="half" idx="2"/>
          </p:nvPr>
        </p:nvPicPr>
        <p:blipFill>
          <a:blip r:embed="rId2" cstate="print"/>
          <a:srcRect/>
          <a:stretch>
            <a:fillRect/>
          </a:stretch>
        </p:blipFill>
        <p:spPr bwMode="auto">
          <a:xfrm>
            <a:off x="3650729" y="923404"/>
            <a:ext cx="4708004" cy="5121002"/>
          </a:xfrm>
          <a:prstGeom prst="rect">
            <a:avLst/>
          </a:prstGeom>
          <a:noFill/>
          <a:ln w="38100">
            <a:solidFill>
              <a:schemeClr val="tx1"/>
            </a:solidFill>
            <a:miter lim="800000"/>
            <a:headEnd/>
            <a:tailEnd/>
          </a:ln>
        </p:spPr>
      </p:pic>
    </p:spTree>
    <p:extLst>
      <p:ext uri="{BB962C8B-B14F-4D97-AF65-F5344CB8AC3E}">
        <p14:creationId xmlns="" xmlns:p14="http://schemas.microsoft.com/office/powerpoint/2010/main" val="21313098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p:cNvPicPr>
            <a:picLocks noGrp="1" noChangeAspect="1"/>
          </p:cNvPicPr>
          <p:nvPr>
            <p:ph idx="1"/>
          </p:nvPr>
        </p:nvPicPr>
        <p:blipFill>
          <a:blip r:embed="rId2" cstate="print"/>
          <a:stretch>
            <a:fillRect/>
          </a:stretch>
        </p:blipFill>
        <p:spPr>
          <a:xfrm>
            <a:off x="323528" y="332656"/>
            <a:ext cx="8667247" cy="5688632"/>
          </a:xfrm>
          <a:prstGeom prst="rect">
            <a:avLst/>
          </a:prstGeom>
        </p:spPr>
      </p:pic>
      <p:sp>
        <p:nvSpPr>
          <p:cNvPr id="5" name="Slayt Numarası Yer Tutucusu 4"/>
          <p:cNvSpPr>
            <a:spLocks noGrp="1"/>
          </p:cNvSpPr>
          <p:nvPr>
            <p:ph type="sldNum" sz="quarter" idx="12"/>
          </p:nvPr>
        </p:nvSpPr>
        <p:spPr/>
        <p:txBody>
          <a:bodyPr/>
          <a:lstStyle/>
          <a:p>
            <a:fld id="{B1DEFA8C-F947-479F-BE07-76B6B3F80BF1}" type="slidenum">
              <a:rPr lang="tr-TR" smtClean="0"/>
              <a:pPr/>
              <a:t>43</a:t>
            </a:fld>
            <a:endParaRPr lang="tr-TR"/>
          </a:p>
        </p:txBody>
      </p:sp>
    </p:spTree>
    <p:extLst>
      <p:ext uri="{BB962C8B-B14F-4D97-AF65-F5344CB8AC3E}">
        <p14:creationId xmlns="" xmlns:p14="http://schemas.microsoft.com/office/powerpoint/2010/main" val="15090070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sz="half" idx="1"/>
          </p:nvPr>
        </p:nvSpPr>
        <p:spPr/>
        <p:txBody>
          <a:bodyPr>
            <a:normAutofit lnSpcReduction="10000"/>
          </a:bodyPr>
          <a:lstStyle/>
          <a:p>
            <a:r>
              <a:rPr lang="tr-TR" sz="1800" dirty="0"/>
              <a:t>Bir parselin bulunduğu imar adasına ait </a:t>
            </a:r>
            <a:r>
              <a:rPr lang="tr-TR" sz="1800" b="1" dirty="0">
                <a:solidFill>
                  <a:srgbClr val="FF0000"/>
                </a:solidFill>
              </a:rPr>
              <a:t>parselasyon planı yapılıp belediye encümenince kabul edilip tapuya tescil edilmeden</a:t>
            </a:r>
            <a:r>
              <a:rPr lang="tr-TR" sz="1800" dirty="0"/>
              <a:t> o adadaki herhangi bir parsele yapı ruhsatı verilemez.</a:t>
            </a:r>
          </a:p>
          <a:p>
            <a:endParaRPr lang="tr-TR" sz="1800" dirty="0" smtClean="0"/>
          </a:p>
          <a:p>
            <a:endParaRPr lang="tr-TR" sz="1800" dirty="0"/>
          </a:p>
          <a:p>
            <a:endParaRPr lang="tr-TR" sz="1800" dirty="0" smtClean="0"/>
          </a:p>
          <a:p>
            <a:r>
              <a:rPr lang="tr-TR" sz="1800" dirty="0" smtClean="0"/>
              <a:t>Koruma </a:t>
            </a:r>
            <a:r>
              <a:rPr lang="tr-TR" sz="1800" dirty="0"/>
              <a:t>amaçlı imar planlarında </a:t>
            </a:r>
            <a:r>
              <a:rPr lang="tr-TR" sz="1800" dirty="0">
                <a:solidFill>
                  <a:srgbClr val="FF0000"/>
                </a:solidFill>
              </a:rPr>
              <a:t>parselasyon planı yapılması mümkün olmayan durumlar hariç olmak </a:t>
            </a:r>
            <a:r>
              <a:rPr lang="tr-TR" sz="1800" dirty="0"/>
              <a:t>üzere, imar adasında parselasyon planı yapılmadan bu adadaki parsellerde </a:t>
            </a:r>
            <a:r>
              <a:rPr lang="tr-TR" sz="1800" dirty="0">
                <a:solidFill>
                  <a:srgbClr val="FF0000"/>
                </a:solidFill>
              </a:rPr>
              <a:t>ifraz ve tevhit </a:t>
            </a:r>
            <a:r>
              <a:rPr lang="tr-TR" sz="1800" dirty="0"/>
              <a:t>yapılamaz.</a:t>
            </a:r>
          </a:p>
          <a:p>
            <a:pPr algn="just"/>
            <a:endParaRPr lang="tr-TR" sz="1800" b="1" u="sng" dirty="0" smtClean="0"/>
          </a:p>
        </p:txBody>
      </p:sp>
      <p:sp>
        <p:nvSpPr>
          <p:cNvPr id="7" name="6 Slayt Numarası Yer Tutucusu"/>
          <p:cNvSpPr>
            <a:spLocks noGrp="1"/>
          </p:cNvSpPr>
          <p:nvPr>
            <p:ph type="sldNum" sz="quarter" idx="12"/>
          </p:nvPr>
        </p:nvSpPr>
        <p:spPr/>
        <p:txBody>
          <a:bodyPr/>
          <a:lstStyle/>
          <a:p>
            <a:fld id="{B1DEFA8C-F947-479F-BE07-76B6B3F80BF1}" type="slidenum">
              <a:rPr lang="tr-TR" smtClean="0"/>
              <a:pPr/>
              <a:t>44</a:t>
            </a:fld>
            <a:endParaRPr lang="tr-TR" dirty="0"/>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6" descr="006"/>
          <p:cNvPicPr>
            <a:picLocks noGrp="1" noChangeAspect="1" noChangeArrowheads="1"/>
          </p:cNvPicPr>
          <p:nvPr>
            <p:ph sz="half" idx="2"/>
          </p:nvPr>
        </p:nvPicPr>
        <p:blipFill>
          <a:blip r:embed="rId2" cstate="print">
            <a:extLst>
              <a:ext uri="{28A0092B-C50C-407E-A947-70E740481C1C}">
                <a14:useLocalDpi xmlns="" xmlns:a14="http://schemas.microsoft.com/office/drawing/2010/main" val="0"/>
              </a:ext>
            </a:extLst>
          </a:blip>
          <a:srcRect r="10826"/>
          <a:stretch>
            <a:fillRect/>
          </a:stretch>
        </p:blipFill>
        <p:spPr>
          <a:xfrm>
            <a:off x="4648200" y="2049226"/>
            <a:ext cx="4038600" cy="3627911"/>
          </a:xfrm>
          <a:noFill/>
        </p:spPr>
      </p:pic>
    </p:spTree>
    <p:extLst>
      <p:ext uri="{BB962C8B-B14F-4D97-AF65-F5344CB8AC3E}">
        <p14:creationId xmlns="" xmlns:p14="http://schemas.microsoft.com/office/powerpoint/2010/main" val="27258930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1143000"/>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1600200"/>
            <a:ext cx="8229600" cy="5121275"/>
          </a:xfrm>
        </p:spPr>
        <p:txBody>
          <a:bodyPr>
            <a:normAutofit/>
          </a:bodyPr>
          <a:lstStyle/>
          <a:p>
            <a:pPr algn="just"/>
            <a:r>
              <a:rPr lang="tr-TR" sz="1800" dirty="0"/>
              <a:t>İfraz suretiyle yola cephesi olmayan parsel oluşturulamaz. </a:t>
            </a:r>
            <a:endParaRPr lang="tr-TR" sz="1800" dirty="0" smtClean="0"/>
          </a:p>
          <a:p>
            <a:pPr algn="just"/>
            <a:r>
              <a:rPr lang="tr-TR" sz="1800" dirty="0" smtClean="0">
                <a:solidFill>
                  <a:srgbClr val="FF0000"/>
                </a:solidFill>
              </a:rPr>
              <a:t>Yola </a:t>
            </a:r>
            <a:r>
              <a:rPr lang="tr-TR" sz="1800" dirty="0">
                <a:solidFill>
                  <a:srgbClr val="FF0000"/>
                </a:solidFill>
              </a:rPr>
              <a:t>cephesi olmayan parsellere yapı ruhsatı düzenlenemez</a:t>
            </a:r>
            <a:r>
              <a:rPr lang="tr-TR" sz="1800" dirty="0" smtClean="0">
                <a:solidFill>
                  <a:srgbClr val="FF0000"/>
                </a:solidFill>
              </a:rPr>
              <a:t>.</a:t>
            </a:r>
          </a:p>
          <a:p>
            <a:pPr algn="just"/>
            <a:r>
              <a:rPr lang="tr-TR" sz="1800" dirty="0" smtClean="0"/>
              <a:t>Kanunun </a:t>
            </a:r>
            <a:r>
              <a:rPr lang="tr-TR" sz="1800" dirty="0"/>
              <a:t>18 inci maddesinin uygulanamadığı hallerde yola cephesi bulunan parsellerden herhangi biri ile tevhit edilmesi mecburidir. </a:t>
            </a:r>
            <a:endParaRPr lang="tr-TR" sz="1800" dirty="0" smtClean="0"/>
          </a:p>
          <a:p>
            <a:pPr algn="just"/>
            <a:r>
              <a:rPr lang="tr-TR" sz="1800" dirty="0" smtClean="0"/>
              <a:t>***************************************************</a:t>
            </a:r>
          </a:p>
          <a:p>
            <a:pPr algn="just"/>
            <a:r>
              <a:rPr lang="tr-TR" sz="1800" b="1" dirty="0" smtClean="0">
                <a:solidFill>
                  <a:srgbClr val="FF0000"/>
                </a:solidFill>
              </a:rPr>
              <a:t>Ancak</a:t>
            </a:r>
            <a:r>
              <a:rPr lang="tr-TR" sz="1800" b="1" dirty="0">
                <a:solidFill>
                  <a:srgbClr val="FF0000"/>
                </a:solidFill>
              </a:rPr>
              <a:t>,</a:t>
            </a:r>
            <a:r>
              <a:rPr lang="tr-TR" sz="1800" dirty="0"/>
              <a:t> bu Yönetmeliğin yürürlüğe </a:t>
            </a:r>
            <a:r>
              <a:rPr lang="tr-TR" sz="1800" dirty="0">
                <a:solidFill>
                  <a:srgbClr val="FF0000"/>
                </a:solidFill>
              </a:rPr>
              <a:t>girmesinden önce</a:t>
            </a:r>
            <a:r>
              <a:rPr lang="tr-TR" sz="1800" dirty="0"/>
              <a:t>; </a:t>
            </a:r>
            <a:endParaRPr lang="tr-TR" sz="1800" dirty="0" smtClean="0"/>
          </a:p>
          <a:p>
            <a:pPr algn="just"/>
            <a:r>
              <a:rPr lang="tr-TR" sz="1800" dirty="0" smtClean="0"/>
              <a:t>mevcut </a:t>
            </a:r>
            <a:r>
              <a:rPr lang="tr-TR" sz="1800" dirty="0"/>
              <a:t>planlarla oluşmuş, </a:t>
            </a:r>
            <a:r>
              <a:rPr lang="tr-TR" sz="1800" dirty="0">
                <a:solidFill>
                  <a:srgbClr val="FF0000"/>
                </a:solidFill>
              </a:rPr>
              <a:t>bitişik boş parseli bulunmayan</a:t>
            </a:r>
            <a:r>
              <a:rPr lang="tr-TR" sz="1800" dirty="0"/>
              <a:t>, </a:t>
            </a:r>
            <a:endParaRPr lang="tr-TR" sz="1800" dirty="0" smtClean="0"/>
          </a:p>
          <a:p>
            <a:pPr algn="just"/>
            <a:r>
              <a:rPr lang="tr-TR" sz="1800" dirty="0" smtClean="0"/>
              <a:t>fiili </a:t>
            </a:r>
            <a:r>
              <a:rPr lang="tr-TR" sz="1800" dirty="0"/>
              <a:t>teşekkül sebebiyle yola cephesi sağlanamayan parsellere; </a:t>
            </a:r>
            <a:endParaRPr lang="tr-TR" sz="1800" dirty="0" smtClean="0"/>
          </a:p>
          <a:p>
            <a:pPr marL="0" indent="0" algn="just">
              <a:buNone/>
            </a:pPr>
            <a:r>
              <a:rPr lang="tr-TR" sz="1800" u="sng" dirty="0" smtClean="0"/>
              <a:t>komşu </a:t>
            </a:r>
            <a:r>
              <a:rPr lang="tr-TR" sz="1800" u="sng" dirty="0"/>
              <a:t>parsellerden </a:t>
            </a:r>
            <a:r>
              <a:rPr lang="tr-TR" sz="1800" u="sng" dirty="0">
                <a:solidFill>
                  <a:srgbClr val="FF0000"/>
                </a:solidFill>
              </a:rPr>
              <a:t>süresiz geçiş hakkı alınmış </a:t>
            </a:r>
            <a:r>
              <a:rPr lang="tr-TR" sz="1800" u="sng" dirty="0"/>
              <a:t>ve bu konuda tapu kayıtlarına şerh konulmuş olmak kaydıyla yapı ruhsatı düzenlenebilir. </a:t>
            </a:r>
            <a:r>
              <a:rPr lang="tr-TR" sz="1800" dirty="0"/>
              <a:t>(KAÇ METRE)</a:t>
            </a:r>
          </a:p>
          <a:p>
            <a:pPr marL="0" indent="0" algn="just">
              <a:buNone/>
            </a:pPr>
            <a:endParaRPr lang="tr-TR" sz="1800" b="1" u="sng" dirty="0" smtClean="0"/>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45</a:t>
            </a:fld>
            <a:endParaRPr lang="tr-TR" dirty="0"/>
          </a:p>
        </p:txBody>
      </p:sp>
    </p:spTree>
    <p:extLst>
      <p:ext uri="{BB962C8B-B14F-4D97-AF65-F5344CB8AC3E}">
        <p14:creationId xmlns="" xmlns:p14="http://schemas.microsoft.com/office/powerpoint/2010/main" val="42378997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593243"/>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985590"/>
            <a:ext cx="8229600" cy="5735885"/>
          </a:xfrm>
        </p:spPr>
        <p:txBody>
          <a:bodyPr>
            <a:normAutofit fontScale="85000" lnSpcReduction="10000"/>
          </a:bodyPr>
          <a:lstStyle/>
          <a:p>
            <a:pPr algn="just">
              <a:lnSpc>
                <a:spcPct val="120000"/>
              </a:lnSpc>
            </a:pPr>
            <a:r>
              <a:rPr lang="tr-TR" sz="1900" dirty="0"/>
              <a:t>İlgili idareler; </a:t>
            </a:r>
            <a:r>
              <a:rPr lang="tr-TR" sz="1900" b="1" dirty="0">
                <a:solidFill>
                  <a:srgbClr val="FF0000"/>
                </a:solidFill>
              </a:rPr>
              <a:t>imar planlarında açıklanmamış ve bu Yönetmelikte yer almamış </a:t>
            </a:r>
            <a:r>
              <a:rPr lang="tr-TR" sz="1900" dirty="0"/>
              <a:t>hususlarda ihtiyaca ve civarın karakterine göre uygulanacak şekli </a:t>
            </a:r>
            <a:r>
              <a:rPr lang="tr-TR" sz="1900" dirty="0" smtClean="0"/>
              <a:t>takdire yetkilidir. </a:t>
            </a:r>
            <a:r>
              <a:rPr lang="tr-TR" sz="1900" dirty="0"/>
              <a:t>A</a:t>
            </a:r>
            <a:r>
              <a:rPr lang="tr-TR" sz="1900" dirty="0" smtClean="0"/>
              <a:t>yrıca </a:t>
            </a:r>
            <a:r>
              <a:rPr lang="tr-TR" sz="1900" dirty="0"/>
              <a:t>uygun gördüğü yerlerde </a:t>
            </a:r>
            <a:r>
              <a:rPr lang="tr-TR" sz="1900" dirty="0">
                <a:solidFill>
                  <a:srgbClr val="FF0000"/>
                </a:solidFill>
              </a:rPr>
              <a:t>meclis kararı alarak </a:t>
            </a:r>
            <a:r>
              <a:rPr lang="tr-TR" sz="1900" dirty="0"/>
              <a:t>yapıların </a:t>
            </a:r>
            <a:r>
              <a:rPr lang="tr-TR" sz="1900" u="sng" dirty="0"/>
              <a:t>estetiği, rengi, çatı ve cephe kaplaması, yöresel malzeme kullanılması ve yöresel mimarinin dikkate alınmasına ilişkin zorunluluk getirmeye </a:t>
            </a:r>
            <a:r>
              <a:rPr lang="tr-TR" sz="1900" dirty="0"/>
              <a:t>yetkilidir.</a:t>
            </a:r>
          </a:p>
          <a:p>
            <a:pPr algn="just">
              <a:lnSpc>
                <a:spcPct val="120000"/>
              </a:lnSpc>
            </a:pPr>
            <a:r>
              <a:rPr lang="tr-TR" sz="1900" b="1" u="sng" dirty="0" smtClean="0"/>
              <a:t>3194 </a:t>
            </a:r>
            <a:r>
              <a:rPr lang="tr-TR" sz="1900" b="1" u="sng" dirty="0" err="1" smtClean="0"/>
              <a:t>sayılı</a:t>
            </a:r>
            <a:r>
              <a:rPr lang="tr-TR" sz="1900" dirty="0" err="1"/>
              <a:t>Kanunun</a:t>
            </a:r>
            <a:r>
              <a:rPr lang="tr-TR" sz="1900" dirty="0"/>
              <a:t> 4 üncü maddesi kapsamına giren </a:t>
            </a:r>
            <a:r>
              <a:rPr lang="tr-TR" sz="1900" u="sng" dirty="0"/>
              <a:t>özel kanunlarda aksine bir hüküm bulunmayan hallerde </a:t>
            </a:r>
            <a:r>
              <a:rPr lang="tr-TR" sz="1900" dirty="0"/>
              <a:t>bu Yönetmelik hükümleri uygulanır.</a:t>
            </a:r>
          </a:p>
          <a:p>
            <a:pPr algn="just">
              <a:lnSpc>
                <a:spcPct val="120000"/>
              </a:lnSpc>
            </a:pPr>
            <a:endParaRPr lang="tr-TR" sz="1900" dirty="0" smtClean="0"/>
          </a:p>
          <a:p>
            <a:pPr algn="just">
              <a:lnSpc>
                <a:spcPct val="120000"/>
              </a:lnSpc>
            </a:pPr>
            <a:r>
              <a:rPr lang="tr-TR" sz="1900" b="1" dirty="0" smtClean="0">
                <a:solidFill>
                  <a:srgbClr val="FF0000"/>
                </a:solidFill>
              </a:rPr>
              <a:t>Gelişme </a:t>
            </a:r>
            <a:r>
              <a:rPr lang="tr-TR" sz="1900" b="1" dirty="0">
                <a:solidFill>
                  <a:srgbClr val="FF0000"/>
                </a:solidFill>
              </a:rPr>
              <a:t>alanları ile kentsel dönüşüm ve gelişim alanları hariç, </a:t>
            </a:r>
            <a:r>
              <a:rPr lang="tr-TR" sz="1900" dirty="0"/>
              <a:t>yerleşme alanlarında </a:t>
            </a:r>
            <a:r>
              <a:rPr lang="tr-TR" sz="1900" dirty="0">
                <a:solidFill>
                  <a:srgbClr val="FF0000"/>
                </a:solidFill>
              </a:rPr>
              <a:t>yapı ruhsatı düzenlenebilmesi </a:t>
            </a:r>
            <a:r>
              <a:rPr lang="tr-TR" sz="1900" dirty="0"/>
              <a:t>için yol, su, kanalizasyon, elektrik gibi teknik altyapı hizmetlerinin götürülmüş olması şarttır.</a:t>
            </a:r>
          </a:p>
          <a:p>
            <a:pPr algn="just">
              <a:lnSpc>
                <a:spcPct val="120000"/>
              </a:lnSpc>
            </a:pPr>
            <a:r>
              <a:rPr lang="tr-TR" sz="1900" b="1" dirty="0">
                <a:solidFill>
                  <a:srgbClr val="0070C0"/>
                </a:solidFill>
              </a:rPr>
              <a:t>İlgili kurum ve kuruluşların, yerleşme alanlarında teknik altyapının götürülmesiyle ilgili gerekleri ivedilikle yerine getirmesi zorunludur</a:t>
            </a:r>
            <a:r>
              <a:rPr lang="tr-TR" sz="1900" b="1" dirty="0" smtClean="0">
                <a:solidFill>
                  <a:srgbClr val="0070C0"/>
                </a:solidFill>
              </a:rPr>
              <a:t>. </a:t>
            </a:r>
            <a:r>
              <a:rPr lang="tr-TR" sz="1900" dirty="0" smtClean="0">
                <a:solidFill>
                  <a:srgbClr val="FF0000"/>
                </a:solidFill>
              </a:rPr>
              <a:t>(bu da burada dursun)</a:t>
            </a:r>
          </a:p>
          <a:p>
            <a:pPr algn="just">
              <a:lnSpc>
                <a:spcPct val="120000"/>
              </a:lnSpc>
            </a:pPr>
            <a:endParaRPr lang="tr-TR" sz="1900" dirty="0" smtClean="0">
              <a:solidFill>
                <a:srgbClr val="FF0000"/>
              </a:solidFill>
            </a:endParaRPr>
          </a:p>
          <a:p>
            <a:pPr algn="just">
              <a:lnSpc>
                <a:spcPct val="120000"/>
              </a:lnSpc>
            </a:pPr>
            <a:r>
              <a:rPr lang="tr-TR" sz="1900" dirty="0" smtClean="0">
                <a:solidFill>
                  <a:srgbClr val="FF0000"/>
                </a:solidFill>
              </a:rPr>
              <a:t>************************************************</a:t>
            </a:r>
          </a:p>
          <a:p>
            <a:pPr algn="just">
              <a:lnSpc>
                <a:spcPct val="110000"/>
              </a:lnSpc>
            </a:pPr>
            <a:r>
              <a:rPr lang="tr-TR" sz="1100" i="1" dirty="0"/>
              <a:t>İstisnalar: </a:t>
            </a:r>
          </a:p>
          <a:p>
            <a:pPr algn="just">
              <a:lnSpc>
                <a:spcPct val="110000"/>
              </a:lnSpc>
            </a:pPr>
            <a:r>
              <a:rPr lang="tr-TR" sz="1100" dirty="0" smtClean="0"/>
              <a:t>3194-</a:t>
            </a:r>
            <a:r>
              <a:rPr lang="tr-TR" sz="1100" b="1" dirty="0" smtClean="0"/>
              <a:t>Madde </a:t>
            </a:r>
            <a:r>
              <a:rPr lang="tr-TR" sz="1100" b="1" dirty="0"/>
              <a:t>4 – </a:t>
            </a:r>
            <a:r>
              <a:rPr lang="tr-TR" sz="1100" dirty="0"/>
              <a:t>2634 sayılı Turizmi Teşvik Kanunu, 2863 sayılı Kültür ve Tabiat Varlıklarını Koruma Kanunu, bu Kanunun ilgili maddelerine uyulmak kaydı ile 2960 sayılı İstanbul Boğaziçi Kanunu ve 3030 sayılı Büyük Şehir Belediyelerinin Yönetimi Hakkında Kanun ile diğer özel kanunlar ile belirlenen veya belirlenecek olan yerlerde, bu Kanunun özel kanunlara aykırı olmayan hükümleri uygulanır.</a:t>
            </a:r>
          </a:p>
          <a:p>
            <a:pPr algn="just"/>
            <a:r>
              <a:rPr lang="tr-TR" sz="1100" dirty="0"/>
              <a:t>	Türk Silahlı Kuvvetlerine ait harekat, eğitim ve savunma amaçlı yapılar için, bu Kanun hükümlerinden hangisinin ne şekilde uygulanacağı Milli Savunma Bakanlığı ile Bayındırlık ve İskan Bakanlığı tarafından müştereken belirlenir.</a:t>
            </a:r>
          </a:p>
          <a:p>
            <a:pPr algn="just"/>
            <a:endParaRPr lang="tr-TR" sz="1800" dirty="0">
              <a:solidFill>
                <a:srgbClr val="FF0000"/>
              </a:solidFill>
            </a:endParaRPr>
          </a:p>
          <a:p>
            <a:pPr algn="just"/>
            <a:endParaRPr lang="tr-TR" sz="1800" b="1" u="sng" dirty="0" smtClean="0"/>
          </a:p>
        </p:txBody>
      </p:sp>
      <p:cxnSp>
        <p:nvCxnSpPr>
          <p:cNvPr id="6" name="5 Düz Bağlayıcı"/>
          <p:cNvCxnSpPr/>
          <p:nvPr/>
        </p:nvCxnSpPr>
        <p:spPr>
          <a:xfrm flipV="1">
            <a:off x="451318" y="836712"/>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46</a:t>
            </a:fld>
            <a:endParaRPr lang="tr-TR" dirty="0"/>
          </a:p>
        </p:txBody>
      </p:sp>
    </p:spTree>
    <p:extLst>
      <p:ext uri="{BB962C8B-B14F-4D97-AF65-F5344CB8AC3E}">
        <p14:creationId xmlns="" xmlns:p14="http://schemas.microsoft.com/office/powerpoint/2010/main" val="12276325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1143000"/>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1600200"/>
            <a:ext cx="8229600" cy="5121275"/>
          </a:xfrm>
        </p:spPr>
        <p:txBody>
          <a:bodyPr>
            <a:normAutofit/>
          </a:bodyPr>
          <a:lstStyle/>
          <a:p>
            <a:pPr algn="just"/>
            <a:r>
              <a:rPr lang="tr-TR" sz="1800" dirty="0"/>
              <a:t>  Devletin güvenlik ve emniyeti ile harekât ve savunma bakımından gizlilik veya önem arz eden yapılar için </a:t>
            </a:r>
            <a:r>
              <a:rPr lang="tr-TR" sz="1800" dirty="0" smtClean="0"/>
              <a:t>bu </a:t>
            </a:r>
            <a:r>
              <a:rPr lang="tr-TR" sz="1800" dirty="0"/>
              <a:t>Yönetmeliğin </a:t>
            </a:r>
            <a:r>
              <a:rPr lang="tr-TR" sz="1800" u="sng" dirty="0"/>
              <a:t>dördüncü ve beşinci </a:t>
            </a:r>
            <a:r>
              <a:rPr lang="tr-TR" sz="1800" dirty="0"/>
              <a:t>bölümünde belirtilen ölçü ve hükümlere bağlı kalınması mecburiyeti yoktur</a:t>
            </a:r>
            <a:r>
              <a:rPr lang="tr-TR" sz="1800" dirty="0" smtClean="0"/>
              <a:t>.</a:t>
            </a:r>
          </a:p>
          <a:p>
            <a:pPr algn="just"/>
            <a:endParaRPr lang="tr-TR" sz="1800" dirty="0"/>
          </a:p>
          <a:p>
            <a:pPr algn="just"/>
            <a:r>
              <a:rPr lang="tr-TR" sz="1800" dirty="0"/>
              <a:t>Yapı ruhsatı talep edilen projelerde ayrıca; </a:t>
            </a:r>
            <a:r>
              <a:rPr lang="tr-TR" sz="1800" dirty="0">
                <a:solidFill>
                  <a:srgbClr val="FF0000"/>
                </a:solidFill>
              </a:rPr>
              <a:t>afet, deprem, yangın, otopark, enerji verimliliği, sığınak, asansör, yapı malzemeleri, gürültüye karşı korunma, ısı ve su yalıtımı, yapı denetimi, iş güvenliği, iskele, erişilebilirlik ve çevre gibi </a:t>
            </a:r>
            <a:r>
              <a:rPr lang="tr-TR" sz="1800" dirty="0"/>
              <a:t>konulardaki yapıya ilişkin hükümler içeren mevzuata da uyulur</a:t>
            </a:r>
            <a:r>
              <a:rPr lang="tr-TR" sz="1800" dirty="0" smtClean="0"/>
              <a:t>.</a:t>
            </a:r>
          </a:p>
          <a:p>
            <a:pPr algn="just"/>
            <a:endParaRPr lang="tr-TR" sz="1800" dirty="0"/>
          </a:p>
          <a:p>
            <a:pPr algn="just"/>
            <a:r>
              <a:rPr lang="tr-TR" sz="1800" dirty="0"/>
              <a:t>Hazırlanan projelerin öncelikle bu Yönetmelik ve bu Yönetmelikte atıfta bulunulan mevzuatın hükümlerine uyulmak kaydıyla </a:t>
            </a:r>
            <a:r>
              <a:rPr lang="tr-TR" sz="1800" dirty="0">
                <a:solidFill>
                  <a:srgbClr val="FF0000"/>
                </a:solidFill>
              </a:rPr>
              <a:t>Türk </a:t>
            </a:r>
            <a:r>
              <a:rPr lang="tr-TR" sz="1800" dirty="0" err="1">
                <a:solidFill>
                  <a:srgbClr val="FF0000"/>
                </a:solidFill>
              </a:rPr>
              <a:t>Standardları</a:t>
            </a:r>
            <a:r>
              <a:rPr lang="tr-TR" sz="1800" dirty="0">
                <a:solidFill>
                  <a:srgbClr val="FF0000"/>
                </a:solidFill>
              </a:rPr>
              <a:t> Enstitüsü (TSE) </a:t>
            </a:r>
            <a:r>
              <a:rPr lang="tr-TR" sz="1800" dirty="0"/>
              <a:t>standartlarına uygun olarak hazırlanması zorunludur.</a:t>
            </a:r>
          </a:p>
          <a:p>
            <a:pPr algn="just"/>
            <a:endParaRPr lang="tr-TR" sz="1800" dirty="0"/>
          </a:p>
          <a:p>
            <a:pPr algn="just"/>
            <a:r>
              <a:rPr lang="tr-TR" sz="1800" b="1" dirty="0" smtClean="0"/>
              <a:t>*********************************************</a:t>
            </a:r>
          </a:p>
          <a:p>
            <a:pPr algn="just"/>
            <a:r>
              <a:rPr lang="tr-TR" sz="1000" dirty="0" smtClean="0"/>
              <a:t>Dördüncü ve beşinci bölümler </a:t>
            </a:r>
            <a:r>
              <a:rPr lang="tr-TR" sz="1000" dirty="0" smtClean="0">
                <a:solidFill>
                  <a:srgbClr val="FF0000"/>
                </a:solidFill>
              </a:rPr>
              <a:t>YAPILAŞMA ve YAPILARA </a:t>
            </a:r>
            <a:r>
              <a:rPr lang="tr-TR" sz="1000" dirty="0" smtClean="0"/>
              <a:t>ilişkin bölümlerdir. (yol genişliği, </a:t>
            </a:r>
            <a:r>
              <a:rPr lang="tr-TR" sz="1000" dirty="0" err="1" smtClean="0"/>
              <a:t>kotlandırma</a:t>
            </a:r>
            <a:r>
              <a:rPr lang="tr-TR" sz="1000" dirty="0" smtClean="0"/>
              <a:t>, kat yükseklikleri, kullanım kararı, merdivenler girişler </a:t>
            </a:r>
            <a:r>
              <a:rPr lang="tr-TR" sz="1000" dirty="0" err="1" smtClean="0"/>
              <a:t>vbvbvbvbvb</a:t>
            </a:r>
            <a:r>
              <a:rPr lang="tr-TR" sz="1000" dirty="0" smtClean="0"/>
              <a:t>)</a:t>
            </a:r>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47</a:t>
            </a:fld>
            <a:endParaRPr lang="tr-TR" dirty="0"/>
          </a:p>
        </p:txBody>
      </p:sp>
    </p:spTree>
    <p:extLst>
      <p:ext uri="{BB962C8B-B14F-4D97-AF65-F5344CB8AC3E}">
        <p14:creationId xmlns="" xmlns:p14="http://schemas.microsoft.com/office/powerpoint/2010/main" val="21372806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737259"/>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980729"/>
            <a:ext cx="8229600" cy="4968552"/>
          </a:xfrm>
        </p:spPr>
        <p:txBody>
          <a:bodyPr>
            <a:normAutofit/>
          </a:bodyPr>
          <a:lstStyle/>
          <a:p>
            <a:pPr algn="just"/>
            <a:endParaRPr lang="tr-TR" sz="1800" dirty="0" smtClean="0"/>
          </a:p>
          <a:p>
            <a:pPr marL="0" indent="0" algn="just">
              <a:buNone/>
            </a:pPr>
            <a:r>
              <a:rPr lang="tr-TR" sz="1800" b="1" u="sng" dirty="0" smtClean="0">
                <a:solidFill>
                  <a:srgbClr val="FF0000"/>
                </a:solidFill>
              </a:rPr>
              <a:t>İlgili </a:t>
            </a:r>
            <a:r>
              <a:rPr lang="tr-TR" sz="1800" b="1" u="sng" dirty="0">
                <a:solidFill>
                  <a:srgbClr val="FF0000"/>
                </a:solidFill>
              </a:rPr>
              <a:t>idare, </a:t>
            </a:r>
            <a:endParaRPr lang="tr-TR" sz="1800" b="1" u="sng" dirty="0" smtClean="0">
              <a:solidFill>
                <a:srgbClr val="FF0000"/>
              </a:solidFill>
            </a:endParaRPr>
          </a:p>
          <a:p>
            <a:pPr marL="0" indent="0" algn="just">
              <a:buNone/>
            </a:pPr>
            <a:endParaRPr lang="tr-TR" sz="1800" b="1" u="sng" dirty="0" smtClean="0">
              <a:solidFill>
                <a:srgbClr val="FF0000"/>
              </a:solidFill>
            </a:endParaRPr>
          </a:p>
          <a:p>
            <a:pPr algn="just"/>
            <a:r>
              <a:rPr lang="tr-TR" sz="1800" dirty="0" smtClean="0"/>
              <a:t>erişilebilirlik </a:t>
            </a:r>
            <a:r>
              <a:rPr lang="tr-TR" sz="1800" dirty="0"/>
              <a:t>mevzuat ve standartlarında getirilen hükümlere uymakla ve bunları uygulamakla yükümlüdür. </a:t>
            </a:r>
            <a:endParaRPr lang="tr-TR" sz="1800" dirty="0" smtClean="0"/>
          </a:p>
          <a:p>
            <a:pPr algn="just"/>
            <a:r>
              <a:rPr lang="tr-TR" sz="1800" dirty="0" smtClean="0">
                <a:solidFill>
                  <a:srgbClr val="FF0000"/>
                </a:solidFill>
              </a:rPr>
              <a:t>Sahanlık</a:t>
            </a:r>
            <a:r>
              <a:rPr lang="tr-TR" sz="1800" dirty="0">
                <a:solidFill>
                  <a:srgbClr val="FF0000"/>
                </a:solidFill>
              </a:rPr>
              <a:t>, kat sahanlığı, ara sahanlık, merdiven, asansör, kapı ve koridor ölçüleri, rampa eğimleri, genişlikleri ile korkuluk ve küpeşteleri gibi bina içi erişimle ilgili mekânların ölçüleri </a:t>
            </a:r>
            <a:r>
              <a:rPr lang="tr-TR" sz="1800" b="1" u="sng" dirty="0"/>
              <a:t>bu Yönetmelikte belirtilen ölçülerden az olmamak üzere</a:t>
            </a:r>
            <a:r>
              <a:rPr lang="tr-TR" sz="1800" dirty="0"/>
              <a:t>, erişilebilirlik standartlarına uygun olarak düzenlenir. </a:t>
            </a:r>
            <a:endParaRPr lang="tr-TR" sz="1800" dirty="0" smtClean="0"/>
          </a:p>
          <a:p>
            <a:pPr algn="just"/>
            <a:r>
              <a:rPr lang="tr-TR" sz="1800" dirty="0" smtClean="0"/>
              <a:t>Yapılı </a:t>
            </a:r>
            <a:r>
              <a:rPr lang="tr-TR" sz="1800" dirty="0"/>
              <a:t>çevrede erişilebilirlik standartlarına uygun yönlendirme, bilgilendirme ve işaretlemelerin yapılması zorunludur. </a:t>
            </a:r>
            <a:endParaRPr lang="tr-TR" sz="1800" dirty="0" smtClean="0"/>
          </a:p>
          <a:p>
            <a:pPr algn="just"/>
            <a:r>
              <a:rPr lang="tr-TR" sz="1800" dirty="0" smtClean="0"/>
              <a:t>Ayrıca </a:t>
            </a:r>
            <a:r>
              <a:rPr lang="tr-TR" sz="1800" dirty="0"/>
              <a:t>ilgili idare, yörenin koşullarını göz önünde bulundurarak engellilerle ilgili gerekli önlemleri almaya yetkilidir.</a:t>
            </a:r>
          </a:p>
          <a:p>
            <a:pPr algn="just"/>
            <a:endParaRPr lang="tr-TR" sz="1800" b="1" u="sng" dirty="0" smtClean="0"/>
          </a:p>
        </p:txBody>
      </p:sp>
      <p:cxnSp>
        <p:nvCxnSpPr>
          <p:cNvPr id="6" name="5 Düz Bağlayıcı"/>
          <p:cNvCxnSpPr/>
          <p:nvPr/>
        </p:nvCxnSpPr>
        <p:spPr>
          <a:xfrm flipV="1">
            <a:off x="457200" y="836712"/>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48</a:t>
            </a:fld>
            <a:endParaRPr lang="tr-TR" dirty="0"/>
          </a:p>
        </p:txBody>
      </p:sp>
    </p:spTree>
    <p:extLst>
      <p:ext uri="{BB962C8B-B14F-4D97-AF65-F5344CB8AC3E}">
        <p14:creationId xmlns="" xmlns:p14="http://schemas.microsoft.com/office/powerpoint/2010/main" val="1164417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1143000"/>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1600200"/>
            <a:ext cx="8229600" cy="5121275"/>
          </a:xfrm>
        </p:spPr>
        <p:txBody>
          <a:bodyPr>
            <a:normAutofit/>
          </a:bodyPr>
          <a:lstStyle/>
          <a:p>
            <a:pPr algn="just"/>
            <a:r>
              <a:rPr lang="tr-TR" sz="1800" dirty="0"/>
              <a:t>İlgili idareden yol kotu belgesi ile </a:t>
            </a:r>
            <a:r>
              <a:rPr lang="tr-TR" sz="1800" u="sng" dirty="0">
                <a:solidFill>
                  <a:srgbClr val="FF0000"/>
                </a:solidFill>
              </a:rPr>
              <a:t>yapı ruhsatı veya kazı izni </a:t>
            </a:r>
            <a:r>
              <a:rPr lang="tr-TR" sz="1800" dirty="0"/>
              <a:t>alınmadan, tabii zeminde hiçbir şekilde kazı veya dolgu yapılamaz</a:t>
            </a:r>
            <a:r>
              <a:rPr lang="tr-TR" sz="1800" dirty="0" smtClean="0"/>
              <a:t>.</a:t>
            </a:r>
          </a:p>
          <a:p>
            <a:pPr algn="just"/>
            <a:endParaRPr lang="tr-TR" sz="1800" dirty="0"/>
          </a:p>
          <a:p>
            <a:pPr algn="just"/>
            <a:r>
              <a:rPr lang="tr-TR" sz="1800" dirty="0"/>
              <a:t>Yapı ruhsatı veya yapı kullanma izni alınmış yapılarda ruhsat eki projesine aykırı olarak </a:t>
            </a:r>
            <a:r>
              <a:rPr lang="tr-TR" sz="1800" b="1" dirty="0">
                <a:solidFill>
                  <a:srgbClr val="FF0000"/>
                </a:solidFill>
              </a:rPr>
              <a:t>bodrum katları açığa çıkarmak üzere kazı ve tesviye yapılamaz. </a:t>
            </a:r>
            <a:r>
              <a:rPr lang="tr-TR" sz="1800" dirty="0"/>
              <a:t>Aksi takdirde Kanunun ilgili hükümlerine göre cezai işlem yapılır</a:t>
            </a:r>
            <a:r>
              <a:rPr lang="tr-TR" sz="1800" dirty="0" smtClean="0"/>
              <a:t>.</a:t>
            </a:r>
          </a:p>
        </p:txBody>
      </p:sp>
      <p:cxnSp>
        <p:nvCxnSpPr>
          <p:cNvPr id="6" name="5 Düz Bağlayıcı"/>
          <p:cNvCxnSpPr/>
          <p:nvPr/>
        </p:nvCxnSpPr>
        <p:spPr>
          <a:xfrm flipV="1">
            <a:off x="457200" y="141277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49</a:t>
            </a:fld>
            <a:endParaRPr lang="tr-TR" dirty="0"/>
          </a:p>
        </p:txBody>
      </p:sp>
    </p:spTree>
    <p:extLst>
      <p:ext uri="{BB962C8B-B14F-4D97-AF65-F5344CB8AC3E}">
        <p14:creationId xmlns="" xmlns:p14="http://schemas.microsoft.com/office/powerpoint/2010/main" val="211775535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665251"/>
          </a:xfrm>
        </p:spPr>
        <p:txBody>
          <a:bodyPr>
            <a:noAutofit/>
          </a:bodyPr>
          <a:lstStyle/>
          <a:p>
            <a:r>
              <a:rPr lang="tr-TR" sz="2000" dirty="0" smtClean="0"/>
              <a:t>Planlı Alanlar  İmar Yönetmeliği</a:t>
            </a:r>
            <a:br>
              <a:rPr lang="tr-TR" sz="2000" dirty="0" smtClean="0"/>
            </a:br>
            <a:r>
              <a:rPr lang="tr-TR" sz="2000" b="1" dirty="0">
                <a:solidFill>
                  <a:srgbClr val="FF0000"/>
                </a:solidFill>
              </a:rPr>
              <a:t>Genel İlkeler (DEĞİŞTİRİLEMEZ) md.5</a:t>
            </a:r>
          </a:p>
        </p:txBody>
      </p:sp>
      <p:sp>
        <p:nvSpPr>
          <p:cNvPr id="3" name="2 İçerik Yer Tutucusu"/>
          <p:cNvSpPr>
            <a:spLocks noGrp="1"/>
          </p:cNvSpPr>
          <p:nvPr>
            <p:ph idx="1"/>
          </p:nvPr>
        </p:nvSpPr>
        <p:spPr>
          <a:xfrm>
            <a:off x="457200" y="1600200"/>
            <a:ext cx="8229600" cy="5121275"/>
          </a:xfrm>
        </p:spPr>
        <p:txBody>
          <a:bodyPr>
            <a:normAutofit/>
          </a:bodyPr>
          <a:lstStyle/>
          <a:p>
            <a:pPr algn="just"/>
            <a:r>
              <a:rPr lang="tr-TR" sz="1800" dirty="0"/>
              <a:t>Her müstakil konutta en az; 1 oturma odası, 1 yatak odası, 1 mutfak veya yemek pişirme yeri, 1 banyo veya yıkanma yeri ve 1 tuvalet bulunur.</a:t>
            </a:r>
          </a:p>
          <a:p>
            <a:pPr algn="just"/>
            <a:endParaRPr lang="tr-TR" sz="1800" dirty="0" smtClean="0"/>
          </a:p>
          <a:p>
            <a:pPr algn="just"/>
            <a:r>
              <a:rPr lang="tr-TR" sz="1800" dirty="0" smtClean="0"/>
              <a:t>Açığa </a:t>
            </a:r>
            <a:r>
              <a:rPr lang="tr-TR" sz="1800" dirty="0"/>
              <a:t>çıkan kat kazanmak ve kat sayısını artırmak amacıyla kot alınan nokta tespit edilemez. Kot alınan noktanın tespitinde bölge kat rejiminin aşılmaması ve sokak siluetinin korunması esastır. </a:t>
            </a:r>
            <a:r>
              <a:rPr lang="tr-TR" sz="1800" b="1" u="sng" dirty="0">
                <a:solidFill>
                  <a:srgbClr val="FF0000"/>
                </a:solidFill>
              </a:rPr>
              <a:t>Yoldan </a:t>
            </a:r>
            <a:r>
              <a:rPr lang="tr-TR" sz="1800" b="1" u="sng" dirty="0" err="1">
                <a:solidFill>
                  <a:srgbClr val="FF0000"/>
                </a:solidFill>
              </a:rPr>
              <a:t>kotlandırılan</a:t>
            </a:r>
            <a:r>
              <a:rPr lang="tr-TR" sz="1800" b="1" u="sng" dirty="0">
                <a:solidFill>
                  <a:srgbClr val="FF0000"/>
                </a:solidFill>
              </a:rPr>
              <a:t> ve bina arka köşelerinin zemin hizasındaki kotu yola göre 3.50 metreden daha düşük olan binalar 11 inci madde </a:t>
            </a:r>
            <a:r>
              <a:rPr lang="tr-TR" sz="1800" b="1" u="sng" dirty="0"/>
              <a:t>(kademe 4.5 m eski yönetmelik 6 metre) </a:t>
            </a:r>
            <a:r>
              <a:rPr lang="tr-TR" sz="1800" b="1" u="sng" dirty="0">
                <a:solidFill>
                  <a:srgbClr val="FF0000"/>
                </a:solidFill>
              </a:rPr>
              <a:t>e hükümlerine göre kademelendirilir. </a:t>
            </a:r>
          </a:p>
          <a:p>
            <a:pPr algn="just"/>
            <a:endParaRPr lang="tr-TR" sz="1800" dirty="0" smtClean="0"/>
          </a:p>
          <a:p>
            <a:pPr algn="just"/>
            <a:endParaRPr lang="tr-TR" sz="1800" dirty="0"/>
          </a:p>
          <a:p>
            <a:pPr algn="just"/>
            <a:r>
              <a:rPr lang="tr-TR" sz="1800" dirty="0" smtClean="0"/>
              <a:t>Kat </a:t>
            </a:r>
            <a:r>
              <a:rPr lang="tr-TR" sz="1800" dirty="0"/>
              <a:t>adedi 3 olan binalarda asansör yeri bırakılması, </a:t>
            </a:r>
            <a:r>
              <a:rPr lang="tr-TR" sz="1800" b="1" u="sng" dirty="0"/>
              <a:t>4 ve daha fazla </a:t>
            </a:r>
            <a:r>
              <a:rPr lang="tr-TR" sz="1800" dirty="0"/>
              <a:t>olanlarda ise asansör tesisi zorunludur.</a:t>
            </a:r>
            <a:endParaRPr lang="tr-TR" sz="1800" b="1" u="sng" dirty="0"/>
          </a:p>
          <a:p>
            <a:pPr algn="just"/>
            <a:endParaRPr lang="tr-TR" sz="1800" dirty="0" smtClean="0"/>
          </a:p>
        </p:txBody>
      </p:sp>
      <p:cxnSp>
        <p:nvCxnSpPr>
          <p:cNvPr id="6" name="5 Düz Bağlayıcı"/>
          <p:cNvCxnSpPr/>
          <p:nvPr/>
        </p:nvCxnSpPr>
        <p:spPr>
          <a:xfrm flipV="1">
            <a:off x="453008" y="773223"/>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50</a:t>
            </a:fld>
            <a:endParaRPr lang="tr-TR" dirty="0"/>
          </a:p>
        </p:txBody>
      </p:sp>
    </p:spTree>
    <p:extLst>
      <p:ext uri="{BB962C8B-B14F-4D97-AF65-F5344CB8AC3E}">
        <p14:creationId xmlns="" xmlns:p14="http://schemas.microsoft.com/office/powerpoint/2010/main" val="193807581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99453"/>
            <a:ext cx="8229600" cy="1143000"/>
          </a:xfrm>
        </p:spPr>
        <p:txBody>
          <a:bodyPr>
            <a:noAutofit/>
          </a:bodyPr>
          <a:lstStyle/>
          <a:p>
            <a:r>
              <a:rPr lang="tr-TR" sz="2000" b="1" dirty="0" smtClean="0">
                <a:solidFill>
                  <a:srgbClr val="FF0000"/>
                </a:solidFill>
              </a:rPr>
              <a:t>YAPILAŞMADA_İDARENİN SORUMLULUKLARI</a:t>
            </a:r>
            <a:br>
              <a:rPr lang="tr-TR" sz="2000" b="1" dirty="0" smtClean="0">
                <a:solidFill>
                  <a:srgbClr val="FF0000"/>
                </a:solidFill>
              </a:rPr>
            </a:br>
            <a:r>
              <a:rPr lang="tr-TR" sz="2000" b="1" dirty="0" smtClean="0">
                <a:solidFill>
                  <a:srgbClr val="FF0000"/>
                </a:solidFill>
              </a:rPr>
              <a:t>md.26</a:t>
            </a:r>
            <a:endParaRPr lang="tr-TR" sz="2000" b="1" dirty="0">
              <a:solidFill>
                <a:srgbClr val="FF0000"/>
              </a:solidFill>
            </a:endParaRPr>
          </a:p>
        </p:txBody>
      </p:sp>
      <p:sp>
        <p:nvSpPr>
          <p:cNvPr id="3" name="2 İçerik Yer Tutucusu"/>
          <p:cNvSpPr>
            <a:spLocks noGrp="1"/>
          </p:cNvSpPr>
          <p:nvPr>
            <p:ph idx="1"/>
          </p:nvPr>
        </p:nvSpPr>
        <p:spPr>
          <a:xfrm>
            <a:off x="457200" y="1242454"/>
            <a:ext cx="8229600" cy="5479022"/>
          </a:xfrm>
        </p:spPr>
        <p:txBody>
          <a:bodyPr>
            <a:normAutofit fontScale="92500" lnSpcReduction="20000"/>
          </a:bodyPr>
          <a:lstStyle/>
          <a:p>
            <a:pPr algn="just"/>
            <a:r>
              <a:rPr lang="tr-TR" sz="1800" dirty="0"/>
              <a:t>(1) </a:t>
            </a:r>
            <a:r>
              <a:rPr lang="tr-TR" sz="1800" dirty="0">
                <a:solidFill>
                  <a:srgbClr val="FF0000"/>
                </a:solidFill>
              </a:rPr>
              <a:t>İdareler; </a:t>
            </a:r>
            <a:r>
              <a:rPr lang="tr-TR" sz="1800" dirty="0"/>
              <a:t>tasarrufu altındaki yol, meydan, otopark, park, yaya bölgesi, kaldırım gibi yerler ile bunlar üzerindeki kamu hizmetlerinin yürütülebilmesi için, TSE standartlarına ve ilgili mevzuatına göre;</a:t>
            </a:r>
          </a:p>
          <a:p>
            <a:pPr algn="just"/>
            <a:r>
              <a:rPr lang="tr-TR" sz="1800" dirty="0"/>
              <a:t>a)  Bisiklet yolu, otopark, yönlendirme, sinyalizasyon, aydınlatma ve ağaçlandırma uygulamalarıyla ve kent mobilyalarıyla beraber kaldırım ve kavşak düzenlemelerini yapmak veya yaptırmakla,</a:t>
            </a:r>
          </a:p>
          <a:p>
            <a:pPr algn="just"/>
            <a:r>
              <a:rPr lang="tr-TR" sz="1800" dirty="0"/>
              <a:t>b) Reklam ve bilgilendirme levha ile pano düzenlemelerini yapmak veya yaptırmakla,</a:t>
            </a:r>
          </a:p>
          <a:p>
            <a:pPr algn="just"/>
            <a:r>
              <a:rPr lang="tr-TR" sz="1800" dirty="0"/>
              <a:t>c)   </a:t>
            </a:r>
            <a:r>
              <a:rPr lang="tr-TR" sz="1800" b="1" u="sng" dirty="0"/>
              <a:t>Topluma açık yerlerde ihtiyaçların karşılanması amacıyla; büfe, mescit, </a:t>
            </a:r>
            <a:r>
              <a:rPr lang="tr-TR" sz="1800" b="1" u="sng" dirty="0">
                <a:solidFill>
                  <a:srgbClr val="FF0000"/>
                </a:solidFill>
              </a:rPr>
              <a:t>para çekme makinesi</a:t>
            </a:r>
            <a:r>
              <a:rPr lang="tr-TR" sz="1800" b="1" u="sng" dirty="0"/>
              <a:t>, telefon kulübesi, tuvalet, çeşme ve benzeri tesislerin kurulmasına ilişkin iş ve işlemleri yürütmekle,</a:t>
            </a:r>
          </a:p>
          <a:p>
            <a:pPr algn="just"/>
            <a:r>
              <a:rPr lang="tr-TR" sz="1800" dirty="0"/>
              <a:t>ç) Belirli bir süre için düzenlenen sosyal ve kültürel etkinlikler için </a:t>
            </a:r>
            <a:r>
              <a:rPr lang="tr-TR" sz="1800" dirty="0">
                <a:solidFill>
                  <a:srgbClr val="FF0000"/>
                </a:solidFill>
              </a:rPr>
              <a:t>geçici olarak ihtiyaç duyulan altyapıyı ve geçici olarak talep edilen hafif ve sökülüp takılır malzemeden yapılan fuar, sergi, sahne ve çadır gibi üstyapının kurulması ve kaldırılması için gereken izinlerin verilmesine ilişkin iş ve işlemleri yürütmekle ve güvenlik tedbirlerinin alınmasını sağlamakla,</a:t>
            </a:r>
          </a:p>
          <a:p>
            <a:pPr marL="0" indent="0" algn="just">
              <a:buNone/>
            </a:pPr>
            <a:r>
              <a:rPr lang="tr-TR" sz="1800" b="1" dirty="0"/>
              <a:t>yükümlüdür.</a:t>
            </a:r>
          </a:p>
          <a:p>
            <a:pPr algn="just"/>
            <a:r>
              <a:rPr lang="tr-TR" sz="1800" dirty="0"/>
              <a:t>(2) Birinci fıkrada belirtilenlerin ve her türlü altyapının yapımı ve kullanımı ile bakım ve onarımı sırasında yaya sirkülasyonunun engellenmemesi, </a:t>
            </a:r>
            <a:r>
              <a:rPr lang="tr-TR" sz="1800" dirty="0">
                <a:solidFill>
                  <a:srgbClr val="FF0000"/>
                </a:solidFill>
              </a:rPr>
              <a:t>engellilerin </a:t>
            </a:r>
            <a:r>
              <a:rPr lang="tr-TR" sz="1800" dirty="0"/>
              <a:t>erişiminin, can ve mal güvenliğinin sağlanması zorunludur.</a:t>
            </a:r>
          </a:p>
          <a:p>
            <a:pPr algn="just"/>
            <a:r>
              <a:rPr lang="tr-TR" sz="1800" dirty="0"/>
              <a:t>(3)  Bu madde kapsamında yürütülen çalışmalarda </a:t>
            </a:r>
            <a:r>
              <a:rPr lang="tr-TR" sz="1800" dirty="0">
                <a:solidFill>
                  <a:srgbClr val="FF0000"/>
                </a:solidFill>
              </a:rPr>
              <a:t>tescilli ve tarihi yapılar ile doğal dokunun korunması esas alınır.</a:t>
            </a:r>
          </a:p>
          <a:p>
            <a:pPr algn="just"/>
            <a:endParaRPr lang="tr-TR" sz="1800" b="1" u="sng" dirty="0" smtClean="0"/>
          </a:p>
        </p:txBody>
      </p:sp>
      <p:cxnSp>
        <p:nvCxnSpPr>
          <p:cNvPr id="6" name="5 Düz Bağlayıcı"/>
          <p:cNvCxnSpPr/>
          <p:nvPr/>
        </p:nvCxnSpPr>
        <p:spPr>
          <a:xfrm flipV="1">
            <a:off x="496387" y="1052736"/>
            <a:ext cx="8219256" cy="48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6 Slayt Numarası Yer Tutucusu"/>
          <p:cNvSpPr>
            <a:spLocks noGrp="1"/>
          </p:cNvSpPr>
          <p:nvPr>
            <p:ph type="sldNum" sz="quarter" idx="12"/>
          </p:nvPr>
        </p:nvSpPr>
        <p:spPr/>
        <p:txBody>
          <a:bodyPr/>
          <a:lstStyle/>
          <a:p>
            <a:fld id="{B1DEFA8C-F947-479F-BE07-76B6B3F80BF1}" type="slidenum">
              <a:rPr lang="tr-TR" smtClean="0"/>
              <a:pPr/>
              <a:t>51</a:t>
            </a:fld>
            <a:endParaRPr lang="tr-TR" dirty="0"/>
          </a:p>
        </p:txBody>
      </p:sp>
    </p:spTree>
    <p:extLst>
      <p:ext uri="{BB962C8B-B14F-4D97-AF65-F5344CB8AC3E}">
        <p14:creationId xmlns="" xmlns:p14="http://schemas.microsoft.com/office/powerpoint/2010/main" val="196458408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r"/>
            <a:r>
              <a:rPr lang="tr-TR" sz="2800" dirty="0" smtClean="0"/>
              <a:t>Planlı Alanlar  İmar Yönetmeliği</a:t>
            </a:r>
            <a:br>
              <a:rPr lang="tr-TR" sz="2800" dirty="0" smtClean="0"/>
            </a:br>
            <a:r>
              <a:rPr lang="tr-TR" sz="2000" b="1" u="sng" dirty="0" smtClean="0">
                <a:solidFill>
                  <a:srgbClr val="FF0000"/>
                </a:solidFill>
              </a:rPr>
              <a:t>UYGULAMA ESASLARI-Madde 69</a:t>
            </a:r>
            <a:endParaRPr lang="tr-TR" sz="2800" b="1" dirty="0">
              <a:solidFill>
                <a:srgbClr val="FF0000"/>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52</a:t>
            </a:fld>
            <a:endParaRPr lang="tr-TR" dirty="0"/>
          </a:p>
        </p:txBody>
      </p:sp>
      <p:cxnSp>
        <p:nvCxnSpPr>
          <p:cNvPr id="6" name="5 Düz Bağlayıcı"/>
          <p:cNvCxnSpPr/>
          <p:nvPr/>
        </p:nvCxnSpPr>
        <p:spPr>
          <a:xfrm>
            <a:off x="1763688" y="1412776"/>
            <a:ext cx="69127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8 Metin kutusu"/>
          <p:cNvSpPr txBox="1"/>
          <p:nvPr/>
        </p:nvSpPr>
        <p:spPr>
          <a:xfrm>
            <a:off x="1259632" y="4725144"/>
            <a:ext cx="505267" cy="369332"/>
          </a:xfrm>
          <a:prstGeom prst="rect">
            <a:avLst/>
          </a:prstGeom>
          <a:noFill/>
        </p:spPr>
        <p:txBody>
          <a:bodyPr wrap="none" rtlCol="0">
            <a:spAutoFit/>
          </a:bodyPr>
          <a:lstStyle/>
          <a:p>
            <a:r>
              <a:rPr lang="tr-TR" dirty="0" smtClean="0"/>
              <a:t>     </a:t>
            </a:r>
            <a:endParaRPr lang="tr-TR" dirty="0"/>
          </a:p>
        </p:txBody>
      </p:sp>
      <p:sp>
        <p:nvSpPr>
          <p:cNvPr id="8" name="7 İçerik Yer Tutucusu"/>
          <p:cNvSpPr>
            <a:spLocks noGrp="1"/>
          </p:cNvSpPr>
          <p:nvPr>
            <p:ph idx="1"/>
          </p:nvPr>
        </p:nvSpPr>
        <p:spPr>
          <a:xfrm>
            <a:off x="457200" y="1600200"/>
            <a:ext cx="8229600" cy="4349079"/>
          </a:xfrm>
        </p:spPr>
        <p:txBody>
          <a:bodyPr>
            <a:normAutofit lnSpcReduction="10000"/>
          </a:bodyPr>
          <a:lstStyle/>
          <a:p>
            <a:r>
              <a:rPr lang="tr-TR" sz="1800" dirty="0"/>
              <a:t>Yönetmeliğin </a:t>
            </a:r>
            <a:r>
              <a:rPr lang="tr-TR" sz="1800" u="sng" dirty="0">
                <a:solidFill>
                  <a:srgbClr val="FF0000"/>
                </a:solidFill>
              </a:rPr>
              <a:t>birinci, ikinci, altıncı, yedinci, sekizinci, dokuzuncu bölümleri, geçici maddeleri ile 19 uncu ve 20 </a:t>
            </a:r>
            <a:r>
              <a:rPr lang="tr-TR" sz="1800" u="sng" dirty="0" err="1">
                <a:solidFill>
                  <a:srgbClr val="FF0000"/>
                </a:solidFill>
              </a:rPr>
              <a:t>nci</a:t>
            </a:r>
            <a:r>
              <a:rPr lang="tr-TR" sz="1800" u="sng" dirty="0">
                <a:solidFill>
                  <a:srgbClr val="FF0000"/>
                </a:solidFill>
              </a:rPr>
              <a:t> maddelerinde yer alan hükümler, </a:t>
            </a:r>
            <a:r>
              <a:rPr lang="tr-TR" sz="1800" dirty="0"/>
              <a:t>planlarla ve ilgili idarelerce çıkarılacak yönetmeliklerle değiştirilemez ve planlarda bu hükümlere aykırı olarak getirilecek hükümler uygulanamaz.</a:t>
            </a:r>
          </a:p>
          <a:p>
            <a:r>
              <a:rPr lang="tr-TR" sz="1800" dirty="0" smtClean="0"/>
              <a:t>1. Bölüm: </a:t>
            </a:r>
            <a:r>
              <a:rPr lang="tr-TR" sz="1800" b="1" dirty="0"/>
              <a:t>Amaç, Kapsam, Dayanak ve </a:t>
            </a:r>
            <a:r>
              <a:rPr lang="tr-TR" sz="1800" b="1" dirty="0" smtClean="0"/>
              <a:t>TANIMLAR (DEĞİŞTİRİLEMEYEN BÖLÜM) (4 madde 9 sayfa)</a:t>
            </a:r>
            <a:endParaRPr lang="tr-TR" sz="1800" dirty="0"/>
          </a:p>
          <a:p>
            <a:r>
              <a:rPr lang="tr-TR" sz="1800" dirty="0" smtClean="0"/>
              <a:t>2. Bölüm: </a:t>
            </a:r>
            <a:r>
              <a:rPr lang="tr-TR" sz="1800" b="1" dirty="0"/>
              <a:t>Genel </a:t>
            </a:r>
            <a:r>
              <a:rPr lang="tr-TR" sz="1800" b="1" dirty="0" smtClean="0"/>
              <a:t>İlkeler ( 5’inci madde)</a:t>
            </a:r>
          </a:p>
          <a:p>
            <a:r>
              <a:rPr lang="tr-TR" sz="1800" b="1" dirty="0" smtClean="0"/>
              <a:t>6. bölüm: Projeler </a:t>
            </a:r>
            <a:r>
              <a:rPr lang="tr-TR" sz="1800" b="1" dirty="0"/>
              <a:t>ve Yapı İzin Belgeleri</a:t>
            </a:r>
            <a:endParaRPr lang="tr-TR" sz="1800" dirty="0"/>
          </a:p>
          <a:p>
            <a:r>
              <a:rPr lang="tr-TR" sz="1800" b="1" dirty="0" smtClean="0"/>
              <a:t>7. bölüm: Denetime dair hükümler</a:t>
            </a:r>
          </a:p>
          <a:p>
            <a:r>
              <a:rPr lang="tr-TR" sz="1800" b="1" dirty="0" smtClean="0"/>
              <a:t>8. bölüm: </a:t>
            </a:r>
            <a:r>
              <a:rPr lang="tr-TR" sz="1800" b="1" dirty="0"/>
              <a:t>Yönetmeliğin uygulanmasına ilişkin esaslar</a:t>
            </a:r>
            <a:endParaRPr lang="tr-TR" sz="1800" dirty="0"/>
          </a:p>
          <a:p>
            <a:r>
              <a:rPr lang="tr-TR" sz="1800" b="1" dirty="0" smtClean="0"/>
              <a:t>9. bölüm: Çeşitli ve son hükümler</a:t>
            </a:r>
          </a:p>
          <a:p>
            <a:r>
              <a:rPr lang="tr-TR" sz="1800" b="1" dirty="0" smtClean="0"/>
              <a:t>19’uncu madde: Parsel </a:t>
            </a:r>
            <a:r>
              <a:rPr lang="tr-TR" sz="1800" b="1" dirty="0"/>
              <a:t>kullanım fonksiyonlarına göre yapılaşma </a:t>
            </a:r>
            <a:r>
              <a:rPr lang="tr-TR" sz="1800" b="1" dirty="0" smtClean="0"/>
              <a:t>			koşulları</a:t>
            </a:r>
          </a:p>
          <a:p>
            <a:r>
              <a:rPr lang="tr-TR" sz="1800" b="1" dirty="0" smtClean="0"/>
              <a:t>20’inci madde: Taban Alanı</a:t>
            </a:r>
            <a:endParaRPr lang="tr-TR" sz="1800" dirty="0"/>
          </a:p>
          <a:p>
            <a:endParaRPr lang="tr-TR" sz="1800" dirty="0"/>
          </a:p>
          <a:p>
            <a:endParaRPr lang="tr-TR" sz="1800" dirty="0" smtClean="0"/>
          </a:p>
        </p:txBody>
      </p:sp>
      <p:sp>
        <p:nvSpPr>
          <p:cNvPr id="3" name="Dikdörtgen 2"/>
          <p:cNvSpPr/>
          <p:nvPr/>
        </p:nvSpPr>
        <p:spPr>
          <a:xfrm rot="19315982">
            <a:off x="-214997" y="2763866"/>
            <a:ext cx="9032386" cy="923330"/>
          </a:xfrm>
          <a:prstGeom prst="rect">
            <a:avLst/>
          </a:prstGeom>
          <a:noFill/>
        </p:spPr>
        <p:style>
          <a:lnRef idx="2">
            <a:schemeClr val="accent1"/>
          </a:lnRef>
          <a:fillRef idx="1">
            <a:schemeClr val="lt1"/>
          </a:fillRef>
          <a:effectRef idx="0">
            <a:schemeClr val="accent1"/>
          </a:effectRef>
          <a:fontRef idx="minor">
            <a:schemeClr val="dk1"/>
          </a:fontRef>
        </p:style>
        <p:txBody>
          <a:bodyPr wrap="square" lIns="91440" tIns="45720" rIns="91440" bIns="45720">
            <a:spAutoFit/>
          </a:bodyPr>
          <a:lstStyle/>
          <a:p>
            <a:pPr algn="ctr"/>
            <a:r>
              <a:rPr lang="tr-TR" sz="5400" b="0" cap="none" spc="0" dirty="0" smtClean="0">
                <a:ln w="0">
                  <a:solidFill>
                    <a:srgbClr val="FFFF00"/>
                  </a:solidFill>
                </a:ln>
                <a:solidFill>
                  <a:srgbClr val="FF0000"/>
                </a:solidFill>
                <a:effectLst>
                  <a:outerShdw blurRad="38100" dist="19050" dir="2700000" algn="tl" rotWithShape="0">
                    <a:schemeClr val="dk1">
                      <a:alpha val="40000"/>
                    </a:schemeClr>
                  </a:outerShdw>
                </a:effectLst>
              </a:rPr>
              <a:t>DEĞİŞTİRİLEMEZ</a:t>
            </a:r>
            <a:endParaRPr lang="tr-TR" sz="5400" b="0" cap="none" spc="0" dirty="0">
              <a:ln w="0">
                <a:solidFill>
                  <a:srgbClr val="FFFF00"/>
                </a:solidFill>
              </a:ln>
              <a:solidFill>
                <a:srgbClr val="FF0000"/>
              </a:solidFill>
              <a:effectLst>
                <a:outerShdw blurRad="38100" dist="19050" dir="2700000" algn="tl" rotWithShape="0">
                  <a:schemeClr val="dk1">
                    <a:alpha val="40000"/>
                  </a:schemeClr>
                </a:outerShdw>
              </a:effectLst>
            </a:endParaRPr>
          </a:p>
        </p:txBody>
      </p:sp>
      <p:pic>
        <p:nvPicPr>
          <p:cNvPr id="10" name="6 İçerik Yer Tutucusu"/>
          <p:cNvPicPr>
            <a:picLocks/>
          </p:cNvPicPr>
          <p:nvPr/>
        </p:nvPicPr>
        <p:blipFill>
          <a:blip r:embed="rId2" cstate="print"/>
          <a:srcRect/>
          <a:stretch>
            <a:fillRect/>
          </a:stretch>
        </p:blipFill>
        <p:spPr bwMode="auto">
          <a:xfrm>
            <a:off x="0" y="0"/>
            <a:ext cx="9144000" cy="6858000"/>
          </a:xfrm>
          <a:prstGeom prst="rect">
            <a:avLst/>
          </a:prstGeom>
          <a:noFill/>
          <a:ln w="38100">
            <a:solidFill>
              <a:srgbClr val="FF0000"/>
            </a:solidFill>
            <a:miter lim="800000"/>
            <a:headEnd/>
            <a:tailEnd/>
          </a:ln>
        </p:spPr>
      </p:pic>
      <p:sp>
        <p:nvSpPr>
          <p:cNvPr id="11" name="5 Metin kutusu"/>
          <p:cNvSpPr txBox="1"/>
          <p:nvPr/>
        </p:nvSpPr>
        <p:spPr>
          <a:xfrm>
            <a:off x="395536" y="404664"/>
            <a:ext cx="6552728" cy="707886"/>
          </a:xfrm>
          <a:prstGeom prst="rect">
            <a:avLst/>
          </a:prstGeom>
          <a:noFill/>
        </p:spPr>
        <p:txBody>
          <a:bodyPr wrap="square" rtlCol="0">
            <a:spAutoFit/>
          </a:bodyPr>
          <a:lstStyle/>
          <a:p>
            <a:r>
              <a:rPr lang="tr-TR" sz="4000" b="1" i="1" dirty="0" smtClean="0">
                <a:solidFill>
                  <a:schemeClr val="bg1"/>
                </a:solidFill>
              </a:rPr>
              <a:t>TEŞEKKÜRLER</a:t>
            </a:r>
            <a:endParaRPr lang="tr-TR" sz="4000" b="1" i="1" dirty="0">
              <a:solidFill>
                <a:schemeClr val="bg1"/>
              </a:solidFill>
            </a:endParaRPr>
          </a:p>
        </p:txBody>
      </p:sp>
      <p:sp>
        <p:nvSpPr>
          <p:cNvPr id="12" name="Metin kutusu 11"/>
          <p:cNvSpPr txBox="1"/>
          <p:nvPr/>
        </p:nvSpPr>
        <p:spPr>
          <a:xfrm>
            <a:off x="7952" y="5840025"/>
            <a:ext cx="4176464" cy="1107996"/>
          </a:xfrm>
          <a:prstGeom prst="rect">
            <a:avLst/>
          </a:prstGeom>
          <a:noFill/>
        </p:spPr>
        <p:txBody>
          <a:bodyPr wrap="square" rtlCol="0">
            <a:spAutoFit/>
          </a:bodyPr>
          <a:lstStyle/>
          <a:p>
            <a:r>
              <a:rPr lang="tr-TR" b="1" dirty="0" smtClean="0">
                <a:solidFill>
                  <a:schemeClr val="bg1"/>
                </a:solidFill>
              </a:rPr>
              <a:t>          Ayşe </a:t>
            </a:r>
            <a:r>
              <a:rPr lang="tr-TR" b="1" dirty="0">
                <a:solidFill>
                  <a:schemeClr val="bg1"/>
                </a:solidFill>
              </a:rPr>
              <a:t>ÜNAL</a:t>
            </a:r>
          </a:p>
          <a:p>
            <a:r>
              <a:rPr lang="tr-TR" sz="2400" b="1" dirty="0" smtClean="0">
                <a:ln w="17780" cmpd="sng">
                  <a:solidFill>
                    <a:srgbClr val="FFFFFF"/>
                  </a:solidFill>
                  <a:prstDash val="solid"/>
                  <a:miter lim="800000"/>
                </a:ln>
                <a:latin typeface="+mj-lt"/>
                <a:cs typeface="Times New Roman" panose="02020603050405020304" pitchFamily="18" charset="0"/>
              </a:rPr>
              <a:t>ayseunnal@gmail.com</a:t>
            </a:r>
          </a:p>
          <a:p>
            <a:r>
              <a:rPr lang="tr-TR" sz="2400" b="1" dirty="0" smtClean="0">
                <a:ln w="17780" cmpd="sng">
                  <a:solidFill>
                    <a:srgbClr val="FFFFFF"/>
                  </a:solidFill>
                  <a:prstDash val="solid"/>
                  <a:miter lim="800000"/>
                </a:ln>
                <a:effectLst>
                  <a:outerShdw blurRad="38100" dist="38100" dir="2700000" algn="tl">
                    <a:srgbClr val="000000">
                      <a:alpha val="43137"/>
                    </a:srgbClr>
                  </a:outerShdw>
                </a:effectLst>
                <a:latin typeface="+mj-lt"/>
                <a:cs typeface="Times New Roman" panose="02020603050405020304" pitchFamily="18" charset="0"/>
              </a:rPr>
              <a:t>532 4773859</a:t>
            </a:r>
            <a:endParaRPr lang="tr-TR" sz="2400" b="1" dirty="0">
              <a:ln w="17780" cmpd="sng">
                <a:solidFill>
                  <a:srgbClr val="FFFFFF"/>
                </a:solidFill>
                <a:prstDash val="solid"/>
                <a:miter lim="800000"/>
              </a:ln>
              <a:effectLst>
                <a:outerShdw blurRad="38100" dist="38100" dir="2700000" algn="tl">
                  <a:srgbClr val="000000">
                    <a:alpha val="43137"/>
                  </a:srgbClr>
                </a:outerShdw>
              </a:effectLst>
              <a:latin typeface="+mj-lt"/>
              <a:cs typeface="Times New Roman" panose="02020603050405020304" pitchFamily="18" charset="0"/>
            </a:endParaRPr>
          </a:p>
        </p:txBody>
      </p:sp>
    </p:spTree>
    <p:extLst>
      <p:ext uri="{BB962C8B-B14F-4D97-AF65-F5344CB8AC3E}">
        <p14:creationId xmlns="" xmlns:p14="http://schemas.microsoft.com/office/powerpoint/2010/main" val="7804436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Teknik">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talam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8423</TotalTime>
  <Words>2895</Words>
  <Application>Microsoft Office PowerPoint</Application>
  <PresentationFormat>Ekran Gösterisi (4:3)</PresentationFormat>
  <Paragraphs>633</Paragraphs>
  <Slides>52</Slides>
  <Notes>0</Notes>
  <HiddenSlides>0</HiddenSlides>
  <MMClips>0</MMClips>
  <ScaleCrop>false</ScaleCrop>
  <HeadingPairs>
    <vt:vector size="4" baseType="variant">
      <vt:variant>
        <vt:lpstr>Tema</vt:lpstr>
      </vt:variant>
      <vt:variant>
        <vt:i4>1</vt:i4>
      </vt:variant>
      <vt:variant>
        <vt:lpstr>Slayt Başlıkları</vt:lpstr>
      </vt:variant>
      <vt:variant>
        <vt:i4>52</vt:i4>
      </vt:variant>
    </vt:vector>
  </HeadingPairs>
  <TitlesOfParts>
    <vt:vector size="53" baseType="lpstr">
      <vt:lpstr>Ofis Teması</vt:lpstr>
      <vt:lpstr> Planlı Alanlar   İmar                tip           Yönetmeliği &amp; Genel İlkeler-Esaslar</vt:lpstr>
      <vt:lpstr>Planlı Alanlar  İmar Yönetmeliği YÜRÜRLÜK</vt:lpstr>
      <vt:lpstr>Planlı Alanlar  İmar Yönetmeliği UYGULAMA ESASLARI-Madde 69</vt:lpstr>
      <vt:lpstr>DEĞİŞEMEYEN MADDELER</vt:lpstr>
      <vt:lpstr>YENİ YÖNETMELİK BÖLÜMLERİ</vt:lpstr>
      <vt:lpstr> “GEÇİCİ MADDELER” Çeşitli ve son hükümler </vt:lpstr>
      <vt:lpstr>Planlı Alanlar İmar Yönetmeliği GEÇİCİ MADDELER</vt:lpstr>
      <vt:lpstr>Planlı Alanlar İmar Yönetmeliği GEÇİCİ MADDELER</vt:lpstr>
      <vt:lpstr>Planlı Alanlar  İmar Yönetmeliği GEÇİCİ MADDELER</vt:lpstr>
      <vt:lpstr>Planlı Alanlar  İmar Yönetmeliği GEÇİCİ MADDELER</vt:lpstr>
      <vt:lpstr>Planlı Alanlar  İmar Yönetmeliği GEÇİCİ MADDELER</vt:lpstr>
      <vt:lpstr>Planlı Alanlar  İmar Yönetmeliği UYGULAMA ESASLARI-Madde 69</vt:lpstr>
      <vt:lpstr>Planlı Alanlar İmar Yönetmeliği</vt:lpstr>
      <vt:lpstr>Planlı Alanlar İmar Yönetmeliği AMAÇ-KAPSAM-DAYANAK</vt:lpstr>
      <vt:lpstr> Planlı Alanlar İmar Yönetmeliği Konuları Nelerdir? </vt:lpstr>
      <vt:lpstr> Planlı Alanlar İmar Yönetmeliği Konuları Nelerdir? </vt:lpstr>
      <vt:lpstr>Planlı Alanlar İmar Yönetmeliği UYGULAMA ESASLARI-Madde 69</vt:lpstr>
      <vt:lpstr>Planlı Alanlar İmar Yönetmeliği UYGULAMA ESASLARI-Madde 69</vt:lpstr>
      <vt:lpstr>Planlı Alanlar İmar Yönetmeliği UYGULAMA ESASLARI-Madde 69</vt:lpstr>
      <vt:lpstr>Planlı Alanlar İmar Yönetmeliği UYGULAMA ESASLARI-Madde 69</vt:lpstr>
      <vt:lpstr>Planlı Alanlar İmar Yönetmeliği tanımlar- Madde 4</vt:lpstr>
      <vt:lpstr>Planlı Alanlar İmar Yönetmeliği tanımlar- Madde 4</vt:lpstr>
      <vt:lpstr>Planlı Alanlar İmar Yönetmeliği tanımlar- Madde 4</vt:lpstr>
      <vt:lpstr>Planlı Alanlar İmar Yönetmeliği tanımlar- Madde 4</vt:lpstr>
      <vt:lpstr>Planlı Alanlar İmar Yönetmeliği tanımlar- Madde 4</vt:lpstr>
      <vt:lpstr>Planlı Alanlar İmar Yönetmeliği tanımlar- Madde 4</vt:lpstr>
      <vt:lpstr>Planlı Alanlar İmar Yönetmeliği tanımlar- Madde 4</vt:lpstr>
      <vt:lpstr>Planlı Alanlar İmar Yönetmeliği tanımlar- Madde 4</vt:lpstr>
      <vt:lpstr>Planlı Alanlar İmar Yönetmeliği tanımlar- Madde 4</vt:lpstr>
      <vt:lpstr>Planlı Alanlar  İmar Yönetmeliği Genel İlkeler (DEĞİŞTİRİLEMEZ) md.5</vt:lpstr>
      <vt:lpstr>Planlı Alanlar  İmar Yönetmeliği Genel İlkeler (DEĞİŞTİRİLEMEZ) md.5</vt:lpstr>
      <vt:lpstr>Planlı Alanlar  İmar Yönetmeliği Genel İlkeler (DEĞİŞTİRİLEMEZ) md.5 YENİ FIRSAT </vt:lpstr>
      <vt:lpstr>Planlı Alanlar  İmar Yönetmeliği Genel İlkeler (DEĞİŞTİRİLEMEZ) md.5</vt:lpstr>
      <vt:lpstr>Genel İlkeler (DEĞİŞTİRİLEMEZ) md.5/8. fıkra</vt:lpstr>
      <vt:lpstr>Planlı Alanlar  İmar Yönetmeliği GENEL BİLGİ</vt:lpstr>
      <vt:lpstr>BİRAZ BASİTLEŞTİRELİM</vt:lpstr>
      <vt:lpstr>Genel İlkeler (DEĞİŞTİRİLEMEZ) md.5 5’İNCİ MADDENİN 8’İNCİ FIKRASI İLE EMSALE ESAS İNŞAAT ALANININ DIŞINDA KALAN VE %30 İÇERİSİNDE DE SAYILMAYACAK OLAN KULLANIMLAR  (DİKKAT 22. Madde ile mükerrerlikler var) </vt:lpstr>
      <vt:lpstr>Taban alanına girmeyen hususlar</vt:lpstr>
      <vt:lpstr>Planlı Alanlar  İmar Yönetmeliği Genel İlkeler (DEĞİŞTİRİLEMEZ) md.5</vt:lpstr>
      <vt:lpstr>Planlı Alanlar  İmar Yönetmeliği Genel İlkeler (DEĞİŞTİRİLEMEZ) md.5</vt:lpstr>
      <vt:lpstr>Planlı Alanlar  İmar Yönetmeliği Genel İlkeler (DEĞİŞTİRİLEMEZ) md.5</vt:lpstr>
      <vt:lpstr>Planlı Alanlar  İmar Yönetmeliği Genel İlkeler (DEĞİŞTİRİLEMEZ) md.5</vt:lpstr>
      <vt:lpstr>Slayt 43</vt:lpstr>
      <vt:lpstr>Planlı Alanlar  İmar Yönetmeliği Genel İlkeler (DEĞİŞTİRİLEMEZ) md.5</vt:lpstr>
      <vt:lpstr>Planlı Alanlar  İmar Yönetmeliği Genel İlkeler (DEĞİŞTİRİLEMEZ) md.5</vt:lpstr>
      <vt:lpstr>Planlı Alanlar  İmar Yönetmeliği Genel İlkeler (DEĞİŞTİRİLEMEZ) md.5</vt:lpstr>
      <vt:lpstr>Planlı Alanlar  İmar Yönetmeliği Genel İlkeler (DEĞİŞTİRİLEMEZ) md.5</vt:lpstr>
      <vt:lpstr>Planlı Alanlar  İmar Yönetmeliği Genel İlkeler (DEĞİŞTİRİLEMEZ) md.5</vt:lpstr>
      <vt:lpstr>Planlı Alanlar  İmar Yönetmeliği Genel İlkeler (DEĞİŞTİRİLEMEZ) md.5</vt:lpstr>
      <vt:lpstr>Planlı Alanlar  İmar Yönetmeliği Genel İlkeler (DEĞİŞTİRİLEMEZ) md.5</vt:lpstr>
      <vt:lpstr>YAPILAŞMADA_İDARENİN SORUMLULUKLARI md.26</vt:lpstr>
      <vt:lpstr>Planlı Alanlar  İmar Yönetmeliği UYGULAMA ESASLARI-Madde 69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TÜRKİYE’DE ŞEHİRLEŞME Merkezi Yönetim-Belediye Yönetimi  İlişkileri</dc:title>
  <cp:lastModifiedBy>AYSE</cp:lastModifiedBy>
  <cp:revision>847</cp:revision>
  <dcterms:modified xsi:type="dcterms:W3CDTF">2017-10-21T05:10:28Z</dcterms:modified>
</cp:coreProperties>
</file>