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2" r:id="rId2"/>
    <p:sldId id="293" r:id="rId3"/>
    <p:sldId id="295" r:id="rId4"/>
    <p:sldId id="294" r:id="rId5"/>
    <p:sldId id="296" r:id="rId6"/>
    <p:sldId id="281" r:id="rId7"/>
    <p:sldId id="282" r:id="rId8"/>
    <p:sldId id="284" r:id="rId9"/>
    <p:sldId id="283" r:id="rId10"/>
    <p:sldId id="285" r:id="rId11"/>
    <p:sldId id="286" r:id="rId12"/>
    <p:sldId id="290" r:id="rId13"/>
    <p:sldId id="287" r:id="rId14"/>
    <p:sldId id="288" r:id="rId15"/>
    <p:sldId id="289" r:id="rId16"/>
    <p:sldId id="291" r:id="rId17"/>
    <p:sldId id="27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STAFA BAYSAL" initials="MB" lastIdx="0" clrIdx="0">
    <p:extLst>
      <p:ext uri="{19B8F6BF-5375-455C-9EA6-DF929625EA0E}">
        <p15:presenceInfo xmlns:p15="http://schemas.microsoft.com/office/powerpoint/2012/main" userId="MUSTAFA BAYS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8" d="100"/>
          <a:sy n="108" d="100"/>
        </p:scale>
        <p:origin x="1704"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5/5/2026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5/5/2026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com/search?q=4857+Say%C4%B1l%C4%B1+%C4%B0%C5%9F+Kanunu+Disiplin+ile+%C4%B0lgili+Temel+H%C3%BCk%C3%BCmler&amp;sca_esv=96813d58d070a76e&amp;rlz=1C1CHZL_trTR1178TR1178&amp;sxsrf=ANbL-n6IvEswF9vC0_zgFT59JTL1sbpcJw:1777900797015&amp;ei=_Zz4aYw9mPvv9Q-hqJz5Cg&amp;biw=1920&amp;bih=945&amp;sclient=gws-wiz-serp&amp;fbs=ADc_l-Yk7dC9rTocjjwI5T_IO7ZXZx8sGEvFzwwy1762Wb_hh2_-YUFawUQV-Pog8K3oRnqaSUtCgmaGuu2Di63uaibTSX0II5FKxkaJXTiNdS5wmQEhnwnIyALwCHwAJBNTAyJ8eCE7i9RVca0bdINyNLlyMdKAioEUqbYSH_Ylo68nQLROK2P5lO_6WALTYMhVQpDDuyrU8Ka8O5_xPY8t4__sO_coleZ8gzBLcMM27WXjLGULVY9iZQg7EvoQzSNgRygeCj6A&amp;aep=10&amp;ntc=1&amp;mstk=AUtExfB33WV-dourNljpsAWLFui9h1M8MwpECCp81_1IQ2HG1_MOrcYosxEzm1VLc3LvMRFcXq-vfrvS3ntm4ENk8zorVRf6Vcby6S3r-erh3FyrjphADLHiJdPvO6xdKVqSKnXwCmt4ZmkbWvCuNdYG036DHnE4ODM&amp;aioh=3&amp;csuir=1&amp;csui=3&amp;ved=2ahUKEwjz1Z7p3J-UAxWChf0HHTI4LlYQgK4QegQIAhAB"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57200" y="62144"/>
            <a:ext cx="8229600" cy="1538056"/>
          </a:xfrm>
        </p:spPr>
        <p:txBody>
          <a:bodyPr>
            <a:normAutofit/>
          </a:bodyPr>
          <a:lstStyle/>
          <a:p>
            <a:r>
              <a:rPr lang="tr-TR" b="1" dirty="0" smtClean="0"/>
              <a:t>4857 İş Kanunda Göre Disiplin işlemleri</a:t>
            </a:r>
            <a:endParaRPr lang="tr-TR" b="1" dirty="0"/>
          </a:p>
        </p:txBody>
      </p:sp>
      <p:sp>
        <p:nvSpPr>
          <p:cNvPr id="3" name="İçerik Yer Tutucusu 2"/>
          <p:cNvSpPr>
            <a:spLocks noGrp="1"/>
          </p:cNvSpPr>
          <p:nvPr>
            <p:ph idx="1"/>
          </p:nvPr>
        </p:nvSpPr>
        <p:spPr>
          <a:xfrm>
            <a:off x="457200" y="1600200"/>
            <a:ext cx="8580268" cy="5257800"/>
          </a:xfrm>
        </p:spPr>
        <p:txBody>
          <a:bodyPr>
            <a:normAutofit fontScale="55000" lnSpcReduction="20000"/>
          </a:bodyPr>
          <a:lstStyle/>
          <a:p>
            <a:r>
              <a:rPr lang="tr-TR" dirty="0"/>
              <a:t>4857 sayılı İş Kanunu'nda doğrudan </a:t>
            </a:r>
            <a:r>
              <a:rPr lang="tr-TR" dirty="0" smtClean="0"/>
              <a:t>işverenin </a:t>
            </a:r>
            <a:r>
              <a:rPr lang="tr-TR" dirty="0"/>
              <a:t>yönetim hakkı kapsamında disiplin prosedürleri uygulanabilir. En önemli disiplin maddeleri; işçinin haklı nedenle tazminatsız işten çıkarılmasını düzenleyen </a:t>
            </a:r>
            <a:r>
              <a:rPr lang="tr-TR" dirty="0" smtClean="0"/>
              <a:t>ve </a:t>
            </a:r>
            <a:r>
              <a:rPr lang="tr-TR" dirty="0"/>
              <a:t>iş sözleşmesi/toplu iş sözleşmesi ile belirlenen disiplin kurallarıdır. </a:t>
            </a:r>
          </a:p>
          <a:p>
            <a:r>
              <a:rPr lang="tr-TR" b="1" dirty="0">
                <a:hlinkClick r:id="rId3"/>
              </a:rPr>
              <a:t>4857 Sayılı İş Kanunu Disiplin ile İlgili Temel Hükümler</a:t>
            </a:r>
            <a:endParaRPr lang="tr-TR" dirty="0"/>
          </a:p>
          <a:p>
            <a:r>
              <a:rPr lang="tr-TR" b="1" dirty="0"/>
              <a:t>Madde 25/II (Ahlak ve İyi Niyet Kurallarına Uymayan Haller):</a:t>
            </a:r>
            <a:r>
              <a:rPr lang="tr-TR" dirty="0"/>
              <a:t> İşçinin işvereni yanıltması, hırsızlık, devamsızlık, işin güvenliğini tehlikeye düşürme, iş arkadaşına sataşma gibi durumlarda işverenin sözleşmeyi haklı nedenle derhal feshetmesini sağlar</a:t>
            </a:r>
            <a:r>
              <a:rPr lang="tr-TR" dirty="0" smtClean="0"/>
              <a:t>.</a:t>
            </a:r>
          </a:p>
          <a:p>
            <a:endParaRPr lang="tr-TR" dirty="0"/>
          </a:p>
          <a:p>
            <a:r>
              <a:rPr lang="tr-TR" b="1" dirty="0"/>
              <a:t>Madde 38 -</a:t>
            </a:r>
            <a:r>
              <a:rPr lang="tr-TR" dirty="0"/>
              <a:t> İşveren toplu sözleşme veya iş sözleşmelerinde gösterilmiş olan sebepler dışında işçiye ücret kesme cezası veremez.</a:t>
            </a:r>
            <a:endParaRPr lang="tr-TR" b="1" dirty="0"/>
          </a:p>
          <a:p>
            <a:r>
              <a:rPr lang="tr-TR" dirty="0"/>
              <a:t>İşçi ücretlerinden ceza olarak yapılacak kesintilerin işçiye derhal sebepleriyle beraber bildirilmesi gerekir. İşçi ücretlerinden bu yolda yapılacak kesintiler bir ayda iki gündelikten veya parça başına yahut yapılan iş miktarına göre verilen ücretlerde işçinin iki günlük kazancından fazla olamaz</a:t>
            </a:r>
            <a:r>
              <a:rPr lang="tr-TR" dirty="0" smtClean="0"/>
              <a:t>.</a:t>
            </a:r>
          </a:p>
          <a:p>
            <a:r>
              <a:rPr lang="tr-TR" b="1" dirty="0"/>
              <a:t>Bu paralar işçilerin eğitimi ve sosyal hizmetleri için kullanılıp harcanmak üzere Çalışma ve Sosyal Güvenlik Bakanlığı hesabına </a:t>
            </a:r>
            <a:r>
              <a:rPr lang="tr-TR" b="1" dirty="0" smtClean="0"/>
              <a:t> yatırılır </a:t>
            </a:r>
            <a:endParaRPr lang="tr-TR" b="1" dirty="0"/>
          </a:p>
          <a:p>
            <a:endParaRPr lang="tr-TR" dirty="0"/>
          </a:p>
          <a:p>
            <a:r>
              <a:rPr lang="tr-TR" b="1" dirty="0" smtClean="0"/>
              <a:t>Disiplin </a:t>
            </a:r>
            <a:r>
              <a:rPr lang="tr-TR" b="1" dirty="0"/>
              <a:t>Kuralları ve Süreç:</a:t>
            </a:r>
            <a:r>
              <a:rPr lang="tr-TR" dirty="0"/>
              <a:t> İşyerinde disiplin cezası verilebilmesi için iş sözleşmesinde veya toplu iş sözleşmesinde bu disiplin prosedürlerinin tanımlanmış olması gerekir</a:t>
            </a:r>
          </a:p>
          <a:p>
            <a:pPr marL="0" indent="0">
              <a:buNone/>
            </a:pPr>
            <a:endParaRPr lang="tr-TR" dirty="0"/>
          </a:p>
        </p:txBody>
      </p:sp>
      <p:pic>
        <p:nvPicPr>
          <p:cNvPr id="4" name="Resim 3"/>
          <p:cNvPicPr>
            <a:picLocks noChangeAspect="1"/>
          </p:cNvPicPr>
          <p:nvPr/>
        </p:nvPicPr>
        <p:blipFill>
          <a:blip r:embed="rId4"/>
          <a:stretch>
            <a:fillRect/>
          </a:stretch>
        </p:blipFill>
        <p:spPr>
          <a:xfrm>
            <a:off x="457200" y="731838"/>
            <a:ext cx="1944210" cy="868362"/>
          </a:xfrm>
          <a:prstGeom prst="rect">
            <a:avLst/>
          </a:prstGeom>
        </p:spPr>
      </p:pic>
    </p:spTree>
    <p:extLst>
      <p:ext uri="{BB962C8B-B14F-4D97-AF65-F5344CB8AC3E}">
        <p14:creationId xmlns:p14="http://schemas.microsoft.com/office/powerpoint/2010/main" val="42862510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199" y="239697"/>
            <a:ext cx="8384959" cy="6618303"/>
          </a:xfrm>
        </p:spPr>
        <p:txBody>
          <a:bodyPr>
            <a:normAutofit fontScale="70000" lnSpcReduction="20000"/>
          </a:bodyPr>
          <a:lstStyle/>
          <a:p>
            <a:r>
              <a:rPr lang="tr-TR" b="1" dirty="0"/>
              <a:t>İşverenin haklı nedenle derhal fesih hakkı</a:t>
            </a:r>
            <a:endParaRPr lang="tr-TR" dirty="0"/>
          </a:p>
          <a:p>
            <a:r>
              <a:rPr lang="tr-TR" b="1" dirty="0"/>
              <a:t>Madde 25 -</a:t>
            </a:r>
            <a:r>
              <a:rPr lang="tr-TR" dirty="0"/>
              <a:t> Süresi belirli olsun veya olmasın işveren, aşağıda yazılı hallerde iş sözleşmesini sürenin bitiminden önce veya bildirim süresini beklemeksizin feshedebilir: </a:t>
            </a:r>
            <a:endParaRPr lang="tr-TR" dirty="0" smtClean="0"/>
          </a:p>
          <a:p>
            <a:pPr marL="0" indent="0">
              <a:buNone/>
            </a:pPr>
            <a:endParaRPr lang="tr-TR" dirty="0"/>
          </a:p>
          <a:p>
            <a:r>
              <a:rPr lang="tr-TR" dirty="0"/>
              <a:t>I- Sağlık sebepleri:</a:t>
            </a:r>
          </a:p>
          <a:p>
            <a:r>
              <a:rPr lang="tr-TR" dirty="0"/>
              <a:t>a) İşçinin kendi kastından veya derli toplu olmayan yaşayışından yahut içkiye düşkünlüğünden doğacak bir hastalığa </a:t>
            </a:r>
            <a:r>
              <a:rPr lang="en-US" dirty="0" err="1"/>
              <a:t>yakalanması</a:t>
            </a:r>
            <a:r>
              <a:rPr lang="en-US" dirty="0"/>
              <a:t> </a:t>
            </a:r>
            <a:r>
              <a:rPr lang="en-US" dirty="0" err="1"/>
              <a:t>veya</a:t>
            </a:r>
            <a:r>
              <a:rPr lang="en-US" dirty="0"/>
              <a:t> </a:t>
            </a:r>
            <a:r>
              <a:rPr lang="en-US" dirty="0" err="1"/>
              <a:t>engelli</a:t>
            </a:r>
            <a:r>
              <a:rPr lang="en-US" dirty="0"/>
              <a:t> </a:t>
            </a:r>
            <a:r>
              <a:rPr lang="en-US" dirty="0" err="1"/>
              <a:t>hâle</a:t>
            </a:r>
            <a:r>
              <a:rPr lang="en-US" dirty="0"/>
              <a:t> </a:t>
            </a:r>
            <a:r>
              <a:rPr lang="en-US" dirty="0" err="1"/>
              <a:t>gelmesi</a:t>
            </a:r>
            <a:r>
              <a:rPr lang="en-US" dirty="0"/>
              <a:t> </a:t>
            </a:r>
            <a:r>
              <a:rPr lang="en-US" dirty="0" err="1"/>
              <a:t>durumunda</a:t>
            </a:r>
            <a:r>
              <a:rPr lang="tr-TR" dirty="0"/>
              <a:t>, bu sebeple doğacak devamsızlığın ardı ardına üç iş günü veya bir ayda beş iş gününden fazla sürmesi</a:t>
            </a:r>
            <a:r>
              <a:rPr lang="tr-TR" dirty="0" smtClean="0"/>
              <a:t>.</a:t>
            </a:r>
          </a:p>
          <a:p>
            <a:endParaRPr lang="tr-TR" dirty="0" smtClean="0"/>
          </a:p>
          <a:p>
            <a:r>
              <a:rPr lang="tr-TR" dirty="0"/>
              <a:t>b) İşçinin tutulduğu hastalığın tedavi edilemeyecek nitelikte olduğu ve işyerinde çalışmasında sakınca bulunduğunun Sağlık Kurulunca saptanması durumunda</a:t>
            </a:r>
            <a:r>
              <a:rPr lang="tr-TR" dirty="0" smtClean="0"/>
              <a:t>.</a:t>
            </a:r>
          </a:p>
          <a:p>
            <a:pPr marL="0" indent="0">
              <a:buNone/>
            </a:pPr>
            <a:endParaRPr lang="tr-TR" b="1" dirty="0"/>
          </a:p>
          <a:p>
            <a:r>
              <a:rPr lang="tr-TR" dirty="0"/>
              <a:t>(a) alt bendinde </a:t>
            </a:r>
            <a:r>
              <a:rPr lang="tr-TR" dirty="0" smtClean="0"/>
              <a:t>sayılan </a:t>
            </a:r>
            <a:r>
              <a:rPr lang="tr-TR" dirty="0"/>
              <a:t>sebepler dışında işçinin hastalık, kaza, doğum ve gebelik gibi hallerde işveren için iş sözleşmesini bildirimsiz fesih hakkı; belirtilen hallerin işçinin işyerindeki çalışma süresine göre 17 </a:t>
            </a:r>
            <a:r>
              <a:rPr lang="tr-TR" dirty="0" err="1"/>
              <a:t>nci</a:t>
            </a:r>
            <a:r>
              <a:rPr lang="tr-TR" dirty="0"/>
              <a:t> maddedeki bildirim sürelerini altı hafta aşmasından sonra doğar. Doğum ve gebelik hallerinde bu süre 74 üncü maddedeki sürenin bitiminde başlar. Ancak işçinin iş sözleşmesinin askıda kalması nedeniyle işine gidemediği süreler için ücret işlemez. </a:t>
            </a:r>
            <a:endParaRPr lang="tr-TR" b="1" dirty="0"/>
          </a:p>
          <a:p>
            <a:pPr marL="0" indent="0">
              <a:buNone/>
            </a:pPr>
            <a:endParaRPr lang="tr-TR" dirty="0"/>
          </a:p>
          <a:p>
            <a:endParaRPr lang="tr-TR" dirty="0"/>
          </a:p>
        </p:txBody>
      </p:sp>
    </p:spTree>
    <p:extLst>
      <p:ext uri="{BB962C8B-B14F-4D97-AF65-F5344CB8AC3E}">
        <p14:creationId xmlns:p14="http://schemas.microsoft.com/office/powerpoint/2010/main" val="74931033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81740" y="159798"/>
            <a:ext cx="8495930" cy="6400800"/>
          </a:xfrm>
        </p:spPr>
        <p:txBody>
          <a:bodyPr>
            <a:normAutofit fontScale="70000" lnSpcReduction="20000"/>
          </a:bodyPr>
          <a:lstStyle/>
          <a:p>
            <a:r>
              <a:rPr lang="tr-TR" b="1" dirty="0"/>
              <a:t>II- Ahlak ve iyi niyet kurallarına uymayan haller ve benzerleri:</a:t>
            </a:r>
          </a:p>
          <a:p>
            <a:r>
              <a:rPr lang="tr-TR" dirty="0"/>
              <a:t>a) İş sözleşmesi yapıldığı sırada bu sözleşmenin esaslı noktalarından biri için gerekli vasıflar veya şartlar kendisinde bulunmadığı halde bunların kendisinde bulunduğunu ileri sürerek, yahut gerçeğe uygun olmayan bilgiler veya sözler söyleyerek işçinin işvereni yanıltması. </a:t>
            </a:r>
            <a:endParaRPr lang="tr-TR" dirty="0" smtClean="0"/>
          </a:p>
          <a:p>
            <a:endParaRPr lang="tr-TR" dirty="0"/>
          </a:p>
          <a:p>
            <a:r>
              <a:rPr lang="tr-TR" dirty="0"/>
              <a:t>b) İşçinin, işveren yahut bunların aile üyelerinden birinin şeref ve namusuna dokunacak sözler </a:t>
            </a:r>
            <a:r>
              <a:rPr lang="tr-TR" dirty="0" err="1"/>
              <a:t>sarfetmesi</a:t>
            </a:r>
            <a:r>
              <a:rPr lang="tr-TR" dirty="0"/>
              <a:t> veya davranışlarda bulunması, yahut işveren hakkında şeref ve haysiyet kırıcı asılsız ihbar ve </a:t>
            </a:r>
            <a:r>
              <a:rPr lang="tr-TR" dirty="0" err="1"/>
              <a:t>isnadlarda</a:t>
            </a:r>
            <a:r>
              <a:rPr lang="tr-TR" dirty="0"/>
              <a:t> bulunması</a:t>
            </a:r>
            <a:r>
              <a:rPr lang="tr-TR" dirty="0" smtClean="0"/>
              <a:t>.</a:t>
            </a:r>
          </a:p>
          <a:p>
            <a:endParaRPr lang="tr-TR" dirty="0"/>
          </a:p>
          <a:p>
            <a:r>
              <a:rPr lang="tr-TR" dirty="0"/>
              <a:t>c) İşçinin işverenin başka bir işçisine cinsel tacizde bulunması</a:t>
            </a:r>
            <a:r>
              <a:rPr lang="tr-TR" dirty="0" smtClean="0"/>
              <a:t>.</a:t>
            </a:r>
          </a:p>
          <a:p>
            <a:pPr marL="0" indent="0">
              <a:buNone/>
            </a:pPr>
            <a:endParaRPr lang="tr-TR" b="1" dirty="0"/>
          </a:p>
          <a:p>
            <a:r>
              <a:rPr lang="tr-TR" dirty="0"/>
              <a:t>d) İşçinin işverene yahut onun ailesi üyelerinden birine yahut işverenin başka işçisine sataşması</a:t>
            </a:r>
            <a:r>
              <a:rPr lang="en-US" dirty="0"/>
              <a:t>, </a:t>
            </a:r>
            <a:r>
              <a:rPr lang="en-US" dirty="0" err="1"/>
              <a:t>işyerine</a:t>
            </a:r>
            <a:r>
              <a:rPr lang="en-US" dirty="0"/>
              <a:t> </a:t>
            </a:r>
            <a:r>
              <a:rPr lang="en-US" dirty="0" err="1"/>
              <a:t>sarhoş</a:t>
            </a:r>
            <a:r>
              <a:rPr lang="en-US" dirty="0"/>
              <a:t> </a:t>
            </a:r>
            <a:r>
              <a:rPr lang="en-US" dirty="0" err="1"/>
              <a:t>yahut</a:t>
            </a:r>
            <a:r>
              <a:rPr lang="en-US" dirty="0"/>
              <a:t> </a:t>
            </a:r>
            <a:r>
              <a:rPr lang="en-US" dirty="0" err="1"/>
              <a:t>uyuşturucu</a:t>
            </a:r>
            <a:r>
              <a:rPr lang="en-US" dirty="0"/>
              <a:t> </a:t>
            </a:r>
            <a:r>
              <a:rPr lang="en-US" dirty="0" err="1"/>
              <a:t>madde</a:t>
            </a:r>
            <a:r>
              <a:rPr lang="en-US" dirty="0"/>
              <a:t> </a:t>
            </a:r>
            <a:r>
              <a:rPr lang="en-US" dirty="0" err="1"/>
              <a:t>almış</a:t>
            </a:r>
            <a:r>
              <a:rPr lang="en-US" dirty="0"/>
              <a:t> </a:t>
            </a:r>
            <a:r>
              <a:rPr lang="en-US" dirty="0" err="1"/>
              <a:t>olarak</a:t>
            </a:r>
            <a:r>
              <a:rPr lang="en-US" dirty="0"/>
              <a:t> </a:t>
            </a:r>
            <a:r>
              <a:rPr lang="en-US" dirty="0" err="1"/>
              <a:t>gelmesi</a:t>
            </a:r>
            <a:r>
              <a:rPr lang="en-US" dirty="0"/>
              <a:t> </a:t>
            </a:r>
            <a:r>
              <a:rPr lang="en-US" dirty="0" err="1"/>
              <a:t>ya</a:t>
            </a:r>
            <a:r>
              <a:rPr lang="en-US" dirty="0"/>
              <a:t> da </a:t>
            </a:r>
            <a:r>
              <a:rPr lang="en-US" dirty="0" err="1"/>
              <a:t>işyerinde</a:t>
            </a:r>
            <a:r>
              <a:rPr lang="en-US" dirty="0"/>
              <a:t> </a:t>
            </a:r>
            <a:r>
              <a:rPr lang="en-US" dirty="0" err="1"/>
              <a:t>bu</a:t>
            </a:r>
            <a:r>
              <a:rPr lang="en-US" dirty="0"/>
              <a:t> </a:t>
            </a:r>
            <a:r>
              <a:rPr lang="en-US" dirty="0" err="1"/>
              <a:t>maddeleri</a:t>
            </a:r>
            <a:r>
              <a:rPr lang="en-US" dirty="0"/>
              <a:t> </a:t>
            </a:r>
            <a:r>
              <a:rPr lang="en-US" dirty="0" err="1"/>
              <a:t>kullanması</a:t>
            </a:r>
            <a:r>
              <a:rPr lang="tr-TR" dirty="0" smtClean="0"/>
              <a:t>.</a:t>
            </a:r>
          </a:p>
          <a:p>
            <a:pPr marL="0" indent="0">
              <a:buNone/>
            </a:pPr>
            <a:endParaRPr lang="tr-TR" b="1" dirty="0"/>
          </a:p>
          <a:p>
            <a:r>
              <a:rPr lang="tr-TR" dirty="0"/>
              <a:t>e) İşçinin, işverenin güvenini kötüye kullanmak, hırsızlık yapmak, işverenin meslek sırlarını </a:t>
            </a:r>
            <a:r>
              <a:rPr lang="tr-TR" dirty="0" smtClean="0"/>
              <a:t>ortaya </a:t>
            </a:r>
            <a:r>
              <a:rPr lang="tr-TR" dirty="0"/>
              <a:t>atmak gibi doğruluk ve bağlılığa uymayan davranışlarda bulunması.</a:t>
            </a:r>
            <a:endParaRPr lang="tr-TR" b="1" dirty="0"/>
          </a:p>
          <a:p>
            <a:pPr marL="0" indent="0">
              <a:buNone/>
            </a:pPr>
            <a:endParaRPr lang="tr-TR" b="1" dirty="0"/>
          </a:p>
        </p:txBody>
      </p:sp>
    </p:spTree>
    <p:extLst>
      <p:ext uri="{BB962C8B-B14F-4D97-AF65-F5344CB8AC3E}">
        <p14:creationId xmlns:p14="http://schemas.microsoft.com/office/powerpoint/2010/main" val="34822757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21942"/>
            <a:ext cx="8229600" cy="6542842"/>
          </a:xfrm>
        </p:spPr>
        <p:txBody>
          <a:bodyPr>
            <a:normAutofit fontScale="85000" lnSpcReduction="20000"/>
          </a:bodyPr>
          <a:lstStyle/>
          <a:p>
            <a:r>
              <a:rPr lang="tr-TR" dirty="0" smtClean="0"/>
              <a:t>f</a:t>
            </a:r>
            <a:r>
              <a:rPr lang="tr-TR" dirty="0"/>
              <a:t>) İşçinin, işyerinde, yedi günden fazla hapisle cezalandırılan ve cezası ertelenmeyen bir suç işlemesi</a:t>
            </a:r>
            <a:r>
              <a:rPr lang="tr-TR" dirty="0" smtClean="0"/>
              <a:t>.</a:t>
            </a:r>
          </a:p>
          <a:p>
            <a:pPr marL="0" indent="0">
              <a:buNone/>
            </a:pPr>
            <a:endParaRPr lang="tr-TR" b="1" dirty="0"/>
          </a:p>
          <a:p>
            <a:r>
              <a:rPr lang="tr-TR" dirty="0"/>
              <a:t>g) İşçinin işverenden izin almaksızın veya haklı bir sebebe dayanmaksızın ardı ardına iki işgünü veya bir ay içinde iki defa herhangi bir tatil gününden sonraki iş günü, yahut bir ayda üç işgünü işine devam etmemesi</a:t>
            </a:r>
            <a:r>
              <a:rPr lang="tr-TR" dirty="0" smtClean="0"/>
              <a:t>.</a:t>
            </a:r>
          </a:p>
          <a:p>
            <a:endParaRPr lang="tr-TR" b="1" dirty="0"/>
          </a:p>
          <a:p>
            <a:r>
              <a:rPr lang="tr-TR" dirty="0"/>
              <a:t>h) İşçinin yapmakla ödevli bulunduğu görevleri kendisine hatırlatıldığı halde yapmamakta ısrar etmesi</a:t>
            </a:r>
            <a:r>
              <a:rPr lang="tr-TR" dirty="0" smtClean="0"/>
              <a:t>.</a:t>
            </a:r>
          </a:p>
          <a:p>
            <a:endParaRPr lang="tr-TR" b="1" dirty="0"/>
          </a:p>
          <a:p>
            <a:r>
              <a:rPr lang="tr-TR" dirty="0"/>
              <a:t>ı) İşçinin kendi isteği veya savsaması yüzünden işin güvenliğini tehlikeye düşürmesi, işyerinin malı olan veya malı olmayıp da eli altında bulunan makineleri, tesisatı veya başka eşya ve maddeleri otuz günlük ücretinin tutarıyla ödeyemeyecek derecede hasara ve kayba uğratması.</a:t>
            </a:r>
            <a:endParaRPr lang="tr-TR" b="1" dirty="0"/>
          </a:p>
          <a:p>
            <a:endParaRPr lang="tr-TR" dirty="0"/>
          </a:p>
        </p:txBody>
      </p:sp>
    </p:spTree>
    <p:extLst>
      <p:ext uri="{BB962C8B-B14F-4D97-AF65-F5344CB8AC3E}">
        <p14:creationId xmlns:p14="http://schemas.microsoft.com/office/powerpoint/2010/main" val="5907645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b="1" dirty="0"/>
              <a:t>III- Zorlayıcı sebepler: </a:t>
            </a:r>
          </a:p>
          <a:p>
            <a:r>
              <a:rPr lang="tr-TR" dirty="0"/>
              <a:t>İşçiyi işyerinde bir haftadan fazla süre ile çalışmaktan alıkoyan zorlayıcı bir sebebin ortaya çıkması.</a:t>
            </a:r>
          </a:p>
          <a:p>
            <a:r>
              <a:rPr lang="tr-TR" b="1" dirty="0"/>
              <a:t>IV- İşçinin gözaltına alınması veya </a:t>
            </a:r>
            <a:r>
              <a:rPr lang="tr-TR" dirty="0"/>
              <a:t>tutuklanması halinde devamsızlığın 17 </a:t>
            </a:r>
            <a:r>
              <a:rPr lang="tr-TR" dirty="0" err="1"/>
              <a:t>nci</a:t>
            </a:r>
            <a:r>
              <a:rPr lang="tr-TR" dirty="0"/>
              <a:t> maddedeki bildirim süresini aşması.</a:t>
            </a:r>
          </a:p>
          <a:p>
            <a:endParaRPr lang="tr-TR" dirty="0"/>
          </a:p>
        </p:txBody>
      </p:sp>
      <p:pic>
        <p:nvPicPr>
          <p:cNvPr id="4" name="Resim 3"/>
          <p:cNvPicPr>
            <a:picLocks noChangeAspect="1"/>
          </p:cNvPicPr>
          <p:nvPr/>
        </p:nvPicPr>
        <p:blipFill>
          <a:blip r:embed="rId3"/>
          <a:stretch>
            <a:fillRect/>
          </a:stretch>
        </p:blipFill>
        <p:spPr>
          <a:xfrm>
            <a:off x="4291677" y="5202315"/>
            <a:ext cx="4852323" cy="1655685"/>
          </a:xfrm>
          <a:prstGeom prst="rect">
            <a:avLst/>
          </a:prstGeom>
        </p:spPr>
      </p:pic>
    </p:spTree>
    <p:extLst>
      <p:ext uri="{BB962C8B-B14F-4D97-AF65-F5344CB8AC3E}">
        <p14:creationId xmlns:p14="http://schemas.microsoft.com/office/powerpoint/2010/main" val="14061255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a:t>657 </a:t>
            </a:r>
            <a:r>
              <a:rPr lang="tr-TR" b="1" dirty="0" smtClean="0"/>
              <a:t>Sayılı kanun kapsamındaki Disiplin </a:t>
            </a:r>
            <a:r>
              <a:rPr lang="tr-TR" b="1" dirty="0"/>
              <a:t>Yönetmeliği</a:t>
            </a:r>
            <a:endParaRPr lang="tr-TR" dirty="0"/>
          </a:p>
        </p:txBody>
      </p:sp>
      <p:sp>
        <p:nvSpPr>
          <p:cNvPr id="3" name="İçerik Yer Tutucusu 2"/>
          <p:cNvSpPr>
            <a:spLocks noGrp="1"/>
          </p:cNvSpPr>
          <p:nvPr>
            <p:ph idx="1"/>
          </p:nvPr>
        </p:nvSpPr>
        <p:spPr/>
        <p:txBody>
          <a:bodyPr/>
          <a:lstStyle/>
          <a:p>
            <a:r>
              <a:rPr lang="tr-TR" b="1" dirty="0"/>
              <a:t>1. 🎯 Amaç ve Kapsam</a:t>
            </a:r>
            <a:endParaRPr lang="tr-TR" dirty="0"/>
          </a:p>
          <a:p>
            <a:pPr lvl="0"/>
            <a:r>
              <a:rPr lang="tr-TR" dirty="0"/>
              <a:t>Memurların disiplin işlemlerini düzenler </a:t>
            </a:r>
          </a:p>
          <a:p>
            <a:r>
              <a:rPr lang="tr-TR" dirty="0" smtClean="0"/>
              <a:t>Disiplin </a:t>
            </a:r>
            <a:r>
              <a:rPr lang="tr-TR" dirty="0"/>
              <a:t>kurullarının nasıl kurulacağını </a:t>
            </a:r>
          </a:p>
          <a:p>
            <a:r>
              <a:rPr lang="tr-TR" dirty="0" smtClean="0"/>
              <a:t>Kimlerin </a:t>
            </a:r>
            <a:r>
              <a:rPr lang="tr-TR" dirty="0"/>
              <a:t>hangi durumlarda karar vereceğini </a:t>
            </a:r>
          </a:p>
          <a:p>
            <a:r>
              <a:rPr lang="tr-TR" dirty="0" smtClean="0"/>
              <a:t>Disiplin </a:t>
            </a:r>
            <a:r>
              <a:rPr lang="tr-TR" dirty="0"/>
              <a:t>amirlerinin yetki ve sorumluluklarını </a:t>
            </a:r>
          </a:p>
          <a:p>
            <a:endParaRPr lang="tr-TR" dirty="0"/>
          </a:p>
        </p:txBody>
      </p:sp>
    </p:spTree>
    <p:extLst>
      <p:ext uri="{BB962C8B-B14F-4D97-AF65-F5344CB8AC3E}">
        <p14:creationId xmlns:p14="http://schemas.microsoft.com/office/powerpoint/2010/main" val="20178412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395055" y="674703"/>
            <a:ext cx="8402715" cy="692458"/>
          </a:xfrm>
        </p:spPr>
        <p:txBody>
          <a:bodyPr>
            <a:normAutofit fontScale="90000"/>
          </a:bodyPr>
          <a:lstStyle/>
          <a:p>
            <a:r>
              <a:rPr lang="tr-TR" b="1" dirty="0"/>
              <a:t>Disiplin işlemini yürütmesini yapacak merciler</a:t>
            </a:r>
            <a:r>
              <a:rPr lang="tr-TR" dirty="0"/>
              <a:t/>
            </a:r>
            <a:br>
              <a:rPr lang="tr-TR" dirty="0"/>
            </a:br>
            <a:endParaRPr lang="tr-TR" dirty="0"/>
          </a:p>
        </p:txBody>
      </p:sp>
      <p:sp>
        <p:nvSpPr>
          <p:cNvPr id="3" name="İçerik Yer Tutucusu 2"/>
          <p:cNvSpPr>
            <a:spLocks noGrp="1"/>
          </p:cNvSpPr>
          <p:nvPr>
            <p:ph idx="1"/>
          </p:nvPr>
        </p:nvSpPr>
        <p:spPr/>
        <p:txBody>
          <a:bodyPr/>
          <a:lstStyle/>
          <a:p>
            <a:r>
              <a:rPr lang="tr-TR" b="1" dirty="0"/>
              <a:t>1. 👤 Disiplin </a:t>
            </a:r>
            <a:r>
              <a:rPr lang="tr-TR" b="1" dirty="0" smtClean="0"/>
              <a:t>Amirleri</a:t>
            </a:r>
          </a:p>
          <a:p>
            <a:endParaRPr lang="tr-TR" dirty="0"/>
          </a:p>
          <a:p>
            <a:r>
              <a:rPr lang="tr-TR" b="1" dirty="0"/>
              <a:t>2. </a:t>
            </a:r>
            <a:r>
              <a:rPr lang="tr-TR" b="1" dirty="0" smtClean="0"/>
              <a:t> </a:t>
            </a:r>
            <a:r>
              <a:rPr lang="tr-TR" b="1" dirty="0"/>
              <a:t>Disiplin </a:t>
            </a:r>
            <a:r>
              <a:rPr lang="tr-TR" b="1" dirty="0" smtClean="0"/>
              <a:t>Kurulları</a:t>
            </a:r>
          </a:p>
          <a:p>
            <a:endParaRPr lang="tr-TR" dirty="0"/>
          </a:p>
          <a:p>
            <a:r>
              <a:rPr lang="tr-TR" b="1" dirty="0"/>
              <a:t>3. </a:t>
            </a:r>
            <a:r>
              <a:rPr lang="tr-TR" b="1" dirty="0" smtClean="0"/>
              <a:t> </a:t>
            </a:r>
            <a:r>
              <a:rPr lang="tr-TR" b="1" dirty="0"/>
              <a:t>Yüksek Disiplin Kurulu</a:t>
            </a:r>
            <a:endParaRPr lang="tr-TR" dirty="0"/>
          </a:p>
          <a:p>
            <a:endParaRPr lang="tr-TR" dirty="0"/>
          </a:p>
        </p:txBody>
      </p:sp>
      <p:sp>
        <p:nvSpPr>
          <p:cNvPr id="4" name="Aşağı Ok 3"/>
          <p:cNvSpPr/>
          <p:nvPr/>
        </p:nvSpPr>
        <p:spPr>
          <a:xfrm>
            <a:off x="2592280" y="2114735"/>
            <a:ext cx="484632" cy="665825"/>
          </a:xfrm>
          <a:prstGeom prst="downArrow">
            <a:avLst/>
          </a:prstGeom>
          <a:gradFill>
            <a:gsLst>
              <a:gs pos="20000">
                <a:schemeClr val="tx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
        <p:nvSpPr>
          <p:cNvPr id="5" name="Aşağı Ok 4"/>
          <p:cNvSpPr/>
          <p:nvPr/>
        </p:nvSpPr>
        <p:spPr>
          <a:xfrm>
            <a:off x="2592280" y="3295095"/>
            <a:ext cx="484632" cy="665825"/>
          </a:xfrm>
          <a:prstGeom prst="downArrow">
            <a:avLst/>
          </a:prstGeom>
          <a:gradFill>
            <a:gsLst>
              <a:gs pos="20000">
                <a:schemeClr val="tx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142271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395055" y="674703"/>
            <a:ext cx="8402715" cy="692458"/>
          </a:xfrm>
        </p:spPr>
        <p:txBody>
          <a:bodyPr>
            <a:normAutofit fontScale="90000"/>
          </a:bodyPr>
          <a:lstStyle/>
          <a:p>
            <a:r>
              <a:rPr lang="tr-TR" b="1" dirty="0"/>
              <a:t>Disiplin işlemini yürütmesini yapacak merciler</a:t>
            </a:r>
            <a:r>
              <a:rPr lang="tr-TR" dirty="0"/>
              <a:t/>
            </a:r>
            <a:br>
              <a:rPr lang="tr-TR" dirty="0"/>
            </a:br>
            <a:endParaRPr lang="tr-TR" dirty="0"/>
          </a:p>
        </p:txBody>
      </p:sp>
      <p:sp>
        <p:nvSpPr>
          <p:cNvPr id="3" name="İçerik Yer Tutucusu 2"/>
          <p:cNvSpPr>
            <a:spLocks noGrp="1"/>
          </p:cNvSpPr>
          <p:nvPr>
            <p:ph idx="1"/>
          </p:nvPr>
        </p:nvSpPr>
        <p:spPr>
          <a:xfrm>
            <a:off x="457199" y="1278384"/>
            <a:ext cx="8535881" cy="5397624"/>
          </a:xfrm>
        </p:spPr>
        <p:txBody>
          <a:bodyPr>
            <a:normAutofit fontScale="70000" lnSpcReduction="20000"/>
          </a:bodyPr>
          <a:lstStyle/>
          <a:p>
            <a:r>
              <a:rPr lang="tr-TR" b="1" dirty="0"/>
              <a:t>1</a:t>
            </a:r>
            <a:r>
              <a:rPr lang="tr-TR" b="1" u="sng" dirty="0"/>
              <a:t>. 👤 </a:t>
            </a:r>
            <a:r>
              <a:rPr lang="tr-TR" b="1" u="sng" dirty="0">
                <a:solidFill>
                  <a:schemeClr val="accent6">
                    <a:lumMod val="75000"/>
                  </a:schemeClr>
                </a:solidFill>
              </a:rPr>
              <a:t>Disiplin </a:t>
            </a:r>
            <a:r>
              <a:rPr lang="tr-TR" b="1" u="sng" dirty="0" smtClean="0">
                <a:solidFill>
                  <a:schemeClr val="accent6">
                    <a:lumMod val="75000"/>
                  </a:schemeClr>
                </a:solidFill>
              </a:rPr>
              <a:t>Amirleri</a:t>
            </a:r>
          </a:p>
          <a:p>
            <a:endParaRPr lang="tr-TR" b="1" dirty="0" smtClean="0"/>
          </a:p>
          <a:p>
            <a:r>
              <a:rPr lang="tr-TR" b="1" dirty="0"/>
              <a:t>Disiplin amirleri </a:t>
            </a:r>
            <a:r>
              <a:rPr lang="tr-TR" b="1" dirty="0">
                <a:solidFill>
                  <a:srgbClr val="FF0000"/>
                </a:solidFill>
              </a:rPr>
              <a:t>uyarma</a:t>
            </a:r>
            <a:r>
              <a:rPr lang="tr-TR" b="1" dirty="0"/>
              <a:t>, </a:t>
            </a:r>
            <a:r>
              <a:rPr lang="tr-TR" b="1" dirty="0">
                <a:solidFill>
                  <a:srgbClr val="FF0000"/>
                </a:solidFill>
              </a:rPr>
              <a:t>kınama </a:t>
            </a:r>
            <a:r>
              <a:rPr lang="tr-TR" b="1" dirty="0"/>
              <a:t>ve </a:t>
            </a:r>
            <a:r>
              <a:rPr lang="tr-TR" b="1" dirty="0">
                <a:solidFill>
                  <a:srgbClr val="FF0000"/>
                </a:solidFill>
              </a:rPr>
              <a:t>a</a:t>
            </a:r>
            <a:r>
              <a:rPr lang="tr-TR" b="1" dirty="0" smtClean="0">
                <a:solidFill>
                  <a:srgbClr val="FF0000"/>
                </a:solidFill>
              </a:rPr>
              <a:t>ylıktan </a:t>
            </a:r>
            <a:r>
              <a:rPr lang="tr-TR" b="1" dirty="0">
                <a:solidFill>
                  <a:srgbClr val="FF0000"/>
                </a:solidFill>
              </a:rPr>
              <a:t>kesme</a:t>
            </a:r>
            <a:r>
              <a:rPr lang="tr-TR" b="1" dirty="0"/>
              <a:t> cezalarını vermeye yetkilidir</a:t>
            </a:r>
            <a:r>
              <a:rPr lang="tr-TR" b="1" dirty="0" smtClean="0"/>
              <a:t>.</a:t>
            </a:r>
          </a:p>
          <a:p>
            <a:pPr lvl="0"/>
            <a:r>
              <a:rPr lang="tr-TR" b="1" dirty="0"/>
              <a:t>Disiplin amirleri tarafından verilen disiplin cezasına karşı yapılan itirazın kabulü hâlinde disiplin amirleri, kararı gözden geçirerek verilen cezayı hafifletebilir veya tamamen kaldırabilir</a:t>
            </a:r>
            <a:r>
              <a:rPr lang="tr-TR" b="1" dirty="0" smtClean="0"/>
              <a:t>.</a:t>
            </a:r>
            <a:endParaRPr lang="tr-TR" dirty="0"/>
          </a:p>
          <a:p>
            <a:pPr lvl="0"/>
            <a:r>
              <a:rPr lang="tr-TR" b="1" dirty="0"/>
              <a:t>Disiplin amirliği yetkisi devredilemez. </a:t>
            </a:r>
            <a:endParaRPr lang="tr-TR" dirty="0"/>
          </a:p>
          <a:p>
            <a:pPr algn="just"/>
            <a:r>
              <a:rPr lang="tr-TR" b="1" dirty="0"/>
              <a:t>Disiplin amirleri, memurların 657 sayılı Kanunun 125 inci maddesinde yer alan disipline aykırı davranışlarını öğrendikleri tarihten itibaren 657 sayılı Kanunda ve ilgili mevzuatında belirtilen zamanaşımı süreleri içinde disiplin soruşturmasını başlatmak ve gerekli cezayı uygulayarak disiplin cezası verme yetkisinin zaman aşımına uğramasını önlemek </a:t>
            </a:r>
            <a:r>
              <a:rPr lang="tr-TR" b="1" dirty="0" smtClean="0"/>
              <a:t>zorundadır</a:t>
            </a:r>
          </a:p>
          <a:p>
            <a:pPr algn="just"/>
            <a:r>
              <a:rPr lang="tr-TR" b="1" dirty="0"/>
              <a:t>Disiplin amirleri yetkilerini, ilgili mevzuatın memurlara tanıdığı hakları göz önünde tutarak, hakkaniyet ve eşitliği esas alan bir tutum ve davranış içinde kullanmakla yükümlüdür</a:t>
            </a:r>
            <a:endParaRPr lang="tr-TR" b="1" dirty="0" smtClean="0"/>
          </a:p>
          <a:p>
            <a:pPr marL="0" indent="0">
              <a:buNone/>
            </a:pPr>
            <a:endParaRPr lang="tr-TR" dirty="0"/>
          </a:p>
        </p:txBody>
      </p:sp>
    </p:spTree>
    <p:extLst>
      <p:ext uri="{BB962C8B-B14F-4D97-AF65-F5344CB8AC3E}">
        <p14:creationId xmlns:p14="http://schemas.microsoft.com/office/powerpoint/2010/main" val="3955888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395055" y="674703"/>
            <a:ext cx="8402715" cy="692458"/>
          </a:xfrm>
        </p:spPr>
        <p:txBody>
          <a:bodyPr>
            <a:normAutofit fontScale="90000"/>
          </a:bodyPr>
          <a:lstStyle/>
          <a:p>
            <a:r>
              <a:rPr lang="tr-TR" b="1" dirty="0"/>
              <a:t>Disiplin işlemini yürütmesini yapacak merciler</a:t>
            </a:r>
            <a:r>
              <a:rPr lang="tr-TR" dirty="0"/>
              <a:t/>
            </a:r>
            <a:br>
              <a:rPr lang="tr-TR" dirty="0"/>
            </a:br>
            <a:endParaRPr lang="tr-TR" dirty="0"/>
          </a:p>
        </p:txBody>
      </p:sp>
      <p:sp>
        <p:nvSpPr>
          <p:cNvPr id="3" name="İçerik Yer Tutucusu 2"/>
          <p:cNvSpPr>
            <a:spLocks noGrp="1"/>
          </p:cNvSpPr>
          <p:nvPr>
            <p:ph idx="1"/>
          </p:nvPr>
        </p:nvSpPr>
        <p:spPr>
          <a:xfrm>
            <a:off x="457200" y="1600200"/>
            <a:ext cx="8482614" cy="4596414"/>
          </a:xfrm>
        </p:spPr>
        <p:txBody>
          <a:bodyPr>
            <a:normAutofit fontScale="25000" lnSpcReduction="20000"/>
          </a:bodyPr>
          <a:lstStyle/>
          <a:p>
            <a:r>
              <a:rPr lang="tr-TR" sz="6800" b="1" u="sng" dirty="0">
                <a:solidFill>
                  <a:srgbClr val="FF0000"/>
                </a:solidFill>
              </a:rPr>
              <a:t>2</a:t>
            </a:r>
            <a:r>
              <a:rPr lang="tr-TR" sz="6800" b="1" u="sng" dirty="0">
                <a:solidFill>
                  <a:srgbClr val="FF0000"/>
                </a:solidFill>
              </a:rPr>
              <a:t>.  </a:t>
            </a:r>
            <a:r>
              <a:rPr lang="tr-TR" sz="6800" b="1" u="sng" dirty="0">
                <a:solidFill>
                  <a:srgbClr val="FF0000"/>
                </a:solidFill>
              </a:rPr>
              <a:t>Disiplin </a:t>
            </a:r>
            <a:r>
              <a:rPr lang="tr-TR" sz="6800" b="1" u="sng" dirty="0">
                <a:solidFill>
                  <a:srgbClr val="FF0000"/>
                </a:solidFill>
              </a:rPr>
              <a:t>Kurulları</a:t>
            </a:r>
          </a:p>
          <a:p>
            <a:endParaRPr lang="tr-TR" b="1" dirty="0" smtClean="0">
              <a:solidFill>
                <a:schemeClr val="accent6">
                  <a:lumMod val="75000"/>
                </a:schemeClr>
              </a:solidFill>
            </a:endParaRPr>
          </a:p>
          <a:p>
            <a:pPr lvl="0"/>
            <a:r>
              <a:rPr lang="tr-TR" sz="6800" b="1" dirty="0"/>
              <a:t>Kademe ilerlemesinin durdurulması cezası teklifini </a:t>
            </a:r>
            <a:r>
              <a:rPr lang="tr-TR" sz="6800" b="1" dirty="0"/>
              <a:t>değerlendirmeye </a:t>
            </a:r>
          </a:p>
          <a:p>
            <a:pPr lvl="0"/>
            <a:endParaRPr lang="tr-TR" sz="6800" b="1" dirty="0"/>
          </a:p>
          <a:p>
            <a:pPr lvl="0"/>
            <a:r>
              <a:rPr lang="tr-TR" sz="6800" b="1" dirty="0"/>
              <a:t>Uyarma, kınama ve aylıktan kesme cezalarına karşı yapılan itirazları </a:t>
            </a:r>
            <a:r>
              <a:rPr lang="tr-TR" sz="6800" b="1" dirty="0"/>
              <a:t>değerlendirmeye</a:t>
            </a:r>
            <a:endParaRPr lang="tr-TR" sz="6800" b="1" dirty="0"/>
          </a:p>
          <a:p>
            <a:pPr lvl="0"/>
            <a:endParaRPr lang="tr-TR" sz="6800" b="1" dirty="0"/>
          </a:p>
          <a:p>
            <a:pPr lvl="0"/>
            <a:r>
              <a:rPr lang="tr-TR" sz="6800" b="1" dirty="0"/>
              <a:t>Kademe ilerlemesinin durdurulması cezasının özlük dosyasından çıkarılması talepleri hakkında mütalaa vermeye, yetkilidir. </a:t>
            </a:r>
            <a:endParaRPr lang="tr-TR" sz="6800" b="1" dirty="0"/>
          </a:p>
          <a:p>
            <a:pPr lvl="0"/>
            <a:endParaRPr lang="tr-TR" sz="6800" b="1" dirty="0"/>
          </a:p>
          <a:p>
            <a:pPr lvl="0"/>
            <a:r>
              <a:rPr lang="tr-TR" sz="6800" b="1" dirty="0"/>
              <a:t>Disiplin kurullarının ayrı bir ceza tayinine yetkisi yoktur, cezayı kabul veya reddeder</a:t>
            </a:r>
            <a:r>
              <a:rPr lang="tr-TR" sz="6800" b="1" dirty="0"/>
              <a:t>.</a:t>
            </a:r>
          </a:p>
          <a:p>
            <a:pPr marL="0" lvl="0" indent="0">
              <a:buNone/>
            </a:pPr>
            <a:endParaRPr lang="tr-TR" sz="6800" b="1" dirty="0"/>
          </a:p>
          <a:p>
            <a:r>
              <a:rPr lang="tr-TR" sz="6800" b="1" dirty="0"/>
              <a:t>Yerel yönetimlerin disiplin kurulu kimlerden oluşur:</a:t>
            </a:r>
          </a:p>
          <a:p>
            <a:r>
              <a:rPr lang="tr-TR" sz="6800" b="1" dirty="0"/>
              <a:t> Büyükşehir belediyelerinde, genel sekreter veya büyükşehir belediye başkanı tarafından belirlenen genel sekreter yardımcısının başkanlığında, birim müdürü veya üstü yöneticiler</a:t>
            </a:r>
          </a:p>
          <a:p>
            <a:endParaRPr lang="tr-TR" sz="6800" b="1" dirty="0"/>
          </a:p>
          <a:p>
            <a:r>
              <a:rPr lang="tr-TR" sz="6800" b="1" dirty="0"/>
              <a:t>Belediye başkanınca görevlendirilen dört üye ile varsa memurun üyesi olduğu sendikanın temsilcisinden müteşekkil toplam 5 üyeden belediye disiplin kurulu</a:t>
            </a:r>
          </a:p>
          <a:p>
            <a:endParaRPr lang="tr-TR" dirty="0"/>
          </a:p>
        </p:txBody>
      </p:sp>
    </p:spTree>
    <p:extLst>
      <p:ext uri="{BB962C8B-B14F-4D97-AF65-F5344CB8AC3E}">
        <p14:creationId xmlns:p14="http://schemas.microsoft.com/office/powerpoint/2010/main" val="33657431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395055" y="674703"/>
            <a:ext cx="8402715" cy="692458"/>
          </a:xfrm>
        </p:spPr>
        <p:txBody>
          <a:bodyPr>
            <a:normAutofit fontScale="90000"/>
          </a:bodyPr>
          <a:lstStyle/>
          <a:p>
            <a:r>
              <a:rPr lang="tr-TR" b="1" dirty="0"/>
              <a:t>Disiplin işlemini yürütmesini yapacak merciler</a:t>
            </a:r>
            <a:r>
              <a:rPr lang="tr-TR" dirty="0"/>
              <a:t/>
            </a:r>
            <a:br>
              <a:rPr lang="tr-TR" dirty="0"/>
            </a:br>
            <a:endParaRPr lang="tr-TR" dirty="0"/>
          </a:p>
        </p:txBody>
      </p:sp>
      <p:sp>
        <p:nvSpPr>
          <p:cNvPr id="3" name="İçerik Yer Tutucusu 2"/>
          <p:cNvSpPr>
            <a:spLocks noGrp="1"/>
          </p:cNvSpPr>
          <p:nvPr>
            <p:ph idx="1"/>
          </p:nvPr>
        </p:nvSpPr>
        <p:spPr/>
        <p:txBody>
          <a:bodyPr>
            <a:normAutofit fontScale="70000" lnSpcReduction="20000"/>
          </a:bodyPr>
          <a:lstStyle/>
          <a:p>
            <a:r>
              <a:rPr lang="tr-TR" b="1" u="sng" dirty="0" smtClean="0"/>
              <a:t>3</a:t>
            </a:r>
            <a:r>
              <a:rPr lang="tr-TR" b="1" u="sng" dirty="0"/>
              <a:t>. </a:t>
            </a:r>
            <a:r>
              <a:rPr lang="tr-TR" b="1" u="sng" dirty="0" smtClean="0"/>
              <a:t> </a:t>
            </a:r>
            <a:r>
              <a:rPr lang="tr-TR" b="1" u="sng" dirty="0">
                <a:solidFill>
                  <a:srgbClr val="FF0000"/>
                </a:solidFill>
              </a:rPr>
              <a:t>Yüksek Disiplin </a:t>
            </a:r>
            <a:r>
              <a:rPr lang="tr-TR" b="1" u="sng" dirty="0" smtClean="0">
                <a:solidFill>
                  <a:srgbClr val="FF0000"/>
                </a:solidFill>
              </a:rPr>
              <a:t>Kurulu</a:t>
            </a:r>
          </a:p>
          <a:p>
            <a:endParaRPr lang="tr-TR" b="1" dirty="0"/>
          </a:p>
          <a:p>
            <a:pPr lvl="0"/>
            <a:r>
              <a:rPr lang="tr-TR" b="1" dirty="0"/>
              <a:t>Amirlerin </a:t>
            </a:r>
            <a:r>
              <a:rPr lang="tr-TR" b="1" dirty="0" smtClean="0"/>
              <a:t>sunmuş olduğu rapor ve  </a:t>
            </a:r>
            <a:r>
              <a:rPr lang="tr-TR" b="1" dirty="0"/>
              <a:t>isteği üzerine </a:t>
            </a:r>
            <a:r>
              <a:rPr lang="tr-TR" b="1" dirty="0" smtClean="0"/>
              <a:t> personeli Devlet </a:t>
            </a:r>
            <a:r>
              <a:rPr lang="tr-TR" b="1" dirty="0"/>
              <a:t>memurluğundan çıkarma cezasını vermeye</a:t>
            </a:r>
            <a:r>
              <a:rPr lang="tr-TR" b="1" dirty="0" smtClean="0"/>
              <a:t>,</a:t>
            </a:r>
          </a:p>
          <a:p>
            <a:pPr marL="0" lvl="0" indent="0">
              <a:buNone/>
            </a:pPr>
            <a:endParaRPr lang="tr-TR" dirty="0"/>
          </a:p>
          <a:p>
            <a:pPr lvl="0"/>
            <a:r>
              <a:rPr lang="tr-TR" b="1" dirty="0"/>
              <a:t> Kademe ilerlemesinin durdurulması cezasına karşı yapılan itirazları değerlendirmeye, yetkilidir. </a:t>
            </a:r>
            <a:endParaRPr lang="tr-TR" dirty="0"/>
          </a:p>
          <a:p>
            <a:pPr marL="0" indent="0">
              <a:buNone/>
            </a:pPr>
            <a:r>
              <a:rPr lang="tr-TR" b="1" dirty="0"/>
              <a:t> </a:t>
            </a:r>
            <a:endParaRPr lang="tr-TR" dirty="0"/>
          </a:p>
          <a:p>
            <a:pPr lvl="0"/>
            <a:r>
              <a:rPr lang="tr-TR" b="1" dirty="0"/>
              <a:t>Yüksek disiplin kurullarının ayrı bir ceza tayinine yetkisi yoktur, cezayı kabul veya reddeder</a:t>
            </a:r>
            <a:r>
              <a:rPr lang="tr-TR" b="1" dirty="0" smtClean="0"/>
              <a:t>.</a:t>
            </a:r>
          </a:p>
          <a:p>
            <a:pPr marL="0" lvl="0" indent="0">
              <a:buNone/>
            </a:pPr>
            <a:endParaRPr lang="tr-TR" b="1" dirty="0" smtClean="0"/>
          </a:p>
          <a:p>
            <a:r>
              <a:rPr lang="tr-TR" sz="3100" b="1" dirty="0"/>
              <a:t>Yerel yönetimlerin yüksek disiplin kurulu </a:t>
            </a:r>
            <a:r>
              <a:rPr lang="tr-TR" sz="3100" b="1" dirty="0">
                <a:solidFill>
                  <a:srgbClr val="FF0000"/>
                </a:solidFill>
              </a:rPr>
              <a:t>İçişleri Bakanlığı yüksek disiplin kuruludur</a:t>
            </a:r>
          </a:p>
          <a:p>
            <a:endParaRPr lang="tr-TR" dirty="0"/>
          </a:p>
          <a:p>
            <a:endParaRPr lang="tr-TR" dirty="0"/>
          </a:p>
        </p:txBody>
      </p:sp>
    </p:spTree>
    <p:extLst>
      <p:ext uri="{BB962C8B-B14F-4D97-AF65-F5344CB8AC3E}">
        <p14:creationId xmlns:p14="http://schemas.microsoft.com/office/powerpoint/2010/main" val="958942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Soruşturma sürecinin başlaması</a:t>
            </a:r>
          </a:p>
        </p:txBody>
      </p:sp>
      <p:sp>
        <p:nvSpPr>
          <p:cNvPr id="3" name="İçerik Yer Tutucusu 2"/>
          <p:cNvSpPr>
            <a:spLocks noGrp="1"/>
          </p:cNvSpPr>
          <p:nvPr>
            <p:ph idx="1"/>
          </p:nvPr>
        </p:nvSpPr>
        <p:spPr>
          <a:xfrm>
            <a:off x="457200" y="1600200"/>
            <a:ext cx="8229600" cy="5111318"/>
          </a:xfrm>
        </p:spPr>
        <p:txBody>
          <a:bodyPr>
            <a:normAutofit fontScale="92500" lnSpcReduction="20000"/>
          </a:bodyPr>
          <a:lstStyle/>
          <a:p>
            <a:r>
              <a:rPr lang="tr-TR" b="1" dirty="0" smtClean="0"/>
              <a:t>Soruşturma </a:t>
            </a:r>
            <a:r>
              <a:rPr lang="tr-TR" b="1" dirty="0"/>
              <a:t>süreci</a:t>
            </a:r>
            <a:r>
              <a:rPr lang="tr-TR" b="1" dirty="0" smtClean="0"/>
              <a:t>;</a:t>
            </a:r>
            <a:endParaRPr lang="tr-TR" b="1" dirty="0"/>
          </a:p>
          <a:p>
            <a:pPr algn="just"/>
            <a:r>
              <a:rPr lang="tr-TR" dirty="0"/>
              <a:t> Adli mercilere yapılan ihbar ve şikâyetin idari makam veya mercilere intikal ettirilmesi</a:t>
            </a:r>
            <a:r>
              <a:rPr lang="tr-TR" dirty="0" smtClean="0"/>
              <a:t>,</a:t>
            </a:r>
          </a:p>
          <a:p>
            <a:pPr algn="just"/>
            <a:r>
              <a:rPr lang="tr-TR" dirty="0" smtClean="0"/>
              <a:t> </a:t>
            </a:r>
            <a:r>
              <a:rPr lang="tr-TR" dirty="0"/>
              <a:t>soruşturmaya konu fiillerin işlendiği isnadıyla idareye ihbar veya şikâyette bulunulması veya denetim faaliyeti sırasında soruşturmaya esas fiil, işlem ve kanıtların tespit edilmesi </a:t>
            </a:r>
            <a:endParaRPr lang="tr-TR" dirty="0" smtClean="0"/>
          </a:p>
          <a:p>
            <a:pPr algn="just"/>
            <a:r>
              <a:rPr lang="tr-TR" dirty="0" smtClean="0"/>
              <a:t>yazılı </a:t>
            </a:r>
            <a:r>
              <a:rPr lang="tr-TR" dirty="0"/>
              <a:t>ve görsel basın ve yayın organları vasıtasıyla veya herhangi bir suretle öğrenilen somut bilgiler ve/</a:t>
            </a:r>
            <a:r>
              <a:rPr lang="tr-TR" dirty="0">
                <a:solidFill>
                  <a:srgbClr val="FF0000"/>
                </a:solidFill>
              </a:rPr>
              <a:t>veya iddialar üzerine başlatılır. </a:t>
            </a:r>
            <a:endParaRPr lang="tr-TR" dirty="0" smtClean="0">
              <a:solidFill>
                <a:srgbClr val="FF0000"/>
              </a:solidFill>
            </a:endParaRPr>
          </a:p>
          <a:p>
            <a:pPr algn="just"/>
            <a:r>
              <a:rPr lang="tr-TR" dirty="0" smtClean="0"/>
              <a:t>soruşturulan </a:t>
            </a:r>
            <a:r>
              <a:rPr lang="tr-TR" dirty="0"/>
              <a:t>memura savunma için en az 7 gün süre vermesi zorunludur.</a:t>
            </a:r>
            <a:endParaRPr lang="tr-TR" dirty="0" smtClean="0">
              <a:solidFill>
                <a:srgbClr val="FF0000"/>
              </a:solidFill>
            </a:endParaRPr>
          </a:p>
          <a:p>
            <a:pPr algn="just"/>
            <a:endParaRPr lang="tr-TR" dirty="0">
              <a:solidFill>
                <a:srgbClr val="FF0000"/>
              </a:solidFill>
            </a:endParaRPr>
          </a:p>
          <a:p>
            <a:endParaRPr lang="tr-TR" dirty="0"/>
          </a:p>
          <a:p>
            <a:endParaRPr lang="tr-TR" dirty="0"/>
          </a:p>
        </p:txBody>
      </p:sp>
    </p:spTree>
    <p:extLst>
      <p:ext uri="{BB962C8B-B14F-4D97-AF65-F5344CB8AC3E}">
        <p14:creationId xmlns:p14="http://schemas.microsoft.com/office/powerpoint/2010/main" val="27073575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50416"/>
            <a:ext cx="8229600" cy="5575747"/>
          </a:xfrm>
        </p:spPr>
        <p:txBody>
          <a:bodyPr>
            <a:normAutofit fontScale="70000" lnSpcReduction="20000"/>
          </a:bodyPr>
          <a:lstStyle/>
          <a:p>
            <a:r>
              <a:rPr lang="tr-TR" dirty="0"/>
              <a:t>Soruşturma emri vermeye yetkili makamın yazılı emri ve onayı olmadan soruşturmaya başlanamaz. </a:t>
            </a:r>
          </a:p>
          <a:p>
            <a:pPr marL="0" indent="0">
              <a:buNone/>
            </a:pPr>
            <a:endParaRPr lang="tr-TR" b="1" dirty="0"/>
          </a:p>
          <a:p>
            <a:r>
              <a:rPr lang="tr-TR" dirty="0"/>
              <a:t>İŞ</a:t>
            </a:r>
            <a:r>
              <a:rPr lang="tr-TR" b="1" dirty="0"/>
              <a:t>LEME KONULMAYACAK İHBAR VE ŞİKÂYETLER </a:t>
            </a:r>
            <a:endParaRPr lang="tr-TR" b="1" dirty="0" smtClean="0"/>
          </a:p>
          <a:p>
            <a:pPr marL="0" indent="0">
              <a:buNone/>
            </a:pPr>
            <a:endParaRPr lang="tr-TR" b="1" dirty="0"/>
          </a:p>
          <a:p>
            <a:r>
              <a:rPr lang="tr-TR" dirty="0"/>
              <a:t> Belirli bir konuyu içermeyen veya somut delile dayanmayan, </a:t>
            </a:r>
            <a:endParaRPr lang="tr-TR" dirty="0" smtClean="0"/>
          </a:p>
          <a:p>
            <a:r>
              <a:rPr lang="tr-TR" dirty="0" smtClean="0"/>
              <a:t>Başvuru </a:t>
            </a:r>
            <a:r>
              <a:rPr lang="tr-TR" dirty="0"/>
              <a:t>sahibinin adı, soyadı, imzası ve adresi </a:t>
            </a:r>
            <a:r>
              <a:rPr lang="tr-TR" dirty="0" smtClean="0"/>
              <a:t>bulunmayan</a:t>
            </a:r>
          </a:p>
          <a:p>
            <a:r>
              <a:rPr lang="tr-TR" dirty="0" smtClean="0"/>
              <a:t>Daha </a:t>
            </a:r>
            <a:r>
              <a:rPr lang="tr-TR" dirty="0"/>
              <a:t>önceden şikâyet konusu yapılıp sonuçlanan hususlarda yeni delil içermeyen</a:t>
            </a:r>
            <a:r>
              <a:rPr lang="tr-TR" dirty="0" smtClean="0"/>
              <a:t>,</a:t>
            </a:r>
          </a:p>
          <a:p>
            <a:r>
              <a:rPr lang="tr-TR" dirty="0" smtClean="0"/>
              <a:t>Akıl </a:t>
            </a:r>
            <a:r>
              <a:rPr lang="tr-TR" dirty="0"/>
              <a:t>hastalığı sebebiyle vesayet altına alınanlar veya henüz vesayet altına alınmamış olmakla birlikte bu hastalığa </a:t>
            </a:r>
            <a:r>
              <a:rPr lang="tr-TR" dirty="0" err="1"/>
              <a:t>dûçar</a:t>
            </a:r>
            <a:r>
              <a:rPr lang="tr-TR" dirty="0"/>
              <a:t> oldukları sağlık kurulu raporu ile belirlenenlerce verilmiş </a:t>
            </a:r>
            <a:r>
              <a:rPr lang="tr-TR" dirty="0" smtClean="0"/>
              <a:t>olan</a:t>
            </a:r>
          </a:p>
          <a:p>
            <a:pPr marL="0" indent="0">
              <a:buNone/>
            </a:pPr>
            <a:r>
              <a:rPr lang="tr-TR" dirty="0" smtClean="0"/>
              <a:t>      ihbar </a:t>
            </a:r>
            <a:r>
              <a:rPr lang="tr-TR" dirty="0"/>
              <a:t>ve şikâyetler işleme konulmaz</a:t>
            </a:r>
            <a:r>
              <a:rPr lang="tr-TR" dirty="0" smtClean="0"/>
              <a:t>.</a:t>
            </a:r>
          </a:p>
          <a:p>
            <a:r>
              <a:rPr lang="tr-TR" dirty="0" smtClean="0"/>
              <a:t>Başvuru </a:t>
            </a:r>
            <a:r>
              <a:rPr lang="tr-TR" dirty="0"/>
              <a:t>sahibinin adı, soyadı, imzası ve adresi bulunmayan ihbar ve </a:t>
            </a:r>
            <a:r>
              <a:rPr lang="tr-TR" dirty="0" smtClean="0"/>
              <a:t>   şikâyetlerin </a:t>
            </a:r>
            <a:r>
              <a:rPr lang="tr-TR" dirty="0"/>
              <a:t>somut delillere dayanması durumunda konu hakkında disiplin soruşturmasına başlanır</a:t>
            </a:r>
          </a:p>
        </p:txBody>
      </p:sp>
    </p:spTree>
    <p:extLst>
      <p:ext uri="{BB962C8B-B14F-4D97-AF65-F5344CB8AC3E}">
        <p14:creationId xmlns:p14="http://schemas.microsoft.com/office/powerpoint/2010/main" val="4486276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50416"/>
            <a:ext cx="8229600" cy="5575747"/>
          </a:xfrm>
        </p:spPr>
        <p:txBody>
          <a:bodyPr>
            <a:normAutofit fontScale="77500" lnSpcReduction="20000"/>
          </a:bodyPr>
          <a:lstStyle/>
          <a:p>
            <a:pPr marL="0" indent="0">
              <a:buNone/>
            </a:pPr>
            <a:endParaRPr lang="tr-TR" b="1" dirty="0"/>
          </a:p>
          <a:p>
            <a:r>
              <a:rPr lang="tr-TR" b="1" dirty="0" smtClean="0"/>
              <a:t>Soruşturmaya </a:t>
            </a:r>
            <a:r>
              <a:rPr lang="tr-TR" b="1" dirty="0"/>
              <a:t>Başlama Süresi </a:t>
            </a:r>
            <a:r>
              <a:rPr lang="tr-TR" b="1" dirty="0" smtClean="0"/>
              <a:t>:</a:t>
            </a:r>
            <a:r>
              <a:rPr lang="tr-TR" dirty="0" smtClean="0"/>
              <a:t> </a:t>
            </a:r>
          </a:p>
          <a:p>
            <a:pPr marL="0" indent="0">
              <a:buNone/>
            </a:pPr>
            <a:endParaRPr lang="tr-TR" dirty="0" smtClean="0"/>
          </a:p>
          <a:p>
            <a:r>
              <a:rPr lang="tr-TR" dirty="0" smtClean="0"/>
              <a:t>Disiplin </a:t>
            </a:r>
            <a:r>
              <a:rPr lang="tr-TR" dirty="0"/>
              <a:t>amirleri, uyarma, kınama, aylıktan kesme ve kademe ilerlemesinin durdurulması cezalarında </a:t>
            </a:r>
            <a:r>
              <a:rPr lang="tr-TR" b="1" dirty="0"/>
              <a:t>1 ay</a:t>
            </a:r>
            <a:r>
              <a:rPr lang="tr-TR" dirty="0"/>
              <a:t>, içinde soruşturmaya başlamazsa ceza verme yetkisi zamanaşımına uğrar</a:t>
            </a:r>
            <a:r>
              <a:rPr lang="tr-TR" dirty="0" smtClean="0"/>
              <a:t>.</a:t>
            </a:r>
            <a:endParaRPr lang="tr-TR" dirty="0"/>
          </a:p>
          <a:p>
            <a:endParaRPr lang="tr-TR" dirty="0" smtClean="0"/>
          </a:p>
          <a:p>
            <a:r>
              <a:rPr lang="tr-TR" dirty="0"/>
              <a:t>M</a:t>
            </a:r>
            <a:r>
              <a:rPr lang="tr-TR" dirty="0" smtClean="0"/>
              <a:t>emurluktan </a:t>
            </a:r>
            <a:r>
              <a:rPr lang="tr-TR" dirty="0"/>
              <a:t>çıkarma cezasında </a:t>
            </a:r>
            <a:r>
              <a:rPr lang="tr-TR" b="1" dirty="0"/>
              <a:t>6 ay</a:t>
            </a:r>
            <a:r>
              <a:rPr lang="tr-TR" dirty="0"/>
              <a:t> içinde soruşturmaya başlamazsa ceza verme yetkisi zamanaşımına uğrar</a:t>
            </a:r>
            <a:r>
              <a:rPr lang="tr-TR" dirty="0" smtClean="0"/>
              <a:t>.</a:t>
            </a:r>
          </a:p>
          <a:p>
            <a:endParaRPr lang="tr-TR" dirty="0" smtClean="0"/>
          </a:p>
          <a:p>
            <a:r>
              <a:rPr lang="tr-TR" b="1" dirty="0"/>
              <a:t>Ceza Verme Zamanaşımı (Genel):</a:t>
            </a:r>
            <a:r>
              <a:rPr lang="tr-TR" dirty="0"/>
              <a:t> Disiplin cezasını gerektiren fiillerin işlendiği tarihten itibaren nihayet </a:t>
            </a:r>
            <a:r>
              <a:rPr lang="tr-TR" b="1" dirty="0"/>
              <a:t>2 yıl</a:t>
            </a:r>
            <a:r>
              <a:rPr lang="tr-TR" dirty="0"/>
              <a:t> içinde disiplin cezası verilmediği takdirde ceza verme yetkisi zamanaşımına uğrar.</a:t>
            </a:r>
          </a:p>
        </p:txBody>
      </p:sp>
    </p:spTree>
    <p:extLst>
      <p:ext uri="{BB962C8B-B14F-4D97-AF65-F5344CB8AC3E}">
        <p14:creationId xmlns:p14="http://schemas.microsoft.com/office/powerpoint/2010/main" val="26541625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Soruşturma için Muhakkikin atanması</a:t>
            </a:r>
            <a:endParaRPr lang="tr-TR" dirty="0"/>
          </a:p>
        </p:txBody>
      </p:sp>
      <p:sp>
        <p:nvSpPr>
          <p:cNvPr id="3" name="İçerik Yer Tutucusu 2"/>
          <p:cNvSpPr>
            <a:spLocks noGrp="1"/>
          </p:cNvSpPr>
          <p:nvPr>
            <p:ph idx="1"/>
          </p:nvPr>
        </p:nvSpPr>
        <p:spPr>
          <a:xfrm>
            <a:off x="457199" y="1600200"/>
            <a:ext cx="8580269" cy="4640802"/>
          </a:xfrm>
        </p:spPr>
        <p:txBody>
          <a:bodyPr>
            <a:normAutofit fontScale="62500" lnSpcReduction="20000"/>
          </a:bodyPr>
          <a:lstStyle/>
          <a:p>
            <a:r>
              <a:rPr lang="tr-TR" b="1" u="sng" dirty="0" smtClean="0"/>
              <a:t>Muhakkik:</a:t>
            </a:r>
          </a:p>
          <a:p>
            <a:pPr algn="just"/>
            <a:r>
              <a:rPr lang="tr-TR" dirty="0" smtClean="0"/>
              <a:t> </a:t>
            </a:r>
            <a:r>
              <a:rPr lang="tr-TR" dirty="0"/>
              <a:t>savunma isteme ve disiplin cezası verme yetkisi hariç olmak </a:t>
            </a:r>
            <a:r>
              <a:rPr lang="tr-TR" dirty="0" smtClean="0"/>
              <a:t>üzere</a:t>
            </a:r>
          </a:p>
          <a:p>
            <a:pPr algn="just"/>
            <a:r>
              <a:rPr lang="tr-TR" dirty="0" smtClean="0"/>
              <a:t> Soruşturma </a:t>
            </a:r>
            <a:r>
              <a:rPr lang="tr-TR" dirty="0"/>
              <a:t>konusuyla sınırlı olarak kendisini görevlendiren disiplin amirinin bütün yetkilerini </a:t>
            </a:r>
            <a:r>
              <a:rPr lang="tr-TR" dirty="0" smtClean="0"/>
              <a:t>haizdir.</a:t>
            </a:r>
          </a:p>
          <a:p>
            <a:pPr algn="just"/>
            <a:r>
              <a:rPr lang="tr-TR" dirty="0" smtClean="0"/>
              <a:t> Olay </a:t>
            </a:r>
            <a:r>
              <a:rPr lang="tr-TR" dirty="0"/>
              <a:t>kapsamda her türlü evrakı incelemeye, hakkında inceleme yapılan memurun ifadesini almaya, memur tarafından gösterilen veya bilgisi olabileceğini değerlendirdiği kişilerden bilgi </a:t>
            </a:r>
            <a:r>
              <a:rPr lang="tr-TR" dirty="0" smtClean="0"/>
              <a:t>istemeye </a:t>
            </a:r>
            <a:r>
              <a:rPr lang="tr-TR" dirty="0"/>
              <a:t>ve/veya bunları dinlemeye yetkilidir</a:t>
            </a:r>
            <a:r>
              <a:rPr lang="tr-TR" dirty="0" smtClean="0"/>
              <a:t>.</a:t>
            </a:r>
          </a:p>
          <a:p>
            <a:pPr algn="just"/>
            <a:r>
              <a:rPr lang="tr-TR" dirty="0" smtClean="0"/>
              <a:t> </a:t>
            </a:r>
            <a:r>
              <a:rPr lang="tr-TR" dirty="0"/>
              <a:t>Muhakkik, soruşturma konusu fiil veya hâl dışında disipline aykırı yeni bir fiil veya hâl tespit ederse kendiliğinden soruşturma yapamaz. Durumu disiplin amirine yazılı olarak bildirir. Kendisine yazılı olarak ek soruşturma görevi verildiği takdirde bu konularda da soruşturma yapabilir. </a:t>
            </a:r>
            <a:endParaRPr lang="tr-TR" dirty="0" smtClean="0"/>
          </a:p>
          <a:p>
            <a:pPr algn="just"/>
            <a:r>
              <a:rPr lang="tr-TR" dirty="0" smtClean="0"/>
              <a:t>Muhakkik </a:t>
            </a:r>
            <a:r>
              <a:rPr lang="tr-TR" dirty="0"/>
              <a:t>olarak atanan kişinin unvan veya makam bakımından soruşturulan memurdan aşağıda olmaması gerekir. Örneğin, bir </a:t>
            </a:r>
            <a:r>
              <a:rPr lang="tr-TR" dirty="0" smtClean="0"/>
              <a:t>müdürü </a:t>
            </a:r>
            <a:r>
              <a:rPr lang="tr-TR" dirty="0"/>
              <a:t>hakkında yürütülen soruşturmada muhakkik olarak görevlendirilen kişi, en az </a:t>
            </a:r>
            <a:r>
              <a:rPr lang="tr-TR" dirty="0" smtClean="0"/>
              <a:t> </a:t>
            </a:r>
            <a:r>
              <a:rPr lang="tr-TR" dirty="0"/>
              <a:t>müdürü dengi veya daha üst bir unvana sahip olmalıdır.</a:t>
            </a:r>
          </a:p>
        </p:txBody>
      </p:sp>
    </p:spTree>
    <p:extLst>
      <p:ext uri="{BB962C8B-B14F-4D97-AF65-F5344CB8AC3E}">
        <p14:creationId xmlns:p14="http://schemas.microsoft.com/office/powerpoint/2010/main" val="10370137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Muhakkik tarafından hazırlanan Muhakkik Raporu</a:t>
            </a:r>
          </a:p>
        </p:txBody>
      </p:sp>
      <p:sp>
        <p:nvSpPr>
          <p:cNvPr id="3" name="İçerik Yer Tutucusu 2"/>
          <p:cNvSpPr>
            <a:spLocks noGrp="1"/>
          </p:cNvSpPr>
          <p:nvPr>
            <p:ph idx="1"/>
          </p:nvPr>
        </p:nvSpPr>
        <p:spPr>
          <a:xfrm>
            <a:off x="457200" y="1600200"/>
            <a:ext cx="8420470" cy="4836111"/>
          </a:xfrm>
        </p:spPr>
        <p:txBody>
          <a:bodyPr>
            <a:normAutofit fontScale="70000" lnSpcReduction="20000"/>
          </a:bodyPr>
          <a:lstStyle/>
          <a:p>
            <a:pPr marL="0" indent="0">
              <a:buNone/>
            </a:pPr>
            <a:endParaRPr lang="tr-TR" dirty="0" smtClean="0"/>
          </a:p>
          <a:p>
            <a:r>
              <a:rPr lang="tr-TR" dirty="0" smtClean="0"/>
              <a:t>Giriş </a:t>
            </a:r>
            <a:r>
              <a:rPr lang="tr-TR" dirty="0"/>
              <a:t>bilgileri</a:t>
            </a:r>
            <a:r>
              <a:rPr lang="tr-TR" dirty="0" smtClean="0"/>
              <a:t>,</a:t>
            </a:r>
          </a:p>
          <a:p>
            <a:r>
              <a:rPr lang="tr-TR" dirty="0" smtClean="0"/>
              <a:t> </a:t>
            </a:r>
            <a:r>
              <a:rPr lang="tr-TR" dirty="0"/>
              <a:t>Maddi delil ve belgeler, </a:t>
            </a:r>
            <a:endParaRPr lang="tr-TR" dirty="0" smtClean="0"/>
          </a:p>
          <a:p>
            <a:r>
              <a:rPr lang="tr-TR" dirty="0" smtClean="0"/>
              <a:t>İfade </a:t>
            </a:r>
            <a:r>
              <a:rPr lang="tr-TR" dirty="0"/>
              <a:t>ve bilgisine başvurulanlar</a:t>
            </a:r>
            <a:r>
              <a:rPr lang="tr-TR" dirty="0" smtClean="0"/>
              <a:t>,</a:t>
            </a:r>
          </a:p>
          <a:p>
            <a:r>
              <a:rPr lang="tr-TR" dirty="0" smtClean="0"/>
              <a:t>Konuya </a:t>
            </a:r>
            <a:r>
              <a:rPr lang="tr-TR" dirty="0"/>
              <a:t>ilişkin mevzuat, </a:t>
            </a:r>
            <a:endParaRPr lang="tr-TR" dirty="0" smtClean="0"/>
          </a:p>
          <a:p>
            <a:r>
              <a:rPr lang="tr-TR" dirty="0" smtClean="0"/>
              <a:t>Değerlendirme </a:t>
            </a:r>
            <a:r>
              <a:rPr lang="tr-TR" dirty="0"/>
              <a:t>ve kanaat</a:t>
            </a:r>
            <a:r>
              <a:rPr lang="tr-TR" dirty="0" smtClean="0"/>
              <a:t>, </a:t>
            </a:r>
            <a:r>
              <a:rPr lang="tr-TR" dirty="0"/>
              <a:t>ile ihtiyaca göre oluşturulan diğer bölümlerden oluşur. </a:t>
            </a:r>
            <a:endParaRPr lang="tr-TR" dirty="0" smtClean="0"/>
          </a:p>
          <a:p>
            <a:r>
              <a:rPr lang="tr-TR" dirty="0" smtClean="0"/>
              <a:t>Muhakkik </a:t>
            </a:r>
            <a:r>
              <a:rPr lang="tr-TR" dirty="0"/>
              <a:t>“Muhakkik </a:t>
            </a:r>
            <a:r>
              <a:rPr lang="tr-TR" dirty="0" err="1"/>
              <a:t>Raporu”nu</a:t>
            </a:r>
            <a:r>
              <a:rPr lang="tr-TR" dirty="0"/>
              <a:t> gizli yazıyla kendisini görevlendiren disiplin amirine sunar. </a:t>
            </a:r>
            <a:endParaRPr lang="tr-TR" dirty="0" smtClean="0"/>
          </a:p>
          <a:p>
            <a:r>
              <a:rPr lang="tr-TR" dirty="0" smtClean="0"/>
              <a:t>Muhakkik</a:t>
            </a:r>
            <a:r>
              <a:rPr lang="tr-TR" dirty="0"/>
              <a:t>, hazırladığı raporda atıf yaptığı belgelerin asıllarını ya da onaylı örneklerini eksiksiz olarak soruşturma dosyasına ekler. </a:t>
            </a:r>
            <a:endParaRPr lang="tr-TR" dirty="0" smtClean="0"/>
          </a:p>
          <a:p>
            <a:r>
              <a:rPr lang="tr-TR" dirty="0" smtClean="0"/>
              <a:t>Dosyadaki </a:t>
            </a:r>
            <a:r>
              <a:rPr lang="tr-TR" dirty="0"/>
              <a:t>her sayfa ve belgeyi numaralandırarak dizi pusulası hazırlar.</a:t>
            </a:r>
          </a:p>
        </p:txBody>
      </p:sp>
    </p:spTree>
    <p:extLst>
      <p:ext uri="{BB962C8B-B14F-4D97-AF65-F5344CB8AC3E}">
        <p14:creationId xmlns:p14="http://schemas.microsoft.com/office/powerpoint/2010/main" val="15694554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57200" y="88778"/>
            <a:ext cx="8229600" cy="1180730"/>
          </a:xfrm>
        </p:spPr>
        <p:txBody>
          <a:bodyPr>
            <a:normAutofit fontScale="90000"/>
          </a:bodyPr>
          <a:lstStyle/>
          <a:p>
            <a:r>
              <a:rPr lang="tr-TR" b="1" dirty="0"/>
              <a:t>DİSİPLİN CEZALARININ ÖZLÜK DOSYASINDAN SİLİNMESİ</a:t>
            </a:r>
          </a:p>
        </p:txBody>
      </p:sp>
      <p:sp>
        <p:nvSpPr>
          <p:cNvPr id="3" name="İçerik Yer Tutucusu 2"/>
          <p:cNvSpPr>
            <a:spLocks noGrp="1"/>
          </p:cNvSpPr>
          <p:nvPr>
            <p:ph idx="1"/>
          </p:nvPr>
        </p:nvSpPr>
        <p:spPr>
          <a:xfrm>
            <a:off x="457199" y="1269508"/>
            <a:ext cx="8447103" cy="5415377"/>
          </a:xfrm>
        </p:spPr>
        <p:txBody>
          <a:bodyPr>
            <a:normAutofit fontScale="62500" lnSpcReduction="20000"/>
          </a:bodyPr>
          <a:lstStyle/>
          <a:p>
            <a:r>
              <a:rPr lang="tr-TR" dirty="0"/>
              <a:t>Özlük dosyasına uyarma, kınama, aylıktan kesme ve kademe ilerlemesinin durdurulması cezaları işlenen devlet memurları, cezanın uygulanma tarihinden itibaren; Uyarma ve kınama cezalarında </a:t>
            </a:r>
            <a:r>
              <a:rPr lang="tr-TR" dirty="0">
                <a:solidFill>
                  <a:srgbClr val="FF0000"/>
                </a:solidFill>
              </a:rPr>
              <a:t>beş yıl</a:t>
            </a:r>
            <a:r>
              <a:rPr lang="tr-TR" dirty="0"/>
              <a:t>, </a:t>
            </a:r>
            <a:endParaRPr lang="tr-TR" dirty="0" smtClean="0"/>
          </a:p>
          <a:p>
            <a:r>
              <a:rPr lang="tr-TR" dirty="0" smtClean="0"/>
              <a:t>Aylıktan </a:t>
            </a:r>
            <a:r>
              <a:rPr lang="tr-TR" dirty="0"/>
              <a:t>kesme ve kademe ilerlemesinin durdurulması cezalarında </a:t>
            </a:r>
            <a:r>
              <a:rPr lang="tr-TR" dirty="0">
                <a:solidFill>
                  <a:srgbClr val="FF0000"/>
                </a:solidFill>
              </a:rPr>
              <a:t>on yıl</a:t>
            </a:r>
            <a:r>
              <a:rPr lang="tr-TR" dirty="0"/>
              <a:t>, </a:t>
            </a:r>
            <a:r>
              <a:rPr lang="tr-TR" dirty="0" smtClean="0"/>
              <a:t>geçtikten </a:t>
            </a:r>
            <a:r>
              <a:rPr lang="tr-TR" dirty="0"/>
              <a:t>sonra, atamaya </a:t>
            </a:r>
            <a:r>
              <a:rPr lang="tr-TR" dirty="0" smtClean="0"/>
              <a:t>yetkili </a:t>
            </a:r>
            <a:r>
              <a:rPr lang="tr-TR" dirty="0"/>
              <a:t>amire başvurarak, verilmiş olan cezaların özlük dosyasından silinmesini talep edebilir. </a:t>
            </a:r>
            <a:endParaRPr lang="tr-TR" dirty="0" smtClean="0"/>
          </a:p>
          <a:p>
            <a:pPr algn="just"/>
            <a:r>
              <a:rPr lang="tr-TR" dirty="0" smtClean="0"/>
              <a:t>Uyarma</a:t>
            </a:r>
            <a:r>
              <a:rPr lang="tr-TR" dirty="0"/>
              <a:t>, kınama, aylıktan kesme </a:t>
            </a:r>
            <a:r>
              <a:rPr lang="tr-TR" dirty="0" smtClean="0"/>
              <a:t> cezasını Atamaya </a:t>
            </a:r>
            <a:r>
              <a:rPr lang="tr-TR" dirty="0"/>
              <a:t>yetkili amir; disiplin cezası alan memurun yukarıda belirtilen süreler içindeki davranışlarını, disiplin cezasının özlük dosyasından silinmesi talebini haklı kılacak nitelikte görmesi halinde, talebin kabulüne karar verilebilir. Bu karar özlük </a:t>
            </a:r>
            <a:r>
              <a:rPr lang="tr-TR" dirty="0" smtClean="0"/>
              <a:t>dosyasına işlenir.</a:t>
            </a:r>
          </a:p>
          <a:p>
            <a:r>
              <a:rPr lang="tr-TR" dirty="0"/>
              <a:t>Kademe ilerlemesinin durdurulması cezasının özlük dosyasından çıkarılması talebine ilişkin ayrıca ilgili disiplin kurulunun mütalâası alındıktan sonra atamaya yetkili amir; disiplin cezası alan memurun yukarıda belirtilen süreler içindeki davranışlarını, disiplin cezasının özlük dosyasından silinmesi talebini haklı kılacak nitelikte görmesi halinde, talebin kabulüne karar verilebilir</a:t>
            </a:r>
            <a:r>
              <a:rPr lang="tr-TR" dirty="0" smtClean="0"/>
              <a:t>.</a:t>
            </a:r>
          </a:p>
          <a:p>
            <a:r>
              <a:rPr lang="tr-TR" dirty="0"/>
              <a:t>Yine silinme işlemine karar verildiği takdirde Strateji ve Bütçe Başkanlığında bulunan </a:t>
            </a:r>
            <a:r>
              <a:rPr lang="tr-TR" dirty="0">
                <a:solidFill>
                  <a:srgbClr val="FF0000"/>
                </a:solidFill>
              </a:rPr>
              <a:t>kamu personeli bilgi sisteminin ilgili bölümlerinden silinmesi gerekmektedir.</a:t>
            </a:r>
          </a:p>
        </p:txBody>
      </p:sp>
    </p:spTree>
    <p:extLst>
      <p:ext uri="{BB962C8B-B14F-4D97-AF65-F5344CB8AC3E}">
        <p14:creationId xmlns:p14="http://schemas.microsoft.com/office/powerpoint/2010/main" val="27139177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İletişim : </a:t>
            </a:r>
            <a:r>
              <a:rPr lang="tr-TR" dirty="0" smtClean="0">
                <a:solidFill>
                  <a:srgbClr val="00B050"/>
                </a:solidFill>
              </a:rPr>
              <a:t>mustafa.bay@gamail.com</a:t>
            </a:r>
            <a:r>
              <a:rPr lang="tr-TR" dirty="0" smtClean="0"/>
              <a:t/>
            </a:r>
            <a:br>
              <a:rPr lang="tr-TR" dirty="0" smtClean="0"/>
            </a:br>
            <a:r>
              <a:rPr lang="tr-TR" dirty="0" smtClean="0"/>
              <a:t>            </a:t>
            </a:r>
            <a:r>
              <a:rPr lang="tr-TR" dirty="0" smtClean="0">
                <a:solidFill>
                  <a:schemeClr val="accent6">
                    <a:lumMod val="75000"/>
                  </a:schemeClr>
                </a:solidFill>
              </a:rPr>
              <a:t>Cep: 0549 248 69 35</a:t>
            </a:r>
            <a:endParaRPr lang="tr-TR" dirty="0">
              <a:solidFill>
                <a:schemeClr val="accent6">
                  <a:lumMod val="75000"/>
                </a:schemeClr>
              </a:solidFill>
            </a:endParaRPr>
          </a:p>
        </p:txBody>
      </p:sp>
      <p:sp>
        <p:nvSpPr>
          <p:cNvPr id="3" name="İçerik Yer Tutucusu 2"/>
          <p:cNvSpPr>
            <a:spLocks noGrp="1"/>
          </p:cNvSpPr>
          <p:nvPr>
            <p:ph idx="1"/>
          </p:nvPr>
        </p:nvSpPr>
        <p:spPr>
          <a:xfrm>
            <a:off x="1651247" y="5051395"/>
            <a:ext cx="3968318" cy="1358284"/>
          </a:xfrm>
        </p:spPr>
        <p:txBody>
          <a:bodyPr/>
          <a:lstStyle/>
          <a:p>
            <a:r>
              <a:rPr lang="tr-TR" i="1" dirty="0" smtClean="0">
                <a:effectLst>
                  <a:outerShdw blurRad="38100" dist="38100" dir="2700000" algn="tl">
                    <a:srgbClr val="000000">
                      <a:alpha val="43137"/>
                    </a:srgbClr>
                  </a:outerShdw>
                </a:effectLst>
              </a:rPr>
              <a:t>TEKRAR GÖRÜŞMEK ÜZERE………..</a:t>
            </a:r>
            <a:endParaRPr lang="tr-TR" i="1" dirty="0">
              <a:effectLst>
                <a:outerShdw blurRad="38100" dist="38100" dir="2700000" algn="tl">
                  <a:srgbClr val="000000">
                    <a:alpha val="43137"/>
                  </a:srgbClr>
                </a:outerShdw>
              </a:effectLst>
            </a:endParaRPr>
          </a:p>
        </p:txBody>
      </p:sp>
      <p:pic>
        <p:nvPicPr>
          <p:cNvPr id="5122" name="Picture 2" descr="Pictur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444" y="1710516"/>
            <a:ext cx="6968970" cy="304800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na sayf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8050" y="5051395"/>
            <a:ext cx="1885950"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654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2321</TotalTime>
  <Words>1595</Words>
  <Application>Microsoft Office PowerPoint</Application>
  <PresentationFormat>Ekran Gösterisi (4:3)</PresentationFormat>
  <Paragraphs>134</Paragraphs>
  <Slides>17</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17</vt:i4>
      </vt:variant>
    </vt:vector>
  </HeadingPairs>
  <TitlesOfParts>
    <vt:vector size="20" baseType="lpstr">
      <vt:lpstr>Arial</vt:lpstr>
      <vt:lpstr>Calibri</vt:lpstr>
      <vt:lpstr>Office Theme</vt:lpstr>
      <vt:lpstr>4857 İş Kanunda Göre Disiplin işlemleri</vt:lpstr>
      <vt:lpstr>PowerPoint Sunusu</vt:lpstr>
      <vt:lpstr>PowerPoint Sunusu</vt:lpstr>
      <vt:lpstr>PowerPoint Sunusu</vt:lpstr>
      <vt:lpstr>PowerPoint Sunusu</vt:lpstr>
      <vt:lpstr>657 Sayılı kanun kapsamındaki Disiplin Yönetmeliği</vt:lpstr>
      <vt:lpstr>Disiplin işlemini yürütmesini yapacak merciler </vt:lpstr>
      <vt:lpstr>Disiplin işlemini yürütmesini yapacak merciler </vt:lpstr>
      <vt:lpstr>Disiplin işlemini yürütmesini yapacak merciler </vt:lpstr>
      <vt:lpstr>Disiplin işlemini yürütmesini yapacak merciler </vt:lpstr>
      <vt:lpstr>Soruşturma sürecinin başlaması</vt:lpstr>
      <vt:lpstr>PowerPoint Sunusu</vt:lpstr>
      <vt:lpstr>PowerPoint Sunusu</vt:lpstr>
      <vt:lpstr>Soruşturma için Muhakkikin atanması</vt:lpstr>
      <vt:lpstr>Muhakkik tarafından hazırlanan Muhakkik Raporu</vt:lpstr>
      <vt:lpstr>DİSİPLİN CEZALARININ ÖZLÜK DOSYASINDAN SİLİNMESİ</vt:lpstr>
      <vt:lpstr>İletişim : mustafa.bay@gamail.com             Cep: 0549 248 69 35</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MAAŞ TAHAKKUK SÜRECİ</dc:title>
  <dc:subject/>
  <dc:creator>MUSTAFA BAYSAL</dc:creator>
  <cp:keywords/>
  <dc:description>generated using python-pptx</dc:description>
  <cp:lastModifiedBy>MUSTAFA BAYSAL</cp:lastModifiedBy>
  <cp:revision>92</cp:revision>
  <dcterms:created xsi:type="dcterms:W3CDTF">2013-01-27T09:14:16Z</dcterms:created>
  <dcterms:modified xsi:type="dcterms:W3CDTF">2026-05-05T06:25:43Z</dcterms:modified>
  <cp:category/>
</cp:coreProperties>
</file>