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5" r:id="rId6"/>
    <p:sldId id="260" r:id="rId7"/>
    <p:sldId id="261" r:id="rId8"/>
    <p:sldId id="266" r:id="rId9"/>
    <p:sldId id="267" r:id="rId10"/>
    <p:sldId id="264" r:id="rId11"/>
    <p:sldId id="270" r:id="rId12"/>
    <p:sldId id="271"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8" d="100"/>
          <a:sy n="108" d="100"/>
        </p:scale>
        <p:origin x="170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EA68D4-8379-409D-AF1D-BF39EBB23C3B}" type="datetimeFigureOut">
              <a:rPr lang="tr-TR" smtClean="0"/>
              <a:t>5.05.2026</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72CC8A-BAEA-40C1-B5ED-849080C6C3DE}" type="slidenum">
              <a:rPr lang="tr-TR" smtClean="0"/>
              <a:t>‹#›</a:t>
            </a:fld>
            <a:endParaRPr lang="tr-TR"/>
          </a:p>
        </p:txBody>
      </p:sp>
    </p:spTree>
    <p:extLst>
      <p:ext uri="{BB962C8B-B14F-4D97-AF65-F5344CB8AC3E}">
        <p14:creationId xmlns:p14="http://schemas.microsoft.com/office/powerpoint/2010/main" val="3296578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B72CC8A-BAEA-40C1-B5ED-849080C6C3DE}" type="slidenum">
              <a:rPr lang="tr-TR" smtClean="0"/>
              <a:t>7</a:t>
            </a:fld>
            <a:endParaRPr lang="tr-TR"/>
          </a:p>
        </p:txBody>
      </p:sp>
    </p:spTree>
    <p:extLst>
      <p:ext uri="{BB962C8B-B14F-4D97-AF65-F5344CB8AC3E}">
        <p14:creationId xmlns:p14="http://schemas.microsoft.com/office/powerpoint/2010/main" val="2365346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5/5/2026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5/5/2026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20975" cy="364554"/>
          </a:xfrm>
        </p:spPr>
        <p:txBody>
          <a:bodyPr>
            <a:normAutofit fontScale="90000"/>
          </a:bodyPr>
          <a:lstStyle/>
          <a:p>
            <a:endParaRPr dirty="0"/>
          </a:p>
        </p:txBody>
      </p:sp>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2535887" cy="307777"/>
          </a:xfrm>
          <a:prstGeom prst="rect">
            <a:avLst/>
          </a:prstGeom>
          <a:noFill/>
        </p:spPr>
        <p:txBody>
          <a:bodyPr wrap="none">
            <a:spAutoFit/>
          </a:bodyPr>
          <a:lstStyle/>
          <a:p>
            <a:pPr>
              <a:defRPr sz="1400" b="1">
                <a:solidFill>
                  <a:srgbClr val="FFFFFF"/>
                </a:solidFill>
              </a:defRPr>
            </a:pPr>
            <a:r>
              <a:rPr lang="tr-TR" sz="1400" dirty="0"/>
              <a:t>Türkiye Belediyeler Birliği</a:t>
            </a:r>
            <a:r>
              <a:rPr dirty="0" smtClean="0"/>
              <a:t>- </a:t>
            </a:r>
            <a:r>
              <a:rPr dirty="0"/>
              <a:t>2026</a:t>
            </a:r>
          </a:p>
        </p:txBody>
      </p:sp>
      <p:sp>
        <p:nvSpPr>
          <p:cNvPr id="6" name="TextBox 5"/>
          <p:cNvSpPr txBox="1"/>
          <p:nvPr/>
        </p:nvSpPr>
        <p:spPr>
          <a:xfrm>
            <a:off x="731520" y="1139746"/>
            <a:ext cx="6539292" cy="369332"/>
          </a:xfrm>
          <a:prstGeom prst="rect">
            <a:avLst/>
          </a:prstGeom>
          <a:noFill/>
        </p:spPr>
        <p:txBody>
          <a:bodyPr wrap="square">
            <a:spAutoFit/>
          </a:bodyPr>
          <a:lstStyle/>
          <a:p>
            <a:r>
              <a:rPr lang="tr-TR" b="1" dirty="0" smtClean="0"/>
              <a:t>NEDEN SEDİKLI OLMALIYIM ?</a:t>
            </a:r>
            <a:endParaRPr b="1" dirty="0"/>
          </a:p>
        </p:txBody>
      </p:sp>
      <p:sp>
        <p:nvSpPr>
          <p:cNvPr id="7" name="TextBox 6"/>
          <p:cNvSpPr txBox="1"/>
          <p:nvPr/>
        </p:nvSpPr>
        <p:spPr>
          <a:xfrm>
            <a:off x="820298" y="1657216"/>
            <a:ext cx="8012984" cy="4417927"/>
          </a:xfrm>
          <a:prstGeom prst="rect">
            <a:avLst/>
          </a:prstGeom>
          <a:noFill/>
        </p:spPr>
        <p:txBody>
          <a:bodyPr wrap="square" lIns="72000" tIns="0" rIns="72000" bIns="108000">
            <a:spAutoFit/>
          </a:bodyPr>
          <a:lstStyle/>
          <a:p>
            <a:pPr marL="800100" lvl="1" indent="-342900">
              <a:buFontTx/>
              <a:buChar char="-"/>
              <a:defRPr sz="2000"/>
            </a:pPr>
            <a:r>
              <a:rPr lang="tr-TR" sz="2000" dirty="0" smtClean="0"/>
              <a:t>İşyerinde tek değil  </a:t>
            </a:r>
            <a:r>
              <a:rPr lang="tr-TR" sz="2000" dirty="0"/>
              <a:t>toplu hareket etme imkânı sağlar</a:t>
            </a:r>
            <a:r>
              <a:rPr lang="tr-TR" sz="2000" dirty="0" smtClean="0"/>
              <a:t>.</a:t>
            </a:r>
          </a:p>
          <a:p>
            <a:pPr marL="800100" lvl="1" indent="-342900">
              <a:buFontTx/>
              <a:buChar char="-"/>
              <a:defRPr sz="2000"/>
            </a:pPr>
            <a:r>
              <a:rPr lang="tr-TR" sz="2000" dirty="0" smtClean="0"/>
              <a:t>Toplu </a:t>
            </a:r>
            <a:r>
              <a:rPr lang="tr-TR" sz="2000" dirty="0"/>
              <a:t>İş Sözleşmesi (TİS) sayesinde ücret, sosyal hak ve çalışma şartları birlikte belirlenir. </a:t>
            </a:r>
            <a:r>
              <a:rPr lang="tr-TR" sz="2000" dirty="0" smtClean="0"/>
              <a:t> - Daha </a:t>
            </a:r>
            <a:r>
              <a:rPr lang="tr-TR" sz="2000" dirty="0"/>
              <a:t>düzenli ücret artışları</a:t>
            </a:r>
          </a:p>
          <a:p>
            <a:pPr lvl="1">
              <a:defRPr sz="2000"/>
            </a:pPr>
            <a:r>
              <a:rPr lang="tr-TR" sz="2000" dirty="0"/>
              <a:t>- İkramiye (örneğin 52 günlük) , Yemek, yol, yakacak yardımı</a:t>
            </a:r>
          </a:p>
          <a:p>
            <a:pPr lvl="1">
              <a:defRPr sz="2000"/>
            </a:pPr>
            <a:r>
              <a:rPr lang="tr-TR" sz="2000" dirty="0"/>
              <a:t>- Bayram ve sosyal </a:t>
            </a:r>
            <a:r>
              <a:rPr lang="tr-TR" sz="2000" dirty="0" smtClean="0"/>
              <a:t>yardımlar.</a:t>
            </a:r>
            <a:endParaRPr lang="tr-TR" sz="2000" dirty="0"/>
          </a:p>
          <a:p>
            <a:pPr lvl="1">
              <a:defRPr sz="2000"/>
            </a:pPr>
            <a:r>
              <a:rPr lang="tr-TR" sz="2000" dirty="0"/>
              <a:t>- Sendikal nedenle işten çıkarma yasaktır, Sendikal tazminat hakkı vardır</a:t>
            </a:r>
          </a:p>
          <a:p>
            <a:pPr lvl="1">
              <a:defRPr sz="2000"/>
            </a:pPr>
            <a:r>
              <a:rPr lang="tr-TR" sz="2000" dirty="0"/>
              <a:t>- Sendika temsilcileri özel koruma </a:t>
            </a:r>
            <a:r>
              <a:rPr lang="tr-TR" sz="2000" dirty="0" smtClean="0"/>
              <a:t>altındadır.</a:t>
            </a:r>
            <a:endParaRPr lang="tr-TR" sz="2000" dirty="0"/>
          </a:p>
          <a:p>
            <a:pPr lvl="1">
              <a:defRPr sz="2000"/>
            </a:pPr>
            <a:r>
              <a:rPr lang="tr-TR" sz="2000" dirty="0"/>
              <a:t>- Dava süreçlerini takip eder İşçiyi temsil </a:t>
            </a:r>
            <a:r>
              <a:rPr lang="tr-TR" sz="2000" dirty="0" smtClean="0"/>
              <a:t>eder.</a:t>
            </a:r>
            <a:endParaRPr lang="tr-TR" sz="2000" dirty="0"/>
          </a:p>
          <a:p>
            <a:pPr lvl="1">
              <a:defRPr sz="2000"/>
            </a:pPr>
            <a:r>
              <a:rPr lang="tr-TR" sz="2000" dirty="0"/>
              <a:t>- İzin </a:t>
            </a:r>
            <a:r>
              <a:rPr lang="tr-TR" sz="2000" dirty="0" smtClean="0"/>
              <a:t>hakları, birden fazla sosyal izin ve yıllık izin sürelerinde artış</a:t>
            </a:r>
            <a:endParaRPr lang="tr-TR" sz="2000" dirty="0"/>
          </a:p>
          <a:p>
            <a:pPr lvl="1">
              <a:defRPr sz="2000"/>
            </a:pPr>
            <a:r>
              <a:rPr lang="tr-TR" sz="2000" dirty="0"/>
              <a:t>- Çalışma </a:t>
            </a:r>
            <a:r>
              <a:rPr lang="tr-TR" sz="2000" dirty="0" smtClean="0"/>
              <a:t>saatleri , haftalık çalışma saatleri , fazla mesai ücretleri</a:t>
            </a:r>
            <a:endParaRPr lang="tr-TR" sz="2000" dirty="0"/>
          </a:p>
          <a:p>
            <a:pPr lvl="1">
              <a:defRPr sz="2000"/>
            </a:pPr>
            <a:r>
              <a:rPr lang="tr-TR" sz="2000" dirty="0"/>
              <a:t>- Görev </a:t>
            </a:r>
            <a:r>
              <a:rPr lang="tr-TR" sz="2000" dirty="0" smtClean="0"/>
              <a:t>tanımları, belirlen görev dışında farklı göreve atanmaması</a:t>
            </a:r>
            <a:endParaRPr lang="tr-TR" sz="2000" dirty="0"/>
          </a:p>
          <a:p>
            <a:pPr lvl="1">
              <a:defRPr sz="2000"/>
            </a:pPr>
            <a:r>
              <a:rPr lang="tr-TR" sz="2000" dirty="0" smtClean="0"/>
              <a:t>- </a:t>
            </a:r>
            <a:r>
              <a:rPr lang="tr-TR" sz="2000" dirty="0"/>
              <a:t>İşçi-işveren ilişkisini kurumsallaştırır</a:t>
            </a:r>
          </a:p>
          <a:p>
            <a:pPr marL="800100" lvl="1" indent="-342900">
              <a:buFontTx/>
              <a:buChar char="-"/>
              <a:defRPr sz="2000"/>
            </a:pPr>
            <a:r>
              <a:rPr lang="tr-TR" sz="2000" dirty="0" smtClean="0"/>
              <a:t>Çalışma </a:t>
            </a:r>
            <a:r>
              <a:rPr lang="tr-TR" sz="2000" dirty="0"/>
              <a:t>barışına katkı </a:t>
            </a:r>
            <a:r>
              <a:rPr lang="tr-TR" sz="2000" dirty="0" smtClean="0"/>
              <a:t>sağlar</a:t>
            </a:r>
          </a:p>
          <a:p>
            <a:pPr marL="800100" lvl="1" indent="-342900">
              <a:buFontTx/>
              <a:buChar char="-"/>
              <a:defRPr sz="2000"/>
            </a:pPr>
            <a:r>
              <a:rPr lang="tr-TR" sz="2000" dirty="0" smtClean="0"/>
              <a:t>Sendikalılık Anayasal bir haktır</a:t>
            </a:r>
            <a:endParaRPr lang="tr-TR"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2535887" cy="307777"/>
          </a:xfrm>
          <a:prstGeom prst="rect">
            <a:avLst/>
          </a:prstGeom>
          <a:noFill/>
        </p:spPr>
        <p:txBody>
          <a:bodyPr wrap="none">
            <a:spAutoFit/>
          </a:bodyPr>
          <a:lstStyle/>
          <a:p>
            <a:pPr>
              <a:defRPr sz="1400" b="1">
                <a:solidFill>
                  <a:srgbClr val="FFFFFF"/>
                </a:solidFill>
              </a:defRPr>
            </a:pPr>
            <a:r>
              <a:rPr lang="tr-TR" sz="1400" dirty="0"/>
              <a:t>Türkiye Belediyeler Birliği</a:t>
            </a:r>
            <a:r>
              <a:rPr dirty="0" smtClean="0"/>
              <a:t>- </a:t>
            </a:r>
            <a:r>
              <a:rPr dirty="0"/>
              <a:t>2026</a:t>
            </a:r>
          </a:p>
        </p:txBody>
      </p:sp>
      <p:sp>
        <p:nvSpPr>
          <p:cNvPr id="6" name="TextBox 5"/>
          <p:cNvSpPr txBox="1"/>
          <p:nvPr/>
        </p:nvSpPr>
        <p:spPr>
          <a:xfrm>
            <a:off x="731520" y="1097280"/>
            <a:ext cx="8229600" cy="914400"/>
          </a:xfrm>
          <a:prstGeom prst="rect">
            <a:avLst/>
          </a:prstGeom>
          <a:noFill/>
        </p:spPr>
        <p:txBody>
          <a:bodyPr wrap="none">
            <a:spAutoFit/>
          </a:bodyPr>
          <a:lstStyle/>
          <a:p>
            <a:pPr>
              <a:defRPr sz="3200" b="1">
                <a:solidFill>
                  <a:srgbClr val="194B8C"/>
                </a:solidFill>
              </a:defRPr>
            </a:pPr>
            <a:r>
              <a:t>1. Kanunun Amacı ve Kapsamı</a:t>
            </a:r>
          </a:p>
        </p:txBody>
      </p:sp>
      <p:sp>
        <p:nvSpPr>
          <p:cNvPr id="7" name="TextBox 6"/>
          <p:cNvSpPr txBox="1"/>
          <p:nvPr/>
        </p:nvSpPr>
        <p:spPr>
          <a:xfrm>
            <a:off x="914400" y="1920240"/>
            <a:ext cx="8046720" cy="2246769"/>
          </a:xfrm>
          <a:prstGeom prst="rect">
            <a:avLst/>
          </a:prstGeom>
          <a:noFill/>
        </p:spPr>
        <p:txBody>
          <a:bodyPr wrap="square">
            <a:spAutoFit/>
          </a:bodyPr>
          <a:lstStyle/>
          <a:p>
            <a:pPr>
              <a:defRPr sz="2000"/>
            </a:pPr>
            <a:r>
              <a:rPr dirty="0"/>
              <a:t>6356 </a:t>
            </a:r>
            <a:r>
              <a:rPr dirty="0" err="1"/>
              <a:t>Sayılı</a:t>
            </a:r>
            <a:r>
              <a:rPr dirty="0"/>
              <a:t> </a:t>
            </a:r>
            <a:r>
              <a:rPr dirty="0" err="1"/>
              <a:t>Kanun</a:t>
            </a:r>
            <a:r>
              <a:rPr dirty="0"/>
              <a:t> </a:t>
            </a:r>
            <a:r>
              <a:rPr dirty="0" err="1"/>
              <a:t>sendikal</a:t>
            </a:r>
            <a:r>
              <a:rPr dirty="0"/>
              <a:t> </a:t>
            </a:r>
            <a:r>
              <a:rPr dirty="0" err="1"/>
              <a:t>örgütlenmeyi</a:t>
            </a:r>
            <a:r>
              <a:rPr dirty="0"/>
              <a:t> </a:t>
            </a:r>
            <a:r>
              <a:rPr dirty="0" err="1"/>
              <a:t>ve</a:t>
            </a:r>
            <a:r>
              <a:rPr dirty="0"/>
              <a:t> </a:t>
            </a:r>
            <a:r>
              <a:rPr dirty="0" err="1"/>
              <a:t>toplu</a:t>
            </a:r>
            <a:r>
              <a:rPr dirty="0"/>
              <a:t> </a:t>
            </a:r>
            <a:r>
              <a:rPr dirty="0" err="1"/>
              <a:t>pazarlık</a:t>
            </a:r>
            <a:r>
              <a:rPr dirty="0"/>
              <a:t> </a:t>
            </a:r>
            <a:r>
              <a:rPr dirty="0" err="1"/>
              <a:t>sistemini</a:t>
            </a:r>
            <a:r>
              <a:rPr dirty="0"/>
              <a:t> </a:t>
            </a:r>
            <a:r>
              <a:rPr dirty="0" err="1"/>
              <a:t>düzenler</a:t>
            </a:r>
            <a:r>
              <a:rPr dirty="0"/>
              <a:t>.</a:t>
            </a:r>
          </a:p>
          <a:p>
            <a:pPr lvl="1">
              <a:defRPr sz="2000"/>
            </a:pPr>
            <a:r>
              <a:rPr lang="tr-TR" dirty="0" smtClean="0"/>
              <a:t>-     </a:t>
            </a:r>
            <a:r>
              <a:rPr dirty="0" err="1" smtClean="0"/>
              <a:t>Sendika</a:t>
            </a:r>
            <a:r>
              <a:rPr dirty="0" smtClean="0"/>
              <a:t> </a:t>
            </a:r>
            <a:r>
              <a:rPr dirty="0" err="1"/>
              <a:t>özgürlüğünü</a:t>
            </a:r>
            <a:r>
              <a:rPr dirty="0"/>
              <a:t> </a:t>
            </a:r>
            <a:r>
              <a:rPr dirty="0" err="1"/>
              <a:t>güvence</a:t>
            </a:r>
            <a:r>
              <a:rPr dirty="0"/>
              <a:t> </a:t>
            </a:r>
            <a:r>
              <a:rPr dirty="0" err="1"/>
              <a:t>altına</a:t>
            </a:r>
            <a:r>
              <a:rPr dirty="0"/>
              <a:t> </a:t>
            </a:r>
            <a:r>
              <a:rPr dirty="0" err="1"/>
              <a:t>almak</a:t>
            </a:r>
            <a:endParaRPr dirty="0"/>
          </a:p>
          <a:p>
            <a:pPr lvl="1">
              <a:defRPr sz="2000"/>
            </a:pPr>
            <a:r>
              <a:rPr lang="tr-TR" dirty="0" smtClean="0"/>
              <a:t>-     </a:t>
            </a:r>
            <a:r>
              <a:rPr dirty="0" err="1" smtClean="0"/>
              <a:t>Toplu</a:t>
            </a:r>
            <a:r>
              <a:rPr dirty="0" smtClean="0"/>
              <a:t> </a:t>
            </a:r>
            <a:r>
              <a:rPr dirty="0" err="1"/>
              <a:t>iş</a:t>
            </a:r>
            <a:r>
              <a:rPr dirty="0"/>
              <a:t> </a:t>
            </a:r>
            <a:r>
              <a:rPr dirty="0" err="1"/>
              <a:t>sözleşmesi</a:t>
            </a:r>
            <a:r>
              <a:rPr dirty="0"/>
              <a:t> </a:t>
            </a:r>
            <a:r>
              <a:rPr dirty="0" err="1"/>
              <a:t>usullerini</a:t>
            </a:r>
            <a:r>
              <a:rPr dirty="0"/>
              <a:t> </a:t>
            </a:r>
            <a:r>
              <a:rPr dirty="0" err="1"/>
              <a:t>düzenlemek</a:t>
            </a:r>
            <a:endParaRPr dirty="0"/>
          </a:p>
          <a:p>
            <a:pPr marL="800100" lvl="1" indent="-342900">
              <a:buFontTx/>
              <a:buChar char="-"/>
              <a:defRPr sz="2000"/>
            </a:pPr>
            <a:r>
              <a:rPr dirty="0" err="1" smtClean="0"/>
              <a:t>Çalışma</a:t>
            </a:r>
            <a:r>
              <a:rPr dirty="0" smtClean="0"/>
              <a:t> </a:t>
            </a:r>
            <a:r>
              <a:rPr dirty="0" err="1"/>
              <a:t>barışını</a:t>
            </a:r>
            <a:r>
              <a:rPr dirty="0"/>
              <a:t> </a:t>
            </a:r>
            <a:r>
              <a:rPr dirty="0" err="1" smtClean="0"/>
              <a:t>sağlamak</a:t>
            </a:r>
            <a:endParaRPr lang="tr-TR" dirty="0" smtClean="0"/>
          </a:p>
          <a:p>
            <a:pPr marL="800100" lvl="1" indent="-342900">
              <a:buFontTx/>
              <a:buChar char="-"/>
              <a:defRPr sz="2000"/>
            </a:pPr>
            <a:r>
              <a:rPr lang="tr-TR" dirty="0" smtClean="0"/>
              <a:t>İşçi adına hak talep etme </a:t>
            </a:r>
          </a:p>
          <a:p>
            <a:pPr marL="800100" lvl="1" indent="-342900">
              <a:buFontTx/>
              <a:buChar char="-"/>
              <a:defRPr sz="2000"/>
            </a:pPr>
            <a:r>
              <a:rPr lang="tr-TR" dirty="0" smtClean="0"/>
              <a:t>Çalışma koşullarını düzenleme</a:t>
            </a:r>
            <a:endParaRPr dirty="0"/>
          </a:p>
          <a:p>
            <a:pPr lvl="1">
              <a:defRPr sz="2000"/>
            </a:pP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8229600" cy="365760"/>
          </a:xfrm>
          <a:prstGeom prst="rect">
            <a:avLst/>
          </a:prstGeom>
          <a:noFill/>
        </p:spPr>
        <p:txBody>
          <a:bodyPr wrap="none">
            <a:spAutoFit/>
          </a:bodyPr>
          <a:lstStyle/>
          <a:p>
            <a:pPr>
              <a:defRPr sz="1400" b="1">
                <a:solidFill>
                  <a:srgbClr val="FFFFFF"/>
                </a:solidFill>
              </a:defRPr>
            </a:pPr>
            <a:r>
              <a:t>Belediye İnsan Kaynakları Dairesi Başkanlığı - 2026</a:t>
            </a:r>
          </a:p>
        </p:txBody>
      </p:sp>
      <p:sp>
        <p:nvSpPr>
          <p:cNvPr id="6" name="TextBox 5"/>
          <p:cNvSpPr txBox="1"/>
          <p:nvPr/>
        </p:nvSpPr>
        <p:spPr>
          <a:xfrm>
            <a:off x="731520" y="1097280"/>
            <a:ext cx="8229600" cy="914400"/>
          </a:xfrm>
          <a:prstGeom prst="rect">
            <a:avLst/>
          </a:prstGeom>
          <a:noFill/>
        </p:spPr>
        <p:txBody>
          <a:bodyPr wrap="none">
            <a:spAutoFit/>
          </a:bodyPr>
          <a:lstStyle/>
          <a:p>
            <a:pPr>
              <a:defRPr sz="3200" b="1">
                <a:solidFill>
                  <a:srgbClr val="194B8C"/>
                </a:solidFill>
              </a:defRPr>
            </a:pPr>
            <a:r>
              <a:t>2. Sendika ve Sendikal Haklar</a:t>
            </a:r>
          </a:p>
        </p:txBody>
      </p:sp>
      <p:sp>
        <p:nvSpPr>
          <p:cNvPr id="7" name="TextBox 6"/>
          <p:cNvSpPr txBox="1"/>
          <p:nvPr/>
        </p:nvSpPr>
        <p:spPr>
          <a:xfrm>
            <a:off x="914400" y="1920240"/>
            <a:ext cx="8046720" cy="4114800"/>
          </a:xfrm>
          <a:prstGeom prst="rect">
            <a:avLst/>
          </a:prstGeom>
          <a:noFill/>
        </p:spPr>
        <p:txBody>
          <a:bodyPr wrap="square">
            <a:spAutoFit/>
          </a:bodyPr>
          <a:lstStyle/>
          <a:p>
            <a:pPr>
              <a:defRPr sz="2000"/>
            </a:pPr>
            <a:r>
              <a:rPr dirty="0" err="1"/>
              <a:t>Sendika</a:t>
            </a:r>
            <a:r>
              <a:rPr dirty="0"/>
              <a:t>: </a:t>
            </a:r>
            <a:r>
              <a:rPr dirty="0" err="1"/>
              <a:t>İşçilerin</a:t>
            </a:r>
            <a:r>
              <a:rPr dirty="0"/>
              <a:t> </a:t>
            </a:r>
            <a:r>
              <a:rPr dirty="0" err="1"/>
              <a:t>ekonomik</a:t>
            </a:r>
            <a:r>
              <a:rPr dirty="0"/>
              <a:t> </a:t>
            </a:r>
            <a:r>
              <a:rPr dirty="0" err="1"/>
              <a:t>ve</a:t>
            </a:r>
            <a:r>
              <a:rPr dirty="0"/>
              <a:t> </a:t>
            </a:r>
            <a:r>
              <a:rPr dirty="0" err="1"/>
              <a:t>sosyal</a:t>
            </a:r>
            <a:r>
              <a:rPr dirty="0"/>
              <a:t> </a:t>
            </a:r>
            <a:r>
              <a:rPr dirty="0" err="1"/>
              <a:t>haklarını</a:t>
            </a:r>
            <a:r>
              <a:rPr dirty="0"/>
              <a:t> </a:t>
            </a:r>
            <a:r>
              <a:rPr dirty="0" err="1"/>
              <a:t>koruyan</a:t>
            </a:r>
            <a:r>
              <a:rPr dirty="0"/>
              <a:t> </a:t>
            </a:r>
            <a:r>
              <a:rPr dirty="0" err="1"/>
              <a:t>tüzel</a:t>
            </a:r>
            <a:r>
              <a:rPr dirty="0"/>
              <a:t> </a:t>
            </a:r>
            <a:r>
              <a:rPr dirty="0" err="1"/>
              <a:t>kişiliktir</a:t>
            </a:r>
            <a:r>
              <a:rPr dirty="0"/>
              <a:t>.</a:t>
            </a:r>
          </a:p>
          <a:p>
            <a:pPr lvl="1">
              <a:defRPr sz="2000"/>
            </a:pPr>
            <a:r>
              <a:rPr dirty="0" err="1"/>
              <a:t>Sendika</a:t>
            </a:r>
            <a:r>
              <a:rPr dirty="0"/>
              <a:t> </a:t>
            </a:r>
            <a:r>
              <a:rPr dirty="0" err="1"/>
              <a:t>kurma</a:t>
            </a:r>
            <a:r>
              <a:rPr dirty="0"/>
              <a:t> </a:t>
            </a:r>
            <a:r>
              <a:rPr dirty="0" err="1"/>
              <a:t>hakkı</a:t>
            </a:r>
            <a:endParaRPr dirty="0"/>
          </a:p>
          <a:p>
            <a:pPr lvl="1">
              <a:defRPr sz="2000"/>
            </a:pPr>
            <a:r>
              <a:rPr dirty="0" err="1"/>
              <a:t>Sendikaya</a:t>
            </a:r>
            <a:r>
              <a:rPr dirty="0"/>
              <a:t> </a:t>
            </a:r>
            <a:r>
              <a:rPr dirty="0" err="1"/>
              <a:t>üye</a:t>
            </a:r>
            <a:r>
              <a:rPr dirty="0"/>
              <a:t> </a:t>
            </a:r>
            <a:r>
              <a:rPr dirty="0" err="1"/>
              <a:t>olma</a:t>
            </a:r>
            <a:r>
              <a:rPr dirty="0"/>
              <a:t> </a:t>
            </a:r>
            <a:r>
              <a:rPr dirty="0" err="1"/>
              <a:t>hakkı</a:t>
            </a:r>
            <a:endParaRPr dirty="0"/>
          </a:p>
          <a:p>
            <a:pPr lvl="1">
              <a:defRPr sz="2000"/>
            </a:pPr>
            <a:r>
              <a:rPr dirty="0" err="1"/>
              <a:t>Sendikadan</a:t>
            </a:r>
            <a:r>
              <a:rPr dirty="0"/>
              <a:t> </a:t>
            </a:r>
            <a:r>
              <a:rPr dirty="0" err="1"/>
              <a:t>ayrılma</a:t>
            </a:r>
            <a:r>
              <a:rPr dirty="0"/>
              <a:t> </a:t>
            </a:r>
            <a:r>
              <a:rPr dirty="0" err="1"/>
              <a:t>hakkı</a:t>
            </a:r>
            <a:endParaRPr dirty="0"/>
          </a:p>
          <a:p>
            <a:pPr lvl="1">
              <a:defRPr sz="2000"/>
            </a:pPr>
            <a:r>
              <a:rPr dirty="0" err="1"/>
              <a:t>Sendikal</a:t>
            </a:r>
            <a:r>
              <a:rPr dirty="0"/>
              <a:t> </a:t>
            </a:r>
            <a:r>
              <a:rPr dirty="0" err="1"/>
              <a:t>faaliyetlere</a:t>
            </a:r>
            <a:r>
              <a:rPr dirty="0"/>
              <a:t> </a:t>
            </a:r>
            <a:r>
              <a:rPr dirty="0" err="1"/>
              <a:t>katılma</a:t>
            </a:r>
            <a:r>
              <a:rPr dirty="0"/>
              <a:t> </a:t>
            </a:r>
            <a:r>
              <a:rPr dirty="0" err="1"/>
              <a:t>hakkı</a:t>
            </a:r>
            <a:endParaRP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2535887" cy="307777"/>
          </a:xfrm>
          <a:prstGeom prst="rect">
            <a:avLst/>
          </a:prstGeom>
          <a:noFill/>
        </p:spPr>
        <p:txBody>
          <a:bodyPr wrap="none">
            <a:spAutoFit/>
          </a:bodyPr>
          <a:lstStyle/>
          <a:p>
            <a:pPr>
              <a:defRPr sz="1400" b="1">
                <a:solidFill>
                  <a:srgbClr val="FFFFFF"/>
                </a:solidFill>
              </a:defRPr>
            </a:pPr>
            <a:r>
              <a:rPr lang="tr-TR" sz="1400" dirty="0"/>
              <a:t>Türkiye Belediyeler Birliği</a:t>
            </a:r>
            <a:r>
              <a:rPr dirty="0" smtClean="0"/>
              <a:t>- </a:t>
            </a:r>
            <a:r>
              <a:rPr dirty="0"/>
              <a:t>2026</a:t>
            </a:r>
          </a:p>
        </p:txBody>
      </p:sp>
      <p:sp>
        <p:nvSpPr>
          <p:cNvPr id="6" name="TextBox 5"/>
          <p:cNvSpPr txBox="1"/>
          <p:nvPr/>
        </p:nvSpPr>
        <p:spPr>
          <a:xfrm>
            <a:off x="731520" y="1097280"/>
            <a:ext cx="8229600" cy="914400"/>
          </a:xfrm>
          <a:prstGeom prst="rect">
            <a:avLst/>
          </a:prstGeom>
          <a:noFill/>
        </p:spPr>
        <p:txBody>
          <a:bodyPr wrap="none">
            <a:spAutoFit/>
          </a:bodyPr>
          <a:lstStyle/>
          <a:p>
            <a:pPr>
              <a:defRPr sz="3200" b="1">
                <a:solidFill>
                  <a:srgbClr val="194B8C"/>
                </a:solidFill>
              </a:defRPr>
            </a:pPr>
            <a:r>
              <a:rPr dirty="0"/>
              <a:t>3. </a:t>
            </a:r>
            <a:r>
              <a:rPr dirty="0" err="1"/>
              <a:t>Sendika</a:t>
            </a:r>
            <a:r>
              <a:rPr dirty="0"/>
              <a:t> </a:t>
            </a:r>
            <a:r>
              <a:rPr dirty="0" err="1"/>
              <a:t>Üyeliği</a:t>
            </a:r>
            <a:r>
              <a:rPr dirty="0"/>
              <a:t> </a:t>
            </a:r>
            <a:r>
              <a:rPr dirty="0" err="1"/>
              <a:t>ve</a:t>
            </a:r>
            <a:r>
              <a:rPr dirty="0"/>
              <a:t> </a:t>
            </a:r>
            <a:r>
              <a:rPr dirty="0" err="1"/>
              <a:t>Usulü</a:t>
            </a:r>
            <a:endParaRPr dirty="0"/>
          </a:p>
        </p:txBody>
      </p:sp>
      <p:sp>
        <p:nvSpPr>
          <p:cNvPr id="7" name="TextBox 6"/>
          <p:cNvSpPr txBox="1"/>
          <p:nvPr/>
        </p:nvSpPr>
        <p:spPr>
          <a:xfrm>
            <a:off x="914400" y="1920240"/>
            <a:ext cx="8046720" cy="2862322"/>
          </a:xfrm>
          <a:prstGeom prst="rect">
            <a:avLst/>
          </a:prstGeom>
          <a:noFill/>
        </p:spPr>
        <p:txBody>
          <a:bodyPr wrap="square">
            <a:spAutoFit/>
          </a:bodyPr>
          <a:lstStyle/>
          <a:p>
            <a:pPr>
              <a:defRPr sz="2000"/>
            </a:pPr>
            <a:r>
              <a:rPr lang="tr-TR" dirty="0" smtClean="0"/>
              <a:t>	- </a:t>
            </a:r>
            <a:r>
              <a:rPr dirty="0" err="1" smtClean="0"/>
              <a:t>Üyelik</a:t>
            </a:r>
            <a:r>
              <a:rPr dirty="0" smtClean="0"/>
              <a:t> </a:t>
            </a:r>
            <a:r>
              <a:rPr dirty="0"/>
              <a:t>e-</a:t>
            </a:r>
            <a:r>
              <a:rPr dirty="0" err="1"/>
              <a:t>Devlet</a:t>
            </a:r>
            <a:r>
              <a:rPr dirty="0"/>
              <a:t> </a:t>
            </a:r>
            <a:r>
              <a:rPr dirty="0" err="1"/>
              <a:t>üzerinden</a:t>
            </a:r>
            <a:r>
              <a:rPr dirty="0"/>
              <a:t> </a:t>
            </a:r>
            <a:r>
              <a:rPr dirty="0" err="1"/>
              <a:t>yapılır</a:t>
            </a:r>
            <a:r>
              <a:rPr dirty="0"/>
              <a:t>.</a:t>
            </a:r>
          </a:p>
          <a:p>
            <a:pPr lvl="1">
              <a:defRPr sz="2000"/>
            </a:pPr>
            <a:r>
              <a:rPr lang="tr-TR" dirty="0" smtClean="0"/>
              <a:t>- </a:t>
            </a:r>
            <a:r>
              <a:rPr dirty="0" err="1" smtClean="0"/>
              <a:t>İşveren</a:t>
            </a:r>
            <a:r>
              <a:rPr dirty="0" smtClean="0"/>
              <a:t> </a:t>
            </a:r>
            <a:r>
              <a:rPr dirty="0" err="1"/>
              <a:t>onayına</a:t>
            </a:r>
            <a:r>
              <a:rPr dirty="0"/>
              <a:t> </a:t>
            </a:r>
            <a:r>
              <a:rPr dirty="0" err="1"/>
              <a:t>tabi</a:t>
            </a:r>
            <a:r>
              <a:rPr dirty="0"/>
              <a:t> </a:t>
            </a:r>
            <a:r>
              <a:rPr dirty="0" err="1"/>
              <a:t>değildir</a:t>
            </a:r>
            <a:r>
              <a:rPr dirty="0" smtClean="0"/>
              <a:t>.</a:t>
            </a:r>
            <a:endParaRPr lang="tr-TR" dirty="0" smtClean="0"/>
          </a:p>
          <a:p>
            <a:pPr lvl="1">
              <a:defRPr sz="2000"/>
            </a:pPr>
            <a:r>
              <a:rPr lang="tr-TR" dirty="0" smtClean="0"/>
              <a:t>- Onay işlemini yetkili sendika yapar</a:t>
            </a:r>
            <a:endParaRPr dirty="0"/>
          </a:p>
          <a:p>
            <a:pPr lvl="1">
              <a:defRPr sz="2000"/>
            </a:pPr>
            <a:r>
              <a:rPr lang="tr-TR" dirty="0" smtClean="0"/>
              <a:t>- </a:t>
            </a:r>
            <a:r>
              <a:rPr dirty="0" err="1" smtClean="0"/>
              <a:t>Gönüllülük</a:t>
            </a:r>
            <a:r>
              <a:rPr dirty="0" smtClean="0"/>
              <a:t> </a:t>
            </a:r>
            <a:r>
              <a:rPr dirty="0" err="1"/>
              <a:t>esasına</a:t>
            </a:r>
            <a:r>
              <a:rPr dirty="0"/>
              <a:t> </a:t>
            </a:r>
            <a:r>
              <a:rPr dirty="0" err="1"/>
              <a:t>dayanır</a:t>
            </a:r>
            <a:r>
              <a:rPr dirty="0"/>
              <a:t>.</a:t>
            </a:r>
          </a:p>
          <a:p>
            <a:pPr lvl="1">
              <a:defRPr sz="2000"/>
            </a:pPr>
            <a:r>
              <a:rPr lang="tr-TR" dirty="0" smtClean="0"/>
              <a:t>- </a:t>
            </a:r>
            <a:r>
              <a:rPr dirty="0" smtClean="0"/>
              <a:t>15 </a:t>
            </a:r>
            <a:r>
              <a:rPr dirty="0" err="1"/>
              <a:t>yaşını</a:t>
            </a:r>
            <a:r>
              <a:rPr dirty="0"/>
              <a:t> </a:t>
            </a:r>
            <a:r>
              <a:rPr dirty="0" err="1"/>
              <a:t>doldurmuş</a:t>
            </a:r>
            <a:r>
              <a:rPr dirty="0"/>
              <a:t> </a:t>
            </a:r>
            <a:r>
              <a:rPr dirty="0" err="1"/>
              <a:t>olmak</a:t>
            </a:r>
            <a:r>
              <a:rPr dirty="0"/>
              <a:t> </a:t>
            </a:r>
            <a:r>
              <a:rPr dirty="0" err="1"/>
              <a:t>gerekir</a:t>
            </a:r>
            <a:r>
              <a:rPr dirty="0"/>
              <a:t>.</a:t>
            </a:r>
          </a:p>
          <a:p>
            <a:pPr lvl="1">
              <a:defRPr sz="2000"/>
            </a:pPr>
            <a:r>
              <a:rPr lang="tr-TR" dirty="0" smtClean="0"/>
              <a:t>- </a:t>
            </a:r>
            <a:r>
              <a:rPr dirty="0" err="1" smtClean="0"/>
              <a:t>Aynı</a:t>
            </a:r>
            <a:r>
              <a:rPr dirty="0" smtClean="0"/>
              <a:t> </a:t>
            </a:r>
            <a:r>
              <a:rPr dirty="0" err="1"/>
              <a:t>işkolunda</a:t>
            </a:r>
            <a:r>
              <a:rPr dirty="0"/>
              <a:t> </a:t>
            </a:r>
            <a:r>
              <a:rPr dirty="0" err="1"/>
              <a:t>birden</a:t>
            </a:r>
            <a:r>
              <a:rPr dirty="0"/>
              <a:t> </a:t>
            </a:r>
            <a:r>
              <a:rPr dirty="0" err="1"/>
              <a:t>fazla</a:t>
            </a:r>
            <a:r>
              <a:rPr dirty="0"/>
              <a:t> </a:t>
            </a:r>
            <a:r>
              <a:rPr dirty="0" err="1"/>
              <a:t>üyelik</a:t>
            </a:r>
            <a:r>
              <a:rPr dirty="0"/>
              <a:t> </a:t>
            </a:r>
            <a:r>
              <a:rPr dirty="0" err="1"/>
              <a:t>olmaz</a:t>
            </a:r>
            <a:r>
              <a:rPr dirty="0" smtClean="0"/>
              <a:t>.</a:t>
            </a:r>
            <a:endParaRPr lang="tr-TR" dirty="0" smtClean="0"/>
          </a:p>
          <a:p>
            <a:pPr lvl="1">
              <a:defRPr sz="2000"/>
            </a:pPr>
            <a:r>
              <a:rPr lang="tr-TR" dirty="0" smtClean="0"/>
              <a:t>- Sendika üyesi olunmadan mevcut TİS sözleşmesinden yararlanmaz</a:t>
            </a:r>
          </a:p>
          <a:p>
            <a:pPr lvl="1">
              <a:defRPr sz="2000"/>
            </a:pPr>
            <a:r>
              <a:rPr lang="tr-TR" dirty="0" smtClean="0"/>
              <a:t> - </a:t>
            </a:r>
            <a:r>
              <a:rPr lang="tr-TR" dirty="0" err="1" smtClean="0"/>
              <a:t>TİS’te</a:t>
            </a:r>
            <a:r>
              <a:rPr lang="tr-TR" dirty="0" smtClean="0"/>
              <a:t> yararlanması içim  dayanışma aidat talep dilekçesi ile mevcut            TİS tüm   haklarından yararlanır</a:t>
            </a:r>
            <a:endParaRP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8229600" cy="365760"/>
          </a:xfrm>
          <a:prstGeom prst="rect">
            <a:avLst/>
          </a:prstGeom>
          <a:noFill/>
        </p:spPr>
        <p:txBody>
          <a:bodyPr wrap="none">
            <a:spAutoFit/>
          </a:bodyPr>
          <a:lstStyle/>
          <a:p>
            <a:pPr>
              <a:defRPr sz="1400" b="1">
                <a:solidFill>
                  <a:srgbClr val="FFFFFF"/>
                </a:solidFill>
              </a:defRPr>
            </a:pPr>
            <a:r>
              <a:t>Belediye İnsan Kaynakları Dairesi Başkanlığı - 2026</a:t>
            </a:r>
          </a:p>
        </p:txBody>
      </p:sp>
      <p:sp>
        <p:nvSpPr>
          <p:cNvPr id="6" name="TextBox 5"/>
          <p:cNvSpPr txBox="1"/>
          <p:nvPr/>
        </p:nvSpPr>
        <p:spPr>
          <a:xfrm>
            <a:off x="731520" y="1097280"/>
            <a:ext cx="6777433" cy="584775"/>
          </a:xfrm>
          <a:prstGeom prst="rect">
            <a:avLst/>
          </a:prstGeom>
          <a:noFill/>
        </p:spPr>
        <p:txBody>
          <a:bodyPr wrap="none">
            <a:spAutoFit/>
          </a:bodyPr>
          <a:lstStyle/>
          <a:p>
            <a:pPr>
              <a:defRPr sz="3200" b="1">
                <a:solidFill>
                  <a:srgbClr val="194B8C"/>
                </a:solidFill>
              </a:defRPr>
            </a:pPr>
            <a:r>
              <a:rPr lang="tr-TR" dirty="0"/>
              <a:t>4</a:t>
            </a:r>
            <a:r>
              <a:rPr dirty="0" smtClean="0"/>
              <a:t>. </a:t>
            </a:r>
            <a:r>
              <a:rPr lang="tr-TR" dirty="0" smtClean="0"/>
              <a:t>Sendika ücret ve ek gelir kazanımları</a:t>
            </a:r>
            <a:endParaRPr dirty="0"/>
          </a:p>
        </p:txBody>
      </p:sp>
      <p:sp>
        <p:nvSpPr>
          <p:cNvPr id="7" name="TextBox 6"/>
          <p:cNvSpPr txBox="1"/>
          <p:nvPr/>
        </p:nvSpPr>
        <p:spPr>
          <a:xfrm>
            <a:off x="914400" y="1920240"/>
            <a:ext cx="8046720" cy="4154984"/>
          </a:xfrm>
          <a:prstGeom prst="rect">
            <a:avLst/>
          </a:prstGeom>
          <a:noFill/>
        </p:spPr>
        <p:txBody>
          <a:bodyPr wrap="square">
            <a:spAutoFit/>
          </a:bodyPr>
          <a:lstStyle/>
          <a:p>
            <a:pPr>
              <a:defRPr sz="2000"/>
            </a:pPr>
            <a:r>
              <a:rPr lang="tr-TR" dirty="0"/>
              <a:t>Sendika üyesi olmak, sadece maaşınızın artması değil, aynı zamanda hayatın olağan akışı içinde karşılaşacağınız birçok harcama kaleminin "işveren desteğiyle" karşılanması anlamına gelir. Sendikasız bir işçi sadece net maaş alırken, sendikalı işçi </a:t>
            </a:r>
            <a:r>
              <a:rPr lang="tr-TR" b="1" dirty="0"/>
              <a:t>"Sosyal Paket"</a:t>
            </a:r>
            <a:r>
              <a:rPr lang="tr-TR" dirty="0"/>
              <a:t> adı verilen geniş bir ek gelir havuzundan yararlanır.</a:t>
            </a:r>
            <a:r>
              <a:rPr dirty="0" smtClean="0"/>
              <a:t>.</a:t>
            </a:r>
            <a:endParaRPr lang="tr-TR" dirty="0" smtClean="0"/>
          </a:p>
          <a:p>
            <a:r>
              <a:rPr lang="tr-TR" b="1" dirty="0"/>
              <a:t>1. Doğrudan Ücret Kazanımları</a:t>
            </a:r>
          </a:p>
          <a:p>
            <a:r>
              <a:rPr lang="tr-TR" b="1" dirty="0"/>
              <a:t>Taban Ücret Artışı:</a:t>
            </a:r>
            <a:r>
              <a:rPr lang="tr-TR" dirty="0"/>
              <a:t> Asgari ücretin üzerinde bir başlangıç maaşı belirlenir. Genellikle sendikalı bir işyerinde "en düşük ücret", asgari ücretin belli bir yüzde fazlasıdır.</a:t>
            </a:r>
          </a:p>
          <a:p>
            <a:r>
              <a:rPr lang="tr-TR" b="1" dirty="0"/>
              <a:t>Kıdem Zammı:</a:t>
            </a:r>
            <a:r>
              <a:rPr lang="tr-TR" dirty="0"/>
              <a:t> </a:t>
            </a:r>
            <a:r>
              <a:rPr lang="tr-TR" dirty="0" smtClean="0"/>
              <a:t> her bir yıl için ödenecek bir aylık ücrettir. Bu ücretin içerisinde taban ücreti ve kıdem tazminat  hesaplamasına giren tüm sosyal haklar ile hesaplan son aylık ücreti üzerinden ödenir. Sendika tarafından  1 yıl için 35 veya 45 gibi gün artırılır </a:t>
            </a:r>
            <a:endParaRPr lang="tr-TR" dirty="0"/>
          </a:p>
          <a:p>
            <a:r>
              <a:rPr lang="tr-TR" b="1" dirty="0"/>
              <a:t>Yıllık İkramiyeler:</a:t>
            </a:r>
            <a:r>
              <a:rPr lang="tr-TR" dirty="0"/>
              <a:t> Genelde yılda 2 tam veya 4 yarım maaş tutarında (veya 52 ila 112 günlük ücret üzerinden) ödenen ek paralardır.</a:t>
            </a:r>
          </a:p>
          <a:p>
            <a:pPr>
              <a:defRPr sz="2000"/>
            </a:pPr>
            <a:endParaRP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2535887" cy="307777"/>
          </a:xfrm>
          <a:prstGeom prst="rect">
            <a:avLst/>
          </a:prstGeom>
          <a:noFill/>
        </p:spPr>
        <p:txBody>
          <a:bodyPr wrap="none">
            <a:spAutoFit/>
          </a:bodyPr>
          <a:lstStyle/>
          <a:p>
            <a:pPr>
              <a:defRPr sz="1400" b="1">
                <a:solidFill>
                  <a:srgbClr val="FFFFFF"/>
                </a:solidFill>
              </a:defRPr>
            </a:pPr>
            <a:r>
              <a:rPr lang="tr-TR" sz="1400" dirty="0"/>
              <a:t>Türkiye Belediyeler Birliği</a:t>
            </a:r>
            <a:r>
              <a:rPr dirty="0" smtClean="0"/>
              <a:t>- </a:t>
            </a:r>
            <a:r>
              <a:rPr dirty="0"/>
              <a:t>2026</a:t>
            </a:r>
          </a:p>
        </p:txBody>
      </p:sp>
      <p:sp>
        <p:nvSpPr>
          <p:cNvPr id="6" name="TextBox 5"/>
          <p:cNvSpPr txBox="1"/>
          <p:nvPr/>
        </p:nvSpPr>
        <p:spPr>
          <a:xfrm>
            <a:off x="731520" y="1006158"/>
            <a:ext cx="3599896" cy="584775"/>
          </a:xfrm>
          <a:prstGeom prst="rect">
            <a:avLst/>
          </a:prstGeom>
          <a:noFill/>
        </p:spPr>
        <p:txBody>
          <a:bodyPr wrap="none">
            <a:spAutoFit/>
          </a:bodyPr>
          <a:lstStyle/>
          <a:p>
            <a:pPr>
              <a:defRPr sz="3200" b="1">
                <a:solidFill>
                  <a:srgbClr val="194B8C"/>
                </a:solidFill>
              </a:defRPr>
            </a:pPr>
            <a:r>
              <a:rPr lang="tr-TR" dirty="0"/>
              <a:t>5</a:t>
            </a:r>
            <a:r>
              <a:rPr dirty="0" smtClean="0"/>
              <a:t>. </a:t>
            </a:r>
            <a:r>
              <a:rPr dirty="0" err="1"/>
              <a:t>Sendikal</a:t>
            </a:r>
            <a:r>
              <a:rPr dirty="0"/>
              <a:t> </a:t>
            </a:r>
            <a:r>
              <a:rPr dirty="0" err="1"/>
              <a:t>Güvence</a:t>
            </a:r>
            <a:endParaRPr dirty="0"/>
          </a:p>
        </p:txBody>
      </p:sp>
      <p:sp>
        <p:nvSpPr>
          <p:cNvPr id="7" name="TextBox 6"/>
          <p:cNvSpPr txBox="1"/>
          <p:nvPr/>
        </p:nvSpPr>
        <p:spPr>
          <a:xfrm>
            <a:off x="914400" y="1920240"/>
            <a:ext cx="8123068" cy="4678204"/>
          </a:xfrm>
          <a:prstGeom prst="rect">
            <a:avLst/>
          </a:prstGeom>
          <a:noFill/>
        </p:spPr>
        <p:txBody>
          <a:bodyPr wrap="square">
            <a:spAutoFit/>
          </a:bodyPr>
          <a:lstStyle/>
          <a:p>
            <a:pPr>
              <a:defRPr sz="2000"/>
            </a:pPr>
            <a:r>
              <a:rPr lang="tr-TR" dirty="0"/>
              <a:t>Sendika, bir işçi için sadece "zam pazarlığı yapan bir kurum" değil, aynı zamanda iş hayatındaki en büyük </a:t>
            </a:r>
            <a:r>
              <a:rPr lang="tr-TR" b="1" dirty="0"/>
              <a:t>hukuki ve sosyal kalkandır.</a:t>
            </a:r>
            <a:r>
              <a:rPr lang="tr-TR" dirty="0"/>
              <a:t> Bireysel olarak patron karşısında zayıf kalan işçi, sendika sayesinde "kolektif bir güce" dönüşür</a:t>
            </a:r>
            <a:r>
              <a:rPr lang="tr-TR" dirty="0" smtClean="0"/>
              <a:t>.</a:t>
            </a:r>
          </a:p>
          <a:p>
            <a:r>
              <a:rPr lang="tr-TR" b="1" dirty="0"/>
              <a:t>1. İş Güvencesi ve Hukuki Koruma</a:t>
            </a:r>
          </a:p>
          <a:p>
            <a:r>
              <a:rPr lang="tr-TR" dirty="0"/>
              <a:t>Sendikalı bir işçiyi işten çıkarmak, sendikasız bir işçiyi çıkarmaktan çok daha zordur.</a:t>
            </a:r>
          </a:p>
          <a:p>
            <a:r>
              <a:rPr lang="tr-TR" b="1" dirty="0"/>
              <a:t>Haksız Fesih Engeli:</a:t>
            </a:r>
            <a:r>
              <a:rPr lang="tr-TR" dirty="0"/>
              <a:t> İşveren, sendikalı bir işçiyi çıkarmak istediğinde geçerli ve somut bir neden sunmak zorundadır. Keyfi işten çıkarmalara karşı sendika, </a:t>
            </a:r>
            <a:r>
              <a:rPr lang="tr-TR" b="1" dirty="0"/>
              <a:t>ücretsiz avukat desteği</a:t>
            </a:r>
            <a:r>
              <a:rPr lang="tr-TR" dirty="0"/>
              <a:t> ve hukuki süreç takibi sağlar.</a:t>
            </a:r>
          </a:p>
          <a:p>
            <a:r>
              <a:rPr lang="tr-TR" b="1" dirty="0"/>
              <a:t>İşe İade Davaları:</a:t>
            </a:r>
            <a:r>
              <a:rPr lang="tr-TR" dirty="0"/>
              <a:t> İşten çıkarma haksız bulunursa, sendika desteğiyle açılan davalarda işçinin işine dönmesi veya yüksek tazminatlar alması sağlanır.</a:t>
            </a:r>
          </a:p>
          <a:p>
            <a:r>
              <a:rPr lang="tr-TR" b="1" dirty="0"/>
              <a:t>Sendikal Tazminat:</a:t>
            </a:r>
            <a:r>
              <a:rPr lang="tr-TR" dirty="0"/>
              <a:t> Eğer bir işçi sadece sendikaya üye olduğu için işten çıkarılırsa, yasalar gereği işveren en az </a:t>
            </a:r>
            <a:r>
              <a:rPr lang="tr-TR" b="1" dirty="0"/>
              <a:t>bir yıllık ücret</a:t>
            </a:r>
            <a:r>
              <a:rPr lang="tr-TR" dirty="0"/>
              <a:t> tutarında ağır bir tazminat ödemekle yükümlü olabilir</a:t>
            </a:r>
            <a:r>
              <a:rPr lang="tr-TR" dirty="0" smtClean="0"/>
              <a:t>.</a:t>
            </a:r>
          </a:p>
          <a:p>
            <a:endParaRPr lang="tr-TR" dirty="0" smtClean="0"/>
          </a:p>
          <a:p>
            <a:pPr>
              <a:defRPr sz="2000"/>
            </a:pPr>
            <a:endParaRP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63522" cy="448011"/>
          </a:xfrm>
        </p:spPr>
        <p:txBody>
          <a:bodyPr>
            <a:normAutofit fontScale="90000"/>
          </a:bodyPr>
          <a:lstStyle/>
          <a:p>
            <a:endParaRPr dirty="0"/>
          </a:p>
        </p:txBody>
      </p:sp>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8229600" cy="365760"/>
          </a:xfrm>
          <a:prstGeom prst="rect">
            <a:avLst/>
          </a:prstGeom>
          <a:noFill/>
        </p:spPr>
        <p:txBody>
          <a:bodyPr wrap="none">
            <a:spAutoFit/>
          </a:bodyPr>
          <a:lstStyle/>
          <a:p>
            <a:pPr>
              <a:defRPr sz="1400" b="1">
                <a:solidFill>
                  <a:srgbClr val="FFFFFF"/>
                </a:solidFill>
              </a:defRPr>
            </a:pPr>
            <a:r>
              <a:t>Belediye İnsan Kaynakları Dairesi Başkanlığı - 2026</a:t>
            </a:r>
          </a:p>
        </p:txBody>
      </p:sp>
      <p:sp>
        <p:nvSpPr>
          <p:cNvPr id="6" name="TextBox 5"/>
          <p:cNvSpPr txBox="1"/>
          <p:nvPr/>
        </p:nvSpPr>
        <p:spPr>
          <a:xfrm>
            <a:off x="731520" y="1097280"/>
            <a:ext cx="4051943" cy="584775"/>
          </a:xfrm>
          <a:prstGeom prst="rect">
            <a:avLst/>
          </a:prstGeom>
          <a:noFill/>
        </p:spPr>
        <p:txBody>
          <a:bodyPr wrap="none">
            <a:spAutoFit/>
          </a:bodyPr>
          <a:lstStyle/>
          <a:p>
            <a:pPr>
              <a:defRPr sz="3200" b="1">
                <a:solidFill>
                  <a:srgbClr val="194B8C"/>
                </a:solidFill>
              </a:defRPr>
            </a:pPr>
            <a:r>
              <a:rPr lang="tr-TR" dirty="0" smtClean="0"/>
              <a:t>6</a:t>
            </a:r>
            <a:r>
              <a:rPr dirty="0" smtClean="0"/>
              <a:t>. </a:t>
            </a:r>
            <a:r>
              <a:rPr lang="tr-TR" dirty="0" smtClean="0"/>
              <a:t>Sendikal güvence -2 </a:t>
            </a:r>
            <a:endParaRPr dirty="0"/>
          </a:p>
        </p:txBody>
      </p:sp>
      <p:sp>
        <p:nvSpPr>
          <p:cNvPr id="7" name="TextBox 6"/>
          <p:cNvSpPr txBox="1"/>
          <p:nvPr/>
        </p:nvSpPr>
        <p:spPr>
          <a:xfrm>
            <a:off x="301841" y="1682055"/>
            <a:ext cx="8842159" cy="4801314"/>
          </a:xfrm>
          <a:prstGeom prst="rect">
            <a:avLst/>
          </a:prstGeom>
          <a:noFill/>
        </p:spPr>
        <p:txBody>
          <a:bodyPr wrap="square">
            <a:spAutoFit/>
          </a:bodyPr>
          <a:lstStyle/>
          <a:p>
            <a:r>
              <a:rPr lang="tr-TR" b="1" dirty="0" smtClean="0"/>
              <a:t>    2</a:t>
            </a:r>
            <a:r>
              <a:rPr lang="tr-TR" b="1" dirty="0"/>
              <a:t>. Ekonomik Güvence (Toplu İş Sözleşmesi - TİS)</a:t>
            </a:r>
          </a:p>
          <a:p>
            <a:r>
              <a:rPr lang="tr-TR" dirty="0"/>
              <a:t>Bireysel pazarlıkta işçinin şansı düşüktür; ancak sendika tüm işçiler adına masaya oturur.</a:t>
            </a:r>
          </a:p>
          <a:p>
            <a:r>
              <a:rPr lang="tr-TR" b="1" dirty="0"/>
              <a:t>Ücret Artışı:</a:t>
            </a:r>
            <a:r>
              <a:rPr lang="tr-TR" dirty="0"/>
              <a:t> Enflasyonun üzerinde zam, kıdem zammı ve ikramiye gibi haklar sözleşmeyle garanti altına alınır.</a:t>
            </a:r>
          </a:p>
          <a:p>
            <a:r>
              <a:rPr lang="tr-TR" b="1" dirty="0"/>
              <a:t>Sosyal Yardımlar:</a:t>
            </a:r>
            <a:r>
              <a:rPr lang="tr-TR" dirty="0"/>
              <a:t> Yakacak, bayram, eğitim ve çocuk yardımı gibi "yan haklar" sendika sayesinde kalıcı hale gelir.</a:t>
            </a:r>
          </a:p>
          <a:p>
            <a:r>
              <a:rPr lang="tr-TR" b="1" dirty="0"/>
              <a:t>Geriye Dönük Haklar:</a:t>
            </a:r>
            <a:r>
              <a:rPr lang="tr-TR" dirty="0"/>
              <a:t> Sözleşme geç imzalansa bile, işçi aradaki farkları toplu olarak alma hakkına sahip olur.</a:t>
            </a:r>
          </a:p>
          <a:p>
            <a:r>
              <a:rPr lang="tr-TR" b="1" dirty="0" smtClean="0"/>
              <a:t>      3</a:t>
            </a:r>
            <a:r>
              <a:rPr lang="tr-TR" b="1" dirty="0"/>
              <a:t>. Çalışma Koşulları ve İSG Güvencesi</a:t>
            </a:r>
          </a:p>
          <a:p>
            <a:r>
              <a:rPr lang="tr-TR" dirty="0"/>
              <a:t>İş yerindeki huzur ve can güvenliği sendikanın denetimindedir.</a:t>
            </a:r>
          </a:p>
          <a:p>
            <a:r>
              <a:rPr lang="tr-TR" b="1" dirty="0"/>
              <a:t>Mesai Saatleri:</a:t>
            </a:r>
            <a:r>
              <a:rPr lang="tr-TR" dirty="0"/>
              <a:t> Fazla mesailerin sınırlandırılması ve karşılığının (genellikle yasadan daha yüksek oranda) ödenmesi sağlanır.</a:t>
            </a:r>
          </a:p>
          <a:p>
            <a:r>
              <a:rPr lang="tr-TR" b="1" dirty="0"/>
              <a:t>İş Sağlığı ve Güvenliği:</a:t>
            </a:r>
            <a:r>
              <a:rPr lang="tr-TR" dirty="0"/>
              <a:t> Sendika, iş yerindeki riskleri denetler. İşçinin "çalışmaktan kaçınma hakkını" kullanması gerektiğinde ona arkasında duran bir güç verir.</a:t>
            </a:r>
          </a:p>
          <a:p>
            <a:r>
              <a:rPr lang="tr-TR" b="1" dirty="0"/>
              <a:t>Disiplin Kurulu: </a:t>
            </a:r>
            <a:r>
              <a:rPr lang="tr-TR" dirty="0"/>
              <a:t>Sendikalı iş yerlerinde işçi, doğrudan patronun kararıyla cezalandırılamaz. Sendika temsilcisinin de olduğu bir disiplin kurulu toplanır; bu da adil yargılanma hakkı sağlar</a:t>
            </a:r>
            <a:r>
              <a:rPr lang="tr-TR" dirty="0" smtClean="0"/>
              <a:t>.?</a:t>
            </a: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2535887" cy="307777"/>
          </a:xfrm>
          <a:prstGeom prst="rect">
            <a:avLst/>
          </a:prstGeom>
          <a:noFill/>
        </p:spPr>
        <p:txBody>
          <a:bodyPr wrap="none">
            <a:spAutoFit/>
          </a:bodyPr>
          <a:lstStyle/>
          <a:p>
            <a:pPr>
              <a:defRPr sz="1400" b="1">
                <a:solidFill>
                  <a:srgbClr val="FFFFFF"/>
                </a:solidFill>
              </a:defRPr>
            </a:pPr>
            <a:r>
              <a:rPr lang="tr-TR" sz="1400" dirty="0"/>
              <a:t>Türkiye Belediyeler Birliği</a:t>
            </a:r>
            <a:r>
              <a:rPr dirty="0" smtClean="0"/>
              <a:t>- </a:t>
            </a:r>
            <a:r>
              <a:rPr dirty="0"/>
              <a:t>2026</a:t>
            </a:r>
          </a:p>
        </p:txBody>
      </p:sp>
      <p:sp>
        <p:nvSpPr>
          <p:cNvPr id="6" name="TextBox 5"/>
          <p:cNvSpPr txBox="1"/>
          <p:nvPr/>
        </p:nvSpPr>
        <p:spPr>
          <a:xfrm>
            <a:off x="731520" y="1097280"/>
            <a:ext cx="6777433" cy="584775"/>
          </a:xfrm>
          <a:prstGeom prst="rect">
            <a:avLst/>
          </a:prstGeom>
          <a:noFill/>
        </p:spPr>
        <p:txBody>
          <a:bodyPr wrap="none">
            <a:spAutoFit/>
          </a:bodyPr>
          <a:lstStyle/>
          <a:p>
            <a:pPr>
              <a:defRPr sz="3200" b="1">
                <a:solidFill>
                  <a:srgbClr val="194B8C"/>
                </a:solidFill>
              </a:defRPr>
            </a:pPr>
            <a:r>
              <a:rPr lang="tr-TR" dirty="0" smtClean="0"/>
              <a:t>7</a:t>
            </a:r>
            <a:r>
              <a:rPr dirty="0" smtClean="0"/>
              <a:t>. </a:t>
            </a:r>
            <a:r>
              <a:rPr lang="tr-TR" dirty="0"/>
              <a:t>Sendika ücret ve ek gelir kazanımları</a:t>
            </a:r>
            <a:endParaRPr dirty="0"/>
          </a:p>
        </p:txBody>
      </p:sp>
      <p:sp>
        <p:nvSpPr>
          <p:cNvPr id="7" name="TextBox 6"/>
          <p:cNvSpPr txBox="1"/>
          <p:nvPr/>
        </p:nvSpPr>
        <p:spPr>
          <a:xfrm>
            <a:off x="731520" y="1553592"/>
            <a:ext cx="8229600" cy="5663089"/>
          </a:xfrm>
          <a:prstGeom prst="rect">
            <a:avLst/>
          </a:prstGeom>
          <a:noFill/>
        </p:spPr>
        <p:txBody>
          <a:bodyPr wrap="square">
            <a:spAutoFit/>
          </a:bodyPr>
          <a:lstStyle/>
          <a:p>
            <a:r>
              <a:rPr lang="tr-TR" b="1" dirty="0"/>
              <a:t>2. Sosyal Yardımlar (Ek Gelirler)</a:t>
            </a:r>
          </a:p>
          <a:p>
            <a:r>
              <a:rPr lang="tr-TR" dirty="0"/>
              <a:t>Sendika sözleşmelerinde yer alan bu ödemeler, maaşın dışında nakit olarak ödenir:</a:t>
            </a:r>
          </a:p>
          <a:p>
            <a:r>
              <a:rPr lang="tr-TR" b="1" dirty="0"/>
              <a:t>Yemek ve Yol Yardımı:</a:t>
            </a:r>
            <a:r>
              <a:rPr lang="tr-TR" dirty="0"/>
              <a:t> Yasada belirlenen limitlerin çok üzerinde nakdi ödeme veya kaliteli servis/yemek hizmeti.</a:t>
            </a:r>
          </a:p>
          <a:p>
            <a:r>
              <a:rPr lang="tr-TR" b="1" dirty="0"/>
              <a:t>Aile ve Çocuk Yardımı:</a:t>
            </a:r>
            <a:r>
              <a:rPr lang="tr-TR" dirty="0"/>
              <a:t> Devletin ödediğinden daha yüksek tutarlarda, her ay maaşa eklenir.</a:t>
            </a:r>
          </a:p>
          <a:p>
            <a:r>
              <a:rPr lang="tr-TR" b="1" dirty="0"/>
              <a:t>Öğrenim Yardımı:</a:t>
            </a:r>
            <a:r>
              <a:rPr lang="tr-TR" dirty="0"/>
              <a:t> İlkokuldan üniversiteye kadar, okuyan her çocuk için yılda bir kez (genelde Eylül ayında) ödenir.</a:t>
            </a:r>
          </a:p>
          <a:p>
            <a:r>
              <a:rPr lang="tr-TR" b="1" dirty="0"/>
              <a:t>Bayram Yardımı:</a:t>
            </a:r>
            <a:r>
              <a:rPr lang="tr-TR" dirty="0"/>
              <a:t> Ramazan ve Kurban Bayramı öncesinde "bayram harçlığı" niteliğinde ödenen tutarlar.</a:t>
            </a:r>
          </a:p>
          <a:p>
            <a:r>
              <a:rPr lang="tr-TR" b="1" dirty="0"/>
              <a:t>Yakacak Yardımı:</a:t>
            </a:r>
            <a:r>
              <a:rPr lang="tr-TR" dirty="0"/>
              <a:t> Genellikle kış aylarında (Ekim-Mart arası) ısınma giderlerine destek için her ay verilir.</a:t>
            </a:r>
          </a:p>
          <a:p>
            <a:r>
              <a:rPr lang="tr-TR" b="1" dirty="0"/>
              <a:t>3. Tazminat ve Olaya Bağlı Haklar</a:t>
            </a:r>
          </a:p>
          <a:p>
            <a:r>
              <a:rPr lang="tr-TR" dirty="0"/>
              <a:t>Bu ödemeler sadece belirli durumlar gerçekleştiğinde yapılır:</a:t>
            </a:r>
          </a:p>
          <a:p>
            <a:r>
              <a:rPr lang="tr-TR" b="1" dirty="0"/>
              <a:t>Evlenme Yardımı:</a:t>
            </a:r>
            <a:r>
              <a:rPr lang="tr-TR" dirty="0"/>
              <a:t> Resmi nikah sonrası tek seferlik nakit ödeme.</a:t>
            </a:r>
          </a:p>
          <a:p>
            <a:r>
              <a:rPr lang="tr-TR" b="1" dirty="0"/>
              <a:t>Doğum Yardımı:</a:t>
            </a:r>
            <a:r>
              <a:rPr lang="tr-TR" dirty="0"/>
              <a:t> Yeni bebek sahibi olan işçiye verilen destek.</a:t>
            </a:r>
          </a:p>
          <a:p>
            <a:r>
              <a:rPr lang="tr-TR" b="1" dirty="0"/>
              <a:t>Doğal Afet Yardımı:</a:t>
            </a:r>
            <a:r>
              <a:rPr lang="tr-TR" dirty="0"/>
              <a:t> Yangın, sel, deprem gibi durumlarda işçinin zararını hafifletmek için verilir.</a:t>
            </a:r>
          </a:p>
          <a:p>
            <a:r>
              <a:rPr lang="tr-TR" dirty="0" smtClean="0"/>
              <a:t>.</a:t>
            </a:r>
            <a:endParaRPr lang="tr-TR" dirty="0"/>
          </a:p>
          <a:p>
            <a:pPr>
              <a:defRPr sz="2000"/>
            </a:pPr>
            <a:endParaRP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8229600" cy="365760"/>
          </a:xfrm>
          <a:prstGeom prst="rect">
            <a:avLst/>
          </a:prstGeom>
          <a:noFill/>
        </p:spPr>
        <p:txBody>
          <a:bodyPr wrap="none">
            <a:spAutoFit/>
          </a:bodyPr>
          <a:lstStyle/>
          <a:p>
            <a:pPr>
              <a:defRPr sz="1400" b="1">
                <a:solidFill>
                  <a:srgbClr val="FFFFFF"/>
                </a:solidFill>
              </a:defRPr>
            </a:pPr>
            <a:r>
              <a:t>Belediye İnsan Kaynakları Dairesi Başkanlığı - 2026</a:t>
            </a:r>
          </a:p>
        </p:txBody>
      </p:sp>
      <p:sp>
        <p:nvSpPr>
          <p:cNvPr id="6" name="TextBox 5"/>
          <p:cNvSpPr txBox="1"/>
          <p:nvPr/>
        </p:nvSpPr>
        <p:spPr>
          <a:xfrm>
            <a:off x="731520" y="1097280"/>
            <a:ext cx="6777433" cy="584775"/>
          </a:xfrm>
          <a:prstGeom prst="rect">
            <a:avLst/>
          </a:prstGeom>
          <a:noFill/>
        </p:spPr>
        <p:txBody>
          <a:bodyPr wrap="none">
            <a:spAutoFit/>
          </a:bodyPr>
          <a:lstStyle/>
          <a:p>
            <a:pPr>
              <a:defRPr sz="3200" b="1">
                <a:solidFill>
                  <a:srgbClr val="194B8C"/>
                </a:solidFill>
              </a:defRPr>
            </a:pPr>
            <a:r>
              <a:rPr lang="tr-TR" dirty="0"/>
              <a:t>8</a:t>
            </a:r>
            <a:r>
              <a:rPr dirty="0" smtClean="0"/>
              <a:t>. </a:t>
            </a:r>
            <a:r>
              <a:rPr lang="tr-TR" dirty="0"/>
              <a:t>Sendika ücret ve ek gelir kazanımları</a:t>
            </a:r>
            <a:endParaRPr dirty="0"/>
          </a:p>
        </p:txBody>
      </p:sp>
      <p:sp>
        <p:nvSpPr>
          <p:cNvPr id="7" name="TextBox 6"/>
          <p:cNvSpPr txBox="1"/>
          <p:nvPr/>
        </p:nvSpPr>
        <p:spPr>
          <a:xfrm>
            <a:off x="914400" y="1920240"/>
            <a:ext cx="8046720" cy="1938992"/>
          </a:xfrm>
          <a:prstGeom prst="rect">
            <a:avLst/>
          </a:prstGeom>
          <a:noFill/>
        </p:spPr>
        <p:txBody>
          <a:bodyPr wrap="square">
            <a:spAutoFit/>
          </a:bodyPr>
          <a:lstStyle/>
          <a:p>
            <a:pPr>
              <a:defRPr sz="2000"/>
            </a:pPr>
            <a:r>
              <a:rPr lang="tr-TR" b="1" dirty="0"/>
              <a:t>Risk/Koku/Yıpranma Tazminatı:</a:t>
            </a:r>
            <a:r>
              <a:rPr lang="tr-TR" dirty="0"/>
              <a:t> Özellikle güvenlik (KOR-SAV gibi) veya temizlik/fen işleri (Belediye-İş gibi) kollarında yapılan işin tehlikesine göre verilen ek </a:t>
            </a:r>
            <a:r>
              <a:rPr lang="tr-TR" dirty="0" smtClean="0"/>
              <a:t>tazminatlardır. </a:t>
            </a:r>
            <a:r>
              <a:rPr lang="tr-TR" u="sng" dirty="0" smtClean="0"/>
              <a:t>Örneğin:</a:t>
            </a:r>
          </a:p>
          <a:p>
            <a:pPr>
              <a:defRPr sz="2000"/>
            </a:pPr>
            <a:endParaRPr lang="tr-TR" dirty="0"/>
          </a:p>
          <a:p>
            <a:pPr>
              <a:defRPr sz="2000"/>
            </a:pPr>
            <a:endParaRPr lang="tr-TR" dirty="0" smtClean="0"/>
          </a:p>
          <a:p>
            <a:pPr>
              <a:defRPr sz="2000"/>
            </a:pPr>
            <a:endParaRPr dirty="0"/>
          </a:p>
        </p:txBody>
      </p:sp>
      <p:graphicFrame>
        <p:nvGraphicFramePr>
          <p:cNvPr id="10" name="Tablo 9"/>
          <p:cNvGraphicFramePr>
            <a:graphicFrameLocks noGrp="1"/>
          </p:cNvGraphicFramePr>
          <p:nvPr>
            <p:extLst>
              <p:ext uri="{D42A27DB-BD31-4B8C-83A1-F6EECF244321}">
                <p14:modId xmlns:p14="http://schemas.microsoft.com/office/powerpoint/2010/main" val="950662274"/>
              </p:ext>
            </p:extLst>
          </p:nvPr>
        </p:nvGraphicFramePr>
        <p:xfrm>
          <a:off x="1065320" y="3000651"/>
          <a:ext cx="7386222" cy="3200400"/>
        </p:xfrm>
        <a:graphic>
          <a:graphicData uri="http://schemas.openxmlformats.org/drawingml/2006/table">
            <a:tbl>
              <a:tblPr/>
              <a:tblGrid>
                <a:gridCol w="2462074">
                  <a:extLst>
                    <a:ext uri="{9D8B030D-6E8A-4147-A177-3AD203B41FA5}">
                      <a16:colId xmlns:a16="http://schemas.microsoft.com/office/drawing/2014/main" val="604375395"/>
                    </a:ext>
                  </a:extLst>
                </a:gridCol>
                <a:gridCol w="2462074">
                  <a:extLst>
                    <a:ext uri="{9D8B030D-6E8A-4147-A177-3AD203B41FA5}">
                      <a16:colId xmlns:a16="http://schemas.microsoft.com/office/drawing/2014/main" val="1011180535"/>
                    </a:ext>
                  </a:extLst>
                </a:gridCol>
                <a:gridCol w="2462074">
                  <a:extLst>
                    <a:ext uri="{9D8B030D-6E8A-4147-A177-3AD203B41FA5}">
                      <a16:colId xmlns:a16="http://schemas.microsoft.com/office/drawing/2014/main" val="1886476582"/>
                    </a:ext>
                  </a:extLst>
                </a:gridCol>
              </a:tblGrid>
              <a:tr h="572610">
                <a:tc>
                  <a:txBody>
                    <a:bodyPr/>
                    <a:lstStyle/>
                    <a:p>
                      <a:r>
                        <a:rPr lang="tr-TR" u="sng" dirty="0"/>
                        <a:t>Kalem</a:t>
                      </a:r>
                    </a:p>
                  </a:txBody>
                  <a:tcPr anchor="ctr">
                    <a:lnL>
                      <a:noFill/>
                    </a:lnL>
                    <a:lnR>
                      <a:noFill/>
                    </a:lnR>
                    <a:lnT>
                      <a:noFill/>
                    </a:lnT>
                    <a:lnB>
                      <a:noFill/>
                    </a:lnB>
                  </a:tcPr>
                </a:tc>
                <a:tc>
                  <a:txBody>
                    <a:bodyPr/>
                    <a:lstStyle/>
                    <a:p>
                      <a:r>
                        <a:rPr lang="tr-TR" u="sng" dirty="0">
                          <a:effectLst/>
                        </a:rPr>
                        <a:t>Sendikasız İşçi</a:t>
                      </a:r>
                    </a:p>
                  </a:txBody>
                  <a:tcPr anchor="ctr">
                    <a:lnL>
                      <a:noFill/>
                    </a:lnL>
                    <a:lnR>
                      <a:noFill/>
                    </a:lnR>
                    <a:lnT>
                      <a:noFill/>
                    </a:lnT>
                    <a:lnB>
                      <a:noFill/>
                    </a:lnB>
                  </a:tcPr>
                </a:tc>
                <a:tc>
                  <a:txBody>
                    <a:bodyPr/>
                    <a:lstStyle/>
                    <a:p>
                      <a:r>
                        <a:rPr lang="tr-TR" u="sng" smtClean="0"/>
                        <a:t>Sendikalı</a:t>
                      </a:r>
                      <a:r>
                        <a:rPr lang="tr-TR" u="sng" baseline="0" smtClean="0"/>
                        <a:t> </a:t>
                      </a:r>
                      <a:r>
                        <a:rPr lang="tr-TR" u="sng" smtClean="0"/>
                        <a:t>Kapsamında </a:t>
                      </a:r>
                      <a:r>
                        <a:rPr lang="tr-TR" u="sng" dirty="0" smtClean="0"/>
                        <a:t>olas</a:t>
                      </a:r>
                      <a:r>
                        <a:rPr lang="tr-TR" u="sng" baseline="0" dirty="0" smtClean="0"/>
                        <a:t>ı şartlar</a:t>
                      </a:r>
                      <a:r>
                        <a:rPr lang="tr-TR" u="sng" dirty="0" smtClean="0"/>
                        <a:t>)</a:t>
                      </a:r>
                      <a:endParaRPr lang="tr-TR" u="sng" dirty="0"/>
                    </a:p>
                  </a:txBody>
                  <a:tcPr anchor="ctr">
                    <a:lnL>
                      <a:noFill/>
                    </a:lnL>
                    <a:lnR>
                      <a:noFill/>
                    </a:lnR>
                    <a:lnT>
                      <a:noFill/>
                    </a:lnT>
                    <a:lnB>
                      <a:noFill/>
                    </a:lnB>
                  </a:tcPr>
                </a:tc>
                <a:extLst>
                  <a:ext uri="{0D108BD9-81ED-4DB2-BD59-A6C34878D82A}">
                    <a16:rowId xmlns:a16="http://schemas.microsoft.com/office/drawing/2014/main" val="2514274237"/>
                  </a:ext>
                </a:extLst>
              </a:tr>
              <a:tr h="572610">
                <a:tc>
                  <a:txBody>
                    <a:bodyPr/>
                    <a:lstStyle/>
                    <a:p>
                      <a:r>
                        <a:rPr lang="tr-TR" b="1"/>
                        <a:t>Fazla Mesai</a:t>
                      </a:r>
                      <a:endParaRPr lang="tr-TR"/>
                    </a:p>
                  </a:txBody>
                  <a:tcPr anchor="ctr">
                    <a:lnL>
                      <a:noFill/>
                    </a:lnL>
                    <a:lnR>
                      <a:noFill/>
                    </a:lnR>
                    <a:lnT>
                      <a:noFill/>
                    </a:lnT>
                    <a:lnB>
                      <a:noFill/>
                    </a:lnB>
                  </a:tcPr>
                </a:tc>
                <a:tc>
                  <a:txBody>
                    <a:bodyPr/>
                    <a:lstStyle/>
                    <a:p>
                      <a:r>
                        <a:rPr lang="tr-TR" dirty="0"/>
                        <a:t>Maaşın %50 zamlısı</a:t>
                      </a:r>
                    </a:p>
                  </a:txBody>
                  <a:tcPr anchor="ctr">
                    <a:lnL>
                      <a:noFill/>
                    </a:lnL>
                    <a:lnR>
                      <a:noFill/>
                    </a:lnR>
                    <a:lnT>
                      <a:noFill/>
                    </a:lnT>
                    <a:lnB>
                      <a:noFill/>
                    </a:lnB>
                  </a:tcPr>
                </a:tc>
                <a:tc>
                  <a:txBody>
                    <a:bodyPr/>
                    <a:lstStyle/>
                    <a:p>
                      <a:r>
                        <a:rPr lang="tr-TR"/>
                        <a:t>Sözleşmeye göre %60, %75 veya %100 zamlı</a:t>
                      </a:r>
                    </a:p>
                  </a:txBody>
                  <a:tcPr anchor="ctr">
                    <a:lnL>
                      <a:noFill/>
                    </a:lnL>
                    <a:lnR>
                      <a:noFill/>
                    </a:lnR>
                    <a:lnT>
                      <a:noFill/>
                    </a:lnT>
                    <a:lnB>
                      <a:noFill/>
                    </a:lnB>
                  </a:tcPr>
                </a:tc>
                <a:extLst>
                  <a:ext uri="{0D108BD9-81ED-4DB2-BD59-A6C34878D82A}">
                    <a16:rowId xmlns:a16="http://schemas.microsoft.com/office/drawing/2014/main" val="1510444408"/>
                  </a:ext>
                </a:extLst>
              </a:tr>
              <a:tr h="572610">
                <a:tc>
                  <a:txBody>
                    <a:bodyPr/>
                    <a:lstStyle/>
                    <a:p>
                      <a:r>
                        <a:rPr lang="tr-TR" b="1"/>
                        <a:t>Gece Çalışması</a:t>
                      </a:r>
                      <a:endParaRPr lang="tr-TR"/>
                    </a:p>
                  </a:txBody>
                  <a:tcPr anchor="ctr">
                    <a:lnL>
                      <a:noFill/>
                    </a:lnL>
                    <a:lnR>
                      <a:noFill/>
                    </a:lnR>
                    <a:lnT>
                      <a:noFill/>
                    </a:lnT>
                    <a:lnB>
                      <a:noFill/>
                    </a:lnB>
                  </a:tcPr>
                </a:tc>
                <a:tc>
                  <a:txBody>
                    <a:bodyPr/>
                    <a:lstStyle/>
                    <a:p>
                      <a:r>
                        <a:rPr lang="tr-TR"/>
                        <a:t>Normal ücret (genelde)</a:t>
                      </a:r>
                    </a:p>
                  </a:txBody>
                  <a:tcPr anchor="ctr">
                    <a:lnL>
                      <a:noFill/>
                    </a:lnL>
                    <a:lnR>
                      <a:noFill/>
                    </a:lnR>
                    <a:lnT>
                      <a:noFill/>
                    </a:lnT>
                    <a:lnB>
                      <a:noFill/>
                    </a:lnB>
                  </a:tcPr>
                </a:tc>
                <a:tc>
                  <a:txBody>
                    <a:bodyPr/>
                    <a:lstStyle/>
                    <a:p>
                      <a:r>
                        <a:rPr lang="tr-TR"/>
                        <a:t>%20 - %35 arası "Gece Zammı" eklenir</a:t>
                      </a:r>
                    </a:p>
                  </a:txBody>
                  <a:tcPr anchor="ctr">
                    <a:lnL>
                      <a:noFill/>
                    </a:lnL>
                    <a:lnR>
                      <a:noFill/>
                    </a:lnR>
                    <a:lnT>
                      <a:noFill/>
                    </a:lnT>
                    <a:lnB>
                      <a:noFill/>
                    </a:lnB>
                  </a:tcPr>
                </a:tc>
                <a:extLst>
                  <a:ext uri="{0D108BD9-81ED-4DB2-BD59-A6C34878D82A}">
                    <a16:rowId xmlns:a16="http://schemas.microsoft.com/office/drawing/2014/main" val="1051245915"/>
                  </a:ext>
                </a:extLst>
              </a:tr>
              <a:tr h="572610">
                <a:tc>
                  <a:txBody>
                    <a:bodyPr/>
                    <a:lstStyle/>
                    <a:p>
                      <a:r>
                        <a:rPr lang="tr-TR" b="1"/>
                        <a:t>Yıllık İzin</a:t>
                      </a:r>
                      <a:endParaRPr lang="tr-TR"/>
                    </a:p>
                  </a:txBody>
                  <a:tcPr anchor="ctr">
                    <a:lnL>
                      <a:noFill/>
                    </a:lnL>
                    <a:lnR>
                      <a:noFill/>
                    </a:lnR>
                    <a:lnT>
                      <a:noFill/>
                    </a:lnT>
                    <a:lnB>
                      <a:noFill/>
                    </a:lnB>
                  </a:tcPr>
                </a:tc>
                <a:tc>
                  <a:txBody>
                    <a:bodyPr/>
                    <a:lstStyle/>
                    <a:p>
                      <a:r>
                        <a:rPr lang="tr-TR" dirty="0"/>
                        <a:t>Kanuni alt sınır (14-26 gün)</a:t>
                      </a:r>
                    </a:p>
                  </a:txBody>
                  <a:tcPr anchor="ctr">
                    <a:lnL>
                      <a:noFill/>
                    </a:lnL>
                    <a:lnR>
                      <a:noFill/>
                    </a:lnR>
                    <a:lnT>
                      <a:noFill/>
                    </a:lnT>
                    <a:lnB>
                      <a:noFill/>
                    </a:lnB>
                  </a:tcPr>
                </a:tc>
                <a:tc>
                  <a:txBody>
                    <a:bodyPr/>
                    <a:lstStyle/>
                    <a:p>
                      <a:r>
                        <a:rPr lang="tr-TR"/>
                        <a:t>Kanunun 2-4 gün üzerinde ek izin süresi</a:t>
                      </a:r>
                    </a:p>
                  </a:txBody>
                  <a:tcPr anchor="ctr">
                    <a:lnL>
                      <a:noFill/>
                    </a:lnL>
                    <a:lnR>
                      <a:noFill/>
                    </a:lnR>
                    <a:lnT>
                      <a:noFill/>
                    </a:lnT>
                    <a:lnB>
                      <a:noFill/>
                    </a:lnB>
                  </a:tcPr>
                </a:tc>
                <a:extLst>
                  <a:ext uri="{0D108BD9-81ED-4DB2-BD59-A6C34878D82A}">
                    <a16:rowId xmlns:a16="http://schemas.microsoft.com/office/drawing/2014/main" val="2598480095"/>
                  </a:ext>
                </a:extLst>
              </a:tr>
              <a:tr h="572610">
                <a:tc>
                  <a:txBody>
                    <a:bodyPr/>
                    <a:lstStyle/>
                    <a:p>
                      <a:r>
                        <a:rPr lang="tr-TR" b="1"/>
                        <a:t>Bayram Mesaisi</a:t>
                      </a:r>
                      <a:endParaRPr lang="tr-TR"/>
                    </a:p>
                  </a:txBody>
                  <a:tcPr anchor="ctr">
                    <a:lnL>
                      <a:noFill/>
                    </a:lnL>
                    <a:lnR>
                      <a:noFill/>
                    </a:lnR>
                    <a:lnT>
                      <a:noFill/>
                    </a:lnT>
                    <a:lnB>
                      <a:noFill/>
                    </a:lnB>
                  </a:tcPr>
                </a:tc>
                <a:tc>
                  <a:txBody>
                    <a:bodyPr/>
                    <a:lstStyle/>
                    <a:p>
                      <a:r>
                        <a:rPr lang="tr-TR" dirty="0"/>
                        <a:t>Günlük ücretin </a:t>
                      </a:r>
                      <a:r>
                        <a:rPr lang="tr-TR" dirty="0" smtClean="0"/>
                        <a:t>1 </a:t>
                      </a:r>
                      <a:r>
                        <a:rPr lang="tr-TR" dirty="0"/>
                        <a:t>katı</a:t>
                      </a:r>
                    </a:p>
                  </a:txBody>
                  <a:tcPr anchor="ctr">
                    <a:lnL>
                      <a:noFill/>
                    </a:lnL>
                    <a:lnR>
                      <a:noFill/>
                    </a:lnR>
                    <a:lnT>
                      <a:noFill/>
                    </a:lnT>
                    <a:lnB>
                      <a:noFill/>
                    </a:lnB>
                  </a:tcPr>
                </a:tc>
                <a:tc>
                  <a:txBody>
                    <a:bodyPr/>
                    <a:lstStyle/>
                    <a:p>
                      <a:r>
                        <a:rPr lang="tr-TR" dirty="0"/>
                        <a:t>Günlük </a:t>
                      </a:r>
                      <a:r>
                        <a:rPr lang="tr-TR" dirty="0" smtClean="0"/>
                        <a:t>ücretin 2 veya </a:t>
                      </a:r>
                      <a:r>
                        <a:rPr lang="tr-TR" dirty="0"/>
                        <a:t>3 katına kadar çıkabilir</a:t>
                      </a:r>
                    </a:p>
                  </a:txBody>
                  <a:tcPr anchor="ctr">
                    <a:lnL>
                      <a:noFill/>
                    </a:lnL>
                    <a:lnR>
                      <a:noFill/>
                    </a:lnR>
                    <a:lnT>
                      <a:noFill/>
                    </a:lnT>
                    <a:lnB>
                      <a:noFill/>
                    </a:lnB>
                  </a:tcPr>
                </a:tc>
                <a:extLst>
                  <a:ext uri="{0D108BD9-81ED-4DB2-BD59-A6C34878D82A}">
                    <a16:rowId xmlns:a16="http://schemas.microsoft.com/office/drawing/2014/main" val="4292766459"/>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2535887" cy="307777"/>
          </a:xfrm>
          <a:prstGeom prst="rect">
            <a:avLst/>
          </a:prstGeom>
          <a:noFill/>
        </p:spPr>
        <p:txBody>
          <a:bodyPr wrap="none">
            <a:spAutoFit/>
          </a:bodyPr>
          <a:lstStyle/>
          <a:p>
            <a:pPr>
              <a:defRPr sz="1400" b="1">
                <a:solidFill>
                  <a:srgbClr val="FFFFFF"/>
                </a:solidFill>
              </a:defRPr>
            </a:pPr>
            <a:r>
              <a:rPr lang="tr-TR" sz="1400" dirty="0"/>
              <a:t>Türkiye Belediyeler Birliği</a:t>
            </a:r>
            <a:r>
              <a:rPr dirty="0" smtClean="0"/>
              <a:t>- </a:t>
            </a:r>
            <a:r>
              <a:rPr dirty="0"/>
              <a:t>2026</a:t>
            </a:r>
          </a:p>
        </p:txBody>
      </p:sp>
      <p:sp>
        <p:nvSpPr>
          <p:cNvPr id="6" name="TextBox 5"/>
          <p:cNvSpPr txBox="1"/>
          <p:nvPr/>
        </p:nvSpPr>
        <p:spPr>
          <a:xfrm>
            <a:off x="731520" y="1097280"/>
            <a:ext cx="3633944" cy="584775"/>
          </a:xfrm>
          <a:prstGeom prst="rect">
            <a:avLst/>
          </a:prstGeom>
          <a:noFill/>
        </p:spPr>
        <p:txBody>
          <a:bodyPr wrap="none">
            <a:spAutoFit/>
          </a:bodyPr>
          <a:lstStyle/>
          <a:p>
            <a:pPr>
              <a:defRPr sz="3200" b="1">
                <a:solidFill>
                  <a:srgbClr val="194B8C"/>
                </a:solidFill>
              </a:defRPr>
            </a:pPr>
            <a:r>
              <a:rPr lang="tr-TR" dirty="0"/>
              <a:t>9</a:t>
            </a:r>
            <a:r>
              <a:rPr dirty="0" smtClean="0"/>
              <a:t>. </a:t>
            </a:r>
            <a:r>
              <a:rPr lang="tr-TR" dirty="0" smtClean="0"/>
              <a:t>Sendika Temsilcisi</a:t>
            </a:r>
            <a:endParaRPr dirty="0"/>
          </a:p>
        </p:txBody>
      </p:sp>
      <p:sp>
        <p:nvSpPr>
          <p:cNvPr id="7" name="TextBox 6"/>
          <p:cNvSpPr txBox="1"/>
          <p:nvPr/>
        </p:nvSpPr>
        <p:spPr>
          <a:xfrm>
            <a:off x="457200" y="1509078"/>
            <a:ext cx="8686800" cy="5109091"/>
          </a:xfrm>
          <a:prstGeom prst="rect">
            <a:avLst/>
          </a:prstGeom>
          <a:noFill/>
        </p:spPr>
        <p:txBody>
          <a:bodyPr wrap="square">
            <a:spAutoFit/>
          </a:bodyPr>
          <a:lstStyle/>
          <a:p>
            <a:r>
              <a:rPr lang="tr-TR" b="1" dirty="0"/>
              <a:t>1. İşçilerin Sözcülüğünü Yapmak</a:t>
            </a:r>
          </a:p>
          <a:p>
            <a:r>
              <a:rPr lang="tr-TR" dirty="0"/>
              <a:t>Temsilcinin en birinci görevi, işçilerin şikayetlerini ve taleplerini dinleyip bunları işverene iletmektir.</a:t>
            </a:r>
          </a:p>
          <a:p>
            <a:r>
              <a:rPr lang="tr-TR" b="1" dirty="0"/>
              <a:t>Arabuluculuk:</a:t>
            </a:r>
            <a:r>
              <a:rPr lang="tr-TR" dirty="0"/>
              <a:t> İşçi ile usta/amir arasında bir gerginlik olduğunda devreye girerek sorunu büyümeden çözmeye çalışır.</a:t>
            </a:r>
          </a:p>
          <a:p>
            <a:r>
              <a:rPr lang="tr-TR" b="1" dirty="0"/>
              <a:t>Taleplerin İletilmesi:</a:t>
            </a:r>
            <a:r>
              <a:rPr lang="tr-TR" dirty="0"/>
              <a:t> Çalışma koşulları, yemek kalitesi, servis sorunları veya maaş ödemelerindeki gecikmeler gibi konuları doğrudan yönetime taşır.</a:t>
            </a:r>
          </a:p>
          <a:p>
            <a:r>
              <a:rPr lang="tr-TR" b="1" dirty="0"/>
              <a:t>2. Toplu İş Sözleşmesi (TİS) Uygulamasını Denetlemek</a:t>
            </a:r>
          </a:p>
          <a:p>
            <a:r>
              <a:rPr lang="tr-TR" dirty="0"/>
              <a:t>İmzalanan sözleşme sadece kağıt üzerinde kalmasın diye bekçilik yapar.</a:t>
            </a:r>
          </a:p>
          <a:p>
            <a:r>
              <a:rPr lang="tr-TR" dirty="0"/>
              <a:t>Sözleşmede yazan maddelerin (mesai ücretleri, sosyal yardımlar, izin hakları vb.) eksiksiz uygulanıp uygulanmadığını kontrol eder.</a:t>
            </a:r>
          </a:p>
          <a:p>
            <a:r>
              <a:rPr lang="tr-TR" dirty="0"/>
              <a:t>Eğer bir hak ihlali varsa, bunu sendika merkezine rapor eder.</a:t>
            </a:r>
          </a:p>
          <a:p>
            <a:r>
              <a:rPr lang="tr-TR" b="1" dirty="0"/>
              <a:t>3. Disiplin Kuruluna Katılmak</a:t>
            </a:r>
          </a:p>
          <a:p>
            <a:r>
              <a:rPr lang="tr-TR" dirty="0"/>
              <a:t>Sendikalı iş yerlerinde bir işçi hakkında disiplin süreci başlatıldığında, temsilci o masada oturur.</a:t>
            </a:r>
          </a:p>
          <a:p>
            <a:r>
              <a:rPr lang="tr-TR" dirty="0"/>
              <a:t>İşçinin </a:t>
            </a:r>
            <a:r>
              <a:rPr lang="tr-TR" b="1" dirty="0"/>
              <a:t>savunmasına yardımcı olur.</a:t>
            </a:r>
            <a:endParaRPr lang="tr-TR" dirty="0"/>
          </a:p>
          <a:p>
            <a:r>
              <a:rPr lang="tr-TR" dirty="0"/>
              <a:t>İşverenin tek taraflı ve haksız ceza vermesini engeller; adaletin sağlanması için oy kullanır.</a:t>
            </a:r>
          </a:p>
          <a:p>
            <a:pPr>
              <a:defRPr sz="2000"/>
            </a:pPr>
            <a:endParaRP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Kıdem Tazminat Hesabı</a:t>
            </a:r>
            <a:endParaRPr dirty="0"/>
          </a:p>
        </p:txBody>
      </p:sp>
      <p:sp>
        <p:nvSpPr>
          <p:cNvPr id="6" name="Rectangle 3"/>
          <p:cNvSpPr>
            <a:spLocks noGrp="1" noChangeArrowheads="1"/>
          </p:cNvSpPr>
          <p:nvPr>
            <p:ph idx="1"/>
          </p:nvPr>
        </p:nvSpPr>
        <p:spPr bwMode="auto">
          <a:xfrm>
            <a:off x="457200" y="1148421"/>
            <a:ext cx="8229600" cy="507831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200" b="0" i="0" u="none" strike="noStrike" cap="none" normalizeH="0" baseline="0" dirty="0" smtClean="0">
                <a:ln>
                  <a:noFill/>
                </a:ln>
                <a:solidFill>
                  <a:srgbClr val="0A0A0A"/>
                </a:solidFill>
                <a:effectLst/>
                <a:latin typeface="Google Sans"/>
              </a:rPr>
              <a:t>Diyelim ki bir iş yerinde </a:t>
            </a:r>
            <a:r>
              <a:rPr kumimoji="0" lang="tr-TR" altLang="tr-TR" sz="2200" b="1" i="0" u="none" strike="noStrike" cap="none" normalizeH="0" baseline="0" dirty="0" smtClean="0">
                <a:ln>
                  <a:noFill/>
                </a:ln>
                <a:solidFill>
                  <a:srgbClr val="0A0A0A"/>
                </a:solidFill>
                <a:effectLst/>
                <a:latin typeface="Google Sans"/>
              </a:rPr>
              <a:t>1 yıl 2 ay 15 gün</a:t>
            </a:r>
            <a:r>
              <a:rPr kumimoji="0" lang="tr-TR" altLang="tr-TR" sz="2200" b="0" i="0" u="none" strike="noStrike" cap="none" normalizeH="0" baseline="0" dirty="0" smtClean="0">
                <a:ln>
                  <a:noFill/>
                </a:ln>
                <a:solidFill>
                  <a:srgbClr val="0A0A0A"/>
                </a:solidFill>
                <a:effectLst/>
                <a:latin typeface="Google Sans"/>
              </a:rPr>
              <a:t> çalıştınız ve</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200" b="0" i="0" u="none" strike="noStrike" cap="none" normalizeH="0" baseline="0" dirty="0" smtClean="0">
                <a:ln>
                  <a:noFill/>
                </a:ln>
                <a:solidFill>
                  <a:srgbClr val="0A0A0A"/>
                </a:solidFill>
                <a:effectLst/>
                <a:latin typeface="Google Sans"/>
              </a:rPr>
              <a:t> giydirilmiş brüt ücretiniz </a:t>
            </a:r>
            <a:r>
              <a:rPr kumimoji="0" lang="tr-TR" altLang="tr-TR" sz="2200" b="1" i="0" u="none" strike="noStrike" cap="none" normalizeH="0" baseline="0" dirty="0" smtClean="0">
                <a:ln>
                  <a:noFill/>
                </a:ln>
                <a:solidFill>
                  <a:srgbClr val="0A0A0A"/>
                </a:solidFill>
                <a:effectLst/>
                <a:latin typeface="Google Sans"/>
              </a:rPr>
              <a:t>45.000 TL</a:t>
            </a:r>
            <a:r>
              <a:rPr kumimoji="0" lang="tr-TR" altLang="tr-TR" sz="2200" b="0" i="0" u="none" strike="noStrike" cap="none" normalizeH="0" baseline="0" dirty="0" smtClean="0">
                <a:ln>
                  <a:noFill/>
                </a:ln>
                <a:solidFill>
                  <a:srgbClr val="0A0A0A"/>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200" b="1" i="0" u="none" strike="noStrike" cap="none" normalizeH="0" baseline="0" dirty="0" smtClean="0">
                <a:ln>
                  <a:noFill/>
                </a:ln>
                <a:solidFill>
                  <a:srgbClr val="0A0A0A"/>
                </a:solidFill>
                <a:effectLst/>
                <a:latin typeface="Google Sans"/>
              </a:rPr>
              <a:t>1. Günlük Ücretin Bulunması</a:t>
            </a:r>
            <a:endParaRPr kumimoji="0" lang="tr-TR" altLang="tr-TR" sz="2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200" b="0" i="0" u="none" strike="noStrike" cap="none" normalizeH="0" baseline="0" dirty="0" smtClean="0">
                <a:ln>
                  <a:noFill/>
                </a:ln>
                <a:solidFill>
                  <a:srgbClr val="0A0A0A"/>
                </a:solidFill>
                <a:effectLst/>
                <a:latin typeface="Google Sans"/>
              </a:rPr>
              <a:t>Önce 1 günlük brüt kazancınızı buluyoruz:</a:t>
            </a:r>
            <a:endParaRPr kumimoji="0" lang="tr-TR" altLang="tr-TR" sz="2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200" b="0" i="0" u="none" strike="noStrike" cap="none" normalizeH="0" baseline="0" dirty="0" smtClean="0">
                <a:ln>
                  <a:noFill/>
                </a:ln>
                <a:solidFill>
                  <a:srgbClr val="0A0A0A"/>
                </a:solidFill>
                <a:effectLst/>
                <a:latin typeface="Google Sans"/>
              </a:rPr>
              <a:t>45.000 TL / 30 gün = </a:t>
            </a:r>
            <a:r>
              <a:rPr kumimoji="0" lang="tr-TR" altLang="tr-TR" sz="2200" b="1" i="0" u="none" strike="noStrike" cap="none" normalizeH="0" baseline="0" dirty="0" smtClean="0">
                <a:ln>
                  <a:noFill/>
                </a:ln>
                <a:solidFill>
                  <a:srgbClr val="0A0A0A"/>
                </a:solidFill>
                <a:effectLst/>
                <a:latin typeface="Google Sans"/>
              </a:rPr>
              <a:t>1.500 TL (Günlük Brüt)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tr-TR" altLang="tr-TR" sz="2200" b="0" i="0" u="none" strike="noStrike" cap="none" normalizeH="0" baseline="0" dirty="0" smtClean="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200" b="1" i="0" u="none" strike="noStrike" cap="none" normalizeH="0" baseline="0" dirty="0" smtClean="0">
                <a:ln>
                  <a:noFill/>
                </a:ln>
                <a:solidFill>
                  <a:srgbClr val="0A0A0A"/>
                </a:solidFill>
                <a:effectLst/>
                <a:latin typeface="Google Sans"/>
              </a:rPr>
              <a:t>2. Sürelerin Parçalara Bölünerek Hesaplanması</a:t>
            </a:r>
            <a:endParaRPr kumimoji="0" lang="tr-TR" altLang="tr-TR" sz="2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200" b="1" i="0" u="none" strike="noStrike" cap="none" normalizeH="0" baseline="0" dirty="0" smtClean="0">
                <a:ln>
                  <a:noFill/>
                </a:ln>
                <a:solidFill>
                  <a:srgbClr val="0A0A0A"/>
                </a:solidFill>
                <a:effectLst/>
                <a:latin typeface="Google Sans"/>
              </a:rPr>
              <a:t>Tam 1 Yıl İçin:</a:t>
            </a:r>
            <a:r>
              <a:rPr kumimoji="0" lang="tr-TR" altLang="tr-TR" sz="2200" b="0" i="0" u="none" strike="noStrike" cap="none" normalizeH="0" baseline="0" dirty="0" smtClean="0">
                <a:ln>
                  <a:noFill/>
                </a:ln>
                <a:solidFill>
                  <a:srgbClr val="0A0A0A"/>
                </a:solidFill>
                <a:effectLst/>
                <a:latin typeface="Google Sans"/>
              </a:rPr>
              <a:t> 1 x 45.000 TL = </a:t>
            </a:r>
            <a:r>
              <a:rPr kumimoji="0" lang="tr-TR" altLang="tr-TR" sz="2200" b="1" i="0" u="none" strike="noStrike" cap="none" normalizeH="0" baseline="0" dirty="0" smtClean="0">
                <a:ln>
                  <a:noFill/>
                </a:ln>
                <a:solidFill>
                  <a:srgbClr val="0A0A0A"/>
                </a:solidFill>
                <a:effectLst/>
                <a:latin typeface="Google Sans"/>
              </a:rPr>
              <a:t>45.000 TL</a:t>
            </a:r>
            <a:endParaRPr kumimoji="0" lang="tr-TR" altLang="tr-TR" sz="2200" b="0" i="0" u="none" strike="noStrike" cap="none" normalizeH="0" baseline="0" dirty="0" smtClean="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200" b="1" i="0" u="none" strike="noStrike" cap="none" normalizeH="0" baseline="0" dirty="0" smtClean="0">
                <a:ln>
                  <a:noFill/>
                </a:ln>
                <a:solidFill>
                  <a:srgbClr val="0A0A0A"/>
                </a:solidFill>
                <a:effectLst/>
                <a:latin typeface="Google Sans"/>
              </a:rPr>
              <a:t>2 Ay İçin:</a:t>
            </a:r>
            <a:r>
              <a:rPr kumimoji="0" lang="tr-TR" altLang="tr-TR" sz="2200" b="0" i="0" u="none" strike="noStrike" cap="none" normalizeH="0" baseline="0" dirty="0" smtClean="0">
                <a:ln>
                  <a:noFill/>
                </a:ln>
                <a:solidFill>
                  <a:srgbClr val="0A0A0A"/>
                </a:solidFill>
                <a:effectLst/>
                <a:latin typeface="Google Sans"/>
              </a:rPr>
              <a:t> (45.000 / 12 ay) * 2 = </a:t>
            </a:r>
            <a:r>
              <a:rPr kumimoji="0" lang="tr-TR" altLang="tr-TR" sz="2200" b="1" i="0" u="none" strike="noStrike" cap="none" normalizeH="0" baseline="0" dirty="0" smtClean="0">
                <a:ln>
                  <a:noFill/>
                </a:ln>
                <a:solidFill>
                  <a:srgbClr val="0A0A0A"/>
                </a:solidFill>
                <a:effectLst/>
                <a:latin typeface="Google Sans"/>
              </a:rPr>
              <a:t>7.500 TL</a:t>
            </a:r>
            <a:endParaRPr kumimoji="0" lang="tr-TR" altLang="tr-TR" sz="2200" b="0" i="0" u="none" strike="noStrike" cap="none" normalizeH="0" baseline="0" dirty="0" smtClean="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200" b="1" i="0" u="none" strike="noStrike" cap="none" normalizeH="0" baseline="0" dirty="0" smtClean="0">
                <a:ln>
                  <a:noFill/>
                </a:ln>
                <a:solidFill>
                  <a:srgbClr val="0A0A0A"/>
                </a:solidFill>
                <a:effectLst/>
                <a:latin typeface="Google Sans"/>
              </a:rPr>
              <a:t>15 Gün İçin:</a:t>
            </a:r>
            <a:r>
              <a:rPr kumimoji="0" lang="tr-TR" altLang="tr-TR" sz="2200" b="0" i="0" u="none" strike="noStrike" cap="none" normalizeH="0" baseline="0" dirty="0" smtClean="0">
                <a:ln>
                  <a:noFill/>
                </a:ln>
                <a:solidFill>
                  <a:srgbClr val="0A0A0A"/>
                </a:solidFill>
                <a:effectLst/>
                <a:latin typeface="Google Sans"/>
              </a:rPr>
              <a:t> (45.000 / 360 gün) * 15 = </a:t>
            </a:r>
            <a:r>
              <a:rPr kumimoji="0" lang="tr-TR" altLang="tr-TR" sz="2200" b="1" i="0" u="none" strike="noStrike" cap="none" normalizeH="0" baseline="0" dirty="0" smtClean="0">
                <a:ln>
                  <a:noFill/>
                </a:ln>
                <a:solidFill>
                  <a:srgbClr val="0A0A0A"/>
                </a:solidFill>
                <a:effectLst/>
                <a:latin typeface="Google Sans"/>
              </a:rPr>
              <a:t>1.875,00 TL</a:t>
            </a:r>
          </a:p>
          <a:p>
            <a:pPr marL="0" indent="0" defTabSz="914400">
              <a:buFontTx/>
              <a:buChar char="•"/>
            </a:pPr>
            <a:r>
              <a:rPr lang="tr-TR" altLang="tr-TR" sz="2200" b="1" dirty="0">
                <a:solidFill>
                  <a:srgbClr val="FF0000"/>
                </a:solidFill>
                <a:latin typeface="Google Sans"/>
              </a:rPr>
              <a:t>15 Gün İçin:</a:t>
            </a:r>
            <a:r>
              <a:rPr lang="tr-TR" altLang="tr-TR" sz="2200" dirty="0">
                <a:solidFill>
                  <a:srgbClr val="FF0000"/>
                </a:solidFill>
                <a:latin typeface="Google Sans"/>
              </a:rPr>
              <a:t> (45.000 / 365 gün) * 15 = </a:t>
            </a:r>
            <a:r>
              <a:rPr lang="tr-TR" altLang="tr-TR" sz="2200" b="1" dirty="0">
                <a:solidFill>
                  <a:srgbClr val="FF0000"/>
                </a:solidFill>
                <a:latin typeface="Google Sans"/>
              </a:rPr>
              <a:t>1.849,31 </a:t>
            </a:r>
            <a:r>
              <a:rPr lang="tr-TR" altLang="tr-TR" sz="2200" b="1" dirty="0" smtClean="0">
                <a:solidFill>
                  <a:srgbClr val="FF0000"/>
                </a:solidFill>
                <a:latin typeface="Google Sans"/>
              </a:rPr>
              <a:t>TL</a:t>
            </a:r>
          </a:p>
          <a:p>
            <a:pPr marL="0" indent="0" defTabSz="914400">
              <a:buNone/>
            </a:pPr>
            <a:endParaRPr kumimoji="0" lang="tr-TR" altLang="tr-TR" sz="2200" b="0" i="0" u="none" strike="noStrike" cap="none" normalizeH="0" baseline="0" dirty="0" smtClean="0">
              <a:ln>
                <a:noFill/>
              </a:ln>
              <a:solidFill>
                <a:srgbClr val="FF0000"/>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200" b="1" i="0" u="none" strike="noStrike" cap="none" normalizeH="0" baseline="0" dirty="0" smtClean="0">
                <a:ln>
                  <a:noFill/>
                </a:ln>
                <a:solidFill>
                  <a:srgbClr val="0A0A0A"/>
                </a:solidFill>
                <a:effectLst/>
                <a:latin typeface="Google Sans"/>
              </a:rPr>
              <a:t>Toplam Brüt Kıdem Tazminatı:</a:t>
            </a:r>
            <a:r>
              <a:rPr kumimoji="0" lang="tr-TR" altLang="tr-TR" sz="2200" b="0" i="0" u="none" strike="noStrike" cap="none" normalizeH="0" baseline="0" dirty="0" smtClean="0">
                <a:ln>
                  <a:noFill/>
                </a:ln>
                <a:solidFill>
                  <a:srgbClr val="0A0A0A"/>
                </a:solidFill>
                <a:effectLst/>
                <a:latin typeface="Google Sans"/>
              </a:rPr>
              <a:t> 45.000 + 7.500 + 1.875,00 =</a:t>
            </a:r>
          </a:p>
          <a:p>
            <a:pPr marL="0" marR="0" lvl="0" indent="0" algn="l" defTabSz="914400" rtl="0" eaLnBrk="0" fontAlgn="base" latinLnBrk="0" hangingPunct="0">
              <a:lnSpc>
                <a:spcPct val="100000"/>
              </a:lnSpc>
              <a:spcBef>
                <a:spcPct val="0"/>
              </a:spcBef>
              <a:spcAft>
                <a:spcPct val="0"/>
              </a:spcAft>
              <a:buClrTx/>
              <a:buSzTx/>
              <a:buFontTx/>
              <a:buNone/>
              <a:tabLst/>
            </a:pPr>
            <a:r>
              <a:rPr lang="tr-TR" altLang="tr-TR" sz="2200" dirty="0" smtClean="0">
                <a:solidFill>
                  <a:srgbClr val="0A0A0A"/>
                </a:solidFill>
                <a:latin typeface="Google Sans"/>
              </a:rPr>
              <a:t>	Hesaplanan Brüt Alacak:  </a:t>
            </a:r>
            <a:r>
              <a:rPr kumimoji="0" lang="tr-TR" altLang="tr-TR" sz="2200" b="1" i="0" u="none" strike="noStrike" cap="none" normalizeH="0" baseline="0" dirty="0" smtClean="0">
                <a:ln>
                  <a:noFill/>
                </a:ln>
                <a:solidFill>
                  <a:srgbClr val="0A0A0A"/>
                </a:solidFill>
                <a:effectLst/>
                <a:latin typeface="Google Sans"/>
              </a:rPr>
              <a:t>54.375,00 TL – </a:t>
            </a:r>
            <a:r>
              <a:rPr kumimoji="0" lang="tr-TR" altLang="tr-TR" sz="2200" i="0" u="none" strike="noStrike" cap="none" normalizeH="0" baseline="0" dirty="0" smtClean="0">
                <a:ln>
                  <a:noFill/>
                </a:ln>
                <a:solidFill>
                  <a:srgbClr val="0A0A0A"/>
                </a:solidFill>
                <a:effectLst/>
                <a:latin typeface="Google Sans"/>
              </a:rPr>
              <a:t>Damga</a:t>
            </a:r>
            <a:r>
              <a:rPr kumimoji="0" lang="tr-TR" altLang="tr-TR" sz="2200" i="0" u="none" strike="noStrike" cap="none" normalizeH="0" dirty="0" smtClean="0">
                <a:ln>
                  <a:noFill/>
                </a:ln>
                <a:solidFill>
                  <a:srgbClr val="0A0A0A"/>
                </a:solidFill>
                <a:effectLst/>
                <a:latin typeface="Google Sans"/>
              </a:rPr>
              <a:t> vergisi</a:t>
            </a:r>
            <a:endParaRPr kumimoji="0" lang="tr-TR" altLang="tr-TR" sz="220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5926724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Kıdem Tazminat Hesabı</a:t>
            </a:r>
            <a:endParaRPr dirty="0"/>
          </a:p>
        </p:txBody>
      </p:sp>
      <p:sp>
        <p:nvSpPr>
          <p:cNvPr id="4" name="Rectangle 2"/>
          <p:cNvSpPr>
            <a:spLocks noGrp="1" noChangeArrowheads="1"/>
          </p:cNvSpPr>
          <p:nvPr>
            <p:ph idx="1"/>
          </p:nvPr>
        </p:nvSpPr>
        <p:spPr bwMode="auto">
          <a:xfrm>
            <a:off x="257451" y="1121699"/>
            <a:ext cx="8602463" cy="57861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400">
              <a:buNone/>
            </a:pPr>
            <a:endParaRPr lang="tr-TR" altLang="tr-TR" sz="2200" dirty="0">
              <a:solidFill>
                <a:srgbClr val="0A0A0A"/>
              </a:solidFill>
              <a:latin typeface="Google Sans"/>
            </a:endParaRPr>
          </a:p>
          <a:p>
            <a:pPr marL="0" indent="0" defTabSz="914400">
              <a:buNone/>
            </a:pPr>
            <a:r>
              <a:rPr lang="tr-TR" altLang="tr-TR" sz="2200" b="1" dirty="0">
                <a:solidFill>
                  <a:srgbClr val="0A0A0A"/>
                </a:solidFill>
                <a:latin typeface="Google Sans"/>
              </a:rPr>
              <a:t>3. Net Tutar (Damga Vergisi Kesintisi Sonrası)</a:t>
            </a:r>
          </a:p>
          <a:p>
            <a:pPr marL="0" indent="0" defTabSz="914400">
              <a:buNone/>
            </a:pPr>
            <a:endParaRPr lang="tr-TR" altLang="tr-TR" sz="2200" dirty="0">
              <a:solidFill>
                <a:srgbClr val="0A0A0A"/>
              </a:solidFill>
              <a:latin typeface="Google Sans"/>
            </a:endParaRPr>
          </a:p>
          <a:p>
            <a:pPr marL="0" indent="0" defTabSz="914400">
              <a:buNone/>
            </a:pPr>
            <a:r>
              <a:rPr lang="tr-TR" altLang="tr-TR" sz="2200" b="1" dirty="0">
                <a:solidFill>
                  <a:srgbClr val="0A0A0A"/>
                </a:solidFill>
                <a:latin typeface="Google Sans"/>
              </a:rPr>
              <a:t>Damga Vergisi (%0,759</a:t>
            </a:r>
            <a:r>
              <a:rPr lang="tr-TR" altLang="tr-TR" sz="2200" dirty="0">
                <a:solidFill>
                  <a:srgbClr val="0A0A0A"/>
                </a:solidFill>
                <a:latin typeface="Google Sans"/>
              </a:rPr>
              <a:t>): 54.375 x 0,00759 = 412,71 TL</a:t>
            </a:r>
          </a:p>
          <a:p>
            <a:pPr marL="0" indent="0" defTabSz="914400">
              <a:buNone/>
            </a:pPr>
            <a:endParaRPr lang="tr-TR" altLang="tr-TR" sz="2200" dirty="0">
              <a:solidFill>
                <a:srgbClr val="0A0A0A"/>
              </a:solidFill>
              <a:latin typeface="Google Sans"/>
            </a:endParaRPr>
          </a:p>
          <a:p>
            <a:pPr marL="0" indent="0" defTabSz="914400">
              <a:buNone/>
            </a:pPr>
            <a:r>
              <a:rPr lang="tr-TR" altLang="tr-TR" sz="2200" b="1" dirty="0">
                <a:solidFill>
                  <a:srgbClr val="0A0A0A"/>
                </a:solidFill>
                <a:latin typeface="Google Sans"/>
              </a:rPr>
              <a:t>Net Ödenecek</a:t>
            </a:r>
            <a:r>
              <a:rPr lang="tr-TR" altLang="tr-TR" sz="2200" dirty="0">
                <a:solidFill>
                  <a:srgbClr val="0A0A0A"/>
                </a:solidFill>
                <a:latin typeface="Google Sans"/>
              </a:rPr>
              <a:t>: 54.375 - 412,71 = </a:t>
            </a:r>
            <a:r>
              <a:rPr lang="tr-TR" altLang="tr-TR" sz="2200" b="1" dirty="0">
                <a:solidFill>
                  <a:srgbClr val="0A0A0A"/>
                </a:solidFill>
                <a:latin typeface="Google Sans"/>
              </a:rPr>
              <a:t>53.962,29 </a:t>
            </a:r>
            <a:r>
              <a:rPr lang="tr-TR" altLang="tr-TR" sz="2200" b="1" dirty="0" smtClean="0">
                <a:solidFill>
                  <a:srgbClr val="0A0A0A"/>
                </a:solidFill>
                <a:latin typeface="Google Sans"/>
              </a:rPr>
              <a:t>TL</a:t>
            </a:r>
          </a:p>
          <a:p>
            <a:pPr marL="0" indent="0" defTabSz="914400">
              <a:buNone/>
            </a:pPr>
            <a:endParaRPr lang="tr-TR" altLang="tr-TR" sz="2200" b="1" dirty="0">
              <a:solidFill>
                <a:srgbClr val="0A0A0A"/>
              </a:solidFill>
              <a:latin typeface="Google Sans"/>
            </a:endParaRPr>
          </a:p>
          <a:p>
            <a:pPr marL="0" indent="0" defTabSz="914400">
              <a:buNone/>
            </a:pPr>
            <a:r>
              <a:rPr lang="tr-TR" altLang="tr-TR" sz="2200" b="1" dirty="0" smtClean="0">
                <a:solidFill>
                  <a:srgbClr val="0A0A0A"/>
                </a:solidFill>
                <a:latin typeface="Google Sans"/>
              </a:rPr>
              <a:t>Not:  </a:t>
            </a:r>
            <a:r>
              <a:rPr lang="tr-TR" altLang="tr-TR" sz="2200" dirty="0">
                <a:solidFill>
                  <a:srgbClr val="0A0A0A"/>
                </a:solidFill>
                <a:latin typeface="Google Sans"/>
              </a:rPr>
              <a:t>G</a:t>
            </a:r>
            <a:r>
              <a:rPr lang="tr-TR" altLang="tr-TR" sz="2200" dirty="0" smtClean="0">
                <a:solidFill>
                  <a:srgbClr val="0A0A0A"/>
                </a:solidFill>
                <a:latin typeface="Google Sans"/>
              </a:rPr>
              <a:t>elir vergisi istisnası ve Damga Vergi İstisnasından sonra ödenecek ücret değişir </a:t>
            </a:r>
            <a:endParaRPr lang="tr-TR" altLang="tr-TR" sz="2200" dirty="0">
              <a:solidFill>
                <a:srgbClr val="0A0A0A"/>
              </a:solidFill>
              <a:latin typeface="Google Sans"/>
            </a:endParaRPr>
          </a:p>
          <a:p>
            <a:pPr marL="0" indent="0" defTabSz="914400">
              <a:buNone/>
            </a:pPr>
            <a:r>
              <a:rPr lang="tr-TR" altLang="tr-TR" sz="2200" b="1" u="sng" dirty="0" smtClean="0">
                <a:solidFill>
                  <a:srgbClr val="0A0A0A"/>
                </a:solidFill>
                <a:latin typeface="Google Sans"/>
              </a:rPr>
              <a:t>360 ile  </a:t>
            </a:r>
            <a:r>
              <a:rPr lang="tr-TR" altLang="tr-TR" sz="2200" b="1" u="sng" dirty="0">
                <a:solidFill>
                  <a:srgbClr val="0A0A0A"/>
                </a:solidFill>
                <a:latin typeface="Google Sans"/>
              </a:rPr>
              <a:t>365 </a:t>
            </a:r>
            <a:r>
              <a:rPr lang="tr-TR" altLang="tr-TR" sz="2200" b="1" u="sng" dirty="0" smtClean="0">
                <a:solidFill>
                  <a:srgbClr val="0A0A0A"/>
                </a:solidFill>
                <a:latin typeface="Google Sans"/>
              </a:rPr>
              <a:t>arasındaki hesaplama Farkı</a:t>
            </a:r>
            <a:endParaRPr lang="tr-TR" altLang="tr-TR" sz="2200" u="sng" dirty="0">
              <a:solidFill>
                <a:srgbClr val="0A0A0A"/>
              </a:solidFill>
              <a:latin typeface="Google Sans"/>
            </a:endParaRPr>
          </a:p>
          <a:p>
            <a:pPr marL="0" indent="0" defTabSz="914400">
              <a:buNone/>
            </a:pPr>
            <a:r>
              <a:rPr lang="tr-TR" altLang="tr-TR" sz="2200" dirty="0">
                <a:solidFill>
                  <a:srgbClr val="0A0A0A"/>
                </a:solidFill>
                <a:latin typeface="Google Sans"/>
              </a:rPr>
              <a:t>360 gün esasında: Günlük birim değer biraz daha yüksek çıktığı için toplam tutar (örneğimizde yaklaşık 25 TL) çok küçük bir miktar daha fazla çıkar.</a:t>
            </a:r>
          </a:p>
          <a:p>
            <a:pPr marL="0" indent="0" defTabSz="914400">
              <a:buNone/>
            </a:pPr>
            <a:r>
              <a:rPr lang="tr-TR" altLang="tr-TR" sz="2200" dirty="0">
                <a:solidFill>
                  <a:srgbClr val="0A0A0A"/>
                </a:solidFill>
                <a:latin typeface="Google Sans"/>
              </a:rPr>
              <a:t>Ancak </a:t>
            </a:r>
            <a:r>
              <a:rPr lang="tr-TR" altLang="tr-TR" sz="2200" dirty="0" smtClean="0">
                <a:solidFill>
                  <a:srgbClr val="0A0A0A"/>
                </a:solidFill>
                <a:latin typeface="Google Sans"/>
              </a:rPr>
              <a:t>gerek yargı karaları olsun gerekse arabuluculuk  dava sürecindeki  hesaplamalarda </a:t>
            </a:r>
            <a:r>
              <a:rPr lang="tr-TR" altLang="tr-TR" sz="2200" dirty="0">
                <a:solidFill>
                  <a:srgbClr val="0A0A0A"/>
                </a:solidFill>
                <a:latin typeface="Google Sans"/>
              </a:rPr>
              <a:t>her zaman 365 gün üzerinden revize </a:t>
            </a:r>
            <a:r>
              <a:rPr lang="tr-TR" altLang="tr-TR" sz="2200" dirty="0" smtClean="0">
                <a:solidFill>
                  <a:srgbClr val="0A0A0A"/>
                </a:solidFill>
                <a:latin typeface="Google Sans"/>
              </a:rPr>
              <a:t>edilmekte.</a:t>
            </a:r>
            <a:endParaRPr lang="tr-TR" altLang="tr-TR" sz="2200" dirty="0">
              <a:solidFill>
                <a:srgbClr val="0A0A0A"/>
              </a:solidFill>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600" b="0" i="0" u="none" strike="noStrike" cap="none" normalizeH="0" baseline="0" dirty="0" smtClean="0">
                <a:ln>
                  <a:noFill/>
                </a:ln>
                <a:solidFill>
                  <a:schemeClr val="tx1"/>
                </a:solidFill>
                <a:effectLst/>
              </a:rPr>
              <a:t/>
            </a:r>
            <a:br>
              <a:rPr kumimoji="0" lang="tr-TR" altLang="tr-TR" sz="600" b="0" i="0" u="none" strike="noStrike" cap="none" normalizeH="0" baseline="0" dirty="0" smtClean="0">
                <a:ln>
                  <a:noFill/>
                </a:ln>
                <a:solidFill>
                  <a:schemeClr val="tx1"/>
                </a:solidFill>
                <a:effectLst/>
              </a:rPr>
            </a:b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446767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4F7"/>
        </a:solidFill>
        <a:effectLst/>
      </p:bgPr>
    </p:bg>
    <p:spTree>
      <p:nvGrpSpPr>
        <p:cNvPr id="1" name=""/>
        <p:cNvGrpSpPr/>
        <p:nvPr/>
      </p:nvGrpSpPr>
      <p:grpSpPr>
        <a:xfrm>
          <a:off x="0" y="0"/>
          <a:ext cx="0" cy="0"/>
          <a:chOff x="0" y="0"/>
          <a:chExt cx="0" cy="0"/>
        </a:xfrm>
      </p:grpSpPr>
      <p:sp>
        <p:nvSpPr>
          <p:cNvPr id="3" name="Rectangle 2"/>
          <p:cNvSpPr/>
          <p:nvPr/>
        </p:nvSpPr>
        <p:spPr>
          <a:xfrm>
            <a:off x="0" y="0"/>
            <a:ext cx="9144000" cy="73152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309360"/>
            <a:ext cx="9144000" cy="548640"/>
          </a:xfrm>
          <a:prstGeom prst="rect">
            <a:avLst/>
          </a:prstGeom>
          <a:solidFill>
            <a:srgbClr val="194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 y="6400800"/>
            <a:ext cx="2535887" cy="307777"/>
          </a:xfrm>
          <a:prstGeom prst="rect">
            <a:avLst/>
          </a:prstGeom>
          <a:noFill/>
        </p:spPr>
        <p:txBody>
          <a:bodyPr wrap="none">
            <a:spAutoFit/>
          </a:bodyPr>
          <a:lstStyle/>
          <a:p>
            <a:pPr>
              <a:defRPr sz="1400" b="1">
                <a:solidFill>
                  <a:srgbClr val="FFFFFF"/>
                </a:solidFill>
              </a:defRPr>
            </a:pPr>
            <a:r>
              <a:rPr lang="tr-TR" sz="1400" dirty="0"/>
              <a:t>Türkiye Belediyeler Birliği</a:t>
            </a:r>
            <a:r>
              <a:rPr dirty="0" smtClean="0"/>
              <a:t>- </a:t>
            </a:r>
            <a:r>
              <a:rPr dirty="0"/>
              <a:t>2026</a:t>
            </a:r>
          </a:p>
        </p:txBody>
      </p:sp>
      <p:sp>
        <p:nvSpPr>
          <p:cNvPr id="6" name="TextBox 5"/>
          <p:cNvSpPr txBox="1"/>
          <p:nvPr/>
        </p:nvSpPr>
        <p:spPr>
          <a:xfrm>
            <a:off x="731520" y="1097280"/>
            <a:ext cx="8229600" cy="914400"/>
          </a:xfrm>
          <a:prstGeom prst="rect">
            <a:avLst/>
          </a:prstGeom>
          <a:noFill/>
        </p:spPr>
        <p:txBody>
          <a:bodyPr wrap="none">
            <a:spAutoFit/>
          </a:bodyPr>
          <a:lstStyle/>
          <a:p>
            <a:pPr>
              <a:defRPr sz="3200" b="1">
                <a:solidFill>
                  <a:srgbClr val="194B8C"/>
                </a:solidFill>
              </a:defRPr>
            </a:pPr>
            <a:r>
              <a:t>SUNUM SONU</a:t>
            </a:r>
          </a:p>
        </p:txBody>
      </p:sp>
      <p:sp>
        <p:nvSpPr>
          <p:cNvPr id="7" name="TextBox 6"/>
          <p:cNvSpPr txBox="1"/>
          <p:nvPr/>
        </p:nvSpPr>
        <p:spPr>
          <a:xfrm>
            <a:off x="731520" y="1920240"/>
            <a:ext cx="8046720" cy="400110"/>
          </a:xfrm>
          <a:prstGeom prst="rect">
            <a:avLst/>
          </a:prstGeom>
          <a:noFill/>
        </p:spPr>
        <p:txBody>
          <a:bodyPr wrap="square">
            <a:spAutoFit/>
          </a:bodyPr>
          <a:lstStyle/>
          <a:p>
            <a:pPr>
              <a:defRPr sz="2000"/>
            </a:pPr>
            <a:r>
              <a:rPr lang="tr-TR" dirty="0" smtClean="0"/>
              <a:t>Sabırla Dinlediğiniz için </a:t>
            </a:r>
            <a:r>
              <a:rPr dirty="0" err="1" smtClean="0"/>
              <a:t>Teşekkür</a:t>
            </a:r>
            <a:r>
              <a:rPr lang="tr-TR" dirty="0" smtClean="0"/>
              <a:t> </a:t>
            </a:r>
            <a:r>
              <a:rPr dirty="0" smtClean="0"/>
              <a:t> </a:t>
            </a:r>
            <a:r>
              <a:rPr dirty="0" err="1"/>
              <a:t>ederim</a:t>
            </a:r>
            <a:r>
              <a:rPr dirty="0"/>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679</TotalTime>
  <Words>1232</Words>
  <Application>Microsoft Office PowerPoint</Application>
  <PresentationFormat>Ekran Gösterisi (4:3)</PresentationFormat>
  <Paragraphs>148</Paragraphs>
  <Slides>13</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13</vt:i4>
      </vt:variant>
    </vt:vector>
  </HeadingPairs>
  <TitlesOfParts>
    <vt:vector size="17" baseType="lpstr">
      <vt:lpstr>Arial</vt:lpstr>
      <vt:lpstr>Calibri</vt:lpstr>
      <vt:lpstr>Google Sans</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Kıdem Tazminat Hesabı</vt:lpstr>
      <vt:lpstr>Kıdem Tazminat Hesabı</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subject/>
  <dc:creator>MUSTAFA BAYSAL</dc:creator>
  <cp:keywords/>
  <dc:description>generated using python-pptx</dc:description>
  <cp:lastModifiedBy>MUSTAFA BAYSAL</cp:lastModifiedBy>
  <cp:revision>26</cp:revision>
  <dcterms:created xsi:type="dcterms:W3CDTF">2013-01-27T09:14:16Z</dcterms:created>
  <dcterms:modified xsi:type="dcterms:W3CDTF">2026-05-05T06:04:37Z</dcterms:modified>
  <cp:category/>
</cp:coreProperties>
</file>