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theme/themeOverride5.xml" ContentType="application/vnd.openxmlformats-officedocument.themeOverride+xml"/>
  <Override PartName="/ppt/theme/themeOverride6.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80" r:id="rId2"/>
    <p:sldId id="256" r:id="rId3"/>
    <p:sldId id="281" r:id="rId4"/>
    <p:sldId id="283" r:id="rId5"/>
    <p:sldId id="269" r:id="rId6"/>
    <p:sldId id="257" r:id="rId7"/>
    <p:sldId id="262" r:id="rId8"/>
    <p:sldId id="284" r:id="rId9"/>
    <p:sldId id="260" r:id="rId10"/>
    <p:sldId id="274" r:id="rId11"/>
    <p:sldId id="275" r:id="rId12"/>
    <p:sldId id="279" r:id="rId13"/>
    <p:sldId id="277" r:id="rId14"/>
    <p:sldId id="276" r:id="rId15"/>
    <p:sldId id="263" r:id="rId16"/>
    <p:sldId id="270" r:id="rId17"/>
    <p:sldId id="271" r:id="rId18"/>
    <p:sldId id="261" r:id="rId19"/>
    <p:sldId id="264" r:id="rId20"/>
    <p:sldId id="265" r:id="rId21"/>
    <p:sldId id="266" r:id="rId2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USTAFA BAYSAL" initials="MB" lastIdx="0" clrIdx="0">
    <p:extLst>
      <p:ext uri="{19B8F6BF-5375-455C-9EA6-DF929625EA0E}">
        <p15:presenceInfo xmlns:p15="http://schemas.microsoft.com/office/powerpoint/2012/main" userId="MUSTAFA BAYSAL"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08" d="100"/>
          <a:sy n="108" d="100"/>
        </p:scale>
        <p:origin x="1704" y="10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5/5/2026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5/5/2026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5/5/2026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5/5/2026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5/5/2026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5/5/2026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5/5/2026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5/5/2026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5/5/2026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5/5/2026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5/5/2026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5/5/2026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themeOverride" Target="../theme/themeOverr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2.xml"/><Relationship Id="rId1" Type="http://schemas.openxmlformats.org/officeDocument/2006/relationships/themeOverride" Target="../theme/themeOverride2.xml"/><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3.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Layout" Target="../slideLayouts/slideLayout2.xml"/><Relationship Id="rId1" Type="http://schemas.openxmlformats.org/officeDocument/2006/relationships/themeOverride" Target="../theme/themeOverride4.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5.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4098" name="Picture 2" descr="KİMİM BEN? | Mühendis Güncesi"/>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204186" y="2228295"/>
            <a:ext cx="3377956" cy="4536489"/>
          </a:xfrm>
          <a:prstGeom prst="rect">
            <a:avLst/>
          </a:prstGeom>
          <a:noFill/>
          <a:extLst>
            <a:ext uri="{909E8E84-426E-40DD-AFC4-6F175D3DCCD1}">
              <a14:hiddenFill xmlns:a14="http://schemas.microsoft.com/office/drawing/2010/main">
                <a:solidFill>
                  <a:srgbClr val="FFFFFF"/>
                </a:solidFill>
              </a14:hiddenFill>
            </a:ext>
          </a:extLst>
        </p:spPr>
      </p:pic>
      <p:sp>
        <p:nvSpPr>
          <p:cNvPr id="4" name="Dikdörtgen 3"/>
          <p:cNvSpPr/>
          <p:nvPr/>
        </p:nvSpPr>
        <p:spPr>
          <a:xfrm>
            <a:off x="3715305" y="1737155"/>
            <a:ext cx="4896036" cy="923330"/>
          </a:xfrm>
          <a:prstGeom prst="rect">
            <a:avLst/>
          </a:prstGeom>
        </p:spPr>
        <p:txBody>
          <a:bodyPr wrap="square">
            <a:spAutoFit/>
          </a:bodyPr>
          <a:lstStyle/>
          <a:p>
            <a:r>
              <a:rPr lang="tr-TR" dirty="0">
                <a:solidFill>
                  <a:srgbClr val="0A0A0A"/>
                </a:solidFill>
                <a:latin typeface="Arial" panose="020B0604020202020204" pitchFamily="34" charset="0"/>
                <a:ea typeface="Times New Roman" panose="02020603050405020304" pitchFamily="18" charset="0"/>
              </a:rPr>
              <a:t>"Merhaba, ben  </a:t>
            </a:r>
            <a:r>
              <a:rPr lang="tr-TR" b="1" dirty="0">
                <a:solidFill>
                  <a:srgbClr val="0A0A0A"/>
                </a:solidFill>
                <a:latin typeface="Arial" panose="020B0604020202020204" pitchFamily="34" charset="0"/>
                <a:ea typeface="Times New Roman" panose="02020603050405020304" pitchFamily="18" charset="0"/>
              </a:rPr>
              <a:t>Mustafa  Baysal </a:t>
            </a:r>
            <a:r>
              <a:rPr lang="tr-TR" dirty="0">
                <a:solidFill>
                  <a:srgbClr val="0A0A0A"/>
                </a:solidFill>
                <a:latin typeface="Arial" panose="020B0604020202020204" pitchFamily="34" charset="0"/>
                <a:ea typeface="Times New Roman" panose="02020603050405020304" pitchFamily="18" charset="0"/>
              </a:rPr>
              <a:t>İnsan </a:t>
            </a:r>
            <a:r>
              <a:rPr lang="tr-TR" dirty="0" smtClean="0">
                <a:solidFill>
                  <a:srgbClr val="0A0A0A"/>
                </a:solidFill>
                <a:latin typeface="Arial" panose="020B0604020202020204" pitchFamily="34" charset="0"/>
                <a:ea typeface="Times New Roman" panose="02020603050405020304" pitchFamily="18" charset="0"/>
              </a:rPr>
              <a:t>Kaynakları  </a:t>
            </a:r>
            <a:r>
              <a:rPr lang="tr-TR" dirty="0">
                <a:solidFill>
                  <a:srgbClr val="0A0A0A"/>
                </a:solidFill>
                <a:latin typeface="Arial" panose="020B0604020202020204" pitchFamily="34" charset="0"/>
                <a:ea typeface="Times New Roman" panose="02020603050405020304" pitchFamily="18" charset="0"/>
              </a:rPr>
              <a:t>alanında 20 yıllık </a:t>
            </a:r>
            <a:r>
              <a:rPr lang="tr-TR" dirty="0" smtClean="0">
                <a:solidFill>
                  <a:srgbClr val="0A0A0A"/>
                </a:solidFill>
                <a:latin typeface="Arial" panose="020B0604020202020204" pitchFamily="34" charset="0"/>
                <a:ea typeface="Times New Roman" panose="02020603050405020304" pitchFamily="18" charset="0"/>
              </a:rPr>
              <a:t>bir deneyime </a:t>
            </a:r>
            <a:r>
              <a:rPr lang="tr-TR" dirty="0">
                <a:solidFill>
                  <a:srgbClr val="0A0A0A"/>
                </a:solidFill>
                <a:latin typeface="Arial" panose="020B0604020202020204" pitchFamily="34" charset="0"/>
                <a:ea typeface="Times New Roman" panose="02020603050405020304" pitchFamily="18" charset="0"/>
              </a:rPr>
              <a:t>sahip </a:t>
            </a:r>
            <a:r>
              <a:rPr lang="tr-TR" dirty="0" smtClean="0">
                <a:solidFill>
                  <a:srgbClr val="0A0A0A"/>
                </a:solidFill>
                <a:latin typeface="Arial" panose="020B0604020202020204" pitchFamily="34" charset="0"/>
                <a:ea typeface="Times New Roman" panose="02020603050405020304" pitchFamily="18" charset="0"/>
              </a:rPr>
              <a:t> </a:t>
            </a:r>
            <a:r>
              <a:rPr lang="tr-TR" dirty="0">
                <a:solidFill>
                  <a:srgbClr val="0A0A0A"/>
                </a:solidFill>
                <a:latin typeface="Arial" panose="020B0604020202020204" pitchFamily="34" charset="0"/>
                <a:ea typeface="Times New Roman" panose="02020603050405020304" pitchFamily="18" charset="0"/>
              </a:rPr>
              <a:t>Uzman olarak Görev yapmaktayım </a:t>
            </a:r>
            <a:endParaRPr lang="tr-TR" dirty="0"/>
          </a:p>
        </p:txBody>
      </p:sp>
      <p:sp>
        <p:nvSpPr>
          <p:cNvPr id="5" name="Dikdörtgen 4"/>
          <p:cNvSpPr/>
          <p:nvPr/>
        </p:nvSpPr>
        <p:spPr>
          <a:xfrm>
            <a:off x="3690892" y="2660486"/>
            <a:ext cx="5053613" cy="4247317"/>
          </a:xfrm>
          <a:prstGeom prst="rect">
            <a:avLst/>
          </a:prstGeom>
        </p:spPr>
        <p:txBody>
          <a:bodyPr wrap="square">
            <a:spAutoFit/>
          </a:bodyPr>
          <a:lstStyle/>
          <a:p>
            <a:r>
              <a:rPr lang="tr-TR" dirty="0" smtClean="0">
                <a:solidFill>
                  <a:srgbClr val="0A0A0A"/>
                </a:solidFill>
                <a:latin typeface="Arial" panose="020B0604020202020204" pitchFamily="34" charset="0"/>
                <a:ea typeface="Times New Roman" panose="02020603050405020304" pitchFamily="18" charset="0"/>
              </a:rPr>
              <a:t>İş </a:t>
            </a:r>
            <a:r>
              <a:rPr lang="tr-TR" dirty="0">
                <a:solidFill>
                  <a:srgbClr val="0A0A0A"/>
                </a:solidFill>
                <a:latin typeface="Arial" panose="020B0604020202020204" pitchFamily="34" charset="0"/>
                <a:ea typeface="Times New Roman" panose="02020603050405020304" pitchFamily="18" charset="0"/>
              </a:rPr>
              <a:t>hayatım </a:t>
            </a:r>
            <a:r>
              <a:rPr lang="tr-TR" dirty="0" smtClean="0">
                <a:solidFill>
                  <a:srgbClr val="0A0A0A"/>
                </a:solidFill>
                <a:latin typeface="Arial" panose="020B0604020202020204" pitchFamily="34" charset="0"/>
                <a:ea typeface="Times New Roman" panose="02020603050405020304" pitchFamily="18" charset="0"/>
              </a:rPr>
              <a:t>: özel sektörlerde bilgi işlem uzmanı olarak çalıştım  </a:t>
            </a:r>
            <a:r>
              <a:rPr lang="tr-TR" dirty="0">
                <a:solidFill>
                  <a:srgbClr val="0A0A0A"/>
                </a:solidFill>
                <a:latin typeface="Arial" panose="020B0604020202020204" pitchFamily="34" charset="0"/>
                <a:ea typeface="Times New Roman" panose="02020603050405020304" pitchFamily="18" charset="0"/>
              </a:rPr>
              <a:t>2006 </a:t>
            </a:r>
            <a:r>
              <a:rPr lang="tr-TR" dirty="0" smtClean="0">
                <a:solidFill>
                  <a:srgbClr val="0A0A0A"/>
                </a:solidFill>
                <a:latin typeface="Arial" panose="020B0604020202020204" pitchFamily="34" charset="0"/>
                <a:ea typeface="Times New Roman" panose="02020603050405020304" pitchFamily="18" charset="0"/>
              </a:rPr>
              <a:t>yılında </a:t>
            </a:r>
            <a:r>
              <a:rPr lang="tr-TR" dirty="0">
                <a:solidFill>
                  <a:srgbClr val="0A0A0A"/>
                </a:solidFill>
                <a:latin typeface="Arial" panose="020B0604020202020204" pitchFamily="34" charset="0"/>
                <a:ea typeface="Times New Roman" panose="02020603050405020304" pitchFamily="18" charset="0"/>
              </a:rPr>
              <a:t>Ankara Büyükşehir Belediyesine bağlı  BELKA A.Ş şirketinde çalışmaya </a:t>
            </a:r>
            <a:r>
              <a:rPr lang="tr-TR" dirty="0" smtClean="0">
                <a:solidFill>
                  <a:srgbClr val="0A0A0A"/>
                </a:solidFill>
                <a:latin typeface="Arial" panose="020B0604020202020204" pitchFamily="34" charset="0"/>
                <a:ea typeface="Times New Roman" panose="02020603050405020304" pitchFamily="18" charset="0"/>
              </a:rPr>
              <a:t>hayatına başladım çalıştığım işyerinde   Sırası </a:t>
            </a:r>
            <a:r>
              <a:rPr lang="tr-TR" dirty="0">
                <a:solidFill>
                  <a:srgbClr val="0A0A0A"/>
                </a:solidFill>
                <a:latin typeface="Arial" panose="020B0604020202020204" pitchFamily="34" charset="0"/>
                <a:ea typeface="Times New Roman" panose="02020603050405020304" pitchFamily="18" charset="0"/>
              </a:rPr>
              <a:t>ile İka Personeli, Şef , Müdür </a:t>
            </a:r>
            <a:r>
              <a:rPr lang="tr-TR" dirty="0" smtClean="0">
                <a:solidFill>
                  <a:srgbClr val="0A0A0A"/>
                </a:solidFill>
                <a:latin typeface="Arial" panose="020B0604020202020204" pitchFamily="34" charset="0"/>
                <a:ea typeface="Times New Roman" panose="02020603050405020304" pitchFamily="18" charset="0"/>
              </a:rPr>
              <a:t>yardımcısı, </a:t>
            </a:r>
            <a:r>
              <a:rPr lang="tr-TR" dirty="0">
                <a:solidFill>
                  <a:srgbClr val="0A0A0A"/>
                </a:solidFill>
                <a:latin typeface="Arial" panose="020B0604020202020204" pitchFamily="34" charset="0"/>
                <a:ea typeface="Times New Roman" panose="02020603050405020304" pitchFamily="18" charset="0"/>
              </a:rPr>
              <a:t>Tahakkuk işleri  Müdürü , İnsan Kaynakları Müdürü ve Genel Müdür Yardımcısı  </a:t>
            </a:r>
            <a:r>
              <a:rPr lang="tr-TR" dirty="0" smtClean="0">
                <a:solidFill>
                  <a:srgbClr val="0A0A0A"/>
                </a:solidFill>
                <a:latin typeface="Arial" panose="020B0604020202020204" pitchFamily="34" charset="0"/>
                <a:ea typeface="Times New Roman" panose="02020603050405020304" pitchFamily="18" charset="0"/>
              </a:rPr>
              <a:t>olarak </a:t>
            </a:r>
            <a:r>
              <a:rPr lang="tr-TR" dirty="0">
                <a:solidFill>
                  <a:srgbClr val="0A0A0A"/>
                </a:solidFill>
                <a:latin typeface="Arial" panose="020B0604020202020204" pitchFamily="34" charset="0"/>
                <a:ea typeface="Times New Roman" panose="02020603050405020304" pitchFamily="18" charset="0"/>
              </a:rPr>
              <a:t>g</a:t>
            </a:r>
            <a:r>
              <a:rPr lang="tr-TR" dirty="0" smtClean="0">
                <a:solidFill>
                  <a:srgbClr val="0A0A0A"/>
                </a:solidFill>
                <a:latin typeface="Arial" panose="020B0604020202020204" pitchFamily="34" charset="0"/>
                <a:ea typeface="Times New Roman" panose="02020603050405020304" pitchFamily="18" charset="0"/>
              </a:rPr>
              <a:t>örev  </a:t>
            </a:r>
            <a:r>
              <a:rPr lang="tr-TR" dirty="0">
                <a:solidFill>
                  <a:srgbClr val="0A0A0A"/>
                </a:solidFill>
                <a:latin typeface="Arial" panose="020B0604020202020204" pitchFamily="34" charset="0"/>
                <a:ea typeface="Times New Roman" panose="02020603050405020304" pitchFamily="18" charset="0"/>
              </a:rPr>
              <a:t>aldım.  </a:t>
            </a:r>
          </a:p>
          <a:p>
            <a:r>
              <a:rPr lang="tr-TR" dirty="0" smtClean="0">
                <a:solidFill>
                  <a:srgbClr val="0A0A0A"/>
                </a:solidFill>
                <a:latin typeface="Arial" panose="020B0604020202020204" pitchFamily="34" charset="0"/>
                <a:ea typeface="Times New Roman" panose="02020603050405020304" pitchFamily="18" charset="0"/>
              </a:rPr>
              <a:t>2026 yılından itibaren  </a:t>
            </a:r>
            <a:r>
              <a:rPr lang="tr-TR" dirty="0">
                <a:solidFill>
                  <a:srgbClr val="0A0A0A"/>
                </a:solidFill>
                <a:latin typeface="Arial" panose="020B0604020202020204" pitchFamily="34" charset="0"/>
                <a:ea typeface="Times New Roman" panose="02020603050405020304" pitchFamily="18" charset="0"/>
              </a:rPr>
              <a:t>Ankara Büyük şehir Belediyesinde İşletme İştirakler Daire Başkanlığında Sosyal Güvenlik Uzmanı olarak çalışmaktayım </a:t>
            </a:r>
            <a:endParaRPr lang="tr-TR" dirty="0" smtClean="0">
              <a:solidFill>
                <a:srgbClr val="0A0A0A"/>
              </a:solidFill>
              <a:latin typeface="Arial" panose="020B0604020202020204" pitchFamily="34" charset="0"/>
              <a:ea typeface="Times New Roman" panose="02020603050405020304" pitchFamily="18" charset="0"/>
            </a:endParaRPr>
          </a:p>
          <a:p>
            <a:r>
              <a:rPr lang="tr-TR" dirty="0" smtClean="0">
                <a:solidFill>
                  <a:srgbClr val="0A0A0A"/>
                </a:solidFill>
                <a:latin typeface="Arial" panose="020B0604020202020204" pitchFamily="34" charset="0"/>
                <a:ea typeface="Times New Roman" panose="02020603050405020304" pitchFamily="18" charset="0"/>
              </a:rPr>
              <a:t>ANKARA </a:t>
            </a:r>
            <a:r>
              <a:rPr lang="tr-TR" dirty="0">
                <a:solidFill>
                  <a:srgbClr val="0A0A0A"/>
                </a:solidFill>
                <a:latin typeface="Arial" panose="020B0604020202020204" pitchFamily="34" charset="0"/>
                <a:ea typeface="Times New Roman" panose="02020603050405020304" pitchFamily="18" charset="0"/>
              </a:rPr>
              <a:t>Büyük Şehir Belediyesine Bağlı 15 Şirketin ve yaklaşık  35 bin  personelin  </a:t>
            </a:r>
            <a:r>
              <a:rPr lang="tr-TR" dirty="0" err="1">
                <a:solidFill>
                  <a:srgbClr val="0A0A0A"/>
                </a:solidFill>
                <a:latin typeface="Arial" panose="020B0604020202020204" pitchFamily="34" charset="0"/>
                <a:ea typeface="Times New Roman" panose="02020603050405020304" pitchFamily="18" charset="0"/>
              </a:rPr>
              <a:t>Mevzuatsal</a:t>
            </a:r>
            <a:r>
              <a:rPr lang="tr-TR" dirty="0">
                <a:solidFill>
                  <a:srgbClr val="0A0A0A"/>
                </a:solidFill>
                <a:latin typeface="Arial" panose="020B0604020202020204" pitchFamily="34" charset="0"/>
                <a:ea typeface="Times New Roman" panose="02020603050405020304" pitchFamily="18" charset="0"/>
              </a:rPr>
              <a:t> konularımda yardımcı oluyorum."</a:t>
            </a:r>
          </a:p>
        </p:txBody>
      </p:sp>
    </p:spTree>
    <p:extLst>
      <p:ext uri="{BB962C8B-B14F-4D97-AF65-F5344CB8AC3E}">
        <p14:creationId xmlns:p14="http://schemas.microsoft.com/office/powerpoint/2010/main" val="1850859839"/>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b="1" dirty="0" smtClean="0"/>
              <a:t>KONU BAŞLIKLARI</a:t>
            </a:r>
            <a:endParaRPr b="1" dirty="0"/>
          </a:p>
        </p:txBody>
      </p:sp>
      <p:sp>
        <p:nvSpPr>
          <p:cNvPr id="3" name="Content Placeholder 2"/>
          <p:cNvSpPr>
            <a:spLocks noGrp="1"/>
          </p:cNvSpPr>
          <p:nvPr>
            <p:ph idx="1"/>
          </p:nvPr>
        </p:nvSpPr>
        <p:spPr/>
        <p:txBody>
          <a:bodyPr>
            <a:normAutofit lnSpcReduction="10000"/>
          </a:bodyPr>
          <a:lstStyle/>
          <a:p>
            <a:pPr marL="0" indent="0">
              <a:buNone/>
            </a:pPr>
            <a:r>
              <a:rPr lang="tr-TR" dirty="0" smtClean="0"/>
              <a:t>1- İşçi İşveren İlişkisi ve İşçin Ücret Alacakları</a:t>
            </a:r>
          </a:p>
          <a:p>
            <a:pPr marL="0" indent="0">
              <a:buNone/>
            </a:pPr>
            <a:r>
              <a:rPr lang="tr-TR" dirty="0" smtClean="0"/>
              <a:t>2- </a:t>
            </a:r>
            <a:r>
              <a:rPr lang="tr-TR" dirty="0"/>
              <a:t>Maaş Tahakkuku </a:t>
            </a:r>
            <a:endParaRPr lang="tr-TR" dirty="0" smtClean="0"/>
          </a:p>
          <a:p>
            <a:pPr marL="0" indent="0">
              <a:buNone/>
            </a:pPr>
            <a:r>
              <a:rPr lang="tr-TR" dirty="0" smtClean="0"/>
              <a:t>3- Bordro oluşturma </a:t>
            </a:r>
          </a:p>
          <a:p>
            <a:pPr marL="0" indent="0">
              <a:buNone/>
            </a:pPr>
            <a:r>
              <a:rPr lang="tr-TR" dirty="0" smtClean="0"/>
              <a:t>3- Yasal Kesintiler ve Ek Kesintiler </a:t>
            </a:r>
          </a:p>
          <a:p>
            <a:pPr marL="0" indent="0">
              <a:buNone/>
            </a:pPr>
            <a:r>
              <a:rPr lang="tr-TR" dirty="0" smtClean="0"/>
              <a:t>4- Personelin sendikalı kazançları </a:t>
            </a:r>
          </a:p>
          <a:p>
            <a:pPr marL="0" indent="0">
              <a:buNone/>
            </a:pPr>
            <a:r>
              <a:rPr lang="tr-TR" dirty="0"/>
              <a:t>5- Kıdem Tazminatı hesaplama detayları</a:t>
            </a:r>
          </a:p>
          <a:p>
            <a:pPr marL="0" indent="0">
              <a:buNone/>
            </a:pPr>
            <a:r>
              <a:rPr lang="tr-TR" dirty="0" smtClean="0"/>
              <a:t>6- 4857 sayılı iş kanunu ve 657 sayılı Memur kanunda Disiplin kurulu işlemleri</a:t>
            </a:r>
            <a:endParaRPr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fontScale="90000"/>
          </a:bodyPr>
          <a:lstStyle/>
          <a:p>
            <a:r>
              <a:rPr lang="tr-TR" dirty="0"/>
              <a:t/>
            </a:r>
            <a:br>
              <a:rPr lang="tr-TR" dirty="0"/>
            </a:br>
            <a:endParaRPr lang="tr-TR" dirty="0"/>
          </a:p>
        </p:txBody>
      </p:sp>
      <p:sp>
        <p:nvSpPr>
          <p:cNvPr id="3" name="İçerik Yer Tutucusu 2"/>
          <p:cNvSpPr>
            <a:spLocks noGrp="1"/>
          </p:cNvSpPr>
          <p:nvPr>
            <p:ph idx="1"/>
          </p:nvPr>
        </p:nvSpPr>
        <p:spPr>
          <a:xfrm>
            <a:off x="301841" y="1237588"/>
            <a:ext cx="8748944" cy="5314132"/>
          </a:xfrm>
        </p:spPr>
        <p:txBody>
          <a:bodyPr/>
          <a:lstStyle/>
          <a:p>
            <a:r>
              <a:rPr lang="tr-TR" sz="1800" b="1" dirty="0"/>
              <a:t>1. İşçi nedir?</a:t>
            </a:r>
          </a:p>
          <a:p>
            <a:r>
              <a:rPr lang="tr-TR" sz="1800" dirty="0"/>
              <a:t>Kanuna göre </a:t>
            </a:r>
            <a:r>
              <a:rPr lang="tr-TR" sz="1800" b="1" dirty="0"/>
              <a:t>işçi</a:t>
            </a:r>
            <a:r>
              <a:rPr lang="tr-TR" sz="1800" dirty="0"/>
              <a:t>, bir </a:t>
            </a:r>
            <a:r>
              <a:rPr lang="tr-TR" sz="1800" b="1" dirty="0"/>
              <a:t>iş sözleşmesine dayanarak çalışan gerçek kişidir.</a:t>
            </a:r>
            <a:endParaRPr lang="tr-TR" sz="1800" dirty="0"/>
          </a:p>
          <a:p>
            <a:r>
              <a:rPr lang="tr-TR" sz="1800" dirty="0" smtClean="0"/>
              <a:t>Birine </a:t>
            </a:r>
            <a:r>
              <a:rPr lang="tr-TR" sz="1800" dirty="0"/>
              <a:t>bağlı çalışıyorsan </a:t>
            </a:r>
          </a:p>
          <a:p>
            <a:r>
              <a:rPr lang="tr-TR" sz="1800" dirty="0"/>
              <a:t>İşini onun talimatlarıyla yapıyorsan </a:t>
            </a:r>
          </a:p>
          <a:p>
            <a:r>
              <a:rPr lang="tr-TR" sz="1800" dirty="0"/>
              <a:t>Karşılığında ücret </a:t>
            </a:r>
            <a:r>
              <a:rPr lang="tr-TR" sz="1800" dirty="0" smtClean="0"/>
              <a:t>alıyorsan </a:t>
            </a:r>
          </a:p>
          <a:p>
            <a:r>
              <a:rPr lang="tr-TR" sz="1800" b="1" i="1" dirty="0" smtClean="0">
                <a:effectLst>
                  <a:outerShdw blurRad="38100" dist="38100" dir="2700000" algn="tl">
                    <a:srgbClr val="000000">
                      <a:alpha val="43137"/>
                    </a:srgbClr>
                  </a:outerShdw>
                </a:effectLst>
              </a:rPr>
              <a:t>sen bir işçisin demek </a:t>
            </a:r>
            <a:endParaRPr lang="tr-TR" sz="1800" b="1" i="1" dirty="0">
              <a:effectLst>
                <a:outerShdw blurRad="38100" dist="38100" dir="2700000" algn="tl">
                  <a:srgbClr val="000000">
                    <a:alpha val="43137"/>
                  </a:srgbClr>
                </a:outerShdw>
              </a:effectLst>
            </a:endParaRPr>
          </a:p>
          <a:p>
            <a:endParaRPr lang="tr-TR" sz="1800" dirty="0" smtClean="0"/>
          </a:p>
          <a:p>
            <a:r>
              <a:rPr lang="tr-TR" sz="1800" b="1" dirty="0" smtClean="0"/>
              <a:t>2</a:t>
            </a:r>
            <a:r>
              <a:rPr lang="tr-TR" sz="1800" b="1" dirty="0"/>
              <a:t>. İşveren nedir</a:t>
            </a:r>
            <a:r>
              <a:rPr lang="tr-TR" sz="1800" b="1" dirty="0" smtClean="0"/>
              <a:t>?</a:t>
            </a:r>
            <a:endParaRPr lang="tr-TR" sz="1800" b="1" dirty="0"/>
          </a:p>
          <a:p>
            <a:r>
              <a:rPr lang="tr-TR" sz="1800" dirty="0"/>
              <a:t>İşveren, işçi çalıştıran gerçek veya tüzel kişidir.</a:t>
            </a:r>
          </a:p>
          <a:p>
            <a:r>
              <a:rPr lang="tr-TR" sz="1800" dirty="0" smtClean="0"/>
              <a:t>Seni </a:t>
            </a:r>
            <a:r>
              <a:rPr lang="tr-TR" sz="1800" dirty="0"/>
              <a:t>işe alan </a:t>
            </a:r>
          </a:p>
          <a:p>
            <a:r>
              <a:rPr lang="tr-TR" sz="1800" dirty="0"/>
              <a:t>Ücretini ödeyen </a:t>
            </a:r>
          </a:p>
          <a:p>
            <a:r>
              <a:rPr lang="tr-TR" sz="1800" dirty="0"/>
              <a:t>İşin nasıl yapılacağını belirleyen </a:t>
            </a:r>
            <a:r>
              <a:rPr lang="tr-TR" sz="1800" dirty="0" smtClean="0"/>
              <a:t>kişi/kurum</a:t>
            </a:r>
          </a:p>
          <a:p>
            <a:r>
              <a:rPr lang="tr-TR" sz="1800" b="1" i="1" dirty="0" smtClean="0">
                <a:effectLst>
                  <a:outerShdw blurRad="38100" dist="38100" dir="2700000" algn="tl">
                    <a:srgbClr val="000000">
                      <a:alpha val="43137"/>
                    </a:srgbClr>
                  </a:outerShdw>
                </a:effectLst>
              </a:rPr>
              <a:t>Sen işverensin</a:t>
            </a:r>
            <a:endParaRPr lang="tr-TR" sz="1800" b="1" i="1" dirty="0">
              <a:effectLst>
                <a:outerShdw blurRad="38100" dist="38100" dir="2700000" algn="tl">
                  <a:srgbClr val="000000">
                    <a:alpha val="43137"/>
                  </a:srgbClr>
                </a:outerShdw>
              </a:effectLst>
            </a:endParaRPr>
          </a:p>
          <a:p>
            <a:endParaRPr lang="tr-TR" dirty="0"/>
          </a:p>
        </p:txBody>
      </p:sp>
      <p:pic>
        <p:nvPicPr>
          <p:cNvPr id="5" name="Picture 2" descr="https://vergi360.com/wp-content/uploads/2018/09/%C4%B0%C5%9E%C3%87dd%C4%B0-1-702x45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40854" y="2864100"/>
            <a:ext cx="1953088" cy="63370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şveren ve İşveren Vekilleri Dikkat! Ağzınızdan Çıkanı Bir Kere daha  Düşünü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66246" y="5521911"/>
            <a:ext cx="1956674" cy="7723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84905475"/>
      </p:ext>
    </p:extLst>
  </p:cSld>
  <p:clrMapOvr>
    <a:overrideClrMapping bg1="lt1" tx1="dk1" bg2="lt2" tx2="dk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Personel Ücret alacakları</a:t>
            </a:r>
            <a:endParaRPr lang="tr-TR" dirty="0"/>
          </a:p>
        </p:txBody>
      </p:sp>
      <p:sp>
        <p:nvSpPr>
          <p:cNvPr id="3" name="İçerik Yer Tutucusu 2"/>
          <p:cNvSpPr>
            <a:spLocks noGrp="1"/>
          </p:cNvSpPr>
          <p:nvPr>
            <p:ph idx="1"/>
          </p:nvPr>
        </p:nvSpPr>
        <p:spPr>
          <a:xfrm>
            <a:off x="457200" y="1600200"/>
            <a:ext cx="8229600" cy="4889377"/>
          </a:xfrm>
        </p:spPr>
        <p:txBody>
          <a:bodyPr>
            <a:normAutofit lnSpcReduction="10000"/>
          </a:bodyPr>
          <a:lstStyle/>
          <a:p>
            <a:r>
              <a:rPr lang="tr-TR" sz="1800" b="1" dirty="0"/>
              <a:t>İşçinin ücret hakkı,</a:t>
            </a:r>
          </a:p>
          <a:p>
            <a:r>
              <a:rPr lang="tr-TR" sz="1800" dirty="0"/>
              <a:t> 4857 sayılı İş Kanunu kapsamında emeğinin karşılığı olarak aldığı temel haktır. En geç ayda bir ödenmesi zorunlu olan ücret, kural olarak Türk parasıyla banka hesabına yatırılır. Ücret asgari ücretin altına düşemez, zamanında ödenmezse işçi işten kaçınabilir, mevduata uygulanan en yüksek faizi talep edebilir ve 5 yıl geriye dönük dava </a:t>
            </a:r>
            <a:r>
              <a:rPr lang="tr-TR" sz="1800" dirty="0" smtClean="0"/>
              <a:t>açabilir</a:t>
            </a:r>
          </a:p>
          <a:p>
            <a:r>
              <a:rPr lang="tr-TR" sz="1800" b="1" dirty="0" smtClean="0"/>
              <a:t>Ek Ödemeler:</a:t>
            </a:r>
          </a:p>
          <a:p>
            <a:r>
              <a:rPr lang="tr-TR" sz="1800" dirty="0" smtClean="0"/>
              <a:t>Fazla Mesai</a:t>
            </a:r>
          </a:p>
          <a:p>
            <a:r>
              <a:rPr lang="tr-TR" sz="1800" dirty="0" smtClean="0"/>
              <a:t>Bayram ve hafta sonu Mesai</a:t>
            </a:r>
          </a:p>
          <a:p>
            <a:pPr marL="0" indent="0">
              <a:buNone/>
            </a:pPr>
            <a:endParaRPr lang="tr-TR" sz="1800" dirty="0" smtClean="0"/>
          </a:p>
          <a:p>
            <a:r>
              <a:rPr lang="tr-TR" sz="1800" b="1" dirty="0" smtClean="0"/>
              <a:t>Bireysel Sözleşme ve Toplu iş sözleşmeleri ile kazanlına ücretler</a:t>
            </a:r>
          </a:p>
          <a:p>
            <a:r>
              <a:rPr lang="tr-TR" sz="1800" dirty="0" smtClean="0"/>
              <a:t>Yemek </a:t>
            </a:r>
          </a:p>
          <a:p>
            <a:r>
              <a:rPr lang="tr-TR" sz="1800" dirty="0" smtClean="0"/>
              <a:t>Yol  </a:t>
            </a:r>
          </a:p>
          <a:p>
            <a:r>
              <a:rPr lang="tr-TR" sz="1800" dirty="0" smtClean="0"/>
              <a:t>İkramiye </a:t>
            </a:r>
          </a:p>
          <a:p>
            <a:r>
              <a:rPr lang="tr-TR" sz="1800" dirty="0" smtClean="0"/>
              <a:t>Aile  ve Çocuk Yardımı </a:t>
            </a:r>
          </a:p>
          <a:p>
            <a:r>
              <a:rPr lang="tr-TR" sz="1800" dirty="0" err="1" smtClean="0"/>
              <a:t>Evlenme,Doğum,Ölüm</a:t>
            </a:r>
            <a:r>
              <a:rPr lang="tr-TR" sz="1800" dirty="0" smtClean="0"/>
              <a:t> ve diğer adlar altında verilen ek gelirler  </a:t>
            </a:r>
          </a:p>
          <a:p>
            <a:endParaRPr lang="tr-TR" sz="1800" dirty="0"/>
          </a:p>
        </p:txBody>
      </p:sp>
    </p:spTree>
    <p:extLst>
      <p:ext uri="{BB962C8B-B14F-4D97-AF65-F5344CB8AC3E}">
        <p14:creationId xmlns:p14="http://schemas.microsoft.com/office/powerpoint/2010/main" val="622090893"/>
      </p:ext>
    </p:extLst>
  </p:cSld>
  <p:clrMapOvr>
    <a:overrideClrMapping bg1="lt1" tx1="dk1" bg2="lt2" tx2="dk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417638"/>
          </a:xfrm>
        </p:spPr>
        <p:txBody>
          <a:bodyPr/>
          <a:lstStyle/>
          <a:p>
            <a:r>
              <a:rPr dirty="0"/>
              <a:t>MAAŞ TAHAKKUK SÜRECİ</a:t>
            </a:r>
          </a:p>
        </p:txBody>
      </p:sp>
      <p:sp>
        <p:nvSpPr>
          <p:cNvPr id="3" name="Content Placeholder 2"/>
          <p:cNvSpPr>
            <a:spLocks noGrp="1"/>
          </p:cNvSpPr>
          <p:nvPr>
            <p:ph idx="1"/>
          </p:nvPr>
        </p:nvSpPr>
        <p:spPr>
          <a:xfrm>
            <a:off x="457200" y="874643"/>
            <a:ext cx="8229600" cy="5983357"/>
          </a:xfrm>
        </p:spPr>
        <p:txBody>
          <a:bodyPr/>
          <a:lstStyle/>
          <a:p>
            <a:r>
              <a:rPr dirty="0" err="1"/>
              <a:t>Kamu</a:t>
            </a:r>
            <a:r>
              <a:rPr dirty="0"/>
              <a:t> </a:t>
            </a:r>
            <a:r>
              <a:rPr dirty="0" err="1"/>
              <a:t>Kurumları</a:t>
            </a:r>
            <a:r>
              <a:rPr dirty="0"/>
              <a:t> </a:t>
            </a:r>
            <a:r>
              <a:rPr dirty="0" err="1"/>
              <a:t>ve</a:t>
            </a:r>
            <a:r>
              <a:rPr dirty="0"/>
              <a:t> </a:t>
            </a:r>
            <a:r>
              <a:rPr dirty="0" err="1"/>
              <a:t>Belediyelerde</a:t>
            </a:r>
            <a:r>
              <a:rPr dirty="0"/>
              <a:t> </a:t>
            </a:r>
            <a:r>
              <a:rPr dirty="0" err="1" smtClean="0"/>
              <a:t>Uygulama</a:t>
            </a:r>
            <a:endParaRPr lang="tr-TR" dirty="0" smtClean="0"/>
          </a:p>
          <a:p>
            <a:r>
              <a:rPr lang="tr-TR" sz="2200" dirty="0" smtClean="0">
                <a:solidFill>
                  <a:schemeClr val="accent6"/>
                </a:solidFill>
              </a:rPr>
              <a:t>Taban ücret                                                      </a:t>
            </a:r>
            <a:r>
              <a:rPr lang="tr-TR" sz="2200" dirty="0" smtClean="0">
                <a:solidFill>
                  <a:srgbClr val="FF0000"/>
                </a:solidFill>
              </a:rPr>
              <a:t>Yasal Kesintiler</a:t>
            </a:r>
          </a:p>
          <a:p>
            <a:r>
              <a:rPr lang="tr-TR" sz="2200" dirty="0" smtClean="0">
                <a:solidFill>
                  <a:schemeClr val="accent6"/>
                </a:solidFill>
              </a:rPr>
              <a:t>Fazla mesai                                                       </a:t>
            </a:r>
            <a:r>
              <a:rPr lang="tr-TR" sz="2200" dirty="0" smtClean="0">
                <a:solidFill>
                  <a:srgbClr val="FF0000"/>
                </a:solidFill>
              </a:rPr>
              <a:t>Ek Kesinti ve İcra</a:t>
            </a:r>
          </a:p>
          <a:p>
            <a:r>
              <a:rPr lang="tr-TR" sz="2200" dirty="0" smtClean="0">
                <a:solidFill>
                  <a:schemeClr val="accent6"/>
                </a:solidFill>
              </a:rPr>
              <a:t>Ek gelir ve  Sosyal ödemeler                          </a:t>
            </a:r>
            <a:r>
              <a:rPr lang="tr-TR" sz="2200" dirty="0" smtClean="0">
                <a:solidFill>
                  <a:srgbClr val="00B0F0"/>
                </a:solidFill>
              </a:rPr>
              <a:t>Kalan Net Ücret</a:t>
            </a:r>
          </a:p>
          <a:p>
            <a:pPr marL="0" indent="0">
              <a:buNone/>
            </a:pPr>
            <a:endParaRPr dirty="0"/>
          </a:p>
        </p:txBody>
      </p:sp>
      <p:pic>
        <p:nvPicPr>
          <p:cNvPr id="4" name="Resim 3"/>
          <p:cNvPicPr>
            <a:picLocks noChangeAspect="1"/>
          </p:cNvPicPr>
          <p:nvPr/>
        </p:nvPicPr>
        <p:blipFill>
          <a:blip r:embed="rId2"/>
          <a:stretch>
            <a:fillRect/>
          </a:stretch>
        </p:blipFill>
        <p:spPr>
          <a:xfrm>
            <a:off x="457200" y="2570923"/>
            <a:ext cx="8229600" cy="4287078"/>
          </a:xfrm>
          <a:prstGeom prst="rect">
            <a:avLst/>
          </a:prstGeom>
          <a:effectLst>
            <a:outerShdw blurRad="50800" dist="38100" algn="l" rotWithShape="0">
              <a:prstClr val="black">
                <a:alpha val="40000"/>
              </a:prstClr>
            </a:outerShdw>
          </a:effectLst>
        </p:spPr>
      </p:pic>
    </p:spTree>
    <p:extLst>
      <p:ext uri="{BB962C8B-B14F-4D97-AF65-F5344CB8AC3E}">
        <p14:creationId xmlns:p14="http://schemas.microsoft.com/office/powerpoint/2010/main" val="38904034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Maaş Tahakkuk Nedir?</a:t>
            </a:r>
          </a:p>
        </p:txBody>
      </p:sp>
      <p:sp>
        <p:nvSpPr>
          <p:cNvPr id="3" name="Content Placeholder 2"/>
          <p:cNvSpPr>
            <a:spLocks noGrp="1"/>
          </p:cNvSpPr>
          <p:nvPr>
            <p:ph idx="1"/>
          </p:nvPr>
        </p:nvSpPr>
        <p:spPr/>
        <p:txBody>
          <a:bodyPr/>
          <a:lstStyle/>
          <a:p>
            <a:r>
              <a:rPr lang="tr-TR" dirty="0" smtClean="0"/>
              <a:t>Maaş tahakkuk, personele ödenecek ücretlerin hesaplanması sürecidir</a:t>
            </a:r>
          </a:p>
          <a:p>
            <a:r>
              <a:rPr lang="tr-TR" dirty="0" smtClean="0"/>
              <a:t>Brüt ücret  taban </a:t>
            </a:r>
            <a:r>
              <a:rPr lang="tr-TR" dirty="0" err="1" smtClean="0"/>
              <a:t>ücret,fazla</a:t>
            </a:r>
            <a:r>
              <a:rPr lang="tr-TR" dirty="0" smtClean="0"/>
              <a:t> mesai ve gelirle ile ve sosyal yardımlar </a:t>
            </a:r>
          </a:p>
          <a:p>
            <a:r>
              <a:rPr lang="tr-TR" dirty="0" smtClean="0"/>
              <a:t>Kesintiler yasal kesintiler ve ek kesintiler </a:t>
            </a:r>
          </a:p>
          <a:p>
            <a:r>
              <a:rPr lang="tr-TR" dirty="0" smtClean="0"/>
              <a:t>Bankaya yatacak net ücret bulunur</a:t>
            </a:r>
            <a:endParaRPr lang="tr-TR"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Bordro Nedir?</a:t>
            </a:r>
          </a:p>
        </p:txBody>
      </p:sp>
      <p:sp>
        <p:nvSpPr>
          <p:cNvPr id="3" name="Content Placeholder 2"/>
          <p:cNvSpPr>
            <a:spLocks noGrp="1"/>
          </p:cNvSpPr>
          <p:nvPr>
            <p:ph idx="1"/>
          </p:nvPr>
        </p:nvSpPr>
        <p:spPr/>
        <p:txBody>
          <a:bodyPr/>
          <a:lstStyle/>
          <a:p>
            <a:r>
              <a:t>Maaş hesaplamasının resmi belgesidir</a:t>
            </a:r>
          </a:p>
          <a:p>
            <a:r>
              <a:t>İşçi ve işveren arasında hukuki delildir</a:t>
            </a:r>
          </a:p>
          <a:p>
            <a:r>
              <a:t>Brüt ücret, kesintiler ve net ücret içerir</a:t>
            </a:r>
          </a:p>
        </p:txBody>
      </p:sp>
      <p:pic>
        <p:nvPicPr>
          <p:cNvPr id="4" name="Resim 3"/>
          <p:cNvPicPr>
            <a:picLocks noChangeAspect="1"/>
          </p:cNvPicPr>
          <p:nvPr/>
        </p:nvPicPr>
        <p:blipFill>
          <a:blip r:embed="rId2"/>
          <a:stretch>
            <a:fillRect/>
          </a:stretch>
        </p:blipFill>
        <p:spPr>
          <a:xfrm>
            <a:off x="892009" y="3466521"/>
            <a:ext cx="7340056" cy="3009924"/>
          </a:xfrm>
          <a:prstGeom prst="rect">
            <a:avLst/>
          </a:prstGeo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çerik Yer Tutucusu 4"/>
          <p:cNvPicPr>
            <a:picLocks noGrp="1" noChangeAspect="1"/>
          </p:cNvPicPr>
          <p:nvPr>
            <p:ph idx="1"/>
          </p:nvPr>
        </p:nvPicPr>
        <p:blipFill>
          <a:blip r:embed="rId2"/>
          <a:stretch>
            <a:fillRect/>
          </a:stretch>
        </p:blipFill>
        <p:spPr>
          <a:xfrm>
            <a:off x="0" y="-27837"/>
            <a:ext cx="9144000" cy="6885838"/>
          </a:xfrm>
          <a:prstGeom prst="rect">
            <a:avLst/>
          </a:prstGeom>
        </p:spPr>
      </p:pic>
      <p:pic>
        <p:nvPicPr>
          <p:cNvPr id="6" name="Resim 5"/>
          <p:cNvPicPr>
            <a:picLocks noChangeAspect="1"/>
          </p:cNvPicPr>
          <p:nvPr/>
        </p:nvPicPr>
        <p:blipFill>
          <a:blip r:embed="rId3"/>
          <a:stretch>
            <a:fillRect/>
          </a:stretch>
        </p:blipFill>
        <p:spPr>
          <a:xfrm>
            <a:off x="294419" y="4793941"/>
            <a:ext cx="1694180" cy="1944209"/>
          </a:xfrm>
          <a:prstGeom prst="rect">
            <a:avLst/>
          </a:prstGeom>
        </p:spPr>
      </p:pic>
      <p:pic>
        <p:nvPicPr>
          <p:cNvPr id="7" name="Resim 6"/>
          <p:cNvPicPr>
            <a:picLocks noChangeAspect="1"/>
          </p:cNvPicPr>
          <p:nvPr/>
        </p:nvPicPr>
        <p:blipFill>
          <a:blip r:embed="rId4"/>
          <a:stretch>
            <a:fillRect/>
          </a:stretch>
        </p:blipFill>
        <p:spPr>
          <a:xfrm>
            <a:off x="5326602" y="3852910"/>
            <a:ext cx="1393794" cy="843378"/>
          </a:xfrm>
          <a:prstGeom prst="rect">
            <a:avLst/>
          </a:prstGeom>
        </p:spPr>
      </p:pic>
    </p:spTree>
    <p:extLst>
      <p:ext uri="{BB962C8B-B14F-4D97-AF65-F5344CB8AC3E}">
        <p14:creationId xmlns:p14="http://schemas.microsoft.com/office/powerpoint/2010/main" val="33430341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132522"/>
            <a:ext cx="8229600" cy="993913"/>
          </a:xfrm>
        </p:spPr>
        <p:txBody>
          <a:bodyPr>
            <a:normAutofit fontScale="90000"/>
          </a:bodyPr>
          <a:lstStyle/>
          <a:p>
            <a:r>
              <a:rPr dirty="0" err="1" smtClean="0"/>
              <a:t>Maaş</a:t>
            </a:r>
            <a:r>
              <a:rPr lang="tr-TR" dirty="0"/>
              <a:t> </a:t>
            </a:r>
            <a:r>
              <a:rPr lang="tr-TR" dirty="0" err="1" smtClean="0"/>
              <a:t>Tahakkunda</a:t>
            </a:r>
            <a:r>
              <a:rPr lang="tr-TR" dirty="0" smtClean="0"/>
              <a:t> yapılan                 Yasal ve Ek</a:t>
            </a:r>
            <a:r>
              <a:rPr dirty="0" smtClean="0"/>
              <a:t> </a:t>
            </a:r>
            <a:r>
              <a:rPr dirty="0" err="1"/>
              <a:t>Kesintileri</a:t>
            </a:r>
            <a:endParaRPr dirty="0"/>
          </a:p>
        </p:txBody>
      </p:sp>
      <p:sp>
        <p:nvSpPr>
          <p:cNvPr id="3" name="Content Placeholder 2"/>
          <p:cNvSpPr>
            <a:spLocks noGrp="1"/>
          </p:cNvSpPr>
          <p:nvPr>
            <p:ph idx="1"/>
          </p:nvPr>
        </p:nvSpPr>
        <p:spPr>
          <a:xfrm>
            <a:off x="457200" y="1510748"/>
            <a:ext cx="8686800" cy="4996069"/>
          </a:xfrm>
        </p:spPr>
        <p:txBody>
          <a:bodyPr anchor="b">
            <a:normAutofit lnSpcReduction="10000"/>
          </a:bodyPr>
          <a:lstStyle/>
          <a:p>
            <a:pPr marL="0" indent="0">
              <a:buNone/>
            </a:pPr>
            <a:r>
              <a:rPr b="1" u="sng" dirty="0" err="1" smtClean="0"/>
              <a:t>Gelir</a:t>
            </a:r>
            <a:r>
              <a:rPr b="1" u="sng" dirty="0" smtClean="0"/>
              <a:t> </a:t>
            </a:r>
            <a:r>
              <a:rPr b="1" u="sng" dirty="0" err="1" smtClean="0"/>
              <a:t>Vergisi</a:t>
            </a:r>
            <a:r>
              <a:rPr lang="tr-TR" b="1" u="sng" dirty="0" smtClean="0"/>
              <a:t>  (2026)</a:t>
            </a:r>
          </a:p>
          <a:p>
            <a:pPr marL="0" indent="0">
              <a:buNone/>
            </a:pPr>
            <a:endParaRPr lang="tr-TR" b="1" u="sng" dirty="0" smtClean="0"/>
          </a:p>
          <a:p>
            <a:pPr lvl="0"/>
            <a:r>
              <a:rPr lang="tr-TR" sz="2200" b="1" dirty="0"/>
              <a:t>%15 Oranı:</a:t>
            </a:r>
            <a:r>
              <a:rPr lang="tr-TR" sz="2200" dirty="0"/>
              <a:t> 190.000 TL'ye kadar olan yıllık gelirler için uygulanır.</a:t>
            </a:r>
            <a:r>
              <a:rPr lang="tr-TR" sz="2200" b="1" dirty="0"/>
              <a:t> </a:t>
            </a:r>
          </a:p>
          <a:p>
            <a:pPr lvl="0"/>
            <a:r>
              <a:rPr lang="tr-TR" sz="2200" b="1" dirty="0" smtClean="0"/>
              <a:t> %</a:t>
            </a:r>
            <a:r>
              <a:rPr lang="tr-TR" sz="2200" b="1" dirty="0"/>
              <a:t>20 Oranı</a:t>
            </a:r>
            <a:r>
              <a:rPr lang="tr-TR" sz="2200" dirty="0"/>
              <a:t>: 400.000 TL'nin 190.000 TL'si için 28.500 TL, fazlası için uygulanır</a:t>
            </a:r>
            <a:r>
              <a:rPr lang="tr-TR" sz="2200" dirty="0" smtClean="0"/>
              <a:t>.</a:t>
            </a:r>
            <a:endParaRPr lang="tr-TR" sz="2200" dirty="0"/>
          </a:p>
          <a:p>
            <a:r>
              <a:rPr lang="tr-TR" sz="2200" b="1" dirty="0"/>
              <a:t>%27 Oranı:</a:t>
            </a:r>
            <a:r>
              <a:rPr lang="tr-TR" sz="2200" dirty="0"/>
              <a:t> 1.500.000 TL'nin 400.000 TL'si için 70.500 TL, fazlası </a:t>
            </a:r>
            <a:r>
              <a:rPr lang="tr-TR" sz="2200" dirty="0" smtClean="0"/>
              <a:t>için uygulanır.</a:t>
            </a:r>
          </a:p>
          <a:p>
            <a:r>
              <a:rPr lang="tr-TR" sz="2200" dirty="0" smtClean="0"/>
              <a:t> </a:t>
            </a:r>
            <a:r>
              <a:rPr lang="tr-TR" sz="2200" b="1" dirty="0"/>
              <a:t>%35 Oranı:</a:t>
            </a:r>
            <a:r>
              <a:rPr lang="tr-TR" sz="2200" dirty="0"/>
              <a:t> 5.300.000 TL'nin 1.500.000 TL'si için 367.500 TL, fazlası için uygulanır</a:t>
            </a:r>
            <a:r>
              <a:rPr lang="tr-TR" sz="2200" dirty="0" smtClean="0"/>
              <a:t>.</a:t>
            </a:r>
          </a:p>
          <a:p>
            <a:r>
              <a:rPr lang="tr-TR" sz="2200" b="1" dirty="0" smtClean="0"/>
              <a:t>%</a:t>
            </a:r>
            <a:r>
              <a:rPr lang="tr-TR" sz="2200" b="1" dirty="0"/>
              <a:t>40 Oranı:</a:t>
            </a:r>
            <a:r>
              <a:rPr lang="tr-TR" sz="2200" dirty="0"/>
              <a:t> 5.300.000 TL'den fazlasının 5.300.000 TL'si için 1.697.500 TL, fazlası için uygulanır. </a:t>
            </a:r>
            <a:endParaRPr lang="tr-TR" sz="2200" dirty="0" smtClean="0"/>
          </a:p>
          <a:p>
            <a:r>
              <a:rPr lang="tr-TR" sz="2200" b="1" u="sng" dirty="0" smtClean="0"/>
              <a:t>Damga Vergisi</a:t>
            </a:r>
          </a:p>
          <a:p>
            <a:r>
              <a:rPr lang="tr-TR" sz="2200" dirty="0" smtClean="0"/>
              <a:t>Binde 7,59 (0,00759) oranında uygulanan bir kesintidir</a:t>
            </a:r>
            <a:endParaRPr lang="tr-TR" sz="2200" dirty="0"/>
          </a:p>
          <a:p>
            <a:pPr marL="0" indent="0">
              <a:buNone/>
            </a:pPr>
            <a:endParaRPr sz="11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KESİLEN SGK PRİM ORANLARI</a:t>
            </a:r>
            <a:endParaRPr lang="tr-TR" dirty="0"/>
          </a:p>
        </p:txBody>
      </p:sp>
      <p:sp>
        <p:nvSpPr>
          <p:cNvPr id="3" name="İçerik Yer Tutucusu 2"/>
          <p:cNvSpPr>
            <a:spLocks noGrp="1"/>
          </p:cNvSpPr>
          <p:nvPr>
            <p:ph idx="1"/>
          </p:nvPr>
        </p:nvSpPr>
        <p:spPr>
          <a:xfrm>
            <a:off x="457200" y="1600200"/>
            <a:ext cx="8229600" cy="5118652"/>
          </a:xfrm>
        </p:spPr>
        <p:txBody>
          <a:bodyPr>
            <a:normAutofit fontScale="47500" lnSpcReduction="20000"/>
          </a:bodyPr>
          <a:lstStyle/>
          <a:p>
            <a:r>
              <a:rPr lang="tr-TR" b="1" dirty="0"/>
              <a:t>2026 SGK prim oranları (4/a – işçi</a:t>
            </a:r>
            <a:r>
              <a:rPr lang="tr-TR" b="1" dirty="0" smtClean="0"/>
              <a:t>)</a:t>
            </a:r>
            <a:endParaRPr lang="tr-TR" dirty="0"/>
          </a:p>
          <a:p>
            <a:r>
              <a:rPr lang="tr-TR" b="1" dirty="0"/>
              <a:t>🔹 İşçi (çalışan) payı</a:t>
            </a:r>
            <a:endParaRPr lang="tr-TR" dirty="0"/>
          </a:p>
          <a:p>
            <a:r>
              <a:rPr lang="tr-TR" dirty="0"/>
              <a:t> Toplam: </a:t>
            </a:r>
            <a:r>
              <a:rPr lang="tr-TR" b="1" dirty="0"/>
              <a:t>%</a:t>
            </a:r>
            <a:r>
              <a:rPr lang="tr-TR" b="1" dirty="0" smtClean="0"/>
              <a:t>15</a:t>
            </a:r>
          </a:p>
          <a:p>
            <a:endParaRPr lang="tr-TR" dirty="0"/>
          </a:p>
          <a:p>
            <a:pPr lvl="0"/>
            <a:r>
              <a:rPr lang="tr-TR" dirty="0"/>
              <a:t>Malullük, yaşlılık, ölüm: </a:t>
            </a:r>
            <a:r>
              <a:rPr lang="tr-TR" b="1" dirty="0"/>
              <a:t>%9</a:t>
            </a:r>
            <a:r>
              <a:rPr lang="tr-TR" dirty="0"/>
              <a:t> </a:t>
            </a:r>
          </a:p>
          <a:p>
            <a:pPr lvl="0"/>
            <a:r>
              <a:rPr lang="tr-TR" dirty="0"/>
              <a:t>Genel sağlık sigortası: </a:t>
            </a:r>
            <a:r>
              <a:rPr lang="tr-TR" b="1" dirty="0"/>
              <a:t>%5</a:t>
            </a:r>
            <a:r>
              <a:rPr lang="tr-TR" dirty="0"/>
              <a:t> </a:t>
            </a:r>
          </a:p>
          <a:p>
            <a:pPr lvl="0"/>
            <a:r>
              <a:rPr lang="tr-TR" dirty="0"/>
              <a:t>İşsizlik sigortası: </a:t>
            </a:r>
            <a:r>
              <a:rPr lang="tr-TR" b="1" dirty="0"/>
              <a:t>%1</a:t>
            </a:r>
            <a:r>
              <a:rPr lang="tr-TR" dirty="0"/>
              <a:t> </a:t>
            </a:r>
            <a:r>
              <a:rPr lang="tr-TR" dirty="0" smtClean="0"/>
              <a:t>                     </a:t>
            </a:r>
          </a:p>
          <a:p>
            <a:pPr marL="0" indent="0">
              <a:buNone/>
            </a:pPr>
            <a:r>
              <a:rPr lang="tr-TR" dirty="0" smtClean="0"/>
              <a:t>       Yani bordroda işçiden kesilen SGK + işsizlik toplamı = </a:t>
            </a:r>
            <a:r>
              <a:rPr lang="tr-TR" b="1" dirty="0" smtClean="0"/>
              <a:t>%15</a:t>
            </a:r>
          </a:p>
          <a:p>
            <a:endParaRPr lang="tr-TR" dirty="0"/>
          </a:p>
          <a:p>
            <a:pPr lvl="0"/>
            <a:r>
              <a:rPr lang="tr-TR" b="1" dirty="0"/>
              <a:t>🔹 İşveren payı (teşviksiz</a:t>
            </a:r>
            <a:r>
              <a:rPr lang="tr-TR" b="1" dirty="0" smtClean="0"/>
              <a:t>)</a:t>
            </a:r>
            <a:r>
              <a:rPr lang="tr-TR" b="1" dirty="0"/>
              <a:t> </a:t>
            </a:r>
          </a:p>
          <a:p>
            <a:pPr lvl="0"/>
            <a:r>
              <a:rPr lang="tr-TR" b="1" dirty="0"/>
              <a:t>Toplam: %23,75</a:t>
            </a:r>
          </a:p>
          <a:p>
            <a:pPr lvl="0"/>
            <a:r>
              <a:rPr lang="tr-TR" dirty="0"/>
              <a:t> </a:t>
            </a:r>
          </a:p>
          <a:p>
            <a:pPr lvl="0"/>
            <a:r>
              <a:rPr lang="tr-TR" dirty="0"/>
              <a:t>Malullük, yaşlılık, ölüm: </a:t>
            </a:r>
            <a:r>
              <a:rPr lang="tr-TR" b="1" dirty="0"/>
              <a:t>%12</a:t>
            </a:r>
            <a:r>
              <a:rPr lang="tr-TR" dirty="0"/>
              <a:t> </a:t>
            </a:r>
            <a:r>
              <a:rPr lang="tr-TR" dirty="0" smtClean="0"/>
              <a:t>  (Emekli Maaşı için hesaplama)</a:t>
            </a:r>
            <a:endParaRPr lang="tr-TR" dirty="0"/>
          </a:p>
          <a:p>
            <a:pPr lvl="0"/>
            <a:r>
              <a:rPr lang="tr-TR" dirty="0"/>
              <a:t>Genel sağlık sigortası: </a:t>
            </a:r>
            <a:r>
              <a:rPr lang="tr-TR" b="1" dirty="0"/>
              <a:t>%7,5</a:t>
            </a:r>
            <a:r>
              <a:rPr lang="tr-TR" dirty="0"/>
              <a:t> </a:t>
            </a:r>
            <a:r>
              <a:rPr lang="tr-TR" dirty="0" smtClean="0"/>
              <a:t>    (Sağlık hizmetleri ayakta tedavi, yatarak tedavi)</a:t>
            </a:r>
            <a:endParaRPr lang="tr-TR" dirty="0"/>
          </a:p>
          <a:p>
            <a:pPr lvl="0"/>
            <a:r>
              <a:rPr lang="tr-TR" dirty="0"/>
              <a:t>Kısa vadeli sigorta: </a:t>
            </a:r>
            <a:r>
              <a:rPr lang="tr-TR" b="1" dirty="0"/>
              <a:t>%2,25</a:t>
            </a:r>
            <a:r>
              <a:rPr lang="tr-TR" dirty="0"/>
              <a:t> </a:t>
            </a:r>
            <a:r>
              <a:rPr lang="tr-TR" dirty="0" smtClean="0"/>
              <a:t>        (Rapor süre ödemeleri için)</a:t>
            </a:r>
            <a:endParaRPr lang="tr-TR" dirty="0"/>
          </a:p>
          <a:p>
            <a:pPr lvl="0"/>
            <a:r>
              <a:rPr lang="tr-TR" dirty="0"/>
              <a:t>İşsizlik sigortası: </a:t>
            </a:r>
            <a:r>
              <a:rPr lang="tr-TR" b="1" dirty="0"/>
              <a:t>%2</a:t>
            </a:r>
            <a:r>
              <a:rPr lang="tr-TR" dirty="0"/>
              <a:t>  </a:t>
            </a:r>
            <a:r>
              <a:rPr lang="tr-TR" dirty="0" smtClean="0"/>
              <a:t>                  (İşsizlik Maaş ödemeleri için)</a:t>
            </a:r>
            <a:endParaRPr lang="tr-TR" dirty="0"/>
          </a:p>
          <a:p>
            <a:pPr marL="0" lvl="0" indent="0">
              <a:buNone/>
            </a:pPr>
            <a:r>
              <a:rPr lang="tr-TR" dirty="0"/>
              <a:t> </a:t>
            </a:r>
            <a:r>
              <a:rPr lang="tr-TR" dirty="0" smtClean="0"/>
              <a:t>       </a:t>
            </a:r>
            <a:r>
              <a:rPr lang="tr-TR" dirty="0"/>
              <a:t>Toplam işveren SGK yükü: </a:t>
            </a:r>
            <a:r>
              <a:rPr lang="tr-TR" b="1" dirty="0"/>
              <a:t>%</a:t>
            </a:r>
            <a:r>
              <a:rPr lang="tr-TR" b="1" dirty="0" smtClean="0"/>
              <a:t>23,7</a:t>
            </a:r>
          </a:p>
          <a:p>
            <a:pPr lvl="0"/>
            <a:endParaRPr lang="tr-TR" dirty="0"/>
          </a:p>
          <a:p>
            <a:r>
              <a:rPr lang="tr-TR" b="1" dirty="0"/>
              <a:t>Genel toplam</a:t>
            </a:r>
            <a:endParaRPr lang="tr-TR" dirty="0"/>
          </a:p>
          <a:p>
            <a:r>
              <a:rPr lang="tr-TR" dirty="0"/>
              <a:t>    </a:t>
            </a:r>
            <a:r>
              <a:rPr lang="tr-TR" b="1" dirty="0"/>
              <a:t>Toplam prim yükü: %38,75</a:t>
            </a:r>
            <a:endParaRPr lang="tr-TR" dirty="0"/>
          </a:p>
          <a:p>
            <a:pPr lvl="0"/>
            <a:r>
              <a:rPr lang="tr-TR" dirty="0"/>
              <a:t>İşçi: %15 </a:t>
            </a:r>
          </a:p>
          <a:p>
            <a:pPr lvl="0"/>
            <a:r>
              <a:rPr lang="tr-TR" dirty="0"/>
              <a:t>İşveren: %23,75</a:t>
            </a:r>
          </a:p>
          <a:p>
            <a:endParaRPr lang="tr-TR" dirty="0"/>
          </a:p>
        </p:txBody>
      </p:sp>
      <p:pic>
        <p:nvPicPr>
          <p:cNvPr id="2050" name="Picture 2" descr="Emekliler Kıdem Tazminatı Alabilir M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64784" y="1731145"/>
            <a:ext cx="1922016" cy="2681057"/>
          </a:xfrm>
          <a:prstGeom prst="rect">
            <a:avLst/>
          </a:prstGeom>
          <a:solidFill>
            <a:schemeClr val="tx2">
              <a:lumMod val="40000"/>
              <a:lumOff val="60000"/>
              <a:alpha val="87000"/>
            </a:schemeClr>
          </a:solidFill>
        </p:spPr>
      </p:pic>
    </p:spTree>
    <p:extLst>
      <p:ext uri="{BB962C8B-B14F-4D97-AF65-F5344CB8AC3E}">
        <p14:creationId xmlns:p14="http://schemas.microsoft.com/office/powerpoint/2010/main" val="2972849045"/>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EK KESİNTİLER </a:t>
            </a:r>
            <a:endParaRPr lang="tr-TR" dirty="0"/>
          </a:p>
        </p:txBody>
      </p:sp>
      <p:sp>
        <p:nvSpPr>
          <p:cNvPr id="3" name="İçerik Yer Tutucusu 2"/>
          <p:cNvSpPr>
            <a:spLocks noGrp="1"/>
          </p:cNvSpPr>
          <p:nvPr>
            <p:ph idx="1"/>
          </p:nvPr>
        </p:nvSpPr>
        <p:spPr>
          <a:xfrm>
            <a:off x="457199" y="1225118"/>
            <a:ext cx="8340571" cy="5493734"/>
          </a:xfrm>
        </p:spPr>
        <p:txBody>
          <a:bodyPr>
            <a:normAutofit/>
          </a:bodyPr>
          <a:lstStyle/>
          <a:p>
            <a:r>
              <a:rPr lang="tr-TR" sz="1500" b="1" dirty="0" smtClean="0">
                <a:solidFill>
                  <a:srgbClr val="FF0000"/>
                </a:solidFill>
              </a:rPr>
              <a:t>EK KESİNTİ  TÜRLERİ</a:t>
            </a:r>
          </a:p>
          <a:p>
            <a:r>
              <a:rPr lang="tr-TR" sz="1500" b="1" dirty="0" smtClean="0"/>
              <a:t>RIZA beyanı  ile yapılan kesintiler</a:t>
            </a:r>
          </a:p>
          <a:p>
            <a:r>
              <a:rPr lang="tr-TR" sz="1500" b="1" dirty="0" smtClean="0"/>
              <a:t> </a:t>
            </a:r>
            <a:r>
              <a:rPr lang="tr-TR" sz="1500" b="1" u="sng" dirty="0" smtClean="0"/>
              <a:t>Hasar kesintileri</a:t>
            </a:r>
          </a:p>
          <a:p>
            <a:pPr marL="0" indent="0">
              <a:buNone/>
            </a:pPr>
            <a:r>
              <a:rPr lang="tr-TR" sz="1600" dirty="0" smtClean="0"/>
              <a:t>	Olay </a:t>
            </a:r>
            <a:r>
              <a:rPr lang="tr-TR" sz="1600" dirty="0"/>
              <a:t>ilgili tutanağı tutulur </a:t>
            </a:r>
            <a:r>
              <a:rPr lang="tr-TR" sz="1600" dirty="0" smtClean="0"/>
              <a:t>(Kazaya ait resim veya olaya bağlı polis kaza tutanağı eklenir) </a:t>
            </a:r>
            <a:endParaRPr lang="tr-TR" sz="1600" dirty="0"/>
          </a:p>
          <a:p>
            <a:pPr marL="0" indent="0">
              <a:buNone/>
            </a:pPr>
            <a:r>
              <a:rPr lang="tr-TR" sz="1600" dirty="0" smtClean="0"/>
              <a:t>          </a:t>
            </a:r>
            <a:r>
              <a:rPr lang="tr-TR" sz="1600" dirty="0"/>
              <a:t>İşçiden yazılı savunma alınır</a:t>
            </a:r>
          </a:p>
          <a:p>
            <a:r>
              <a:rPr lang="tr-TR" sz="1600" dirty="0" smtClean="0"/>
              <a:t>  </a:t>
            </a:r>
            <a:r>
              <a:rPr lang="tr-TR" sz="1600" dirty="0"/>
              <a:t>Zarar tespiti yapılır (fatura, rapor vs.) </a:t>
            </a:r>
            <a:r>
              <a:rPr lang="tr-TR" sz="1600" dirty="0" smtClean="0"/>
              <a:t>Hasar tespit komisyon kararı olması önemli</a:t>
            </a:r>
          </a:p>
          <a:p>
            <a:r>
              <a:rPr lang="tr-TR" sz="1600" dirty="0" smtClean="0"/>
              <a:t>  İşçi </a:t>
            </a:r>
            <a:r>
              <a:rPr lang="tr-TR" sz="1600" dirty="0"/>
              <a:t>kabul ederse:  Yazılı onay alınır  ve Bordroda gösterilir </a:t>
            </a:r>
            <a:r>
              <a:rPr lang="tr-TR" sz="1600" dirty="0" smtClean="0"/>
              <a:t> Taksit ve oranları belirlenir</a:t>
            </a:r>
          </a:p>
          <a:p>
            <a:r>
              <a:rPr lang="tr-TR" sz="1600" dirty="0" smtClean="0"/>
              <a:t>  Kabul </a:t>
            </a:r>
            <a:r>
              <a:rPr lang="tr-TR" sz="1600" dirty="0"/>
              <a:t>etmezse:  Dava </a:t>
            </a:r>
            <a:r>
              <a:rPr lang="tr-TR" sz="1600" dirty="0" smtClean="0"/>
              <a:t>açılır</a:t>
            </a:r>
          </a:p>
          <a:p>
            <a:pPr marL="0" indent="0">
              <a:buNone/>
            </a:pPr>
            <a:r>
              <a:rPr lang="tr-TR" sz="1600" dirty="0"/>
              <a:t> </a:t>
            </a:r>
            <a:r>
              <a:rPr lang="tr-TR" sz="1600" dirty="0" smtClean="0"/>
              <a:t>         </a:t>
            </a:r>
            <a:r>
              <a:rPr lang="tr-TR" sz="1600" b="1" u="sng" dirty="0" smtClean="0"/>
              <a:t>Avans Kesintisi</a:t>
            </a:r>
            <a:endParaRPr lang="tr-TR" sz="1600" b="1" u="sng" dirty="0"/>
          </a:p>
          <a:p>
            <a:r>
              <a:rPr lang="tr-TR" sz="1500" dirty="0" smtClean="0"/>
              <a:t>  </a:t>
            </a:r>
            <a:r>
              <a:rPr lang="tr-TR" sz="1600" dirty="0" smtClean="0"/>
              <a:t>Avans </a:t>
            </a:r>
            <a:r>
              <a:rPr lang="tr-TR" sz="1600" dirty="0"/>
              <a:t>vermeden önce yazılı dilekçe ve </a:t>
            </a:r>
            <a:r>
              <a:rPr lang="tr-TR" sz="1600" dirty="0" smtClean="0"/>
              <a:t>işçinin rıza onay formunun alınması,</a:t>
            </a:r>
          </a:p>
          <a:p>
            <a:r>
              <a:rPr lang="tr-TR" sz="1600" dirty="0" smtClean="0"/>
              <a:t> Ücret bordrosunda  kesinti yapılırken  net olarak  kesintini yapılması </a:t>
            </a:r>
          </a:p>
          <a:p>
            <a:r>
              <a:rPr lang="tr-TR" sz="1600" dirty="0" smtClean="0"/>
              <a:t> </a:t>
            </a:r>
            <a:r>
              <a:rPr lang="tr-TR" sz="1600" dirty="0"/>
              <a:t>Fazla kesinti </a:t>
            </a:r>
            <a:r>
              <a:rPr lang="tr-TR" sz="1600" dirty="0" smtClean="0"/>
              <a:t>yapanız durumunda </a:t>
            </a:r>
            <a:r>
              <a:rPr lang="tr-TR" sz="1600" dirty="0"/>
              <a:t>işçi alacak davası açabilir veya idari para cezası riski </a:t>
            </a:r>
            <a:r>
              <a:rPr lang="tr-TR" sz="1600" dirty="0" smtClean="0"/>
              <a:t>doğar</a:t>
            </a:r>
            <a:endParaRPr lang="tr-TR" sz="1500" dirty="0" smtClean="0"/>
          </a:p>
          <a:p>
            <a:r>
              <a:rPr lang="tr-TR" sz="1600" dirty="0"/>
              <a:t>Maaşta icra </a:t>
            </a:r>
            <a:r>
              <a:rPr lang="tr-TR" sz="1600" dirty="0" smtClean="0"/>
              <a:t>varsa </a:t>
            </a:r>
            <a:r>
              <a:rPr lang="tr-TR" sz="1600" dirty="0"/>
              <a:t> Önce </a:t>
            </a:r>
            <a:r>
              <a:rPr lang="tr-TR" sz="1600" b="1" dirty="0"/>
              <a:t>İcra kesintiler</a:t>
            </a:r>
            <a:r>
              <a:rPr lang="tr-TR" sz="1600" dirty="0"/>
              <a:t> yapılır Sonra kalan tutar üzerinden </a:t>
            </a:r>
            <a:r>
              <a:rPr lang="tr-TR" sz="1600" b="1" dirty="0"/>
              <a:t>Avans</a:t>
            </a:r>
            <a:r>
              <a:rPr lang="tr-TR" sz="1600" dirty="0"/>
              <a:t> </a:t>
            </a:r>
            <a:r>
              <a:rPr lang="tr-TR" sz="1600" dirty="0" smtClean="0"/>
              <a:t>kesilir</a:t>
            </a:r>
          </a:p>
          <a:p>
            <a:r>
              <a:rPr lang="tr-TR" sz="1600" dirty="0"/>
              <a:t/>
            </a:r>
            <a:br>
              <a:rPr lang="tr-TR" sz="1600" dirty="0"/>
            </a:br>
            <a:r>
              <a:rPr lang="tr-TR" sz="1500" b="1" u="sng" dirty="0" smtClean="0"/>
              <a:t>Ücret </a:t>
            </a:r>
            <a:r>
              <a:rPr lang="tr-TR" sz="1500" b="1" u="sng" dirty="0"/>
              <a:t>kesme cezası </a:t>
            </a:r>
            <a:r>
              <a:rPr lang="tr-TR" sz="1500" b="1" u="sng" dirty="0" smtClean="0"/>
              <a:t> </a:t>
            </a:r>
            <a:r>
              <a:rPr lang="tr-TR" sz="1500" b="1" dirty="0" smtClean="0"/>
              <a:t>: </a:t>
            </a:r>
          </a:p>
          <a:p>
            <a:r>
              <a:rPr lang="tr-TR" sz="1500" dirty="0" smtClean="0"/>
              <a:t>Disiplin Kurulu kararı gereği işçiden kesilen ücret kesme cezaları bir </a:t>
            </a:r>
            <a:r>
              <a:rPr lang="tr-TR" sz="1500" dirty="0"/>
              <a:t>ayda iki gündelikten fazla olamaz</a:t>
            </a:r>
            <a:r>
              <a:rPr lang="tr-TR" sz="1500" dirty="0" smtClean="0"/>
              <a:t>. Kesilen ücret tutarları  Çalışma Bakanlığı Hesabına yatırılır</a:t>
            </a:r>
            <a:endParaRPr lang="tr-TR" sz="1500" dirty="0"/>
          </a:p>
          <a:p>
            <a:endParaRPr lang="tr-TR" dirty="0"/>
          </a:p>
          <a:p>
            <a:endParaRPr lang="tr-TR" dirty="0"/>
          </a:p>
        </p:txBody>
      </p:sp>
    </p:spTree>
    <p:extLst>
      <p:ext uri="{BB962C8B-B14F-4D97-AF65-F5344CB8AC3E}">
        <p14:creationId xmlns:p14="http://schemas.microsoft.com/office/powerpoint/2010/main" val="2391966586"/>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İCRA KESİNTİSİ</a:t>
            </a:r>
            <a:endParaRPr lang="tr-TR" dirty="0"/>
          </a:p>
        </p:txBody>
      </p:sp>
      <p:sp>
        <p:nvSpPr>
          <p:cNvPr id="3" name="İçerik Yer Tutucusu 2"/>
          <p:cNvSpPr>
            <a:spLocks noGrp="1"/>
          </p:cNvSpPr>
          <p:nvPr>
            <p:ph idx="1"/>
          </p:nvPr>
        </p:nvSpPr>
        <p:spPr/>
        <p:txBody>
          <a:bodyPr>
            <a:normAutofit fontScale="55000" lnSpcReduction="20000"/>
          </a:bodyPr>
          <a:lstStyle/>
          <a:p>
            <a:pPr lvl="0"/>
            <a:r>
              <a:rPr lang="tr-TR" b="1" dirty="0"/>
              <a:t>Maaş Haczi Nedir?</a:t>
            </a:r>
            <a:endParaRPr lang="tr-TR" dirty="0"/>
          </a:p>
          <a:p>
            <a:r>
              <a:rPr lang="tr-TR" dirty="0"/>
              <a:t>(Hukuki Tanım ve Kapsamı)Maaş haczi, kesinleşmiş icra takibi bulunan borçlunun işvereni nezdindeki maaş, ücret, prim, ikramiye ve benzeri gelirlerinin, alacaklının talebi üzerine icra müdürlüğü aracılığıyla kanuni sınırlar içinde haczedilmesini ifade eder</a:t>
            </a:r>
            <a:r>
              <a:rPr lang="tr-TR" dirty="0" smtClean="0"/>
              <a:t>.</a:t>
            </a:r>
          </a:p>
          <a:p>
            <a:r>
              <a:rPr lang="tr-TR" dirty="0" smtClean="0"/>
              <a:t>İcra </a:t>
            </a:r>
            <a:r>
              <a:rPr lang="tr-TR" dirty="0"/>
              <a:t>ve İflas Kanunu’nun 83. maddesi uyarınca; maaşlar, tahsisatlar, emekli maaşları ve diğer süreklilik gösteren gelirler, borçlu ve ailesinin geçimi için gerekli miktar düşüldükten sonra haczedilebilir. </a:t>
            </a:r>
          </a:p>
          <a:p>
            <a:r>
              <a:rPr lang="tr-TR" dirty="0"/>
              <a:t>    Bu hüküm, alacaklının menfaati ile borçlunun asgari yaşam koşullarının korunması arasında denge kurmayı amaçlar</a:t>
            </a:r>
          </a:p>
          <a:p>
            <a:r>
              <a:rPr lang="tr-TR" dirty="0"/>
              <a:t>. </a:t>
            </a:r>
          </a:p>
          <a:p>
            <a:r>
              <a:rPr lang="tr-TR" dirty="0"/>
              <a:t>İcra ve İflas Kanunu m. 83</a:t>
            </a:r>
            <a:r>
              <a:rPr lang="tr-TR" dirty="0" smtClean="0"/>
              <a:t>: ( Kanun Maddesinde </a:t>
            </a:r>
            <a:r>
              <a:rPr lang="tr-TR" dirty="0" err="1" smtClean="0"/>
              <a:t>Pargrafı</a:t>
            </a:r>
            <a:r>
              <a:rPr lang="tr-TR" dirty="0" smtClean="0"/>
              <a:t>)</a:t>
            </a:r>
          </a:p>
          <a:p>
            <a:r>
              <a:rPr lang="tr-TR" dirty="0"/>
              <a:t/>
            </a:r>
            <a:br>
              <a:rPr lang="tr-TR" dirty="0"/>
            </a:br>
            <a:r>
              <a:rPr lang="tr-TR" dirty="0"/>
              <a:t>“</a:t>
            </a:r>
            <a:r>
              <a:rPr lang="tr-TR" i="1" dirty="0">
                <a:effectLst>
                  <a:outerShdw blurRad="38100" dist="38100" dir="2700000" algn="tl">
                    <a:srgbClr val="000000">
                      <a:alpha val="43137"/>
                    </a:srgbClr>
                  </a:outerShdw>
                </a:effectLst>
              </a:rPr>
              <a:t>Maaşlar, tahsisat ve her nevi ücretler, intifa hakları ve hasılatı, ilama müstenit olmayan nafakalar, tekaüt maaşları, sigortalar veya tekaüt sandıkları tarafından tahsis edilen iratlar, borçlu ve ailesinin geçinmeleri için icra memurunca lüzumlu olarak takdir edilen miktar tenzil edildikten sonra haz olunabilir.</a:t>
            </a:r>
          </a:p>
          <a:p>
            <a:endParaRPr lang="tr-TR" dirty="0"/>
          </a:p>
        </p:txBody>
      </p:sp>
    </p:spTree>
    <p:extLst>
      <p:ext uri="{BB962C8B-B14F-4D97-AF65-F5344CB8AC3E}">
        <p14:creationId xmlns:p14="http://schemas.microsoft.com/office/powerpoint/2010/main" val="2037330970"/>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49135"/>
            <a:ext cx="8129847" cy="772434"/>
          </a:xfrm>
          <a:gradFill>
            <a:gsLst>
              <a:gs pos="0">
                <a:schemeClr val="accent2"/>
              </a:gs>
              <a:gs pos="100000">
                <a:schemeClr val="accent1">
                  <a:tint val="50000"/>
                  <a:shade val="100000"/>
                  <a:satMod val="350000"/>
                </a:schemeClr>
              </a:gs>
            </a:gsLst>
            <a:lin ang="16200000" scaled="0"/>
          </a:gradFill>
        </p:spPr>
        <p:txBody>
          <a:bodyPr/>
          <a:lstStyle/>
          <a:p>
            <a:r>
              <a:rPr dirty="0" err="1"/>
              <a:t>Maaş</a:t>
            </a:r>
            <a:r>
              <a:rPr dirty="0"/>
              <a:t> </a:t>
            </a:r>
            <a:r>
              <a:rPr dirty="0" err="1"/>
              <a:t>Haczi</a:t>
            </a:r>
            <a:r>
              <a:rPr dirty="0"/>
              <a:t> </a:t>
            </a:r>
            <a:r>
              <a:rPr dirty="0" err="1"/>
              <a:t>Süreci</a:t>
            </a:r>
            <a:r>
              <a:rPr dirty="0"/>
              <a:t> (</a:t>
            </a:r>
            <a:r>
              <a:rPr dirty="0" err="1"/>
              <a:t>Akış</a:t>
            </a:r>
            <a:r>
              <a:rPr dirty="0"/>
              <a:t> </a:t>
            </a:r>
            <a:r>
              <a:rPr dirty="0" err="1"/>
              <a:t>Şeması</a:t>
            </a:r>
            <a:r>
              <a:rPr dirty="0"/>
              <a:t>)</a:t>
            </a:r>
          </a:p>
        </p:txBody>
      </p:sp>
      <p:sp>
        <p:nvSpPr>
          <p:cNvPr id="3" name="Rounded Rectangle 2"/>
          <p:cNvSpPr/>
          <p:nvPr/>
        </p:nvSpPr>
        <p:spPr>
          <a:xfrm>
            <a:off x="2743200" y="1097280"/>
            <a:ext cx="3541222" cy="320358"/>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r>
              <a:t>Alacaklı dilekçe verir</a:t>
            </a:r>
          </a:p>
        </p:txBody>
      </p:sp>
      <p:sp>
        <p:nvSpPr>
          <p:cNvPr id="4" name="Rounded Rectangle 3"/>
          <p:cNvSpPr/>
          <p:nvPr/>
        </p:nvSpPr>
        <p:spPr>
          <a:xfrm>
            <a:off x="2715454" y="1777642"/>
            <a:ext cx="3715789" cy="573579"/>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r>
              <a:rPr dirty="0" err="1"/>
              <a:t>İcra</a:t>
            </a:r>
            <a:r>
              <a:rPr dirty="0"/>
              <a:t> </a:t>
            </a:r>
            <a:r>
              <a:rPr dirty="0" err="1" smtClean="0"/>
              <a:t>Müdürlü</a:t>
            </a:r>
            <a:r>
              <a:rPr lang="tr-TR" dirty="0" err="1" smtClean="0"/>
              <a:t>ğü</a:t>
            </a:r>
            <a:r>
              <a:rPr lang="tr-TR" dirty="0" smtClean="0"/>
              <a:t> Maaş Haciz </a:t>
            </a:r>
            <a:r>
              <a:rPr lang="tr-TR" dirty="0" err="1" smtClean="0"/>
              <a:t>Müzakersi</a:t>
            </a:r>
            <a:r>
              <a:rPr lang="tr-TR" dirty="0" smtClean="0"/>
              <a:t> gönderir  </a:t>
            </a:r>
            <a:endParaRPr dirty="0"/>
          </a:p>
        </p:txBody>
      </p:sp>
      <p:sp>
        <p:nvSpPr>
          <p:cNvPr id="5" name="Rounded Rectangle 4"/>
          <p:cNvSpPr/>
          <p:nvPr/>
        </p:nvSpPr>
        <p:spPr>
          <a:xfrm>
            <a:off x="2743200" y="2468881"/>
            <a:ext cx="3657600" cy="473824"/>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r>
              <a:rPr dirty="0" err="1" smtClean="0"/>
              <a:t>İşverene</a:t>
            </a:r>
            <a:r>
              <a:rPr lang="tr-TR" dirty="0" smtClean="0"/>
              <a:t> </a:t>
            </a:r>
            <a:r>
              <a:rPr dirty="0" smtClean="0"/>
              <a:t>  </a:t>
            </a:r>
            <a:r>
              <a:rPr dirty="0"/>
              <a:t>(7 </a:t>
            </a:r>
            <a:r>
              <a:rPr dirty="0" err="1"/>
              <a:t>gün</a:t>
            </a:r>
            <a:r>
              <a:rPr dirty="0" smtClean="0"/>
              <a:t>)</a:t>
            </a:r>
            <a:r>
              <a:rPr lang="tr-TR" dirty="0" smtClean="0"/>
              <a:t> içinde cevap verir</a:t>
            </a:r>
            <a:endParaRPr dirty="0"/>
          </a:p>
        </p:txBody>
      </p:sp>
      <p:sp>
        <p:nvSpPr>
          <p:cNvPr id="6" name="Rounded Rectangle 5"/>
          <p:cNvSpPr/>
          <p:nvPr/>
        </p:nvSpPr>
        <p:spPr>
          <a:xfrm>
            <a:off x="2743199" y="3171620"/>
            <a:ext cx="3728260" cy="455547"/>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r>
              <a:rPr dirty="0" err="1"/>
              <a:t>İşveren</a:t>
            </a:r>
            <a:r>
              <a:rPr dirty="0"/>
              <a:t> </a:t>
            </a:r>
            <a:r>
              <a:rPr lang="tr-TR" dirty="0" smtClean="0"/>
              <a:t>mevcut icra </a:t>
            </a:r>
            <a:r>
              <a:rPr dirty="0" smtClean="0"/>
              <a:t>durum</a:t>
            </a:r>
            <a:r>
              <a:rPr lang="tr-TR" dirty="0" smtClean="0"/>
              <a:t>unu</a:t>
            </a:r>
            <a:r>
              <a:rPr dirty="0" smtClean="0"/>
              <a:t> </a:t>
            </a:r>
            <a:r>
              <a:rPr dirty="0" err="1"/>
              <a:t>bildirir</a:t>
            </a:r>
            <a:endParaRPr dirty="0"/>
          </a:p>
        </p:txBody>
      </p:sp>
      <p:sp>
        <p:nvSpPr>
          <p:cNvPr id="7" name="Rounded Rectangle 6"/>
          <p:cNvSpPr/>
          <p:nvPr/>
        </p:nvSpPr>
        <p:spPr>
          <a:xfrm>
            <a:off x="2755670" y="3871808"/>
            <a:ext cx="3715788" cy="407324"/>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r>
              <a:rPr dirty="0"/>
              <a:t>%25 </a:t>
            </a:r>
            <a:r>
              <a:rPr dirty="0" err="1"/>
              <a:t>kesinti</a:t>
            </a:r>
            <a:r>
              <a:rPr dirty="0"/>
              <a:t> </a:t>
            </a:r>
            <a:r>
              <a:rPr dirty="0" err="1"/>
              <a:t>yapılır</a:t>
            </a:r>
            <a:r>
              <a:rPr dirty="0"/>
              <a:t> (</a:t>
            </a:r>
            <a:r>
              <a:rPr dirty="0" err="1"/>
              <a:t>nafaka</a:t>
            </a:r>
            <a:r>
              <a:rPr dirty="0"/>
              <a:t> </a:t>
            </a:r>
            <a:r>
              <a:rPr dirty="0" err="1"/>
              <a:t>hariç</a:t>
            </a:r>
            <a:r>
              <a:rPr dirty="0"/>
              <a:t>)</a:t>
            </a:r>
          </a:p>
        </p:txBody>
      </p:sp>
      <p:sp>
        <p:nvSpPr>
          <p:cNvPr id="8" name="Rounded Rectangle 7"/>
          <p:cNvSpPr/>
          <p:nvPr/>
        </p:nvSpPr>
        <p:spPr>
          <a:xfrm>
            <a:off x="2786219" y="4561694"/>
            <a:ext cx="3728258" cy="505813"/>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r>
              <a:rPr lang="tr-TR" dirty="0" smtClean="0"/>
              <a:t>Kesilen tutar Doğrudan İcra Müdürlüğüne Gönderilir</a:t>
            </a:r>
            <a:endParaRPr dirty="0"/>
          </a:p>
        </p:txBody>
      </p:sp>
      <p:sp>
        <p:nvSpPr>
          <p:cNvPr id="9" name="Rounded Rectangle 8"/>
          <p:cNvSpPr/>
          <p:nvPr/>
        </p:nvSpPr>
        <p:spPr>
          <a:xfrm>
            <a:off x="2786219" y="5312148"/>
            <a:ext cx="3685239" cy="538236"/>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r>
              <a:rPr dirty="0" err="1"/>
              <a:t>Yeni</a:t>
            </a:r>
            <a:r>
              <a:rPr dirty="0"/>
              <a:t> </a:t>
            </a:r>
            <a:r>
              <a:rPr dirty="0" err="1"/>
              <a:t>haciz</a:t>
            </a:r>
            <a:r>
              <a:rPr dirty="0"/>
              <a:t> </a:t>
            </a:r>
            <a:r>
              <a:rPr lang="tr-TR" dirty="0" smtClean="0"/>
              <a:t> gelirse Güncel </a:t>
            </a:r>
            <a:r>
              <a:rPr dirty="0" err="1" smtClean="0"/>
              <a:t>bildirim</a:t>
            </a:r>
            <a:r>
              <a:rPr lang="tr-TR" dirty="0" smtClean="0"/>
              <a:t> yapılır</a:t>
            </a:r>
            <a:endParaRPr dirty="0"/>
          </a:p>
        </p:txBody>
      </p:sp>
      <p:sp>
        <p:nvSpPr>
          <p:cNvPr id="10" name="Rounded Rectangle 9"/>
          <p:cNvSpPr/>
          <p:nvPr/>
        </p:nvSpPr>
        <p:spPr>
          <a:xfrm>
            <a:off x="2715453" y="6054570"/>
            <a:ext cx="3799023" cy="487229"/>
          </a:xfrm>
          <a:prstGeom prst="roundRect">
            <a:avLst/>
          </a:prstGeom>
          <a:gradFill>
            <a:gsLst>
              <a:gs pos="0">
                <a:schemeClr val="accent2"/>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r>
              <a:rPr dirty="0" err="1" smtClean="0"/>
              <a:t>Uyulmazsa</a:t>
            </a:r>
            <a:r>
              <a:rPr lang="tr-TR" dirty="0" smtClean="0"/>
              <a:t>! </a:t>
            </a:r>
            <a:r>
              <a:rPr lang="tr-TR" dirty="0" err="1" smtClean="0"/>
              <a:t>şahansen</a:t>
            </a:r>
            <a:r>
              <a:rPr dirty="0" smtClean="0"/>
              <a:t> </a:t>
            </a:r>
            <a:r>
              <a:rPr dirty="0" err="1"/>
              <a:t>işveren</a:t>
            </a:r>
            <a:r>
              <a:rPr dirty="0"/>
              <a:t> </a:t>
            </a:r>
            <a:r>
              <a:rPr dirty="0" err="1" smtClean="0"/>
              <a:t>sorum</a:t>
            </a:r>
            <a:r>
              <a:rPr lang="tr-TR" dirty="0" err="1" smtClean="0"/>
              <a:t>ludur</a:t>
            </a:r>
            <a:endParaRPr dirty="0"/>
          </a:p>
        </p:txBody>
      </p:sp>
      <p:cxnSp>
        <p:nvCxnSpPr>
          <p:cNvPr id="11" name="Connector 10"/>
          <p:cNvCxnSpPr/>
          <p:nvPr/>
        </p:nvCxnSpPr>
        <p:spPr>
          <a:xfrm>
            <a:off x="0" y="1645920"/>
            <a:ext cx="0" cy="182880"/>
          </a:xfrm>
          <a:prstGeom prst="line">
            <a:avLst/>
          </a:prstGeom>
        </p:spPr>
        <p:style>
          <a:lnRef idx="2">
            <a:schemeClr val="accent1"/>
          </a:lnRef>
          <a:fillRef idx="0">
            <a:schemeClr val="accent1"/>
          </a:fillRef>
          <a:effectRef idx="1">
            <a:schemeClr val="accent1"/>
          </a:effectRef>
          <a:fontRef idx="minor">
            <a:schemeClr val="tx1"/>
          </a:fontRef>
        </p:style>
      </p:cxnSp>
      <p:cxnSp>
        <p:nvCxnSpPr>
          <p:cNvPr id="12" name="Connector 11"/>
          <p:cNvCxnSpPr/>
          <p:nvPr/>
        </p:nvCxnSpPr>
        <p:spPr>
          <a:xfrm>
            <a:off x="0" y="2377440"/>
            <a:ext cx="0" cy="182880"/>
          </a:xfrm>
          <a:prstGeom prst="line">
            <a:avLst/>
          </a:prstGeom>
        </p:spPr>
        <p:style>
          <a:lnRef idx="2">
            <a:schemeClr val="accent1"/>
          </a:lnRef>
          <a:fillRef idx="0">
            <a:schemeClr val="accent1"/>
          </a:fillRef>
          <a:effectRef idx="1">
            <a:schemeClr val="accent1"/>
          </a:effectRef>
          <a:fontRef idx="minor">
            <a:schemeClr val="tx1"/>
          </a:fontRef>
        </p:style>
      </p:cxnSp>
      <p:cxnSp>
        <p:nvCxnSpPr>
          <p:cNvPr id="13" name="Connector 12"/>
          <p:cNvCxnSpPr/>
          <p:nvPr/>
        </p:nvCxnSpPr>
        <p:spPr>
          <a:xfrm>
            <a:off x="0" y="3108960"/>
            <a:ext cx="0" cy="182880"/>
          </a:xfrm>
          <a:prstGeom prst="line">
            <a:avLst/>
          </a:prstGeom>
        </p:spPr>
        <p:style>
          <a:lnRef idx="2">
            <a:schemeClr val="accent1"/>
          </a:lnRef>
          <a:fillRef idx="0">
            <a:schemeClr val="accent1"/>
          </a:fillRef>
          <a:effectRef idx="1">
            <a:schemeClr val="accent1"/>
          </a:effectRef>
          <a:fontRef idx="minor">
            <a:schemeClr val="tx1"/>
          </a:fontRef>
        </p:style>
      </p:cxnSp>
      <p:cxnSp>
        <p:nvCxnSpPr>
          <p:cNvPr id="14" name="Connector 13"/>
          <p:cNvCxnSpPr/>
          <p:nvPr/>
        </p:nvCxnSpPr>
        <p:spPr>
          <a:xfrm>
            <a:off x="0" y="3840480"/>
            <a:ext cx="0" cy="182880"/>
          </a:xfrm>
          <a:prstGeom prst="line">
            <a:avLst/>
          </a:prstGeom>
        </p:spPr>
        <p:style>
          <a:lnRef idx="2">
            <a:schemeClr val="accent1"/>
          </a:lnRef>
          <a:fillRef idx="0">
            <a:schemeClr val="accent1"/>
          </a:fillRef>
          <a:effectRef idx="1">
            <a:schemeClr val="accent1"/>
          </a:effectRef>
          <a:fontRef idx="minor">
            <a:schemeClr val="tx1"/>
          </a:fontRef>
        </p:style>
      </p:cxnSp>
      <p:cxnSp>
        <p:nvCxnSpPr>
          <p:cNvPr id="15" name="Connector 14"/>
          <p:cNvCxnSpPr/>
          <p:nvPr/>
        </p:nvCxnSpPr>
        <p:spPr>
          <a:xfrm>
            <a:off x="0" y="4572000"/>
            <a:ext cx="0" cy="182880"/>
          </a:xfrm>
          <a:prstGeom prst="line">
            <a:avLst/>
          </a:prstGeom>
        </p:spPr>
        <p:style>
          <a:lnRef idx="2">
            <a:schemeClr val="accent1"/>
          </a:lnRef>
          <a:fillRef idx="0">
            <a:schemeClr val="accent1"/>
          </a:fillRef>
          <a:effectRef idx="1">
            <a:schemeClr val="accent1"/>
          </a:effectRef>
          <a:fontRef idx="minor">
            <a:schemeClr val="tx1"/>
          </a:fontRef>
        </p:style>
      </p:cxnSp>
      <p:cxnSp>
        <p:nvCxnSpPr>
          <p:cNvPr id="16" name="Connector 15"/>
          <p:cNvCxnSpPr/>
          <p:nvPr/>
        </p:nvCxnSpPr>
        <p:spPr>
          <a:xfrm>
            <a:off x="0" y="5303520"/>
            <a:ext cx="0" cy="182880"/>
          </a:xfrm>
          <a:prstGeom prst="line">
            <a:avLst/>
          </a:prstGeom>
        </p:spPr>
        <p:style>
          <a:lnRef idx="2">
            <a:schemeClr val="accent1"/>
          </a:lnRef>
          <a:fillRef idx="0">
            <a:schemeClr val="accent1"/>
          </a:fillRef>
          <a:effectRef idx="1">
            <a:schemeClr val="accent1"/>
          </a:effectRef>
          <a:fontRef idx="minor">
            <a:schemeClr val="tx1"/>
          </a:fontRef>
        </p:style>
      </p:cxnSp>
      <p:cxnSp>
        <p:nvCxnSpPr>
          <p:cNvPr id="17" name="Connector 16"/>
          <p:cNvCxnSpPr/>
          <p:nvPr/>
        </p:nvCxnSpPr>
        <p:spPr>
          <a:xfrm>
            <a:off x="0" y="6035040"/>
            <a:ext cx="0" cy="182880"/>
          </a:xfrm>
          <a:prstGeom prst="line">
            <a:avLst/>
          </a:prstGeom>
        </p:spPr>
        <p:style>
          <a:lnRef idx="2">
            <a:schemeClr val="accent1"/>
          </a:lnRef>
          <a:fillRef idx="0">
            <a:schemeClr val="accent1"/>
          </a:fillRef>
          <a:effectRef idx="1">
            <a:schemeClr val="accent1"/>
          </a:effectRef>
          <a:fontRef idx="minor">
            <a:schemeClr val="tx1"/>
          </a:fontRef>
        </p:style>
      </p:cxnSp>
      <p:sp>
        <p:nvSpPr>
          <p:cNvPr id="18" name="Aşağı Ok 17"/>
          <p:cNvSpPr/>
          <p:nvPr/>
        </p:nvSpPr>
        <p:spPr>
          <a:xfrm>
            <a:off x="4271495" y="1450888"/>
            <a:ext cx="342069" cy="332509"/>
          </a:xfrm>
          <a:prstGeom prst="downArrow">
            <a:avLst/>
          </a:prstGeom>
          <a:gradFill>
            <a:gsLst>
              <a:gs pos="0">
                <a:schemeClr val="accent6">
                  <a:lumMod val="75000"/>
                </a:schemeClr>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tr-TR">
              <a:solidFill>
                <a:schemeClr val="accent2">
                  <a:lumMod val="60000"/>
                  <a:lumOff val="40000"/>
                </a:schemeClr>
              </a:solidFill>
            </a:endParaRPr>
          </a:p>
        </p:txBody>
      </p:sp>
      <p:sp>
        <p:nvSpPr>
          <p:cNvPr id="19" name="Aşağı Ok 18"/>
          <p:cNvSpPr/>
          <p:nvPr/>
        </p:nvSpPr>
        <p:spPr>
          <a:xfrm>
            <a:off x="4572000" y="2211185"/>
            <a:ext cx="342069" cy="332509"/>
          </a:xfrm>
          <a:prstGeom prst="downArrow">
            <a:avLst/>
          </a:prstGeom>
          <a:gradFill>
            <a:gsLst>
              <a:gs pos="0">
                <a:schemeClr val="accent6">
                  <a:lumMod val="75000"/>
                </a:schemeClr>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tr-TR">
              <a:solidFill>
                <a:schemeClr val="accent2">
                  <a:lumMod val="60000"/>
                  <a:lumOff val="40000"/>
                </a:schemeClr>
              </a:solidFill>
            </a:endParaRPr>
          </a:p>
        </p:txBody>
      </p:sp>
      <p:sp>
        <p:nvSpPr>
          <p:cNvPr id="20" name="Aşağı Ok 19"/>
          <p:cNvSpPr/>
          <p:nvPr/>
        </p:nvSpPr>
        <p:spPr>
          <a:xfrm>
            <a:off x="4308279" y="2867891"/>
            <a:ext cx="342069" cy="332509"/>
          </a:xfrm>
          <a:prstGeom prst="downArrow">
            <a:avLst/>
          </a:prstGeom>
          <a:gradFill>
            <a:gsLst>
              <a:gs pos="0">
                <a:schemeClr val="accent6">
                  <a:lumMod val="75000"/>
                </a:schemeClr>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tr-TR">
              <a:solidFill>
                <a:schemeClr val="accent2">
                  <a:lumMod val="60000"/>
                  <a:lumOff val="40000"/>
                </a:schemeClr>
              </a:solidFill>
            </a:endParaRPr>
          </a:p>
        </p:txBody>
      </p:sp>
      <p:sp>
        <p:nvSpPr>
          <p:cNvPr id="21" name="Aşağı Ok 20"/>
          <p:cNvSpPr/>
          <p:nvPr/>
        </p:nvSpPr>
        <p:spPr>
          <a:xfrm>
            <a:off x="4333218" y="3599411"/>
            <a:ext cx="342069" cy="332509"/>
          </a:xfrm>
          <a:prstGeom prst="downArrow">
            <a:avLst/>
          </a:prstGeom>
          <a:gradFill>
            <a:gsLst>
              <a:gs pos="0">
                <a:schemeClr val="accent6">
                  <a:lumMod val="75000"/>
                </a:schemeClr>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tr-TR">
              <a:solidFill>
                <a:schemeClr val="accent2">
                  <a:lumMod val="60000"/>
                  <a:lumOff val="40000"/>
                </a:schemeClr>
              </a:solidFill>
            </a:endParaRPr>
          </a:p>
        </p:txBody>
      </p:sp>
      <p:sp>
        <p:nvSpPr>
          <p:cNvPr id="22" name="Aşağı Ok 21"/>
          <p:cNvSpPr/>
          <p:nvPr/>
        </p:nvSpPr>
        <p:spPr>
          <a:xfrm>
            <a:off x="4345065" y="4247803"/>
            <a:ext cx="342069" cy="332509"/>
          </a:xfrm>
          <a:prstGeom prst="downArrow">
            <a:avLst/>
          </a:prstGeom>
          <a:gradFill>
            <a:gsLst>
              <a:gs pos="0">
                <a:schemeClr val="accent6">
                  <a:lumMod val="75000"/>
                </a:schemeClr>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tr-TR">
              <a:solidFill>
                <a:schemeClr val="accent2">
                  <a:lumMod val="60000"/>
                  <a:lumOff val="40000"/>
                </a:schemeClr>
              </a:solidFill>
            </a:endParaRPr>
          </a:p>
        </p:txBody>
      </p:sp>
      <p:sp>
        <p:nvSpPr>
          <p:cNvPr id="23" name="Aşağı Ok 22"/>
          <p:cNvSpPr/>
          <p:nvPr/>
        </p:nvSpPr>
        <p:spPr>
          <a:xfrm>
            <a:off x="5126300" y="4941707"/>
            <a:ext cx="342069" cy="332509"/>
          </a:xfrm>
          <a:prstGeom prst="downArrow">
            <a:avLst/>
          </a:prstGeom>
          <a:gradFill>
            <a:gsLst>
              <a:gs pos="0">
                <a:schemeClr val="accent6">
                  <a:lumMod val="75000"/>
                </a:schemeClr>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tr-TR">
              <a:solidFill>
                <a:schemeClr val="accent2">
                  <a:lumMod val="60000"/>
                  <a:lumOff val="40000"/>
                </a:schemeClr>
              </a:solidFill>
            </a:endParaRPr>
          </a:p>
        </p:txBody>
      </p:sp>
      <p:sp>
        <p:nvSpPr>
          <p:cNvPr id="24" name="Aşağı Ok 23"/>
          <p:cNvSpPr/>
          <p:nvPr/>
        </p:nvSpPr>
        <p:spPr>
          <a:xfrm>
            <a:off x="4324904" y="5663513"/>
            <a:ext cx="342069" cy="332509"/>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182891103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dirty="0" err="1"/>
              <a:t>Haczedilebilir</a:t>
            </a:r>
            <a:r>
              <a:rPr dirty="0"/>
              <a:t> </a:t>
            </a:r>
            <a:r>
              <a:rPr dirty="0" err="1"/>
              <a:t>ve</a:t>
            </a:r>
            <a:r>
              <a:rPr dirty="0"/>
              <a:t> </a:t>
            </a:r>
            <a:r>
              <a:rPr dirty="0" err="1"/>
              <a:t>Haczedilemez</a:t>
            </a:r>
            <a:r>
              <a:rPr dirty="0"/>
              <a:t> </a:t>
            </a:r>
            <a:r>
              <a:rPr dirty="0" err="1"/>
              <a:t>Gelirler</a:t>
            </a:r>
            <a:endParaRPr dirty="0"/>
          </a:p>
        </p:txBody>
      </p:sp>
      <p:graphicFrame>
        <p:nvGraphicFramePr>
          <p:cNvPr id="3" name="Table 2"/>
          <p:cNvGraphicFramePr>
            <a:graphicFrameLocks noGrp="1"/>
          </p:cNvGraphicFramePr>
          <p:nvPr>
            <p:extLst>
              <p:ext uri="{D42A27DB-BD31-4B8C-83A1-F6EECF244321}">
                <p14:modId xmlns:p14="http://schemas.microsoft.com/office/powerpoint/2010/main" val="2517103921"/>
              </p:ext>
            </p:extLst>
          </p:nvPr>
        </p:nvGraphicFramePr>
        <p:xfrm>
          <a:off x="457200" y="1371600"/>
          <a:ext cx="8229600" cy="4572000"/>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000"/>
                    </a:ext>
                  </a:extLst>
                </a:gridCol>
                <a:gridCol w="2057400">
                  <a:extLst>
                    <a:ext uri="{9D8B030D-6E8A-4147-A177-3AD203B41FA5}">
                      <a16:colId xmlns:a16="http://schemas.microsoft.com/office/drawing/2014/main" val="20001"/>
                    </a:ext>
                  </a:extLst>
                </a:gridCol>
                <a:gridCol w="2057400">
                  <a:extLst>
                    <a:ext uri="{9D8B030D-6E8A-4147-A177-3AD203B41FA5}">
                      <a16:colId xmlns:a16="http://schemas.microsoft.com/office/drawing/2014/main" val="20002"/>
                    </a:ext>
                  </a:extLst>
                </a:gridCol>
                <a:gridCol w="2057400">
                  <a:extLst>
                    <a:ext uri="{9D8B030D-6E8A-4147-A177-3AD203B41FA5}">
                      <a16:colId xmlns:a16="http://schemas.microsoft.com/office/drawing/2014/main" val="20003"/>
                    </a:ext>
                  </a:extLst>
                </a:gridCol>
              </a:tblGrid>
              <a:tr h="332509">
                <a:tc>
                  <a:txBody>
                    <a:bodyPr/>
                    <a:lstStyle/>
                    <a:p>
                      <a:r>
                        <a:t>Gelir Türü</a:t>
                      </a:r>
                    </a:p>
                  </a:txBody>
                  <a:tcPr/>
                </a:tc>
                <a:tc>
                  <a:txBody>
                    <a:bodyPr/>
                    <a:lstStyle/>
                    <a:p>
                      <a:r>
                        <a:t>Haczedilebilir mi?</a:t>
                      </a:r>
                    </a:p>
                  </a:txBody>
                  <a:tcPr/>
                </a:tc>
                <a:tc>
                  <a:txBody>
                    <a:bodyPr/>
                    <a:lstStyle/>
                    <a:p>
                      <a:r>
                        <a:t>Kesinti Oranı</a:t>
                      </a:r>
                    </a:p>
                  </a:txBody>
                  <a:tcPr/>
                </a:tc>
                <a:tc>
                  <a:txBody>
                    <a:bodyPr/>
                    <a:lstStyle/>
                    <a:p>
                      <a:r>
                        <a:t>Açıklama</a:t>
                      </a:r>
                    </a:p>
                  </a:txBody>
                  <a:tcPr/>
                </a:tc>
                <a:extLst>
                  <a:ext uri="{0D108BD9-81ED-4DB2-BD59-A6C34878D82A}">
                    <a16:rowId xmlns:a16="http://schemas.microsoft.com/office/drawing/2014/main" val="10000"/>
                  </a:ext>
                </a:extLst>
              </a:tr>
              <a:tr h="332509">
                <a:tc>
                  <a:txBody>
                    <a:bodyPr/>
                    <a:lstStyle/>
                    <a:p>
                      <a:r>
                        <a:t>Aylık net ücret</a:t>
                      </a:r>
                    </a:p>
                  </a:txBody>
                  <a:tcPr/>
                </a:tc>
                <a:tc>
                  <a:txBody>
                    <a:bodyPr/>
                    <a:lstStyle/>
                    <a:p>
                      <a:r>
                        <a:t>Evet</a:t>
                      </a:r>
                    </a:p>
                  </a:txBody>
                  <a:tcPr/>
                </a:tc>
                <a:tc>
                  <a:txBody>
                    <a:bodyPr/>
                    <a:lstStyle/>
                    <a:p>
                      <a:r>
                        <a:t>1/4</a:t>
                      </a:r>
                    </a:p>
                  </a:txBody>
                  <a:tcPr/>
                </a:tc>
                <a:tc>
                  <a:txBody>
                    <a:bodyPr/>
                    <a:lstStyle/>
                    <a:p>
                      <a:r>
                        <a:t>Standart maaş haczi</a:t>
                      </a:r>
                    </a:p>
                  </a:txBody>
                  <a:tcPr/>
                </a:tc>
                <a:extLst>
                  <a:ext uri="{0D108BD9-81ED-4DB2-BD59-A6C34878D82A}">
                    <a16:rowId xmlns:a16="http://schemas.microsoft.com/office/drawing/2014/main" val="10001"/>
                  </a:ext>
                </a:extLst>
              </a:tr>
              <a:tr h="332509">
                <a:tc>
                  <a:txBody>
                    <a:bodyPr/>
                    <a:lstStyle/>
                    <a:p>
                      <a:r>
                        <a:t>Prim, ikramiye, fazla mesai</a:t>
                      </a:r>
                    </a:p>
                  </a:txBody>
                  <a:tcPr/>
                </a:tc>
                <a:tc>
                  <a:txBody>
                    <a:bodyPr/>
                    <a:lstStyle/>
                    <a:p>
                      <a:r>
                        <a:t>Evet</a:t>
                      </a:r>
                    </a:p>
                  </a:txBody>
                  <a:tcPr/>
                </a:tc>
                <a:tc>
                  <a:txBody>
                    <a:bodyPr/>
                    <a:lstStyle/>
                    <a:p>
                      <a:r>
                        <a:rPr lang="tr-TR" dirty="0" smtClean="0"/>
                        <a:t>¼ (Tamamı)</a:t>
                      </a:r>
                      <a:endParaRPr dirty="0"/>
                    </a:p>
                  </a:txBody>
                  <a:tcPr/>
                </a:tc>
                <a:tc>
                  <a:txBody>
                    <a:bodyPr/>
                    <a:lstStyle/>
                    <a:p>
                      <a:r>
                        <a:t>Ek ödemeler</a:t>
                      </a:r>
                    </a:p>
                  </a:txBody>
                  <a:tcPr/>
                </a:tc>
                <a:extLst>
                  <a:ext uri="{0D108BD9-81ED-4DB2-BD59-A6C34878D82A}">
                    <a16:rowId xmlns:a16="http://schemas.microsoft.com/office/drawing/2014/main" val="10002"/>
                  </a:ext>
                </a:extLst>
              </a:tr>
              <a:tr h="332509">
                <a:tc>
                  <a:txBody>
                    <a:bodyPr/>
                    <a:lstStyle/>
                    <a:p>
                      <a:r>
                        <a:t>Kıdem tazminatı</a:t>
                      </a:r>
                    </a:p>
                  </a:txBody>
                  <a:tcPr/>
                </a:tc>
                <a:tc>
                  <a:txBody>
                    <a:bodyPr/>
                    <a:lstStyle/>
                    <a:p>
                      <a:r>
                        <a:t>Evet</a:t>
                      </a:r>
                    </a:p>
                  </a:txBody>
                  <a:tcPr/>
                </a:tc>
                <a:tc>
                  <a:txBody>
                    <a:bodyPr/>
                    <a:lstStyle/>
                    <a:p>
                      <a:r>
                        <a:t>Tamamı</a:t>
                      </a:r>
                    </a:p>
                  </a:txBody>
                  <a:tcPr/>
                </a:tc>
                <a:tc>
                  <a:txBody>
                    <a:bodyPr/>
                    <a:lstStyle/>
                    <a:p>
                      <a:r>
                        <a:rPr dirty="0"/>
                        <a:t>1/4 </a:t>
                      </a:r>
                      <a:r>
                        <a:rPr dirty="0" err="1"/>
                        <a:t>sınırı</a:t>
                      </a:r>
                      <a:r>
                        <a:rPr dirty="0"/>
                        <a:t> yok</a:t>
                      </a:r>
                    </a:p>
                  </a:txBody>
                  <a:tcPr/>
                </a:tc>
                <a:extLst>
                  <a:ext uri="{0D108BD9-81ED-4DB2-BD59-A6C34878D82A}">
                    <a16:rowId xmlns:a16="http://schemas.microsoft.com/office/drawing/2014/main" val="10003"/>
                  </a:ext>
                </a:extLst>
              </a:tr>
              <a:tr h="332509">
                <a:tc>
                  <a:txBody>
                    <a:bodyPr/>
                    <a:lstStyle/>
                    <a:p>
                      <a:r>
                        <a:t>İhbar tazminatı</a:t>
                      </a:r>
                    </a:p>
                  </a:txBody>
                  <a:tcPr/>
                </a:tc>
                <a:tc>
                  <a:txBody>
                    <a:bodyPr/>
                    <a:lstStyle/>
                    <a:p>
                      <a:r>
                        <a:t>Evet</a:t>
                      </a:r>
                    </a:p>
                  </a:txBody>
                  <a:tcPr/>
                </a:tc>
                <a:tc>
                  <a:txBody>
                    <a:bodyPr/>
                    <a:lstStyle/>
                    <a:p>
                      <a:r>
                        <a:t>Tamamı</a:t>
                      </a:r>
                    </a:p>
                  </a:txBody>
                  <a:tcPr/>
                </a:tc>
                <a:tc>
                  <a:txBody>
                    <a:bodyPr/>
                    <a:lstStyle/>
                    <a:p>
                      <a:r>
                        <a:t>1/4 sınırı yok</a:t>
                      </a:r>
                    </a:p>
                  </a:txBody>
                  <a:tcPr/>
                </a:tc>
                <a:extLst>
                  <a:ext uri="{0D108BD9-81ED-4DB2-BD59-A6C34878D82A}">
                    <a16:rowId xmlns:a16="http://schemas.microsoft.com/office/drawing/2014/main" val="10004"/>
                  </a:ext>
                </a:extLst>
              </a:tr>
              <a:tr h="332509">
                <a:tc>
                  <a:txBody>
                    <a:bodyPr/>
                    <a:lstStyle/>
                    <a:p>
                      <a:r>
                        <a:t>Yıllık izin ücreti</a:t>
                      </a:r>
                    </a:p>
                  </a:txBody>
                  <a:tcPr/>
                </a:tc>
                <a:tc>
                  <a:txBody>
                    <a:bodyPr/>
                    <a:lstStyle/>
                    <a:p>
                      <a:r>
                        <a:t>Evet</a:t>
                      </a:r>
                    </a:p>
                  </a:txBody>
                  <a:tcPr/>
                </a:tc>
                <a:tc>
                  <a:txBody>
                    <a:bodyPr/>
                    <a:lstStyle/>
                    <a:p>
                      <a:r>
                        <a:t>Tamamı</a:t>
                      </a:r>
                    </a:p>
                  </a:txBody>
                  <a:tcPr/>
                </a:tc>
                <a:tc>
                  <a:txBody>
                    <a:bodyPr/>
                    <a:lstStyle/>
                    <a:p>
                      <a:r>
                        <a:t>1/4 sınırı yok</a:t>
                      </a:r>
                    </a:p>
                  </a:txBody>
                  <a:tcPr/>
                </a:tc>
                <a:extLst>
                  <a:ext uri="{0D108BD9-81ED-4DB2-BD59-A6C34878D82A}">
                    <a16:rowId xmlns:a16="http://schemas.microsoft.com/office/drawing/2014/main" val="10005"/>
                  </a:ext>
                </a:extLst>
              </a:tr>
              <a:tr h="332509">
                <a:tc>
                  <a:txBody>
                    <a:bodyPr/>
                    <a:lstStyle/>
                    <a:p>
                      <a:r>
                        <a:t>İş kazası tazminatı</a:t>
                      </a:r>
                    </a:p>
                  </a:txBody>
                  <a:tcPr/>
                </a:tc>
                <a:tc>
                  <a:txBody>
                    <a:bodyPr/>
                    <a:lstStyle/>
                    <a:p>
                      <a:r>
                        <a:t>Hayır</a:t>
                      </a:r>
                    </a:p>
                  </a:txBody>
                  <a:tcPr/>
                </a:tc>
                <a:tc>
                  <a:txBody>
                    <a:bodyPr/>
                    <a:lstStyle/>
                    <a:p>
                      <a:r>
                        <a:rPr dirty="0"/>
                        <a:t>-</a:t>
                      </a:r>
                    </a:p>
                  </a:txBody>
                  <a:tcPr/>
                </a:tc>
                <a:tc>
                  <a:txBody>
                    <a:bodyPr/>
                    <a:lstStyle/>
                    <a:p>
                      <a:r>
                        <a:t>Haczedilemez</a:t>
                      </a:r>
                    </a:p>
                  </a:txBody>
                  <a:tcPr/>
                </a:tc>
                <a:extLst>
                  <a:ext uri="{0D108BD9-81ED-4DB2-BD59-A6C34878D82A}">
                    <a16:rowId xmlns:a16="http://schemas.microsoft.com/office/drawing/2014/main" val="10006"/>
                  </a:ext>
                </a:extLst>
              </a:tr>
              <a:tr h="332509">
                <a:tc>
                  <a:txBody>
                    <a:bodyPr/>
                    <a:lstStyle/>
                    <a:p>
                      <a:r>
                        <a:t>İşsizlik ödeneği</a:t>
                      </a:r>
                    </a:p>
                  </a:txBody>
                  <a:tcPr/>
                </a:tc>
                <a:tc>
                  <a:txBody>
                    <a:bodyPr/>
                    <a:lstStyle/>
                    <a:p>
                      <a:r>
                        <a:t>Hayır</a:t>
                      </a:r>
                    </a:p>
                  </a:txBody>
                  <a:tcPr/>
                </a:tc>
                <a:tc>
                  <a:txBody>
                    <a:bodyPr/>
                    <a:lstStyle/>
                    <a:p>
                      <a:r>
                        <a:t>-</a:t>
                      </a:r>
                    </a:p>
                  </a:txBody>
                  <a:tcPr/>
                </a:tc>
                <a:tc>
                  <a:txBody>
                    <a:bodyPr/>
                    <a:lstStyle/>
                    <a:p>
                      <a:r>
                        <a:t>Haczedilemez</a:t>
                      </a:r>
                    </a:p>
                  </a:txBody>
                  <a:tcPr/>
                </a:tc>
                <a:extLst>
                  <a:ext uri="{0D108BD9-81ED-4DB2-BD59-A6C34878D82A}">
                    <a16:rowId xmlns:a16="http://schemas.microsoft.com/office/drawing/2014/main" val="10007"/>
                  </a:ext>
                </a:extLst>
              </a:tr>
              <a:tr h="332509">
                <a:tc>
                  <a:txBody>
                    <a:bodyPr/>
                    <a:lstStyle/>
                    <a:p>
                      <a:r>
                        <a:t>Geçici iş göremezlik</a:t>
                      </a:r>
                    </a:p>
                  </a:txBody>
                  <a:tcPr/>
                </a:tc>
                <a:tc>
                  <a:txBody>
                    <a:bodyPr/>
                    <a:lstStyle/>
                    <a:p>
                      <a:r>
                        <a:t>Hayır</a:t>
                      </a:r>
                    </a:p>
                  </a:txBody>
                  <a:tcPr/>
                </a:tc>
                <a:tc>
                  <a:txBody>
                    <a:bodyPr/>
                    <a:lstStyle/>
                    <a:p>
                      <a:r>
                        <a:t>-</a:t>
                      </a:r>
                    </a:p>
                  </a:txBody>
                  <a:tcPr/>
                </a:tc>
                <a:tc>
                  <a:txBody>
                    <a:bodyPr/>
                    <a:lstStyle/>
                    <a:p>
                      <a:r>
                        <a:t>Haczedilemez</a:t>
                      </a:r>
                    </a:p>
                  </a:txBody>
                  <a:tcPr/>
                </a:tc>
                <a:extLst>
                  <a:ext uri="{0D108BD9-81ED-4DB2-BD59-A6C34878D82A}">
                    <a16:rowId xmlns:a16="http://schemas.microsoft.com/office/drawing/2014/main" val="10008"/>
                  </a:ext>
                </a:extLst>
              </a:tr>
              <a:tr h="332509">
                <a:tc>
                  <a:txBody>
                    <a:bodyPr/>
                    <a:lstStyle/>
                    <a:p>
                      <a:r>
                        <a:t>Kısa çalışma ödeneği</a:t>
                      </a:r>
                    </a:p>
                  </a:txBody>
                  <a:tcPr/>
                </a:tc>
                <a:tc>
                  <a:txBody>
                    <a:bodyPr/>
                    <a:lstStyle/>
                    <a:p>
                      <a:r>
                        <a:t>Hayır</a:t>
                      </a:r>
                    </a:p>
                  </a:txBody>
                  <a:tcPr/>
                </a:tc>
                <a:tc>
                  <a:txBody>
                    <a:bodyPr/>
                    <a:lstStyle/>
                    <a:p>
                      <a:r>
                        <a:t>-</a:t>
                      </a:r>
                    </a:p>
                  </a:txBody>
                  <a:tcPr/>
                </a:tc>
                <a:tc>
                  <a:txBody>
                    <a:bodyPr/>
                    <a:lstStyle/>
                    <a:p>
                      <a:r>
                        <a:t>Haczedilemez</a:t>
                      </a:r>
                    </a:p>
                  </a:txBody>
                  <a:tcPr/>
                </a:tc>
                <a:extLst>
                  <a:ext uri="{0D108BD9-81ED-4DB2-BD59-A6C34878D82A}">
                    <a16:rowId xmlns:a16="http://schemas.microsoft.com/office/drawing/2014/main" val="10009"/>
                  </a:ext>
                </a:extLst>
              </a:tr>
              <a:tr h="332510">
                <a:tc>
                  <a:txBody>
                    <a:bodyPr/>
                    <a:lstStyle/>
                    <a:p>
                      <a:r>
                        <a:t>Nafaka</a:t>
                      </a:r>
                    </a:p>
                  </a:txBody>
                  <a:tcPr/>
                </a:tc>
                <a:tc>
                  <a:txBody>
                    <a:bodyPr/>
                    <a:lstStyle/>
                    <a:p>
                      <a:r>
                        <a:t>Evet</a:t>
                      </a:r>
                    </a:p>
                  </a:txBody>
                  <a:tcPr/>
                </a:tc>
                <a:tc>
                  <a:txBody>
                    <a:bodyPr/>
                    <a:lstStyle/>
                    <a:p>
                      <a:r>
                        <a:t>Sınırsız</a:t>
                      </a:r>
                    </a:p>
                  </a:txBody>
                  <a:tcPr/>
                </a:tc>
                <a:tc>
                  <a:txBody>
                    <a:bodyPr/>
                    <a:lstStyle/>
                    <a:p>
                      <a:r>
                        <a:rPr dirty="0"/>
                        <a:t>Tamamı </a:t>
                      </a:r>
                      <a:r>
                        <a:rPr dirty="0" err="1"/>
                        <a:t>kesilebilir</a:t>
                      </a:r>
                      <a:endParaRPr dirty="0"/>
                    </a:p>
                  </a:txBody>
                  <a:tcPr/>
                </a:tc>
                <a:extLst>
                  <a:ext uri="{0D108BD9-81ED-4DB2-BD59-A6C34878D82A}">
                    <a16:rowId xmlns:a16="http://schemas.microsoft.com/office/drawing/2014/main" val="10010"/>
                  </a:ext>
                </a:extLst>
              </a:tr>
            </a:tbl>
          </a:graphicData>
        </a:graphic>
      </p:graphicFrame>
    </p:spTree>
    <p:extLst>
      <p:ext uri="{BB962C8B-B14F-4D97-AF65-F5344CB8AC3E}">
        <p14:creationId xmlns:p14="http://schemas.microsoft.com/office/powerpoint/2010/main" val="156939890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dirty="0" smtClean="0"/>
              <a:t>Raporlu Süreler</a:t>
            </a:r>
            <a:endParaRPr dirty="0"/>
          </a:p>
        </p:txBody>
      </p:sp>
      <p:sp>
        <p:nvSpPr>
          <p:cNvPr id="3" name="Content Placeholder 2"/>
          <p:cNvSpPr>
            <a:spLocks noGrp="1"/>
          </p:cNvSpPr>
          <p:nvPr>
            <p:ph idx="1"/>
          </p:nvPr>
        </p:nvSpPr>
        <p:spPr>
          <a:xfrm>
            <a:off x="457200" y="1600200"/>
            <a:ext cx="8229600" cy="5120196"/>
          </a:xfrm>
        </p:spPr>
        <p:txBody>
          <a:bodyPr>
            <a:normAutofit fontScale="70000" lnSpcReduction="20000"/>
          </a:bodyPr>
          <a:lstStyle/>
          <a:p>
            <a:r>
              <a:rPr lang="tr-TR" b="1" dirty="0"/>
              <a:t>Ücret Türüne Göre Ödeme Yükümlülüğü:</a:t>
            </a:r>
            <a:endParaRPr lang="tr-TR" dirty="0"/>
          </a:p>
          <a:p>
            <a:pPr lvl="1"/>
            <a:r>
              <a:rPr lang="tr-TR" b="1" dirty="0" smtClean="0"/>
              <a:t>Günlük </a:t>
            </a:r>
            <a:r>
              <a:rPr lang="tr-TR" b="1" dirty="0"/>
              <a:t>veya Saatlik Ücret:</a:t>
            </a:r>
            <a:r>
              <a:rPr lang="tr-TR" dirty="0"/>
              <a:t> İşveren, işçinin raporlu olduğu (çalışmadığı) günler için ücret ödemek zorunda değildir.</a:t>
            </a:r>
          </a:p>
          <a:p>
            <a:r>
              <a:rPr lang="tr-TR" b="1" dirty="0"/>
              <a:t>SGK Ödeme Koşulları:</a:t>
            </a:r>
            <a:endParaRPr lang="tr-TR" dirty="0"/>
          </a:p>
          <a:p>
            <a:pPr lvl="1"/>
            <a:r>
              <a:rPr lang="tr-TR" dirty="0"/>
              <a:t>Hastalık raporlarında ilk </a:t>
            </a:r>
            <a:r>
              <a:rPr lang="tr-TR" b="1" dirty="0"/>
              <a:t>2 gün</a:t>
            </a:r>
            <a:r>
              <a:rPr lang="tr-TR" dirty="0"/>
              <a:t> için SGK tarafından iş göremezlik ödeneği verilmez.</a:t>
            </a:r>
          </a:p>
          <a:p>
            <a:pPr lvl="1"/>
            <a:r>
              <a:rPr lang="tr-TR" dirty="0"/>
              <a:t>Üçüncü günden itibaren ödeme başlar.</a:t>
            </a:r>
          </a:p>
          <a:p>
            <a:pPr lvl="1"/>
            <a:r>
              <a:rPr lang="tr-TR" dirty="0"/>
              <a:t>İş kazası veya meslek hastalığı durumlarında ise raporun ilk gününden itibaren ödeme yapılır</a:t>
            </a:r>
            <a:r>
              <a:rPr lang="tr-TR" dirty="0" smtClean="0"/>
              <a:t>.</a:t>
            </a:r>
          </a:p>
          <a:p>
            <a:pPr lvl="1"/>
            <a:r>
              <a:rPr lang="tr-TR" b="1" dirty="0"/>
              <a:t>Prim Şartı:</a:t>
            </a:r>
            <a:r>
              <a:rPr lang="tr-TR" dirty="0"/>
              <a:t> Ödeme alabilmek için raporun başladığı tarihten önceki son 1 yıl içinde en az </a:t>
            </a:r>
            <a:r>
              <a:rPr lang="tr-TR" b="1" dirty="0"/>
              <a:t>90 gün</a:t>
            </a:r>
            <a:r>
              <a:rPr lang="tr-TR" dirty="0"/>
              <a:t> kısa vadeli sigorta primi bildirilmiş olmalıdır.</a:t>
            </a:r>
          </a:p>
          <a:p>
            <a:r>
              <a:rPr lang="tr-TR" b="1" dirty="0"/>
              <a:t>Ödeme Oranları:</a:t>
            </a:r>
            <a:endParaRPr lang="tr-TR" dirty="0"/>
          </a:p>
          <a:p>
            <a:pPr lvl="1"/>
            <a:r>
              <a:rPr lang="tr-TR" b="1" dirty="0"/>
              <a:t>Ayakta Tedavi:</a:t>
            </a:r>
            <a:r>
              <a:rPr lang="tr-TR" dirty="0"/>
              <a:t> Günlük brüt kazancın </a:t>
            </a:r>
            <a:r>
              <a:rPr lang="tr-TR" b="1" dirty="0"/>
              <a:t>2/3'ü</a:t>
            </a:r>
            <a:r>
              <a:rPr lang="tr-TR" dirty="0"/>
              <a:t> oranında ödeme yapılır.</a:t>
            </a:r>
          </a:p>
          <a:p>
            <a:pPr lvl="1"/>
            <a:r>
              <a:rPr lang="tr-TR" b="1" dirty="0"/>
              <a:t>Yatarak Tedavi:</a:t>
            </a:r>
            <a:r>
              <a:rPr lang="tr-TR" dirty="0"/>
              <a:t> Günlük brüt kazancın </a:t>
            </a:r>
            <a:r>
              <a:rPr lang="tr-TR" b="1" dirty="0"/>
              <a:t>1/2'si (yarısı)</a:t>
            </a:r>
            <a:r>
              <a:rPr lang="tr-TR" dirty="0"/>
              <a:t> oranında ödeme yapılır.</a:t>
            </a:r>
          </a:p>
          <a:p>
            <a:pPr marL="0" indent="0">
              <a:buNone/>
            </a:pPr>
            <a:endParaRPr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dirty="0" smtClean="0"/>
              <a:t>Şubat ayı Raporlu Süreler</a:t>
            </a:r>
            <a:endParaRPr dirty="0"/>
          </a:p>
        </p:txBody>
      </p:sp>
      <p:sp>
        <p:nvSpPr>
          <p:cNvPr id="3" name="Content Placeholder 2"/>
          <p:cNvSpPr>
            <a:spLocks noGrp="1"/>
          </p:cNvSpPr>
          <p:nvPr>
            <p:ph idx="1"/>
          </p:nvPr>
        </p:nvSpPr>
        <p:spPr>
          <a:xfrm>
            <a:off x="457200" y="1225118"/>
            <a:ext cx="8229600" cy="5335480"/>
          </a:xfrm>
        </p:spPr>
        <p:txBody>
          <a:bodyPr>
            <a:normAutofit/>
          </a:bodyPr>
          <a:lstStyle/>
          <a:p>
            <a:pPr marL="0" indent="0">
              <a:buNone/>
            </a:pPr>
            <a:r>
              <a:rPr lang="tr-TR" sz="2000" dirty="0" smtClean="0"/>
              <a:t>-Şubat </a:t>
            </a:r>
            <a:r>
              <a:rPr lang="tr-TR" sz="2000" dirty="0"/>
              <a:t>ayının 28 veya 29 gün sürmesi, raporlu (istirahatli) işçilerin maaş ve SGK prim günü hesaplamalarında diğer aylardan farklı ve kritik kurallar doğurur. 2026 yılı için geçerli olan temel tahakkuk kuralları şunlardır</a:t>
            </a:r>
            <a:r>
              <a:rPr lang="tr-TR" sz="2000" dirty="0" smtClean="0"/>
              <a:t>:</a:t>
            </a:r>
          </a:p>
          <a:p>
            <a:pPr marL="0" indent="0">
              <a:buNone/>
            </a:pPr>
            <a:r>
              <a:rPr lang="tr-TR" sz="2000" b="1" dirty="0"/>
              <a:t>1. SGK Prim Gün Sayısı Hesaplama</a:t>
            </a:r>
            <a:endParaRPr lang="tr-TR" sz="2000" dirty="0" smtClean="0"/>
          </a:p>
          <a:p>
            <a:pPr marL="0" indent="0">
              <a:buNone/>
            </a:pPr>
            <a:r>
              <a:rPr lang="tr-TR" sz="2000" dirty="0" smtClean="0"/>
              <a:t> </a:t>
            </a:r>
            <a:r>
              <a:rPr lang="tr-TR" sz="2000" dirty="0"/>
              <a:t>Şubat ayında eksik günü (rapor, ücretsiz izin vb.) olan personelin prim günü 30 gün üzerinden değil, ayın gerçek takvim günü üzerinden </a:t>
            </a:r>
            <a:r>
              <a:rPr lang="tr-TR" sz="2000" dirty="0" smtClean="0"/>
              <a:t>hesaplanarak düşülür.</a:t>
            </a:r>
          </a:p>
          <a:p>
            <a:pPr marL="0" indent="0">
              <a:buNone/>
            </a:pPr>
            <a:r>
              <a:rPr lang="tr-TR" sz="2000" b="1" dirty="0"/>
              <a:t>Kural:</a:t>
            </a:r>
            <a:r>
              <a:rPr lang="tr-TR" sz="2000" dirty="0"/>
              <a:t> Ayın takvim günü (28) – Raporlu gün sayısı = Bildirilecek prim günü</a:t>
            </a:r>
            <a:r>
              <a:rPr lang="tr-TR" sz="2000" dirty="0" smtClean="0"/>
              <a:t>.</a:t>
            </a:r>
            <a:endParaRPr lang="tr-TR" sz="2000" dirty="0"/>
          </a:p>
          <a:p>
            <a:pPr marL="0" indent="0">
              <a:buNone/>
            </a:pPr>
            <a:r>
              <a:rPr lang="tr-TR" sz="2000" b="1" dirty="0" smtClean="0"/>
              <a:t>Örnek: </a:t>
            </a:r>
          </a:p>
          <a:p>
            <a:pPr marL="0" indent="0">
              <a:buNone/>
            </a:pPr>
            <a:r>
              <a:rPr lang="tr-TR" sz="2000" dirty="0" smtClean="0"/>
              <a:t>Şubat </a:t>
            </a:r>
            <a:r>
              <a:rPr lang="tr-TR" sz="2000" dirty="0"/>
              <a:t>ayında 3 gün rapor alan bir işçi </a:t>
            </a:r>
            <a:r>
              <a:rPr lang="tr-TR" sz="2000" dirty="0" smtClean="0"/>
              <a:t>için: 28-3= 25 </a:t>
            </a:r>
            <a:r>
              <a:rPr lang="tr-TR" sz="2000" dirty="0"/>
              <a:t>G</a:t>
            </a:r>
            <a:r>
              <a:rPr lang="tr-TR" sz="2000" dirty="0" smtClean="0"/>
              <a:t>ün </a:t>
            </a:r>
            <a:r>
              <a:rPr lang="tr-TR" sz="2000" dirty="0"/>
              <a:t>prim </a:t>
            </a:r>
            <a:r>
              <a:rPr lang="tr-TR" sz="2000" dirty="0" smtClean="0"/>
              <a:t>bildirilir</a:t>
            </a:r>
            <a:r>
              <a:rPr lang="tr-TR" sz="2000" dirty="0"/>
              <a:t> </a:t>
            </a:r>
            <a:r>
              <a:rPr lang="tr-TR" sz="2000" dirty="0" smtClean="0"/>
              <a:t>ve 25 günlük ücret ödenir</a:t>
            </a:r>
            <a:endParaRPr lang="tr-TR" sz="2000" dirty="0"/>
          </a:p>
          <a:p>
            <a:pPr>
              <a:buFontTx/>
              <a:buChar char="-"/>
            </a:pPr>
            <a:r>
              <a:rPr lang="tr-TR" sz="2000" dirty="0" smtClean="0"/>
              <a:t>işçi </a:t>
            </a:r>
            <a:r>
              <a:rPr lang="tr-TR" sz="2000" dirty="0"/>
              <a:t>sadece fiilen çalıştığı ve hafta tatili hak ettiği günler için ücret alır</a:t>
            </a:r>
            <a:r>
              <a:rPr lang="tr-TR" sz="2000" dirty="0" smtClean="0"/>
              <a:t>.</a:t>
            </a:r>
          </a:p>
          <a:p>
            <a:pPr>
              <a:buFontTx/>
              <a:buChar char="-"/>
            </a:pPr>
            <a:r>
              <a:rPr lang="tr-TR" sz="2000" dirty="0"/>
              <a:t>İşveren, istirahatli olan işçinin çalışmadığına dair bildirimi </a:t>
            </a:r>
            <a:r>
              <a:rPr lang="tr-TR" sz="2000" dirty="0" smtClean="0"/>
              <a:t>(çalışmazdık </a:t>
            </a:r>
            <a:r>
              <a:rPr lang="tr-TR" sz="2000" dirty="0"/>
              <a:t>girişi) SGK sistemine süresinde yapmalıdır.</a:t>
            </a:r>
            <a:endParaRPr sz="2000" dirty="0"/>
          </a:p>
        </p:txBody>
      </p:sp>
    </p:spTree>
    <p:extLst>
      <p:ext uri="{BB962C8B-B14F-4D97-AF65-F5344CB8AC3E}">
        <p14:creationId xmlns:p14="http://schemas.microsoft.com/office/powerpoint/2010/main" val="239227773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dirty="0" smtClean="0"/>
              <a:t>Şubat ayı Raporlu Süreler</a:t>
            </a:r>
            <a:endParaRPr dirty="0"/>
          </a:p>
        </p:txBody>
      </p:sp>
      <p:sp>
        <p:nvSpPr>
          <p:cNvPr id="3" name="Content Placeholder 2"/>
          <p:cNvSpPr>
            <a:spLocks noGrp="1"/>
          </p:cNvSpPr>
          <p:nvPr>
            <p:ph idx="1"/>
          </p:nvPr>
        </p:nvSpPr>
        <p:spPr>
          <a:xfrm>
            <a:off x="457200" y="1225118"/>
            <a:ext cx="8229600" cy="5335480"/>
          </a:xfrm>
        </p:spPr>
        <p:txBody>
          <a:bodyPr>
            <a:normAutofit/>
          </a:bodyPr>
          <a:lstStyle/>
          <a:p>
            <a:r>
              <a:rPr lang="tr-TR" sz="2000" b="1" dirty="0"/>
              <a:t>3. Ödeme Kuralları ve İstisnalar</a:t>
            </a:r>
            <a:endParaRPr lang="tr-TR" sz="2000" dirty="0"/>
          </a:p>
          <a:p>
            <a:pPr lvl="0"/>
            <a:r>
              <a:rPr lang="tr-TR" sz="2000" b="1" dirty="0"/>
              <a:t>İlk 2 Gün Kuralı:</a:t>
            </a:r>
            <a:r>
              <a:rPr lang="tr-TR" sz="2000" dirty="0"/>
              <a:t> Hastalık vakalarında (iş kazası hariç), raporun </a:t>
            </a:r>
            <a:r>
              <a:rPr lang="tr-TR" sz="2000" b="1" dirty="0"/>
              <a:t>ilk 2 günü</a:t>
            </a:r>
            <a:r>
              <a:rPr lang="tr-TR" sz="2000" dirty="0"/>
              <a:t> için SGK ödeme yapmaz. Ödeme 3. günden itibaren başlar.</a:t>
            </a:r>
          </a:p>
          <a:p>
            <a:pPr lvl="0"/>
            <a:r>
              <a:rPr lang="tr-TR" sz="2000" b="1" dirty="0"/>
              <a:t>İş Kazası ve Meslek Hastalığı:</a:t>
            </a:r>
            <a:r>
              <a:rPr lang="tr-TR" sz="2000" dirty="0"/>
              <a:t> Bu durumlarda ayakta veya yatarak ayrımı yapılmaksızın, raporun </a:t>
            </a:r>
            <a:r>
              <a:rPr lang="tr-TR" sz="2000" b="1" dirty="0"/>
              <a:t>ilk gününden</a:t>
            </a:r>
            <a:r>
              <a:rPr lang="tr-TR" sz="2000" dirty="0"/>
              <a:t> itibaren günlük kazancın </a:t>
            </a:r>
            <a:r>
              <a:rPr lang="tr-TR" sz="2000" b="1" dirty="0"/>
              <a:t>tamamı (%100)</a:t>
            </a:r>
            <a:r>
              <a:rPr lang="tr-TR" sz="2000" dirty="0"/>
              <a:t> ödenir</a:t>
            </a:r>
            <a:r>
              <a:rPr lang="tr-TR" sz="2000" dirty="0" smtClean="0"/>
              <a:t>. </a:t>
            </a:r>
          </a:p>
          <a:p>
            <a:pPr lvl="0"/>
            <a:r>
              <a:rPr lang="tr-TR" sz="2000" dirty="0" smtClean="0"/>
              <a:t>Bu Hesapla 2026 Asgari ücretin günlük Ücret Üzerinden Hesaplanmıştır </a:t>
            </a:r>
            <a:endParaRPr lang="tr-TR" sz="2000" dirty="0"/>
          </a:p>
          <a:p>
            <a:pPr lvl="0"/>
            <a:endParaRPr lang="tr-TR" sz="2000" dirty="0"/>
          </a:p>
          <a:p>
            <a:pPr marL="0" indent="0">
              <a:buNone/>
            </a:pPr>
            <a:endParaRPr sz="2000" dirty="0"/>
          </a:p>
        </p:txBody>
      </p:sp>
      <p:sp>
        <p:nvSpPr>
          <p:cNvPr id="5" name="Rectangle 2"/>
          <p:cNvSpPr>
            <a:spLocks noChangeArrowheads="1"/>
          </p:cNvSpPr>
          <p:nvPr/>
        </p:nvSpPr>
        <p:spPr bwMode="auto">
          <a:xfrm>
            <a:off x="0" y="0"/>
            <a:ext cx="9144000" cy="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altLang="tr-TR" sz="1500" b="1" i="0" u="none" strike="noStrike" cap="none" normalizeH="0" baseline="0" smtClean="0">
                <a:ln>
                  <a:noFill/>
                </a:ln>
                <a:solidFill>
                  <a:srgbClr val="0A0A0A"/>
                </a:solidFill>
                <a:effectLst/>
                <a:latin typeface="Google Sans"/>
              </a:rPr>
              <a:t> Özet Karşılaştırma Tablosu</a:t>
            </a:r>
            <a:endParaRPr kumimoji="0" lang="tr-TR" altLang="tr-TR" sz="600" b="0" i="0" u="none" strike="noStrike" cap="none" normalizeH="0" baseline="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tr-TR" altLang="tr-TR" sz="1800" b="0" i="0" u="none" strike="noStrike" cap="none" normalizeH="0" baseline="0" smtClean="0">
              <a:ln>
                <a:noFill/>
              </a:ln>
              <a:solidFill>
                <a:schemeClr val="tx1"/>
              </a:solidFill>
              <a:effectLst/>
              <a:latin typeface="Arial" panose="020B0604020202020204" pitchFamily="34" charset="0"/>
            </a:endParaRPr>
          </a:p>
        </p:txBody>
      </p:sp>
      <p:graphicFrame>
        <p:nvGraphicFramePr>
          <p:cNvPr id="9" name="Tablo 8"/>
          <p:cNvGraphicFramePr>
            <a:graphicFrameLocks noGrp="1"/>
          </p:cNvGraphicFramePr>
          <p:nvPr>
            <p:extLst>
              <p:ext uri="{D42A27DB-BD31-4B8C-83A1-F6EECF244321}">
                <p14:modId xmlns:p14="http://schemas.microsoft.com/office/powerpoint/2010/main" val="2321414188"/>
              </p:ext>
            </p:extLst>
          </p:nvPr>
        </p:nvGraphicFramePr>
        <p:xfrm>
          <a:off x="674700" y="3630966"/>
          <a:ext cx="7901128" cy="2503444"/>
        </p:xfrm>
        <a:graphic>
          <a:graphicData uri="http://schemas.openxmlformats.org/drawingml/2006/table">
            <a:tbl>
              <a:tblPr firstRow="1" firstCol="1" bandRow="1">
                <a:tableStyleId>{5C22544A-7EE6-4342-B048-85BDC9FD1C3A}</a:tableStyleId>
              </a:tblPr>
              <a:tblGrid>
                <a:gridCol w="1975282">
                  <a:extLst>
                    <a:ext uri="{9D8B030D-6E8A-4147-A177-3AD203B41FA5}">
                      <a16:colId xmlns:a16="http://schemas.microsoft.com/office/drawing/2014/main" val="2726400253"/>
                    </a:ext>
                  </a:extLst>
                </a:gridCol>
                <a:gridCol w="1975282">
                  <a:extLst>
                    <a:ext uri="{9D8B030D-6E8A-4147-A177-3AD203B41FA5}">
                      <a16:colId xmlns:a16="http://schemas.microsoft.com/office/drawing/2014/main" val="438163288"/>
                    </a:ext>
                  </a:extLst>
                </a:gridCol>
                <a:gridCol w="1975282">
                  <a:extLst>
                    <a:ext uri="{9D8B030D-6E8A-4147-A177-3AD203B41FA5}">
                      <a16:colId xmlns:a16="http://schemas.microsoft.com/office/drawing/2014/main" val="3495730976"/>
                    </a:ext>
                  </a:extLst>
                </a:gridCol>
                <a:gridCol w="1975282">
                  <a:extLst>
                    <a:ext uri="{9D8B030D-6E8A-4147-A177-3AD203B41FA5}">
                      <a16:colId xmlns:a16="http://schemas.microsoft.com/office/drawing/2014/main" val="3883794360"/>
                    </a:ext>
                  </a:extLst>
                </a:gridCol>
              </a:tblGrid>
              <a:tr h="539882">
                <a:tc>
                  <a:txBody>
                    <a:bodyPr/>
                    <a:lstStyle/>
                    <a:p>
                      <a:pPr>
                        <a:lnSpc>
                          <a:spcPts val="1650"/>
                        </a:lnSpc>
                        <a:spcAft>
                          <a:spcPts val="0"/>
                        </a:spcAft>
                      </a:pPr>
                      <a:r>
                        <a:rPr lang="tr-TR" sz="1050" dirty="0" smtClean="0">
                          <a:effectLst/>
                        </a:rPr>
                        <a:t> Durum</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152400" marT="76200" marB="76200"/>
                </a:tc>
                <a:tc>
                  <a:txBody>
                    <a:bodyPr/>
                    <a:lstStyle/>
                    <a:p>
                      <a:pPr>
                        <a:lnSpc>
                          <a:spcPts val="1650"/>
                        </a:lnSpc>
                        <a:spcAft>
                          <a:spcPts val="0"/>
                        </a:spcAft>
                      </a:pPr>
                      <a:r>
                        <a:rPr lang="tr-TR" sz="1050" dirty="0" smtClean="0">
                          <a:effectLst/>
                        </a:rPr>
                        <a:t>   Ödeme </a:t>
                      </a:r>
                      <a:r>
                        <a:rPr lang="tr-TR" sz="1050" dirty="0">
                          <a:effectLst/>
                        </a:rPr>
                        <a:t>Oranı</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152400" marT="76200" marB="76200"/>
                </a:tc>
                <a:tc>
                  <a:txBody>
                    <a:bodyPr/>
                    <a:lstStyle/>
                    <a:p>
                      <a:pPr>
                        <a:lnSpc>
                          <a:spcPts val="1650"/>
                        </a:lnSpc>
                        <a:spcAft>
                          <a:spcPts val="0"/>
                        </a:spcAft>
                      </a:pPr>
                      <a:r>
                        <a:rPr lang="tr-TR" sz="1050" dirty="0" smtClean="0">
                          <a:effectLst/>
                        </a:rPr>
                        <a:t>     Ödeme </a:t>
                      </a:r>
                      <a:r>
                        <a:rPr lang="tr-TR" sz="1050" dirty="0">
                          <a:effectLst/>
                        </a:rPr>
                        <a:t>Başlangıcı</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152400" marT="76200" marB="76200"/>
                </a:tc>
                <a:tc>
                  <a:txBody>
                    <a:bodyPr/>
                    <a:lstStyle/>
                    <a:p>
                      <a:pPr>
                        <a:lnSpc>
                          <a:spcPts val="1650"/>
                        </a:lnSpc>
                        <a:spcAft>
                          <a:spcPts val="0"/>
                        </a:spcAft>
                      </a:pPr>
                      <a:r>
                        <a:rPr lang="tr-TR" sz="1050" dirty="0" smtClean="0">
                          <a:effectLst/>
                        </a:rPr>
                        <a:t>    2026 </a:t>
                      </a:r>
                      <a:r>
                        <a:rPr lang="tr-TR" sz="1050" dirty="0">
                          <a:effectLst/>
                        </a:rPr>
                        <a:t>Günlük Min. Ödeme</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76200" marB="76200"/>
                </a:tc>
                <a:extLst>
                  <a:ext uri="{0D108BD9-81ED-4DB2-BD59-A6C34878D82A}">
                    <a16:rowId xmlns:a16="http://schemas.microsoft.com/office/drawing/2014/main" val="415514576"/>
                  </a:ext>
                </a:extLst>
              </a:tr>
              <a:tr h="651581">
                <a:tc>
                  <a:txBody>
                    <a:bodyPr/>
                    <a:lstStyle/>
                    <a:p>
                      <a:pPr>
                        <a:lnSpc>
                          <a:spcPts val="1650"/>
                        </a:lnSpc>
                        <a:spcAft>
                          <a:spcPts val="0"/>
                        </a:spcAft>
                      </a:pPr>
                      <a:r>
                        <a:rPr lang="tr-TR" sz="1050" dirty="0" smtClean="0">
                          <a:effectLst/>
                        </a:rPr>
                        <a:t>    Ayakta </a:t>
                      </a:r>
                      <a:r>
                        <a:rPr lang="tr-TR" sz="1050" dirty="0">
                          <a:effectLst/>
                        </a:rPr>
                        <a:t>(Hastalık)</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152400" marT="114300" marB="114300"/>
                </a:tc>
                <a:tc>
                  <a:txBody>
                    <a:bodyPr/>
                    <a:lstStyle/>
                    <a:p>
                      <a:pPr>
                        <a:lnSpc>
                          <a:spcPts val="1650"/>
                        </a:lnSpc>
                        <a:spcAft>
                          <a:spcPts val="0"/>
                        </a:spcAft>
                      </a:pPr>
                      <a:r>
                        <a:rPr lang="tr-TR" sz="1050">
                          <a:effectLst/>
                        </a:rPr>
                        <a:t>%66,6 (2/3)</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0" marR="152400" marT="114300" marB="114300"/>
                </a:tc>
                <a:tc>
                  <a:txBody>
                    <a:bodyPr/>
                    <a:lstStyle/>
                    <a:p>
                      <a:pPr>
                        <a:lnSpc>
                          <a:spcPts val="1650"/>
                        </a:lnSpc>
                        <a:spcAft>
                          <a:spcPts val="0"/>
                        </a:spcAft>
                      </a:pPr>
                      <a:r>
                        <a:rPr lang="tr-TR" sz="1050">
                          <a:effectLst/>
                        </a:rPr>
                        <a:t>3. Günden itibaren</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0" marR="152400" marT="114300" marB="114300"/>
                </a:tc>
                <a:tc>
                  <a:txBody>
                    <a:bodyPr/>
                    <a:lstStyle/>
                    <a:p>
                      <a:pPr>
                        <a:lnSpc>
                          <a:spcPts val="1650"/>
                        </a:lnSpc>
                        <a:spcAft>
                          <a:spcPts val="0"/>
                        </a:spcAft>
                      </a:pPr>
                      <a:r>
                        <a:rPr lang="tr-TR" sz="1050">
                          <a:effectLst/>
                        </a:rPr>
                        <a:t>734,00 TL</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114300" marB="114300"/>
                </a:tc>
                <a:extLst>
                  <a:ext uri="{0D108BD9-81ED-4DB2-BD59-A6C34878D82A}">
                    <a16:rowId xmlns:a16="http://schemas.microsoft.com/office/drawing/2014/main" val="1383395876"/>
                  </a:ext>
                </a:extLst>
              </a:tr>
              <a:tr h="651581">
                <a:tc>
                  <a:txBody>
                    <a:bodyPr/>
                    <a:lstStyle/>
                    <a:p>
                      <a:pPr>
                        <a:lnSpc>
                          <a:spcPts val="1650"/>
                        </a:lnSpc>
                        <a:spcAft>
                          <a:spcPts val="0"/>
                        </a:spcAft>
                      </a:pPr>
                      <a:r>
                        <a:rPr lang="tr-TR" sz="1050" dirty="0" smtClean="0">
                          <a:effectLst/>
                        </a:rPr>
                        <a:t>  Yatarak </a:t>
                      </a:r>
                      <a:r>
                        <a:rPr lang="tr-TR" sz="1050" dirty="0">
                          <a:effectLst/>
                        </a:rPr>
                        <a:t>(Hastalık)</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152400" marT="114300" marB="114300"/>
                </a:tc>
                <a:tc>
                  <a:txBody>
                    <a:bodyPr/>
                    <a:lstStyle/>
                    <a:p>
                      <a:pPr>
                        <a:lnSpc>
                          <a:spcPts val="1650"/>
                        </a:lnSpc>
                        <a:spcAft>
                          <a:spcPts val="0"/>
                        </a:spcAft>
                      </a:pPr>
                      <a:r>
                        <a:rPr lang="tr-TR" sz="1050">
                          <a:effectLst/>
                        </a:rPr>
                        <a:t>%50 (1/2)</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0" marR="152400" marT="114300" marB="114300"/>
                </a:tc>
                <a:tc>
                  <a:txBody>
                    <a:bodyPr/>
                    <a:lstStyle/>
                    <a:p>
                      <a:pPr>
                        <a:lnSpc>
                          <a:spcPts val="1650"/>
                        </a:lnSpc>
                        <a:spcAft>
                          <a:spcPts val="0"/>
                        </a:spcAft>
                      </a:pPr>
                      <a:r>
                        <a:rPr lang="tr-TR" sz="1050">
                          <a:effectLst/>
                        </a:rPr>
                        <a:t>3. Günden itibaren</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0" marR="152400" marT="114300" marB="114300"/>
                </a:tc>
                <a:tc>
                  <a:txBody>
                    <a:bodyPr/>
                    <a:lstStyle/>
                    <a:p>
                      <a:pPr>
                        <a:lnSpc>
                          <a:spcPts val="1650"/>
                        </a:lnSpc>
                        <a:spcAft>
                          <a:spcPts val="0"/>
                        </a:spcAft>
                      </a:pPr>
                      <a:r>
                        <a:rPr lang="tr-TR" sz="1050">
                          <a:effectLst/>
                        </a:rPr>
                        <a:t>550,50 TL</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114300" marB="114300"/>
                </a:tc>
                <a:extLst>
                  <a:ext uri="{0D108BD9-81ED-4DB2-BD59-A6C34878D82A}">
                    <a16:rowId xmlns:a16="http://schemas.microsoft.com/office/drawing/2014/main" val="442053754"/>
                  </a:ext>
                </a:extLst>
              </a:tr>
              <a:tr h="651581">
                <a:tc>
                  <a:txBody>
                    <a:bodyPr/>
                    <a:lstStyle/>
                    <a:p>
                      <a:pPr>
                        <a:lnSpc>
                          <a:spcPts val="1650"/>
                        </a:lnSpc>
                        <a:spcAft>
                          <a:spcPts val="0"/>
                        </a:spcAft>
                      </a:pPr>
                      <a:r>
                        <a:rPr lang="tr-TR" sz="1050" dirty="0" smtClean="0">
                          <a:effectLst/>
                        </a:rPr>
                        <a:t>  İş Kazası  (</a:t>
                      </a:r>
                      <a:r>
                        <a:rPr lang="tr-TR" sz="1050" dirty="0" smtClean="0">
                          <a:solidFill>
                            <a:srgbClr val="FF0000"/>
                          </a:solidFill>
                          <a:effectLst/>
                        </a:rPr>
                        <a:t>Uyarı</a:t>
                      </a:r>
                      <a:r>
                        <a:rPr lang="tr-TR" sz="1050" baseline="0" dirty="0" smtClean="0">
                          <a:solidFill>
                            <a:srgbClr val="FF0000"/>
                          </a:solidFill>
                          <a:effectLst/>
                        </a:rPr>
                        <a:t> 3 iş günü İçerisinde Bakanlı bildirilmeli)</a:t>
                      </a:r>
                      <a:endParaRPr lang="tr-TR" sz="1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152400" marT="114300" marB="114300"/>
                </a:tc>
                <a:tc>
                  <a:txBody>
                    <a:bodyPr/>
                    <a:lstStyle/>
                    <a:p>
                      <a:pPr>
                        <a:lnSpc>
                          <a:spcPts val="1650"/>
                        </a:lnSpc>
                        <a:spcAft>
                          <a:spcPts val="0"/>
                        </a:spcAft>
                      </a:pPr>
                      <a:r>
                        <a:rPr lang="tr-TR" sz="1050" dirty="0">
                          <a:effectLst/>
                        </a:rPr>
                        <a:t>%100</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152400" marT="114300" marB="114300"/>
                </a:tc>
                <a:tc>
                  <a:txBody>
                    <a:bodyPr/>
                    <a:lstStyle/>
                    <a:p>
                      <a:pPr>
                        <a:lnSpc>
                          <a:spcPts val="1650"/>
                        </a:lnSpc>
                        <a:spcAft>
                          <a:spcPts val="0"/>
                        </a:spcAft>
                      </a:pPr>
                      <a:r>
                        <a:rPr lang="tr-TR" sz="1050">
                          <a:effectLst/>
                        </a:rPr>
                        <a:t>1. Günden itibaren</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0" marR="152400" marT="114300" marB="114300"/>
                </a:tc>
                <a:tc>
                  <a:txBody>
                    <a:bodyPr/>
                    <a:lstStyle/>
                    <a:p>
                      <a:pPr>
                        <a:lnSpc>
                          <a:spcPts val="1650"/>
                        </a:lnSpc>
                        <a:spcAft>
                          <a:spcPts val="0"/>
                        </a:spcAft>
                      </a:pPr>
                      <a:r>
                        <a:rPr lang="tr-TR" sz="1050" dirty="0">
                          <a:effectLst/>
                        </a:rPr>
                        <a:t>1.101,00 TL</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114300" marB="114300"/>
                </a:tc>
                <a:extLst>
                  <a:ext uri="{0D108BD9-81ED-4DB2-BD59-A6C34878D82A}">
                    <a16:rowId xmlns:a16="http://schemas.microsoft.com/office/drawing/2014/main" val="2881566857"/>
                  </a:ext>
                </a:extLst>
              </a:tr>
            </a:tbl>
          </a:graphicData>
        </a:graphic>
      </p:graphicFrame>
    </p:spTree>
    <p:extLst>
      <p:ext uri="{BB962C8B-B14F-4D97-AF65-F5344CB8AC3E}">
        <p14:creationId xmlns:p14="http://schemas.microsoft.com/office/powerpoint/2010/main" val="53049858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Maaş Tahakkuk Süreci</a:t>
            </a:r>
          </a:p>
        </p:txBody>
      </p:sp>
      <p:sp>
        <p:nvSpPr>
          <p:cNvPr id="3" name="Content Placeholder 2"/>
          <p:cNvSpPr>
            <a:spLocks noGrp="1"/>
          </p:cNvSpPr>
          <p:nvPr>
            <p:ph idx="1"/>
          </p:nvPr>
        </p:nvSpPr>
        <p:spPr/>
        <p:txBody>
          <a:bodyPr/>
          <a:lstStyle/>
          <a:p>
            <a:r>
              <a:rPr dirty="0" err="1"/>
              <a:t>Personel</a:t>
            </a:r>
            <a:r>
              <a:rPr dirty="0"/>
              <a:t> </a:t>
            </a:r>
            <a:r>
              <a:rPr dirty="0" err="1"/>
              <a:t>bilgilerinin</a:t>
            </a:r>
            <a:r>
              <a:rPr dirty="0"/>
              <a:t> </a:t>
            </a:r>
            <a:r>
              <a:rPr dirty="0" err="1" smtClean="0"/>
              <a:t>toplanması</a:t>
            </a:r>
            <a:r>
              <a:rPr lang="tr-TR" dirty="0" smtClean="0"/>
              <a:t>(Puantaj </a:t>
            </a:r>
            <a:r>
              <a:rPr lang="tr-TR" dirty="0" err="1" smtClean="0"/>
              <a:t>imz.f</a:t>
            </a:r>
            <a:r>
              <a:rPr lang="tr-TR" dirty="0" smtClean="0"/>
              <a:t>)</a:t>
            </a:r>
            <a:endParaRPr dirty="0"/>
          </a:p>
          <a:p>
            <a:r>
              <a:rPr dirty="0" err="1"/>
              <a:t>Çalışma</a:t>
            </a:r>
            <a:r>
              <a:rPr dirty="0"/>
              <a:t> </a:t>
            </a:r>
            <a:r>
              <a:rPr dirty="0" err="1"/>
              <a:t>günlerinin</a:t>
            </a:r>
            <a:r>
              <a:rPr dirty="0"/>
              <a:t> </a:t>
            </a:r>
            <a:r>
              <a:rPr dirty="0" err="1" smtClean="0"/>
              <a:t>belirlenmesi</a:t>
            </a:r>
            <a:endParaRPr dirty="0"/>
          </a:p>
          <a:p>
            <a:r>
              <a:rPr dirty="0" err="1"/>
              <a:t>Brüt</a:t>
            </a:r>
            <a:r>
              <a:rPr dirty="0"/>
              <a:t> </a:t>
            </a:r>
            <a:r>
              <a:rPr dirty="0" err="1"/>
              <a:t>maaş</a:t>
            </a:r>
            <a:r>
              <a:rPr dirty="0"/>
              <a:t> </a:t>
            </a:r>
            <a:r>
              <a:rPr dirty="0" err="1"/>
              <a:t>hesaplama</a:t>
            </a:r>
            <a:endParaRPr dirty="0"/>
          </a:p>
          <a:p>
            <a:r>
              <a:rPr dirty="0" err="1"/>
              <a:t>Kesintilerin</a:t>
            </a:r>
            <a:r>
              <a:rPr dirty="0"/>
              <a:t> </a:t>
            </a:r>
            <a:r>
              <a:rPr dirty="0" err="1"/>
              <a:t>uygulanması</a:t>
            </a:r>
            <a:endParaRPr dirty="0"/>
          </a:p>
          <a:p>
            <a:r>
              <a:rPr dirty="0"/>
              <a:t>Net </a:t>
            </a:r>
            <a:r>
              <a:rPr dirty="0" err="1"/>
              <a:t>maaşın</a:t>
            </a:r>
            <a:r>
              <a:rPr dirty="0"/>
              <a:t> </a:t>
            </a:r>
            <a:r>
              <a:rPr dirty="0" err="1"/>
              <a:t>bulunması</a:t>
            </a:r>
            <a:endParaRPr dirty="0"/>
          </a:p>
          <a:p>
            <a:r>
              <a:rPr dirty="0" err="1"/>
              <a:t>Bordro</a:t>
            </a:r>
            <a:r>
              <a:rPr dirty="0"/>
              <a:t> </a:t>
            </a:r>
            <a:r>
              <a:rPr dirty="0" err="1"/>
              <a:t>oluşturulması</a:t>
            </a:r>
            <a:endParaRPr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Maaş Ödeme Süreci</a:t>
            </a:r>
          </a:p>
        </p:txBody>
      </p:sp>
      <p:sp>
        <p:nvSpPr>
          <p:cNvPr id="3" name="Content Placeholder 2"/>
          <p:cNvSpPr>
            <a:spLocks noGrp="1"/>
          </p:cNvSpPr>
          <p:nvPr>
            <p:ph idx="1"/>
          </p:nvPr>
        </p:nvSpPr>
        <p:spPr/>
        <p:txBody>
          <a:bodyPr/>
          <a:lstStyle/>
          <a:p>
            <a:r>
              <a:t>Tahakkuk işlemi tamamlanır</a:t>
            </a:r>
          </a:p>
          <a:p>
            <a:r>
              <a:t>Muhasebe birimine gönderilir</a:t>
            </a:r>
          </a:p>
          <a:p>
            <a:r>
              <a:t>Bankaya ödeme talimatı verilir</a:t>
            </a:r>
          </a:p>
          <a:p>
            <a:r>
              <a:t>Personel hesaplarına aktarılır</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dirty="0" err="1"/>
              <a:t>Dikkat</a:t>
            </a:r>
            <a:r>
              <a:rPr dirty="0"/>
              <a:t> </a:t>
            </a:r>
            <a:r>
              <a:rPr dirty="0" err="1"/>
              <a:t>Edilmesi</a:t>
            </a:r>
            <a:r>
              <a:rPr dirty="0"/>
              <a:t> </a:t>
            </a:r>
            <a:r>
              <a:rPr dirty="0" err="1"/>
              <a:t>Gerekenler</a:t>
            </a:r>
            <a:endParaRPr dirty="0"/>
          </a:p>
        </p:txBody>
      </p:sp>
      <p:sp>
        <p:nvSpPr>
          <p:cNvPr id="3" name="Content Placeholder 2"/>
          <p:cNvSpPr>
            <a:spLocks noGrp="1"/>
          </p:cNvSpPr>
          <p:nvPr>
            <p:ph idx="1"/>
          </p:nvPr>
        </p:nvSpPr>
        <p:spPr/>
        <p:txBody>
          <a:bodyPr/>
          <a:lstStyle/>
          <a:p>
            <a:r>
              <a:rPr dirty="0" err="1"/>
              <a:t>Mevzuata</a:t>
            </a:r>
            <a:r>
              <a:rPr dirty="0"/>
              <a:t> </a:t>
            </a:r>
            <a:r>
              <a:rPr dirty="0" err="1"/>
              <a:t>uygunluk</a:t>
            </a:r>
            <a:endParaRPr dirty="0"/>
          </a:p>
          <a:p>
            <a:r>
              <a:rPr dirty="0" err="1"/>
              <a:t>Doğru</a:t>
            </a:r>
            <a:r>
              <a:rPr dirty="0"/>
              <a:t> </a:t>
            </a:r>
            <a:r>
              <a:rPr dirty="0" err="1"/>
              <a:t>veri</a:t>
            </a:r>
            <a:r>
              <a:rPr dirty="0"/>
              <a:t> </a:t>
            </a:r>
            <a:r>
              <a:rPr dirty="0" err="1"/>
              <a:t>girişi</a:t>
            </a:r>
            <a:endParaRPr dirty="0"/>
          </a:p>
          <a:p>
            <a:r>
              <a:rPr dirty="0" err="1"/>
              <a:t>Kesintilerin</a:t>
            </a:r>
            <a:r>
              <a:rPr dirty="0"/>
              <a:t> </a:t>
            </a:r>
            <a:r>
              <a:rPr dirty="0" err="1"/>
              <a:t>eksiksiz</a:t>
            </a:r>
            <a:r>
              <a:rPr dirty="0"/>
              <a:t> </a:t>
            </a:r>
            <a:r>
              <a:rPr dirty="0" err="1"/>
              <a:t>yapılması</a:t>
            </a:r>
            <a:endParaRPr dirty="0"/>
          </a:p>
          <a:p>
            <a:r>
              <a:rPr dirty="0" err="1"/>
              <a:t>Zamanında</a:t>
            </a:r>
            <a:r>
              <a:rPr dirty="0"/>
              <a:t> </a:t>
            </a:r>
            <a:r>
              <a:rPr dirty="0" err="1"/>
              <a:t>işlem</a:t>
            </a:r>
            <a:endParaRPr dirty="0"/>
          </a:p>
          <a:p>
            <a:r>
              <a:rPr dirty="0" err="1"/>
              <a:t>Denetim</a:t>
            </a:r>
            <a:r>
              <a:rPr dirty="0"/>
              <a:t> </a:t>
            </a:r>
            <a:r>
              <a:rPr dirty="0" err="1"/>
              <a:t>izlerinin</a:t>
            </a:r>
            <a:r>
              <a:rPr dirty="0"/>
              <a:t> </a:t>
            </a:r>
            <a:r>
              <a:rPr dirty="0" err="1" smtClean="0"/>
              <a:t>tutulması</a:t>
            </a:r>
            <a:endParaRPr lang="tr-TR" dirty="0" smtClean="0"/>
          </a:p>
          <a:p>
            <a:r>
              <a:rPr lang="tr-TR" dirty="0" smtClean="0"/>
              <a:t>Asgari Ücret indirimleri Gelir vergisi ve Damga vergisi İstisnaları uygulanma şekilleri</a:t>
            </a:r>
            <a:endParaRPr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Sık Yapılan Hatalar</a:t>
            </a:r>
          </a:p>
        </p:txBody>
      </p:sp>
      <p:sp>
        <p:nvSpPr>
          <p:cNvPr id="3" name="Content Placeholder 2"/>
          <p:cNvSpPr>
            <a:spLocks noGrp="1"/>
          </p:cNvSpPr>
          <p:nvPr>
            <p:ph idx="1"/>
          </p:nvPr>
        </p:nvSpPr>
        <p:spPr/>
        <p:txBody>
          <a:bodyPr>
            <a:normAutofit lnSpcReduction="10000"/>
          </a:bodyPr>
          <a:lstStyle/>
          <a:p>
            <a:r>
              <a:rPr dirty="0" err="1"/>
              <a:t>Eksik</a:t>
            </a:r>
            <a:r>
              <a:rPr dirty="0"/>
              <a:t> </a:t>
            </a:r>
            <a:r>
              <a:rPr dirty="0" err="1"/>
              <a:t>gün</a:t>
            </a:r>
            <a:r>
              <a:rPr dirty="0"/>
              <a:t> </a:t>
            </a:r>
            <a:r>
              <a:rPr dirty="0" err="1"/>
              <a:t>hesaplama</a:t>
            </a:r>
            <a:endParaRPr dirty="0"/>
          </a:p>
          <a:p>
            <a:r>
              <a:rPr dirty="0" err="1"/>
              <a:t>Yanlış</a:t>
            </a:r>
            <a:r>
              <a:rPr dirty="0"/>
              <a:t> </a:t>
            </a:r>
            <a:r>
              <a:rPr dirty="0" err="1"/>
              <a:t>vergi</a:t>
            </a:r>
            <a:r>
              <a:rPr dirty="0"/>
              <a:t> </a:t>
            </a:r>
            <a:r>
              <a:rPr dirty="0" err="1" smtClean="0"/>
              <a:t>dilimi</a:t>
            </a:r>
            <a:r>
              <a:rPr lang="tr-TR" dirty="0" smtClean="0"/>
              <a:t> Matraha giren ekler</a:t>
            </a:r>
            <a:endParaRPr dirty="0"/>
          </a:p>
          <a:p>
            <a:r>
              <a:rPr dirty="0"/>
              <a:t>SGK </a:t>
            </a:r>
            <a:r>
              <a:rPr lang="tr-TR" dirty="0" smtClean="0"/>
              <a:t>istisna oranlarında hata</a:t>
            </a:r>
            <a:endParaRPr dirty="0"/>
          </a:p>
          <a:p>
            <a:r>
              <a:rPr dirty="0" err="1"/>
              <a:t>Fazla</a:t>
            </a:r>
            <a:r>
              <a:rPr dirty="0"/>
              <a:t>/</a:t>
            </a:r>
            <a:r>
              <a:rPr dirty="0" err="1"/>
              <a:t>eksik</a:t>
            </a:r>
            <a:r>
              <a:rPr dirty="0"/>
              <a:t> </a:t>
            </a:r>
            <a:r>
              <a:rPr dirty="0" err="1"/>
              <a:t>ödeme</a:t>
            </a:r>
            <a:endParaRPr dirty="0"/>
          </a:p>
          <a:p>
            <a:r>
              <a:rPr lang="tr-TR" dirty="0" smtClean="0"/>
              <a:t>Raporlu gün Hesabı (Şubat Ayı)</a:t>
            </a:r>
          </a:p>
          <a:p>
            <a:r>
              <a:rPr lang="tr-TR" dirty="0" smtClean="0"/>
              <a:t>Sendika alacaklarında günlük tutarları</a:t>
            </a:r>
          </a:p>
          <a:p>
            <a:r>
              <a:rPr lang="tr-TR" dirty="0" smtClean="0"/>
              <a:t>Diğer sosyal yardımlarımda işçi bildirim beyanları</a:t>
            </a:r>
            <a:endParaRPr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emplate/>
  <TotalTime>2499</TotalTime>
  <Words>884</Words>
  <Application>Microsoft Office PowerPoint</Application>
  <PresentationFormat>Ekran Gösterisi (4:3)</PresentationFormat>
  <Paragraphs>233</Paragraphs>
  <Slides>21</Slides>
  <Notes>0</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21</vt:i4>
      </vt:variant>
    </vt:vector>
  </HeadingPairs>
  <TitlesOfParts>
    <vt:vector size="26" baseType="lpstr">
      <vt:lpstr>Arial</vt:lpstr>
      <vt:lpstr>Calibri</vt:lpstr>
      <vt:lpstr>Google Sans</vt:lpstr>
      <vt:lpstr>Times New Roman</vt:lpstr>
      <vt:lpstr>Office Theme</vt:lpstr>
      <vt:lpstr>PowerPoint Sunusu</vt:lpstr>
      <vt:lpstr>KONU BAŞLIKLARI</vt:lpstr>
      <vt:lpstr> </vt:lpstr>
      <vt:lpstr>Personel Ücret alacakları</vt:lpstr>
      <vt:lpstr>MAAŞ TAHAKKUK SÜRECİ</vt:lpstr>
      <vt:lpstr>Maaş Tahakkuk Nedir?</vt:lpstr>
      <vt:lpstr>Bordro Nedir?</vt:lpstr>
      <vt:lpstr>PowerPoint Sunusu</vt:lpstr>
      <vt:lpstr>Maaş Tahakkunda yapılan                 Yasal ve Ek Kesintileri</vt:lpstr>
      <vt:lpstr>KESİLEN SGK PRİM ORANLARI</vt:lpstr>
      <vt:lpstr>EK KESİNTİLER </vt:lpstr>
      <vt:lpstr>İCRA KESİNTİSİ</vt:lpstr>
      <vt:lpstr>Maaş Haczi Süreci (Akış Şeması)</vt:lpstr>
      <vt:lpstr>Haczedilebilir ve Haczedilemez Gelirler</vt:lpstr>
      <vt:lpstr>Raporlu Süreler</vt:lpstr>
      <vt:lpstr>Şubat ayı Raporlu Süreler</vt:lpstr>
      <vt:lpstr>Şubat ayı Raporlu Süreler</vt:lpstr>
      <vt:lpstr>Maaş Tahakkuk Süreci</vt:lpstr>
      <vt:lpstr>Maaş Ödeme Süreci</vt:lpstr>
      <vt:lpstr>Dikkat Edilmesi Gerekenler</vt:lpstr>
      <vt:lpstr>Sık Yapılan Hatalar</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MAAŞ TAHAKKUK SÜRECİ</dc:title>
  <dc:subject/>
  <dc:creator>MUSTAFA BAYSAL</dc:creator>
  <cp:keywords/>
  <dc:description>generated using python-pptx</dc:description>
  <cp:lastModifiedBy>MUSTAFA BAYSAL</cp:lastModifiedBy>
  <cp:revision>89</cp:revision>
  <dcterms:created xsi:type="dcterms:W3CDTF">2013-01-27T09:14:16Z</dcterms:created>
  <dcterms:modified xsi:type="dcterms:W3CDTF">2026-05-05T08:10:31Z</dcterms:modified>
  <cp:category/>
</cp:coreProperties>
</file>