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328" r:id="rId3"/>
    <p:sldId id="369" r:id="rId4"/>
    <p:sldId id="364" r:id="rId5"/>
    <p:sldId id="290" r:id="rId6"/>
    <p:sldId id="338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67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4" r:id="rId28"/>
    <p:sldId id="355" r:id="rId29"/>
    <p:sldId id="356" r:id="rId30"/>
    <p:sldId id="368" r:id="rId31"/>
    <p:sldId id="324" r:id="rId32"/>
    <p:sldId id="366" r:id="rId33"/>
    <p:sldId id="358" r:id="rId34"/>
    <p:sldId id="325" r:id="rId35"/>
    <p:sldId id="359" r:id="rId36"/>
    <p:sldId id="360" r:id="rId37"/>
    <p:sldId id="361" r:id="rId38"/>
    <p:sldId id="362" r:id="rId39"/>
    <p:sldId id="363" r:id="rId40"/>
    <p:sldId id="386" r:id="rId41"/>
    <p:sldId id="257" r:id="rId42"/>
    <p:sldId id="258" r:id="rId43"/>
    <p:sldId id="380" r:id="rId44"/>
    <p:sldId id="381" r:id="rId45"/>
    <p:sldId id="382" r:id="rId46"/>
    <p:sldId id="383" r:id="rId47"/>
    <p:sldId id="384" r:id="rId48"/>
    <p:sldId id="385" r:id="rId49"/>
    <p:sldId id="286" r:id="rId50"/>
    <p:sldId id="261" r:id="rId51"/>
    <p:sldId id="389" r:id="rId52"/>
    <p:sldId id="294" r:id="rId53"/>
    <p:sldId id="408" r:id="rId54"/>
    <p:sldId id="409" r:id="rId55"/>
    <p:sldId id="403" r:id="rId56"/>
    <p:sldId id="431" r:id="rId57"/>
    <p:sldId id="262" r:id="rId58"/>
    <p:sldId id="378" r:id="rId59"/>
    <p:sldId id="263" r:id="rId60"/>
    <p:sldId id="279" r:id="rId61"/>
    <p:sldId id="264" r:id="rId62"/>
    <p:sldId id="265" r:id="rId63"/>
    <p:sldId id="266" r:id="rId64"/>
    <p:sldId id="285" r:id="rId65"/>
    <p:sldId id="280" r:id="rId66"/>
    <p:sldId id="267" r:id="rId67"/>
    <p:sldId id="329" r:id="rId68"/>
    <p:sldId id="373" r:id="rId69"/>
    <p:sldId id="288" r:id="rId70"/>
    <p:sldId id="298" r:id="rId71"/>
    <p:sldId id="374" r:id="rId72"/>
    <p:sldId id="299" r:id="rId73"/>
    <p:sldId id="375" r:id="rId74"/>
    <p:sldId id="300" r:id="rId75"/>
    <p:sldId id="376" r:id="rId76"/>
    <p:sldId id="301" r:id="rId77"/>
    <p:sldId id="387" r:id="rId78"/>
    <p:sldId id="388" r:id="rId79"/>
    <p:sldId id="275" r:id="rId80"/>
    <p:sldId id="278" r:id="rId81"/>
    <p:sldId id="308" r:id="rId82"/>
    <p:sldId id="379" r:id="rId8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16"/>
  </p:normalViewPr>
  <p:slideViewPr>
    <p:cSldViewPr snapToGrid="0">
      <p:cViewPr varScale="1">
        <p:scale>
          <a:sx n="96" d="100"/>
          <a:sy n="96" d="100"/>
        </p:scale>
        <p:origin x="10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>
              <a:solidFill>
                <a:srgbClr val="FF0000"/>
              </a:solidFill>
            </a:rPr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/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/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436580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>
              <a:solidFill>
                <a:srgbClr val="FF0000"/>
              </a:solidFill>
            </a:rPr>
            <a:t>BELEDİYE ZABITA EĞİTİM SEMİNERİ</a:t>
          </a:r>
        </a:p>
      </dsp:txBody>
      <dsp:txXfrm>
        <a:off x="384313" y="436580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2849A-B44F-4A40-9996-C59FBF1BB8B3}" type="datetimeFigureOut">
              <a:rPr lang="tr-TR" smtClean="0"/>
              <a:t>3.11.2025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96AB4-775D-244B-BADF-1893679A44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873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86C878-7781-5044-88F6-314DE8D57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253E760-9FDA-E8EB-DD0C-3379E1A74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DA0BD6A-D5AF-B4B1-0CD3-5F3F7AA2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76B2-78C9-4D8F-83BA-8B79F4C887D8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234F03-8177-14CF-0E31-EBE465F6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C189A2-E329-5433-213C-CBC47404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81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77B54C-8BEA-0700-2AAF-EBD21CD4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3C16E8-0E8E-7A83-46A7-1AD1E5DAA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97A364-AB19-6D79-68A5-288767FF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6E067-22BD-4A7E-8136-D4DFC7355A89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55E5F15-AAE0-4630-4A60-C60066BC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6BD126F-D660-2D84-6E98-2A5D4F6A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715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8DA1C9-1A31-4931-DC7B-8AD6F03BD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2863C9-0E72-973D-7AB4-A185DABD5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F4D99F-4F39-2EC4-B8C6-70E1A7A2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10E8-A1A8-46C9-A9F8-397B3DBB4494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D1FE9C-756D-28D0-D3A5-BD23E610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543623-BD7C-75F7-07B6-092AAB93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93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5705AD-62C7-47E5-921A-67A45981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D88E89-09C8-8E95-EFDC-3ABA1160D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1C641E-C6EE-EEBE-A397-8E893E7E1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FCCDB4-D0A9-5928-7322-F2320E0CC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FE0E-A6E3-4175-9D95-8D4A72F969A7}" type="datetime1">
              <a:rPr lang="tr-TR" smtClean="0"/>
              <a:t>3.11.2025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39D3A68-7A8D-96E3-7CFD-13E1B9FF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A0D284-4725-0A82-6B71-7FDBE843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7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897E9A-BC00-5703-D969-62A87E68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4628AC-12C3-48E7-3C98-AB7A7361C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7E223D3-5659-83AA-4CE3-21B27AC27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5428974-9E2C-BA20-F1CB-D45C7B0A6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F03EEFB-3285-76CD-2B76-10EBEC3D08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6FC4840-9724-6BBC-48C4-B10A955E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65B7-9629-437B-80C9-D0ACE0D0BE90}" type="datetime1">
              <a:rPr lang="tr-TR" smtClean="0"/>
              <a:t>3.11.2025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9ED0AE2-4B7C-9021-0705-6BF2B155D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0EF782A-533D-D9E6-3DC3-52EC9C0F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67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0EFD59-D64C-8C90-B0F3-5C9B4A8D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B6581D4-7828-CB6A-F86E-C3443D35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3C81-DD57-4EC4-95FB-24E74D13AEE4}" type="datetime1">
              <a:rPr lang="tr-TR" smtClean="0"/>
              <a:t>3.11.2025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984D15B-4290-067F-8FBB-9F7A3ADC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7C5851-83C3-8DA4-6CBC-B525EA4E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317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4A42949-1CCC-E772-CF86-AA5CF5D2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5668-AAA6-4518-AF3D-A9E7B3BE1161}" type="datetime1">
              <a:rPr lang="tr-TR" smtClean="0"/>
              <a:t>3.11.2025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DC7D0B5-20FB-9987-5729-52A82BB9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C040CFD-E5AA-585D-08C2-1A1DBE7F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311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1DD96F-0A0C-3DD9-2E9A-07B81992D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CC1564-A0E0-EA55-82F2-F1B59BDE4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254F089-6002-0C3B-93DC-1C7F50D01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97CA760-B7EA-F5BB-2823-485E9EE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9AAAD-C7EA-49DD-8B0B-D71ED673DAD2}" type="datetime1">
              <a:rPr lang="tr-TR" smtClean="0"/>
              <a:t>3.11.2025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E0659F-A939-3599-3C34-516529BE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7747C6C-3E54-BAD0-9544-C39EB55C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75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0014D5-A2D4-9D4D-791B-CB64A3974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BC4385B-654F-6346-D43E-5AC6B0294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FF16CF7-401F-3E7B-DE3C-12DD10C6F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323ECAA-A0E8-4AB3-1D65-D6B55271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3E218-3F74-4856-B0C8-7A458B99421D}" type="datetime1">
              <a:rPr lang="tr-TR" smtClean="0"/>
              <a:t>3.11.2025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1019075-7DFE-5677-DAD5-1369436A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9922FD-48AB-3FA7-58B1-9264D2DC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82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EF0A26-BB9D-2349-8291-38C93708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91A9CD2-B3A1-71E5-1A48-613D8C13C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CBD4985-56C2-A394-8C68-00571686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AAB4-2C2A-4622-A1A1-FC94151A36C3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49227A3-9D82-4BA7-3DFE-6193E00A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63BE26-20DF-051E-9DE2-C322ED55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17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2233AB2-E134-634C-630B-7E2B02873F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D34C8F1-E056-062D-BBED-B0E68C3E8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456D4F-5AF7-73B1-FCD1-A0F0D0D3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912D-67C8-4DF6-BDC7-BCF40897AEC0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E09A20A-177B-3C21-22DF-636E5B5B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2B0AAE0-A06B-1FDA-7125-6AD6B3F4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84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7AA7916-6C97-EC70-7026-6BE09D87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8D9CE4A-C4F7-0E7D-C362-A98FF57F7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BA549A-0773-58AB-4384-6B528DF75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CE449-C0B7-46B8-8FF1-D01DFEE04073}" type="datetime1">
              <a:rPr lang="tr-TR" smtClean="0"/>
              <a:t>3.11.2025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41317BA-30E2-D07F-487F-3690B03B9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2DA0C8-899C-A169-1D66-30183ED74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20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80C25314-196C-5337-C47C-07CABEE3C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57546"/>
            <a:ext cx="9144000" cy="4267054"/>
          </a:xfrm>
        </p:spPr>
        <p:txBody>
          <a:bodyPr>
            <a:normAutofit/>
          </a:bodyPr>
          <a:lstStyle/>
          <a:p>
            <a:r>
              <a:rPr lang="tr-TR" sz="4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ZABITA MEVZUATI</a:t>
            </a:r>
            <a:br>
              <a:rPr lang="tr-TR" sz="4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HOŞGELDİNİZ</a:t>
            </a:r>
            <a:b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Ergün Kılıç</a:t>
            </a:r>
          </a:p>
          <a:p>
            <a:r>
              <a:rPr lang="tr-TR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Hakları Derneği </a:t>
            </a:r>
          </a:p>
          <a:p>
            <a:r>
              <a:rPr lang="tr-TR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Başkanı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94989F5-F41D-3A3F-37C8-4E61ED222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49" y="401783"/>
            <a:ext cx="2205985" cy="165576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6A33930-ED2B-FC26-8354-DE11C601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852" y="681037"/>
            <a:ext cx="1586947" cy="1320041"/>
          </a:xfrm>
          <a:prstGeom prst="rect">
            <a:avLst/>
          </a:prstGeom>
        </p:spPr>
      </p:pic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D7C9F0E0-A9A2-5C1C-9EA2-4D9980C8EE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520224"/>
              </p:ext>
            </p:extLst>
          </p:nvPr>
        </p:nvGraphicFramePr>
        <p:xfrm>
          <a:off x="2080591" y="401783"/>
          <a:ext cx="7686261" cy="165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3492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65E89-A43C-B764-3584-F0B0FCB2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CA56E87-A151-CB10-ED24-FD7956B4C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845" y="549998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0DFD818-5CC8-A846-D3A7-1B10E3AD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</a:t>
            </a:fld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2E33C9C-6CB1-0609-C045-71EE5F0A014C}"/>
              </a:ext>
            </a:extLst>
          </p:cNvPr>
          <p:cNvSpPr txBox="1"/>
          <p:nvPr/>
        </p:nvSpPr>
        <p:spPr>
          <a:xfrm>
            <a:off x="342900" y="2721114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</a:rPr>
              <a:t>Misyon; </a:t>
            </a:r>
            <a:r>
              <a:rPr lang="tr-TR" sz="2400" b="0" i="0" dirty="0">
                <a:solidFill>
                  <a:srgbClr val="525253"/>
                </a:solidFill>
                <a:effectLst/>
                <a:latin typeface="Arial" panose="020B0604020202020204" pitchFamily="34" charset="0"/>
              </a:rPr>
              <a:t>Belediyecilikte öncülük anlayışı ile kentin tarihini, kültürel değerlerini ve kimliğini ön planda tutarak, adil, erişilebilir ve şeffaf belediyecilik hizmetleri sunmak</a:t>
            </a:r>
            <a:endParaRPr lang="tr-TR" sz="2400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015A4215-543B-6BB7-7657-3AF054ED3CC2}"/>
              </a:ext>
            </a:extLst>
          </p:cNvPr>
          <p:cNvSpPr txBox="1"/>
          <p:nvPr/>
        </p:nvSpPr>
        <p:spPr>
          <a:xfrm>
            <a:off x="7600120" y="2721114"/>
            <a:ext cx="4591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Vizyon; </a:t>
            </a:r>
            <a:r>
              <a:rPr lang="tr-TR" sz="2000" b="0" i="0" dirty="0">
                <a:solidFill>
                  <a:srgbClr val="525253"/>
                </a:solidFill>
                <a:effectLst/>
                <a:latin typeface="Arial" panose="020B0604020202020204" pitchFamily="34" charset="0"/>
              </a:rPr>
              <a:t>Hizmetleri ile Kaliteli yaşam koşulları sağlamak.</a:t>
            </a:r>
            <a:endParaRPr lang="tr-TR" sz="2000" dirty="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13B54CB-274A-2BF6-2B60-82E890B6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43" y="549998"/>
            <a:ext cx="8931966" cy="133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0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CB491-F50D-7550-9D32-9CEE8249A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1E532CD-1FDB-733E-0039-135844453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915" y="13444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9E2C27D-D281-D69B-3B5D-A163C557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</a:t>
            </a:fld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4EBC685-2E14-6CAB-3D54-D49E2BD1D8EC}"/>
              </a:ext>
            </a:extLst>
          </p:cNvPr>
          <p:cNvSpPr txBox="1"/>
          <p:nvPr/>
        </p:nvSpPr>
        <p:spPr>
          <a:xfrm>
            <a:off x="487200" y="1302045"/>
            <a:ext cx="108666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tr-TR" sz="2000" i="0" dirty="0">
                <a:solidFill>
                  <a:srgbClr val="FF0000"/>
                </a:solidFill>
                <a:effectLst/>
              </a:rPr>
              <a:t>Temel İlke ve Değerler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Hizmet sunumunda güler yüzlülük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Yönetim ve hizmette dürüstlük, şeffaflık ve hesap verebilirlik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Hizmet sunumunda adil dağılım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Kaynakları etkin, verimli ve amacına dönük kullanma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Kamu yararı adına kurumsal kararlılık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Hizmet üretiminde </a:t>
            </a:r>
            <a:r>
              <a:rPr lang="tr-TR" sz="2000" b="0" i="0" dirty="0" err="1">
                <a:solidFill>
                  <a:srgbClr val="525253"/>
                </a:solidFill>
                <a:effectLst/>
              </a:rPr>
              <a:t>yerindenlik</a:t>
            </a:r>
            <a:r>
              <a:rPr lang="tr-TR" sz="2000" b="0" i="0" dirty="0">
                <a:solidFill>
                  <a:srgbClr val="525253"/>
                </a:solidFill>
                <a:effectLst/>
              </a:rPr>
              <a:t> ilkesini uygulama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Kente yapılan müdahalelerde sosyal ve çevresel etkileri göz önünde bulundurma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Hizmet sunumunda bilgi ve teknolojiyi kullanma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Hizmetlerin oluşturulmasında ve uygulanmasında yenilikçi yöntemler uygulama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Sorunlar yaşanmadan riskler öngörülerek tedbir alma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Ekolojik yaklaşımla hizmet sunma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Sorumluluğu paylaşma bilincini yayma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Kent aktörleriyle sağlıklı ve etkin bir iletişim kurma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Dezavantajlı kesimlerin yoğunlukla yaşadığı bölgelere hizmet üretmede pozitif ayrımcı yaklaşım uygulama</a:t>
            </a:r>
          </a:p>
          <a:p>
            <a:pPr algn="l" fontAlgn="base"/>
            <a:r>
              <a:rPr lang="tr-TR" sz="2000" b="0" i="0" dirty="0">
                <a:solidFill>
                  <a:srgbClr val="525253"/>
                </a:solidFill>
                <a:effectLst/>
              </a:rPr>
              <a:t>   ●   İnsanların yaşam biçimlerine, haklarına, değerlerine ve inançlarına saygılı olma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B2C76984-995B-0EE8-FECB-0EC0B2926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69" y="0"/>
            <a:ext cx="9210446" cy="133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7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2C4B8-AA1C-242E-0019-E14D8CF8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96F017-FCFC-9CEE-91CF-3B12333E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4254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Denetim Kavramını Doğru Anlamak ve Uygulama Hatalarını Ortadan Kaldırmak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AC5453-740C-ACEC-1BFD-D5B5615DB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78" y="1572275"/>
            <a:ext cx="4918467" cy="390450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İçerik:</a:t>
            </a:r>
            <a:endParaRPr lang="tr-TR" dirty="0"/>
          </a:p>
          <a:p>
            <a:pPr>
              <a:lnSpc>
                <a:spcPct val="160000"/>
              </a:lnSpc>
              <a:buFont typeface="Wingdings" pitchFamily="2" charset="2"/>
              <a:buChar char="§"/>
            </a:pPr>
            <a:r>
              <a:rPr lang="tr-TR" dirty="0"/>
              <a:t>Gözetim,             </a:t>
            </a:r>
            <a:r>
              <a:rPr lang="tr-TR" dirty="0">
                <a:solidFill>
                  <a:srgbClr val="0070C0"/>
                </a:solidFill>
              </a:rPr>
              <a:t>Rapor</a:t>
            </a:r>
          </a:p>
          <a:p>
            <a:pPr>
              <a:lnSpc>
                <a:spcPct val="160000"/>
              </a:lnSpc>
              <a:buFont typeface="Wingdings" pitchFamily="2" charset="2"/>
              <a:buChar char="§"/>
            </a:pPr>
            <a:r>
              <a:rPr lang="tr-TR" dirty="0"/>
              <a:t>Önleme,              </a:t>
            </a:r>
            <a:r>
              <a:rPr lang="tr-TR" dirty="0">
                <a:solidFill>
                  <a:srgbClr val="0070C0"/>
                </a:solidFill>
              </a:rPr>
              <a:t>Bildirim</a:t>
            </a:r>
          </a:p>
          <a:p>
            <a:pPr>
              <a:lnSpc>
                <a:spcPct val="160000"/>
              </a:lnSpc>
              <a:buFont typeface="Wingdings" pitchFamily="2" charset="2"/>
              <a:buChar char="§"/>
            </a:pPr>
            <a:r>
              <a:rPr lang="tr-TR" dirty="0">
                <a:solidFill>
                  <a:srgbClr val="FF0000"/>
                </a:solidFill>
              </a:rPr>
              <a:t>Denetim</a:t>
            </a:r>
            <a:r>
              <a:rPr lang="tr-TR" dirty="0"/>
              <a:t>       </a:t>
            </a:r>
          </a:p>
          <a:p>
            <a:pPr>
              <a:lnSpc>
                <a:spcPct val="160000"/>
              </a:lnSpc>
              <a:buFont typeface="Wingdings" pitchFamily="2" charset="2"/>
              <a:buChar char="§"/>
            </a:pPr>
            <a:r>
              <a:rPr lang="tr-TR" dirty="0"/>
              <a:t>Tutanak                 </a:t>
            </a:r>
            <a:r>
              <a:rPr lang="tr-TR" dirty="0">
                <a:solidFill>
                  <a:srgbClr val="0070C0"/>
                </a:solidFill>
              </a:rPr>
              <a:t>Sonuç</a:t>
            </a:r>
          </a:p>
          <a:p>
            <a:pPr>
              <a:lnSpc>
                <a:spcPct val="160000"/>
              </a:lnSpc>
              <a:buFont typeface="Wingdings" pitchFamily="2" charset="2"/>
              <a:buChar char="§"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2896C80-2B20-AA37-7857-430B1A492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BE61170-FA5F-BE98-244B-92DDDF28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D0649546-A7E1-51C7-5A9D-C08F4C9F9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442" y="1957898"/>
            <a:ext cx="5278316" cy="351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21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1F23-4577-D4CD-3C5B-875FF74D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D00F71-4A38-51F3-AC39-CD5F0CB1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461880" cy="993949"/>
          </a:xfrm>
        </p:spPr>
        <p:txBody>
          <a:bodyPr>
            <a:normAutofit fontScale="90000"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Belediye Zabıtaları İçin Bilgilendirme Toplantısı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61468B-1672-A28C-01CE-72A47D995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78" y="1655178"/>
            <a:ext cx="10704443" cy="445246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Konu: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Denetim – Gözetim, Önleme, Raporlama ve Tutanak Düzenleme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📌 Görev bilincini güçlendirmeye yönelik,</a:t>
            </a:r>
            <a:br>
              <a:rPr lang="tr-TR" dirty="0"/>
            </a:br>
            <a:r>
              <a:rPr lang="tr-TR" dirty="0"/>
              <a:t>📌 Sahada karşılaşılan sorunlara pratik ve uygulanabilir çözümler sunan,</a:t>
            </a:r>
            <a:br>
              <a:rPr lang="tr-TR" dirty="0"/>
            </a:br>
            <a:r>
              <a:rPr lang="tr-TR" dirty="0"/>
              <a:t>📌 Gerçek hayatta doğrudan işe yarayacak bilgilerin paylaşılacağı bir ortam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👉 Denetimin sadece canlandırıcı değil kontrol, önleyici ve yönlendirici bir araç olduğuna </a:t>
            </a:r>
            <a:r>
              <a:rPr lang="tr-TR" sz="3000" dirty="0"/>
              <a:t>dair farkındalık kazandırmayı amaçlıyoruz.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A7D678-9CBE-F64F-0BEC-8266C68AC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06B3C3-BF5C-90D9-AD07-F4F1CD9C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554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F28CF-84AA-9194-C345-FE0742DF6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949D0B-1B2E-1D5F-653A-B0E2BE10E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461880" cy="993949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1 Zabıtanın </a:t>
            </a:r>
            <a:r>
              <a:rPr lang="tr-TR" sz="3600" b="1" dirty="0">
                <a:solidFill>
                  <a:srgbClr val="0070C0"/>
                </a:solidFill>
              </a:rPr>
              <a:t>Gözetimle </a:t>
            </a:r>
            <a:r>
              <a:rPr lang="tr-TR" sz="3600" b="1" dirty="0">
                <a:solidFill>
                  <a:srgbClr val="FF0000"/>
                </a:solidFill>
              </a:rPr>
              <a:t>İlgili Görevleri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1C4EC3-1D06-04A5-6336-0498B8A63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661" y="1738081"/>
            <a:ext cx="9501809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 Gözetimin Amaç: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Denetimden önce ön bilgi toplamak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Sorunları büyümeden fark etmek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Planlı denetimlere zemin hazırlamak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Raporlama sürecine dayanak </a:t>
            </a:r>
            <a:r>
              <a:rPr lang="tr-TR" b="1" dirty="0"/>
              <a:t>oluşturmak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FB25DC0-708E-1C10-22F5-0D9FF2ABF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58897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BF657FB-4E27-B554-8BCE-DCB99BA3A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65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291B9-AB62-B91C-CFB6-51F15E3BE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F09157-6A55-A2EA-6F4D-F468EB93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36890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2 Zabıtanın </a:t>
            </a:r>
            <a:r>
              <a:rPr lang="tr-TR" sz="3600" b="1" dirty="0">
                <a:solidFill>
                  <a:srgbClr val="0070C0"/>
                </a:solidFill>
              </a:rPr>
              <a:t>Gözetimle </a:t>
            </a:r>
            <a:r>
              <a:rPr lang="tr-TR" sz="3600" b="1" dirty="0">
                <a:solidFill>
                  <a:srgbClr val="FF0000"/>
                </a:solidFill>
              </a:rPr>
              <a:t>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11C816-3E98-16DF-6B8F-76D65672A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662" y="1738081"/>
            <a:ext cx="10467560" cy="431102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Kamuya açık alanların düzenini izlemek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Kaldırımların</a:t>
            </a:r>
            <a:r>
              <a:rPr lang="tr-TR" dirty="0"/>
              <a:t>, yolların, meydanların uygunsuz kullanımlarını takip etmek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Sezonluk i</a:t>
            </a:r>
            <a:r>
              <a:rPr lang="tr-TR" dirty="0">
                <a:solidFill>
                  <a:srgbClr val="FF0000"/>
                </a:solidFill>
              </a:rPr>
              <a:t>şgalleri</a:t>
            </a:r>
            <a:r>
              <a:rPr lang="tr-TR" dirty="0"/>
              <a:t>n (seyyar satıcı, masa-sandalye, tabela) yoğunluk ve değişimlerini izlemek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İnşaatların </a:t>
            </a:r>
            <a:r>
              <a:rPr lang="tr-TR" dirty="0"/>
              <a:t>yaya güvenliğini tehdit edip etmediğini takip etmek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03D8C49-5DA5-B464-6160-BA8E45857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27108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B3D08A5-3AFC-5D0F-5876-E34B12E4F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3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FACC3-05BE-BBFF-24F0-F8FBB137E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D9E49E-C50E-26CD-88F6-508E7418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36890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3 Zabıtanın </a:t>
            </a:r>
            <a:r>
              <a:rPr lang="tr-TR" sz="3600" b="1" dirty="0">
                <a:solidFill>
                  <a:srgbClr val="0070C0"/>
                </a:solidFill>
              </a:rPr>
              <a:t>Gözetimle </a:t>
            </a:r>
            <a:r>
              <a:rPr lang="tr-TR" sz="3600" b="1" dirty="0">
                <a:solidFill>
                  <a:srgbClr val="FF0000"/>
                </a:solidFill>
              </a:rPr>
              <a:t>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564D09-436D-A639-F13F-C84AC38D5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478" y="1738081"/>
            <a:ext cx="10056743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Ruhsatsız işyerlerini tespit etmek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Yeni faaliyete geçen ancak ruhsat almayan işletmeleri düzenli olarak gözlemleyerek not almak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Değişiklik yapan (faaliyet konusu, tabela, adres) işletmeleri izlemek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7838A71-26A6-A8D6-914B-CBBE1450B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7108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8D64444-717F-B488-B546-6B2F4561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96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143D2-7F6E-C186-CD92-FF02ABDF3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A051FE-BBF8-C1DB-5750-AE0BB5CB3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36890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4 Zabıtanın</a:t>
            </a:r>
            <a:r>
              <a:rPr lang="tr-TR" sz="3600" b="1" dirty="0">
                <a:solidFill>
                  <a:srgbClr val="0070C0"/>
                </a:solidFill>
              </a:rPr>
              <a:t> Gözetimle </a:t>
            </a:r>
            <a:r>
              <a:rPr lang="tr-TR" sz="3600" b="1" dirty="0">
                <a:solidFill>
                  <a:srgbClr val="FF0000"/>
                </a:solidFill>
              </a:rPr>
              <a:t>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3E4FE4-762B-85C1-14F7-F797FDEF5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1738081"/>
            <a:ext cx="9833113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Hijyen ve sağlık koşullarını gözlemlemek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Fırın, kasap, lokanta gibi yerlerde hijyen kurallarına uyulup uyulmadığını düzenli olarak izlemek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Çöplerin, atık yağların uygun şekilde bertaraf edilip edilmediğini kontrol etmek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30A8DB0-B0D5-90E7-928A-D1934C468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EAFDEC-6ED6-B836-E28D-0896DED4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5355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474B-1D0B-1E94-08BC-BBB7423B5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B129D0-A2B3-94E1-6E1A-8C55F8A6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55761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5 Zabıtanın </a:t>
            </a:r>
            <a:r>
              <a:rPr lang="tr-TR" sz="3600" b="1" dirty="0">
                <a:solidFill>
                  <a:srgbClr val="0070C0"/>
                </a:solidFill>
              </a:rPr>
              <a:t>Gözetimle</a:t>
            </a:r>
            <a:r>
              <a:rPr lang="tr-TR" sz="3600" b="1" dirty="0">
                <a:solidFill>
                  <a:srgbClr val="FF0000"/>
                </a:solidFill>
              </a:rPr>
              <a:t> 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5EDB11-2C56-44BE-6D2D-4F735512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738081"/>
            <a:ext cx="9806610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Toplu taşıma ve taksi duraklarında düzenin gözetimi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Araçların duraklarda durup durmadığını, bekleme kurallarına uyup uymadığını, kapasitesine uygun yolcu taşıyıp </a:t>
            </a:r>
            <a:r>
              <a:rPr lang="tr-TR" dirty="0" err="1"/>
              <a:t>taşımadıgını</a:t>
            </a:r>
            <a:r>
              <a:rPr lang="tr-TR" dirty="0"/>
              <a:t> izlemek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Vatandaş şikâyetleri doğrultusunda davranış ve ücret uygulamalarını takip etmek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91D9BD1-4F06-649A-3907-18684D79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5A6272B-D045-487E-9A22-B32197E0F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309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7251-42EE-A4AF-ACDC-A5901D66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A2402E-4051-3FB9-4A0E-56DEF92E0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6 Zabıtanın </a:t>
            </a:r>
            <a:r>
              <a:rPr lang="tr-TR" sz="3600" b="1" dirty="0">
                <a:solidFill>
                  <a:srgbClr val="0070C0"/>
                </a:solidFill>
              </a:rPr>
              <a:t>Gözetimle</a:t>
            </a:r>
            <a:r>
              <a:rPr lang="tr-TR" sz="3600" b="1" dirty="0">
                <a:solidFill>
                  <a:srgbClr val="FF0000"/>
                </a:solidFill>
              </a:rPr>
              <a:t> 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525AB5-7F7D-3D2F-D5CA-6D109C5A1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6" y="1738081"/>
            <a:ext cx="9872870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Afet, salgın veya olağanüstü durumlarda risk izleme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Kalabalık kontrolü (sosyal mesafe, maske kullanımı vb.)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Riskli işletmelerin (hal, market, pazar yeri) hareketliliğini raporlamak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98225BA-55A3-67FD-FC4D-F1E14F389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F050094-386C-3B66-FB8E-07A86964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203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F403F-97CF-E292-A4E3-3FD33117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35475F-EA95-DD41-8873-04FF3CF8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367079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7 Zabıtanın </a:t>
            </a:r>
            <a:r>
              <a:rPr lang="tr-TR" sz="3600" b="1" dirty="0">
                <a:solidFill>
                  <a:srgbClr val="0070C0"/>
                </a:solidFill>
              </a:rPr>
              <a:t>Gözetimle</a:t>
            </a:r>
            <a:r>
              <a:rPr lang="tr-TR" sz="3600" b="1" dirty="0">
                <a:solidFill>
                  <a:srgbClr val="FF0000"/>
                </a:solidFill>
              </a:rPr>
              <a:t> 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C4DB7B-B4CC-882A-985B-F050B741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5" y="1738081"/>
            <a:ext cx="9833114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Pazar yerlerinin düzenini ve yoğunluğunu takip etmek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Tezgâh yerleşimi, geçiş yolları, işgal alanları, fiyat etiketi uygulamaları gibi durumları sürekli izlemek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Kural dışı uygulamaları belgelemek (anında müdahale gerekmeyenler)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EFFC4A9-1ECC-8F87-07EE-C6537C4DF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88C229F-FE08-BE13-1C45-E0C1C2205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0340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9603-D0EB-8052-DE47-E03353802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05F50A-7420-E815-AB0C-42E2A26E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90930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8 Zabıtanın </a:t>
            </a:r>
            <a:r>
              <a:rPr lang="tr-TR" sz="3600" b="1" dirty="0">
                <a:solidFill>
                  <a:srgbClr val="0070C0"/>
                </a:solidFill>
              </a:rPr>
              <a:t>Gözetimle</a:t>
            </a:r>
            <a:r>
              <a:rPr lang="tr-TR" sz="3600" b="1" dirty="0">
                <a:solidFill>
                  <a:srgbClr val="FF0000"/>
                </a:solidFill>
              </a:rPr>
              <a:t> İlgili Görevleri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D9AB60-8016-B175-BA3B-57B49C68E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4" y="1738081"/>
            <a:ext cx="9766852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Kayıt dışı ekonomi veya kaçak ticaretin izlenmesi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Seyyar satıcıların bölgesel faaliyetlerini izlemek( Tekstil- Gıda -Kokoreç-Köfte)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Örnek</a:t>
            </a:r>
            <a:r>
              <a:rPr lang="tr-TR" dirty="0"/>
              <a:t>: bir mahallede, ruhsatsız bir seyyar satıcı sokak üzerinde sebze-meyve satışı yapmaktadır. Aynı sokakta belediyeden iş yeri açma ve çalışma ruhsatı almış bir manav bulunmaktadır.</a:t>
            </a: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6243396-7B97-01AD-243B-7A6505181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A985C3F-24CF-346F-8EFB-4F1E0FA6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7920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57C1-9C9E-93E3-6806-0F0898B65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EC6BBA-C7F4-DE63-4257-4457BE13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36890"/>
            <a:ext cx="8461880" cy="99394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0000"/>
                </a:solidFill>
              </a:rPr>
              <a:t>9 Zabıtanın </a:t>
            </a:r>
            <a:r>
              <a:rPr lang="tr-TR" sz="3600" b="1" dirty="0">
                <a:solidFill>
                  <a:srgbClr val="0070C0"/>
                </a:solidFill>
              </a:rPr>
              <a:t>Gözetimle</a:t>
            </a:r>
            <a:r>
              <a:rPr lang="tr-TR" sz="3600" b="1" dirty="0">
                <a:solidFill>
                  <a:srgbClr val="FF0000"/>
                </a:solidFill>
              </a:rPr>
              <a:t> İlgili Görevleri</a:t>
            </a:r>
            <a:endParaRPr lang="tr-TR" sz="36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A8FAFE-1C03-6DE6-7076-DA9A1572D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738081"/>
            <a:ext cx="9859618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>
                <a:solidFill>
                  <a:srgbClr val="0070C0"/>
                </a:solidFill>
              </a:rPr>
              <a:t>Kısa Tanım: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/>
              <a:t>Zabıtanın gözetim görevi</a:t>
            </a:r>
            <a:r>
              <a:rPr lang="tr-TR" dirty="0"/>
              <a:t>, kamusal alanlardaki olası aykırılıkları önceden fark etmek, belgelenmek ve düzenleyici-denetleyici işlemlere bilgi sağlamak amacıyla yapılan izleme faaliyetleridir</a:t>
            </a:r>
          </a:p>
          <a:p>
            <a:pPr marL="0" indent="0">
              <a:lnSpc>
                <a:spcPct val="150000"/>
              </a:lnSpc>
              <a:buNone/>
            </a:pP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85A58B3-09F4-C286-9E1B-2F3BCB0E2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1461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34B3D04-E453-D6B1-8586-0013594F7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754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1DADC1-2894-D82C-3601-5EDE9F35B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17" y="365125"/>
            <a:ext cx="9090992" cy="1325563"/>
          </a:xfrm>
        </p:spPr>
        <p:txBody>
          <a:bodyPr/>
          <a:lstStyle/>
          <a:p>
            <a:pPr algn="ctr"/>
            <a:r>
              <a:rPr lang="tr-TR" sz="4400" b="1" dirty="0">
                <a:solidFill>
                  <a:srgbClr val="0070C0"/>
                </a:solidFill>
                <a:latin typeface="+mj-lt"/>
              </a:rPr>
              <a:t>Zabıtanın Önleyici Denetimi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22CA0D-B145-28ED-A654-00102335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825625"/>
            <a:ext cx="933692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r-TR" sz="4400" b="1" dirty="0">
                <a:solidFill>
                  <a:srgbClr val="0070C0"/>
                </a:solidFill>
                <a:latin typeface="+mj-lt"/>
              </a:rPr>
              <a:t>SORUN</a:t>
            </a:r>
            <a:r>
              <a:rPr lang="tr-TR" sz="4400" b="1" dirty="0">
                <a:solidFill>
                  <a:srgbClr val="FF0000"/>
                </a:solidFill>
                <a:latin typeface="+mj-lt"/>
              </a:rPr>
              <a:t> DEĞİL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4400" b="1" dirty="0">
                <a:solidFill>
                  <a:srgbClr val="0070C0"/>
                </a:solidFill>
                <a:latin typeface="+mj-lt"/>
              </a:rPr>
              <a:t>ÇÖZÜM</a:t>
            </a:r>
            <a:r>
              <a:rPr lang="tr-TR" sz="4400" b="1" dirty="0">
                <a:solidFill>
                  <a:srgbClr val="FF0000"/>
                </a:solidFill>
                <a:latin typeface="+mj-lt"/>
              </a:rPr>
              <a:t> ODAKLI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4400" b="1" dirty="0">
                <a:solidFill>
                  <a:srgbClr val="FF0000"/>
                </a:solidFill>
                <a:latin typeface="+mj-lt"/>
              </a:rPr>
              <a:t>BİR YAKLAŞIM </a:t>
            </a:r>
            <a:r>
              <a:rPr lang="tr-TR" sz="4400" b="1" dirty="0">
                <a:solidFill>
                  <a:srgbClr val="0070C0"/>
                </a:solidFill>
                <a:latin typeface="+mj-lt"/>
              </a:rPr>
              <a:t>İÇİN</a:t>
            </a:r>
            <a:r>
              <a:rPr lang="tr-TR" sz="4400" b="1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F1AE402-1284-B05C-D780-C4D45BCC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15</a:t>
            </a:fld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89734A0-F872-BAB8-477A-19B5EE713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338" y="320675"/>
            <a:ext cx="162950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60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0802D-E396-D510-DC45-0F5957652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4F0DA7-B224-074F-A849-EABA2C592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363955"/>
            <a:ext cx="8461880" cy="109107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800" b="1" dirty="0">
                <a:solidFill>
                  <a:srgbClr val="0070C0"/>
                </a:solidFill>
              </a:rPr>
              <a:t>1 Zabıtanın </a:t>
            </a:r>
            <a:r>
              <a:rPr lang="tr-TR" sz="3800" b="1" dirty="0">
                <a:solidFill>
                  <a:srgbClr val="FF0000"/>
                </a:solidFill>
              </a:rPr>
              <a:t>önleyici</a:t>
            </a:r>
            <a:r>
              <a:rPr lang="tr-TR" sz="3800" b="1" dirty="0">
                <a:solidFill>
                  <a:srgbClr val="0070C0"/>
                </a:solidFill>
              </a:rPr>
              <a:t> denetimi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FD5008-4930-695B-CF38-EFF14727D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5" y="1751333"/>
            <a:ext cx="9475305" cy="4784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>
                <a:solidFill>
                  <a:srgbClr val="FF0000"/>
                </a:solidFill>
              </a:rPr>
              <a:t>Bilgilendirme ve Uyarı Denetimleri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Yeni açılan işyerlerini </a:t>
            </a:r>
            <a:r>
              <a:rPr lang="tr-TR" dirty="0"/>
              <a:t>ziyaret ederek, uyulması gereken kurallar hakkında </a:t>
            </a:r>
            <a:r>
              <a:rPr lang="tr-TR" b="1" dirty="0"/>
              <a:t>bilgilendirmek,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Esnafa ruhsat, </a:t>
            </a:r>
            <a:r>
              <a:rPr lang="tr-TR" dirty="0"/>
              <a:t>tabela, işgal gibi konularda </a:t>
            </a:r>
            <a:r>
              <a:rPr lang="tr-TR" b="1" dirty="0"/>
              <a:t>ön bilgilendirme broşürleri</a:t>
            </a:r>
            <a:r>
              <a:rPr lang="tr-TR" dirty="0"/>
              <a:t> dağıtmak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Pazar yerinde tezgâh açanlara </a:t>
            </a:r>
            <a:r>
              <a:rPr lang="tr-TR" dirty="0"/>
              <a:t>"etiket, hijyen, terazi" kurallarıyla ilgili Pazar kuruluşu öncesi çalışma yapmak,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0D430EA-7779-90EB-341D-946700172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CCCC64B-B45E-57C9-25EB-A7DC26D3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1224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2FB3C-78CF-F04C-E7B7-BDEB0750F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CEFB8D-8220-FBDA-4C48-F9B91786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294066"/>
            <a:ext cx="8461880" cy="113677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2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25FCAC-BB76-4F12-EBD0-05F1CD430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8" y="1738081"/>
            <a:ext cx="9488558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Risk Gruplarına Yönelik Takip ve Yönlendirme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Okul çevresinde satıcı, </a:t>
            </a:r>
            <a:r>
              <a:rPr lang="tr-TR" dirty="0"/>
              <a:t>kafe, oyun salonu gibi işletmeleri çocuklara yönelik ürün/hizmetler konusunda </a:t>
            </a:r>
            <a:r>
              <a:rPr lang="tr-TR" b="1" dirty="0"/>
              <a:t>periyodik gözlemle</a:t>
            </a:r>
            <a:r>
              <a:rPr lang="tr-TR" dirty="0"/>
              <a:t> uyarmak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Yaşlı ve engellilerin </a:t>
            </a:r>
            <a:r>
              <a:rPr lang="tr-TR" dirty="0"/>
              <a:t>kullandığı kaldırımlarda işgal yaratabilecek alanları </a:t>
            </a:r>
            <a:r>
              <a:rPr lang="tr-TR" b="1" dirty="0"/>
              <a:t>önceden belirleyip esnafla görüşmek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9675181-6E88-99E4-4084-4AB545209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9967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060A41-CDBB-ADE1-E59A-D3F3B3F3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5955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128A3-C0CC-BD49-3F13-345565C99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43C330-7E6D-C808-04A0-5B2457959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2903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3 Zabıtanın </a:t>
            </a:r>
            <a:r>
              <a:rPr lang="tr-TR" sz="3600" b="1" dirty="0">
                <a:solidFill>
                  <a:srgbClr val="FF0000"/>
                </a:solidFill>
              </a:rPr>
              <a:t>Önleyici </a:t>
            </a:r>
            <a:r>
              <a:rPr lang="tr-TR" sz="3600" b="1" dirty="0">
                <a:solidFill>
                  <a:srgbClr val="0070C0"/>
                </a:solidFill>
              </a:rPr>
              <a:t>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772ADE-9DBB-1181-9894-07A3A5624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8" y="1711577"/>
            <a:ext cx="9501810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Dönemsel/Kampanya Tabanlı Denetimler (Önleyici Amaçlı)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Yaz sezonu park alanlarında seyyar satıcılara yönelik </a:t>
            </a:r>
            <a:r>
              <a:rPr lang="tr-TR" b="1" dirty="0"/>
              <a:t>önlem amaçlı saha taramaları yapmak</a:t>
            </a:r>
            <a:endParaRPr lang="tr-TR" dirty="0"/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Bayramlar öncesi fırın, kasap ve tatlıcıları </a:t>
            </a:r>
            <a:r>
              <a:rPr lang="tr-TR" b="1" dirty="0"/>
              <a:t>önceden ziyaret ederek kuralları hatırlatmak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F2FD30E-D93C-9DF9-52A7-1AF6A9295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43010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91818A-5C30-5099-AEB8-D8AC195A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913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60E5E-9EA9-BBF2-04DF-0B8FECB6A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BA6A6F-05E5-2CDE-40DA-B2C2CCA4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2903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4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17B001-BCD4-AF4C-A2A4-162BCF001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04" y="1738081"/>
            <a:ext cx="9568071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>
                <a:solidFill>
                  <a:srgbClr val="FF0000"/>
                </a:solidFill>
              </a:rPr>
              <a:t>Vatandaş Şikayetlerini İzleme ve Yerinde Önlem Alma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Sürekli şikâyet gelen sokak, meydan veya işletmelerde </a:t>
            </a:r>
            <a:r>
              <a:rPr lang="tr-TR" b="1" dirty="0"/>
              <a:t>ön bilgilendirme ve görünürlük artırmak</a:t>
            </a:r>
            <a:endParaRPr lang="tr-TR" dirty="0"/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Gerginlik potansiyeli taşıyan mahallelerde devriye artırımı ve yerinde çözüm teklifleri sunmak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2054F92-480E-353F-A8E4-CC86E8715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913B823-D9D8-7A28-4A0A-FB1910F13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8496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19AA6-6E44-00D5-B69E-876A67B9C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46FE3C-8623-2FF9-9248-8D87A783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2903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5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921C25-2CAA-F635-530E-3E0FB308A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738081"/>
            <a:ext cx="9515062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Etiket ve Fiyat Denetiminden Önce Bilgilendirme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Etiket düzenlemeleri, fiyat etiketi zorunlulukları hakkında </a:t>
            </a:r>
            <a:r>
              <a:rPr lang="tr-TR" b="1" dirty="0"/>
              <a:t>esnaf toplantıları düzenlemek veya bilgi notu dağıtmak</a:t>
            </a:r>
            <a:endParaRPr lang="tr-TR" dirty="0"/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Zincir marketlerde stokçuluğa karşı </a:t>
            </a:r>
            <a:r>
              <a:rPr lang="tr-TR" b="1" dirty="0"/>
              <a:t>ön uyarı yazıları göndermek</a:t>
            </a:r>
            <a:r>
              <a:rPr lang="tr-TR" dirty="0"/>
              <a:t>, sonra denetime gitmek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1B7AEEB-6718-78EB-F80F-85DA4E144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88D45A-8DD9-8C23-A5E8-D01E8A30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0812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0C4F9-8D11-B72F-17F6-068F592FB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4AC18C-7DAB-637E-D01D-8D370C2CA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2903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6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BFF585-AAC6-D747-339F-0273B79C6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738081"/>
            <a:ext cx="9515062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Mevsimsel Sorunlara Karşı Ön Hazırlık Denetimleri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Kış aylarında baca temizliği ve soba kullanımı hakkında bilgilendirme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Yaz aylarında sinek ve haşerelere karşı ilaçlama öncesi depo, foseptik gibi alanların kontrolü ve yönlendirme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43564C7-5E56-C2F4-FA21-B540AE2D3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1175B31-2700-5163-193B-28CC80FF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05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4FB90-658C-CE30-AED4-9AA75F13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FF7431-ECB2-0A3B-A56A-56B8D466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1245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7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52749A-C7E4-601F-0A81-52C076BE7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6" y="1738081"/>
            <a:ext cx="9488558" cy="4311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Geçici Etkinlik Alanlarında Ön Denetim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Festival, konser, sergi gibi etkinliklerden önce: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b="1" dirty="0"/>
              <a:t>Çevre güvenliği, geçiş yolları, seyyar satıcı düzeni</a:t>
            </a:r>
            <a:r>
              <a:rPr lang="tr-TR" dirty="0"/>
              <a:t> gibi konularda alan düzenlemesi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Organizatör ve işletmelere kural hatırlatmaları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71B6B08-F170-D56B-1875-D4A17D240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F1738A7-28C3-A959-23BE-155C9EDF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1357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CA10E-2889-5AC3-56EB-B0F40657A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80C858-B13C-5D1A-801A-D4FA46E4F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129039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8 Zabıtanın </a:t>
            </a:r>
            <a:r>
              <a:rPr lang="tr-TR" sz="3600" b="1" dirty="0">
                <a:solidFill>
                  <a:srgbClr val="FF0000"/>
                </a:solidFill>
              </a:rPr>
              <a:t>Önleyici</a:t>
            </a:r>
            <a:r>
              <a:rPr lang="tr-TR" sz="3600" b="1" dirty="0">
                <a:solidFill>
                  <a:srgbClr val="0070C0"/>
                </a:solidFill>
              </a:rPr>
              <a:t> Denetim Görevi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01DDCD-76CA-520B-B9B2-729AB3918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226" y="1738081"/>
            <a:ext cx="9117497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Afet/Salgın Gibi Durumlarda Koruyucu Denetim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Deprem sonrası hasarlı bina çevresine kontrolsüz girişleri engelleme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Salgın döneminde hijyen, sosyal mesafe, açık alan kullanımı gibi kuralları </a:t>
            </a:r>
            <a:r>
              <a:rPr lang="tr-TR" b="1" dirty="0"/>
              <a:t>ceza olmadan önce anlatma ve uyarma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ECF7AF2-0F35-AF9B-19BB-4DC112C3C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4DA4734-3495-9CA6-9F61-B4B1B2A0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25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D825E-4C39-E78E-D3B9-BC9E7718E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B4070B-245B-8BBD-723A-E9113B553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347199"/>
            <a:ext cx="8556302" cy="11245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9 Önleyici Denetimlerin Temel Amacı: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F753B4-D44F-F022-841A-A35EB98D6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4975" y="1738081"/>
            <a:ext cx="9117496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0070C0"/>
                </a:solidFill>
              </a:rPr>
              <a:t> Önleyici Denetimlerin Temel Amacı: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"Cezadan önce çözüm, müdahaleden önce iletişim"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Sorun oluşmadan engellemek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Ceza yerine uyum sağlamayı teşvik etmek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Toplumla belediye arasındaki güven ilişkisini güçlendirmek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82066FF-EE31-3A9B-3A56-C58A19237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C91F1C-E2D4-16CE-DED9-4482C079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2008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49720-58BC-21E0-7429-A3BE19528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8E63E1-3002-0824-9A5C-657524FD4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47687"/>
            <a:ext cx="8461880" cy="9831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0070C0"/>
                </a:solidFill>
              </a:rPr>
              <a:t>10 Önleyici Denetim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E74EF6-D075-0FFE-4333-C819D157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478" y="1738081"/>
            <a:ext cx="9077739" cy="431102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/>
              <a:t> </a:t>
            </a:r>
            <a:r>
              <a:rPr lang="tr-TR" b="1" dirty="0">
                <a:solidFill>
                  <a:srgbClr val="0070C0"/>
                </a:solidFill>
              </a:rPr>
              <a:t>Tanım:</a:t>
            </a:r>
          </a:p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FF0000"/>
                </a:solidFill>
              </a:rPr>
              <a:t>Önleyici denetim</a:t>
            </a:r>
            <a:r>
              <a:rPr lang="tr-TR" dirty="0">
                <a:solidFill>
                  <a:srgbClr val="FF0000"/>
                </a:solidFill>
              </a:rPr>
              <a:t>, </a:t>
            </a:r>
            <a:r>
              <a:rPr lang="tr-TR" dirty="0"/>
              <a:t>zabıtanın kural ihlalini tespit etmekten çok; bu ihlalin hiç yaşanmaması için bilgilendirme, yönlendirme ve farkındalık yaratma amacıyla yaptığı denetim faaliyetidir.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A303E99-478E-7826-6B97-EE4FA4F9E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76481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5B6E496-3839-BF2C-860F-AFD55D83B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4786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3FA4A-3095-9519-396C-7DC017711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BA58B6-B50C-4C4C-F9FE-57D16815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7198"/>
            <a:ext cx="8198111" cy="12250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>
                <a:solidFill>
                  <a:srgbClr val="0070C0"/>
                </a:solidFill>
              </a:rPr>
              <a:t>🎯 Önleyici Denetim </a:t>
            </a:r>
            <a:r>
              <a:rPr lang="tr-TR" sz="3600" b="1" dirty="0">
                <a:solidFill>
                  <a:srgbClr val="FF0000"/>
                </a:solidFill>
              </a:rPr>
              <a:t>Örnek (1)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7E3D0A-9C4A-F916-757F-85D53E1D6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5" y="1572275"/>
            <a:ext cx="8839200" cy="488456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/>
              <a:t>… Mahallesi’nde kısa sürede açılan 8 iş yerinin hiçbirinde ruhsat bulunmadığı öğrenilir. Ancak esnaflar, başvuru süreci, gerekli belgeler gibi konularda bilgi sahibi olmadıklarını beyan ederler.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/>
              <a:t>Önleyici Denetim Faaliyeti: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Tüm esnafa ziyaret </a:t>
            </a:r>
            <a:r>
              <a:rPr lang="tr-TR" dirty="0"/>
              <a:t>yapılarak ruhsatsız işlemleri tespit ederek yasal olarak yapması gerekenler hakkında bilgilendirme yapmak.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15 gün içinde Kontrol yapılacağı ruhsat alınmaması durumunda işlem yapılacağı bilgisini vermek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8F3F2C4-7E51-3BAE-B325-ADFCDC6A4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884" y="136525"/>
            <a:ext cx="1898035" cy="1225077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A64732-B1F5-C6ED-020C-97C8BA4E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4605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3BACC-57B5-D128-D377-9FDC9678F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7358CF-2620-5460-62AA-5783E6B9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7199"/>
            <a:ext cx="8198111" cy="9604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>
                <a:solidFill>
                  <a:srgbClr val="0070C0"/>
                </a:solidFill>
              </a:rPr>
              <a:t>Önleyici Denetim </a:t>
            </a:r>
            <a:r>
              <a:rPr lang="tr-TR" sz="3600" b="1" dirty="0">
                <a:solidFill>
                  <a:srgbClr val="FF0000"/>
                </a:solidFill>
              </a:rPr>
              <a:t>Örnek (2)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138FD76-E387-31B3-DAB1-30A8BA713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05" y="1585527"/>
            <a:ext cx="9568070" cy="488456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Konu</a:t>
            </a:r>
            <a:r>
              <a:rPr lang="tr-TR" b="1" dirty="0"/>
              <a:t>: Kaldırım İşgallerine Karşı Bilgilendirme ve Uyarı Denetimi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Amaç: </a:t>
            </a:r>
            <a:r>
              <a:rPr lang="tr-TR" dirty="0"/>
              <a:t>Yayaların kaldırımları güvenli biçimde kullanmasını sağlamak ve esnafla ihtilaf yaşamadan çözüm üretmek</a:t>
            </a:r>
            <a:r>
              <a:rPr lang="tr-TR" b="1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Tarih Aralığı</a:t>
            </a:r>
            <a:r>
              <a:rPr lang="tr-TR" b="1" dirty="0"/>
              <a:t>: </a:t>
            </a:r>
            <a:r>
              <a:rPr lang="tr-TR" dirty="0"/>
              <a:t>1 hafta boyunca her gün belirli bir sokakta / mahallede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Hedef Kitle: </a:t>
            </a:r>
            <a:r>
              <a:rPr lang="tr-TR" dirty="0"/>
              <a:t>İşyerlerinin önüne ürün/malzeme/tabela koyarak kaldırımı işgal eden esnaflar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DE3150D-846E-077C-FACF-BAB9238C5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C8BD7F6-FFC4-3B9A-01DB-FAA2157C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6808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E7FFA-FD84-64D0-C980-656CDFD7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D42682-FCCF-85F9-F443-FF9136044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7199"/>
            <a:ext cx="8198111" cy="10947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>
                <a:solidFill>
                  <a:srgbClr val="0070C0"/>
                </a:solidFill>
              </a:rPr>
              <a:t>Önleyici </a:t>
            </a:r>
            <a:r>
              <a:rPr lang="tr-TR" sz="3600" b="1" dirty="0">
                <a:solidFill>
                  <a:srgbClr val="FF0000"/>
                </a:solidFill>
              </a:rPr>
              <a:t>Denetim</a:t>
            </a:r>
            <a:r>
              <a:rPr lang="tr-TR" sz="3600" b="1" dirty="0">
                <a:solidFill>
                  <a:srgbClr val="0070C0"/>
                </a:solidFill>
              </a:rPr>
              <a:t> </a:t>
            </a:r>
            <a:r>
              <a:rPr lang="tr-TR" sz="3600" b="1" dirty="0">
                <a:solidFill>
                  <a:srgbClr val="FF0000"/>
                </a:solidFill>
              </a:rPr>
              <a:t>Örnek (2.1)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838E4B-8AD4-1105-D9DD-2B771D059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585527"/>
            <a:ext cx="9462053" cy="488456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Tespit:</a:t>
            </a:r>
            <a:r>
              <a:rPr lang="tr-TR" dirty="0"/>
              <a:t> İşgal yoğunluğu olan 3 sokak belirlenir.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Ziyaret:</a:t>
            </a:r>
            <a:r>
              <a:rPr lang="tr-TR" dirty="0"/>
              <a:t> Her iş yeri tek tek ziyaret edilerek bilgilendirme yapılır.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Belge Verme:</a:t>
            </a:r>
            <a:r>
              <a:rPr lang="tr-TR" dirty="0"/>
              <a:t> "Kaldırım Kullanım Kuralları" yazılı bir bilgilendirme broşürü teslim edilir.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Sözlü Uyarı:</a:t>
            </a:r>
            <a:r>
              <a:rPr lang="tr-TR" dirty="0"/>
              <a:t> Esnafa 3 gün süre verilerek kendi düzenlemesini yapması beklenir.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İzleme:</a:t>
            </a:r>
            <a:r>
              <a:rPr lang="tr-TR" dirty="0"/>
              <a:t> 3 gün sonra tekrar kontrol yapılır, kurallara uyanlara teşekkür edilir, uymayanlara yazılı uyarı tutanağı düzenlenir.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tr-TR" b="1" dirty="0"/>
              <a:t>Sonuç Raporu:</a:t>
            </a:r>
            <a:r>
              <a:rPr lang="tr-TR" dirty="0"/>
              <a:t> İşgalin azaldığı/azalmadığı yönünde değerlendirme yapılır.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FE1A451-3439-C865-5576-00F79440D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5A19595-1725-B0BB-0E46-4B9A6EE2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580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B15E0-F280-7D3C-CDC1-7D43E515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22A71C-CE6F-31B9-3F3D-4167B13B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7198"/>
            <a:ext cx="8198111" cy="12250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>
                <a:solidFill>
                  <a:srgbClr val="0070C0"/>
                </a:solidFill>
              </a:rPr>
              <a:t>🎯 Önleyici Denetim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FA4E48-7731-2571-548D-404AD99EC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1726727"/>
            <a:ext cx="9508435" cy="43560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Beklenen Kazanım</a:t>
            </a:r>
            <a:r>
              <a:rPr lang="tr-TR" b="1" dirty="0"/>
              <a:t>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Ceza uygulanmadan %70’in üzerinde kaldırım işgalinin önlenmesi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Esnafla kurumsal güven ilişkisinin gelişmesi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Esnaflar arasında komşuluk hukukunun geliştirilmesi ve korunması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Hukuki süreç ihtiyacının azalması (Tutanak- ceza emanete alma)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D59E069-6B1B-AFA0-D1AA-66553091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F6544-B380-A8AC-B6F6-D19E9786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570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05DC9-D415-A583-1C42-9F6BD9E8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8D39C0-D2B4-0EDE-F847-6AE73C114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7198"/>
            <a:ext cx="8198111" cy="12250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rgbClr val="0070C0"/>
                </a:solidFill>
              </a:rPr>
              <a:t>🎯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8F71F2-D211-7E5C-C58F-DF4FD7433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914"/>
            <a:ext cx="10704443" cy="488456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r-TR" sz="4000" dirty="0">
                <a:solidFill>
                  <a:srgbClr val="FF0000"/>
                </a:solidFill>
                <a:latin typeface="+mj-lt"/>
              </a:rPr>
              <a:t>ŞEFFAF DENETİM,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4000" dirty="0">
                <a:solidFill>
                  <a:srgbClr val="FF0000"/>
                </a:solidFill>
                <a:latin typeface="+mj-lt"/>
              </a:rPr>
              <a:t>BELEDİYENİN VİCDANIDIR. </a:t>
            </a:r>
            <a:endParaRPr lang="tr-TR" sz="4000" dirty="0">
              <a:latin typeface="+mj-lt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8F2F4F9-3695-6F9C-71F8-418A8481E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E18DC01-8828-4278-0F73-E3275D039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9329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7F2D6-2547-6C3C-A3A0-DFCA315F5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11E6FA-B1D8-98CD-535D-3E42097B2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556302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1 Şeffaf </a:t>
            </a:r>
            <a:r>
              <a:rPr lang="tr-TR" sz="3600" dirty="0">
                <a:solidFill>
                  <a:srgbClr val="0070C0"/>
                </a:solidFill>
              </a:rPr>
              <a:t>Denetim</a:t>
            </a:r>
            <a:r>
              <a:rPr lang="tr-TR" sz="3600" dirty="0">
                <a:solidFill>
                  <a:srgbClr val="FF0000"/>
                </a:solidFill>
              </a:rPr>
              <a:t>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2D2ECBB-11F9-BD3B-279A-AE6880B10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1738082"/>
            <a:ext cx="9435547" cy="4452460"/>
          </a:xfrm>
        </p:spPr>
        <p:txBody>
          <a:bodyPr>
            <a:normAutofit fontScale="925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📌 …….. Zabıta Müdürlüğü ; </a:t>
            </a:r>
            <a:r>
              <a:rPr lang="tr-TR" b="1" i="0" dirty="0">
                <a:solidFill>
                  <a:srgbClr val="FF0000"/>
                </a:solidFill>
                <a:effectLst/>
                <a:latin typeface="Inter"/>
              </a:rPr>
              <a:t>Vizyon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/>
              <a:t>“Belediye sınırları içinde halkın huzuru, güvenliği, sağlığı ve yaşam kalitesini korumak için; yasal görevler çerçevesinde çevre, gıda, trafik, işyeri ve pazar düzenini sağlamak.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0000"/>
                </a:solidFill>
              </a:rPr>
              <a:t>Denetim, </a:t>
            </a:r>
            <a:r>
              <a:rPr lang="tr-TR" dirty="0"/>
              <a:t>rehberlik ve önleyici hizmetleri</a:t>
            </a:r>
            <a:r>
              <a:rPr lang="tr-TR" dirty="0">
                <a:solidFill>
                  <a:srgbClr val="FF0000"/>
                </a:solidFill>
              </a:rPr>
              <a:t>; anlaşılır (açık), adil, çevreye duyarlı</a:t>
            </a:r>
            <a:r>
              <a:rPr lang="tr-TR" dirty="0"/>
              <a:t>, teknoloji destekli ve insan odaklı bir anlayışla yürütmek</a:t>
            </a:r>
            <a:r>
              <a:rPr lang="tr-TR" b="0" i="0" dirty="0">
                <a:solidFill>
                  <a:srgbClr val="4C4C4C"/>
                </a:solidFill>
                <a:effectLst/>
              </a:rPr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E3C6669-2CE1-FC3E-D55F-9BA86BB38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3CD0827-4428-7A37-8B05-E218F74DE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0754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FA2E7-DD5C-B676-186B-6533F84C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1767B3-6E6D-0405-F5C5-258BE517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556302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2 Şeffaf</a:t>
            </a:r>
            <a:r>
              <a:rPr lang="tr-TR" sz="3600" dirty="0">
                <a:solidFill>
                  <a:srgbClr val="0070C0"/>
                </a:solidFill>
              </a:rPr>
              <a:t> Denetim</a:t>
            </a:r>
            <a:r>
              <a:rPr lang="tr-TR" sz="3600" dirty="0">
                <a:solidFill>
                  <a:srgbClr val="FF0000"/>
                </a:solidFill>
              </a:rPr>
              <a:t>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E504E4-2710-1A49-3595-7B077D0BE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4" y="1751334"/>
            <a:ext cx="9435548" cy="28736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/>
              <a:t>📌 </a:t>
            </a:r>
            <a:r>
              <a:rPr lang="tr-TR" b="1" dirty="0">
                <a:solidFill>
                  <a:srgbClr val="FF0000"/>
                </a:solidFill>
              </a:rPr>
              <a:t>Denetimin Tanımı: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Denetim, kamu düzeni ve toplum yararı için, kanun ve yönetmeliklere uygunluğun kontrol edilmesidir. Yetkiyle değil, sorumlulukla yapılır</a:t>
            </a:r>
            <a:r>
              <a:rPr lang="tr-TR" sz="2400" dirty="0"/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1E2ECAD-6D91-D6F5-BDC3-D0D8158C4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955DCF9-2F0C-FCE2-CC6D-C972D69B9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300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628-8350-14A5-CECB-A6BBF223E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DC2804-3225-D901-E870-5814AF34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556302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3 Şeffaf </a:t>
            </a:r>
            <a:r>
              <a:rPr lang="tr-TR" sz="3600" dirty="0">
                <a:solidFill>
                  <a:srgbClr val="0070C0"/>
                </a:solidFill>
              </a:rPr>
              <a:t>Denetim, </a:t>
            </a:r>
            <a:r>
              <a:rPr lang="tr-TR" sz="3600" dirty="0">
                <a:solidFill>
                  <a:srgbClr val="FF0000"/>
                </a:solidFill>
              </a:rPr>
              <a:t>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9B44FA-D48D-69C0-9249-4A32521CC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722" y="1572274"/>
            <a:ext cx="9448799" cy="47840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🧭 Doğru Denetimin Özellikleri: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Mevzuata dayanır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Nesneldir( Tarafsız ve Gerçekçi)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Süreç odaklıdır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Kişisel yorumdan arındırılmıştır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Adaleti ve eşitliği esas alır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9E629F9-8168-4F5A-AE1D-CC141004D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619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D1C6A56-5109-1178-4C4F-2EB827C3A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1622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0CD56-2A4B-8A5A-0450-C9BB23CC0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99E3ED-F6F4-57F1-885D-5FE9D2D7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78" y="412518"/>
            <a:ext cx="8461880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4 Şeffaf </a:t>
            </a:r>
            <a:r>
              <a:rPr lang="tr-TR" sz="3600" dirty="0">
                <a:solidFill>
                  <a:srgbClr val="0070C0"/>
                </a:solidFill>
              </a:rPr>
              <a:t>Denetim</a:t>
            </a:r>
            <a:r>
              <a:rPr lang="tr-TR" sz="3600" dirty="0">
                <a:solidFill>
                  <a:srgbClr val="FF0000"/>
                </a:solidFill>
              </a:rPr>
              <a:t>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4C800F-38AD-CDC7-E4AB-B8F0E1753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06" y="1572273"/>
            <a:ext cx="9190750" cy="415913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1 Uygulama </a:t>
            </a:r>
            <a:r>
              <a:rPr lang="tr-TR" sz="2400" b="1" dirty="0">
                <a:solidFill>
                  <a:srgbClr val="0070C0"/>
                </a:solidFill>
              </a:rPr>
              <a:t>Hataları </a:t>
            </a:r>
            <a:r>
              <a:rPr lang="tr-TR" sz="2400" b="1" dirty="0">
                <a:solidFill>
                  <a:srgbClr val="FF0000"/>
                </a:solidFill>
              </a:rPr>
              <a:t>Nelerden Kaynaklanır?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Kuralı kişisel yorumla uygulamak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Keyfî davranış, tutarsız ceza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Denetimi cezalandırma aracı görmek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Bilgi eksikliği / yeterli eğitim almamak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Usule uygun tutanak ve delil üretmemek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EB21F0C-0F64-D2AA-D34A-9BB086CB5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504799C-4CC1-ABC5-D264-EC155132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391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C302B-5130-0B02-7E84-E407D8AFE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556236-983C-D666-C34E-E96265D8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5 Şeffaf Denetim,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C54D0B-8220-9CD6-403D-2547B5706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4" y="1738081"/>
            <a:ext cx="9204002" cy="325798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2  Adil Denetim: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Tüm esnafa ve vatandaşa eşit yaklaşmak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İhlale değil, kişiye değil, kurala odaklanmak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Esnafa kendini savunma hakkı tanımak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54753FC-E539-B73B-3E7B-77EB1DCD5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194A447-1A33-5C47-6C9B-DE18A6716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9349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F949E-E93A-563E-3AE2-FFBFB04B3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2F0751-162B-37E8-CBD3-5AD105B71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6 Şeffaf Denetim,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7FC84FE-B270-1C68-B126-674377FA4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738081"/>
            <a:ext cx="9448799" cy="422539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3 </a:t>
            </a:r>
            <a:r>
              <a:rPr lang="tr-TR" sz="2400" dirty="0">
                <a:solidFill>
                  <a:srgbClr val="FF0000"/>
                </a:solidFill>
              </a:rPr>
              <a:t>Herkesin görebileceği şekilde</a:t>
            </a:r>
            <a:r>
              <a:rPr lang="tr-TR" sz="2400" b="1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Denetim süreçlerini açık şekilde bildirmek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Uyarı ve ceza süreçlerini gerekçelendirmek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Tutanakları düzgün ve belgeye dayalı tutmak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E37A01A-88D1-BF4D-5D79-4F049AE3F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915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DF080E-A179-C89F-5683-C1C92E7B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2895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27F2A-55F5-C611-C305-ECB490C0B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7ED85B-3E8B-3BCF-E0F4-EC1CB8BA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7 Şeffaf Denetim, Belediyenin Vicdanıdır.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C7F066-9131-8D70-776D-840A8AFB7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4" y="1738081"/>
            <a:ext cx="10005390" cy="445246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4 Hesap Verebilirlik: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Yapılan işlemlerin gerekirse denetime açık olması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Üst amir, vatandaş veya kamu kurumuna izah edilebilir olmak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Kayıt, raporlama, fotoğraflama, kamera gibi belgeleri kullanmak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0FD7C7-9215-6A8E-2C92-9EAFCB8BA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5FEEC48-BAE9-8A20-B1D3-56E27A8E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11988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69677-55CB-8306-7D6B-A56BCB7E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5B4A6B-4737-15E0-D3E6-9D6157478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9300080" cy="993949"/>
          </a:xfrm>
        </p:spPr>
        <p:txBody>
          <a:bodyPr>
            <a:noAutofit/>
          </a:bodyPr>
          <a:lstStyle/>
          <a:p>
            <a:r>
              <a:rPr lang="tr-TR" sz="3600" dirty="0">
                <a:solidFill>
                  <a:srgbClr val="FF0000"/>
                </a:solidFill>
              </a:rPr>
              <a:t>8 </a:t>
            </a:r>
            <a:r>
              <a:rPr lang="tr-TR" sz="3000" b="1" dirty="0">
                <a:solidFill>
                  <a:srgbClr val="0070C0"/>
                </a:solidFill>
                <a:latin typeface="+mn-lt"/>
              </a:rPr>
              <a:t>Belediyenin Kurumsal Kimliği İçin  Ne Anlama Gelir?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F368BE-5ED7-9009-A728-0E5579E76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1738081"/>
            <a:ext cx="10296940" cy="445246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Belediyenin Kurumsal Kimliği İçin Ne Anlama Gelir?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dirty="0"/>
              <a:t>Belediyeyi tarafsız, hukuka bağlı ve modern gösterir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dirty="0"/>
              <a:t>Vatandaşta “koruyan devlet” duygusu yaratır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dirty="0"/>
              <a:t>Zabıta personelini toplumda güvenilir ve saygın kılar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dirty="0"/>
              <a:t>Belediyenin “hesap verebilir yönetim” ilkesini güçlendirir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F5967E3-A2B7-9A1B-1FA9-473AF837D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EE8D38-56A6-1324-9D4D-6EB9F48E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078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298B7-845B-6415-99B6-0C3C0ED6D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9982BC-F806-0366-A4E7-77A6F7BDC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2518"/>
            <a:ext cx="9659815" cy="993949"/>
          </a:xfrm>
        </p:spPr>
        <p:txBody>
          <a:bodyPr>
            <a:noAutofit/>
          </a:bodyPr>
          <a:lstStyle/>
          <a:p>
            <a:r>
              <a:rPr lang="tr-TR" sz="3200" dirty="0">
                <a:solidFill>
                  <a:srgbClr val="FF0000"/>
                </a:solidFill>
              </a:rPr>
              <a:t>9 </a:t>
            </a:r>
            <a:r>
              <a:rPr lang="tr-TR" sz="3200" b="1" dirty="0">
                <a:solidFill>
                  <a:srgbClr val="FF0000"/>
                </a:solidFill>
              </a:rPr>
              <a:t>Belediyenin Kurumsal Kimliği İçin Ne Anlama Gelir?</a:t>
            </a: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3091141-5429-C096-8CA0-E5AFD24E6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5" y="1738081"/>
            <a:ext cx="10441056" cy="445246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Toplum Açısından Katkısı: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Adil uygulama → Güven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Usulüne uygun işlem → Saygı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Gerekçeli uyarı → Uyum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💡</a:t>
            </a:r>
            <a:r>
              <a:rPr lang="tr-TR" b="1" dirty="0"/>
              <a:t> Görev Bilinciyle Hareket Etmek Ne Demek?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/>
              <a:t>“</a:t>
            </a:r>
            <a:r>
              <a:rPr lang="tr-TR" dirty="0">
                <a:solidFill>
                  <a:srgbClr val="0070C0"/>
                </a:solidFill>
              </a:rPr>
              <a:t>Zabıta; </a:t>
            </a:r>
            <a:r>
              <a:rPr lang="tr-TR" dirty="0"/>
              <a:t>kuralı uygulayan değil, toplumla kurumu barıştıran kişidir.”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E72741A-8F33-CA9B-0343-99C6B19DE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280" y="246710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B5FC666-C1B2-C8FF-BBDE-A20D10D83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0841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95D83-CC11-9728-FAC9-CAA3DA713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A46A36-EB43-AA4D-7BCB-6AB92236F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2661" y="2270457"/>
            <a:ext cx="8706678" cy="31652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tr-TR" sz="4800" b="1" dirty="0">
                <a:solidFill>
                  <a:srgbClr val="0070C0"/>
                </a:solidFill>
                <a:latin typeface="+mj-lt"/>
              </a:rPr>
              <a:t>Denetim Türleri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4800" b="1" dirty="0">
                <a:solidFill>
                  <a:srgbClr val="0070C0"/>
                </a:solidFill>
                <a:latin typeface="+mj-lt"/>
              </a:rPr>
              <a:t>ve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tr-TR" sz="4800" b="1" dirty="0">
                <a:solidFill>
                  <a:srgbClr val="0070C0"/>
                </a:solidFill>
                <a:latin typeface="+mj-lt"/>
              </a:rPr>
              <a:t>Öneriler</a:t>
            </a:r>
            <a:endParaRPr lang="tr-TR" sz="48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710FFB1-9782-ADFF-8AEE-800E9700C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150" y="285035"/>
            <a:ext cx="1940084" cy="1252217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FCC0347-08C9-7E18-CD0F-1520C002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458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/>
              <a:t>1 </a:t>
            </a:r>
            <a:r>
              <a:rPr lang="tr-TR" sz="3600" dirty="0">
                <a:solidFill>
                  <a:srgbClr val="FF0000"/>
                </a:solidFill>
              </a:rPr>
              <a:t>Koruyucu</a:t>
            </a:r>
            <a:r>
              <a:rPr sz="3600" dirty="0"/>
              <a:t> </a:t>
            </a:r>
            <a:r>
              <a:rPr lang="tr-TR" sz="3600" dirty="0"/>
              <a:t> Denetim Nedir?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33669" y="1645920"/>
            <a:ext cx="9978887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Denetimlerin önceden tahmin edilen risklere göre planlanması.
Amaç: Risklerin önüne geçmek, olası sorunları önlemek.
Faydası: Kaynakların etkin kullanımı ve güvenliğin sağlanması.
Örnek: Gıda işletmelerinde hijyen eğitimlerinin düzenlenmesi.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3F183F4-94CB-78F5-D304-610222D6A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19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>
                <a:solidFill>
                  <a:srgbClr val="0070C0"/>
                </a:solidFill>
              </a:rPr>
              <a:t>2 Koruyucu  Denetimin Aşamaları?</a:t>
            </a:r>
            <a:endParaRPr sz="36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913" y="1645921"/>
            <a:ext cx="10031896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Yüksek riskli alanların belirlenmesi.
2. Denetim takviminin oluşturulması.
3. Personelin bilinçlendirilmesi.
4. Düzenli kontroller ve bilgilendirme.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6A70FBE-922C-BD4D-2756-A869E398F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79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10600" cy="1013101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/>
              <a:t>1 Sıralı Denetim Nedir</a:t>
            </a:r>
            <a:r>
              <a:rPr sz="36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0903" y="1645920"/>
            <a:ext cx="10098157" cy="4226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Denetim faaliyetlerinin önceden belirlenmiş </a:t>
            </a:r>
            <a:r>
              <a:rPr lang="tr-TR" sz="2800" dirty="0">
                <a:solidFill>
                  <a:srgbClr val="FF0000"/>
                </a:solidFill>
              </a:rPr>
              <a:t>sıra ve yönteme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göre aşama aşama yapılması.</a:t>
            </a:r>
            <a:b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
</a:t>
            </a:r>
            <a:r>
              <a:rPr lang="tr-TR" sz="2800" dirty="0">
                <a:solidFill>
                  <a:srgbClr val="FF0000"/>
                </a:solidFill>
              </a:rPr>
              <a:t>Amaç: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Denetimlerin düzenli, verimli ve eksiksiz yapılması.
Hem denetimci hem denetlenen tarafın süreçleri net bilmesi.
</a:t>
            </a:r>
            <a:r>
              <a:rPr lang="tr-TR" sz="2800" dirty="0">
                <a:solidFill>
                  <a:srgbClr val="FF0000"/>
                </a:solidFill>
              </a:rPr>
              <a:t>Örnek: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Pazaryerinde hijyen, ölçü-tartı, ruhsat kontrolleri.</a:t>
            </a:r>
          </a:p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Yaya Haklarının korunması kamu alanlarının işgalinin engellenmesi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6363062-D633-44FF-2E24-171B922F4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dirty="0"/>
              <a:t>2 Sıralı Denetimin Aşamaları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67409" y="1843267"/>
            <a:ext cx="10031895" cy="1964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>
                <a:solidFill>
                  <a:srgbClr val="FF0000"/>
                </a:solidFill>
              </a:rPr>
              <a:t>Hazırlık: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Mevzuat incelemesi, kontrol listesi, ekip planlaması.
</a:t>
            </a:r>
            <a:r>
              <a:rPr lang="tr-TR" sz="2800" dirty="0">
                <a:solidFill>
                  <a:srgbClr val="FF0000"/>
                </a:solidFill>
              </a:rPr>
              <a:t>Uygulama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Belirlenen sıraya göre denetim, kayıt alma, tarafsızlık.
</a:t>
            </a:r>
            <a:r>
              <a:rPr lang="tr-TR" sz="2800" dirty="0">
                <a:solidFill>
                  <a:srgbClr val="FF0000"/>
                </a:solidFill>
              </a:rPr>
              <a:t>Raporlama: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Eksiksiz kayıt, çözüm önerileri, zamanında bildirim.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AE8A7DE-7CE7-7B3C-8AAF-B29842BFA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862391" cy="893832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>
                <a:solidFill>
                  <a:srgbClr val="FF0000"/>
                </a:solidFill>
              </a:rPr>
              <a:t>1 Şikayet </a:t>
            </a:r>
            <a:r>
              <a:rPr lang="tr-TR" sz="3600" dirty="0"/>
              <a:t>Denetimi Nedir</a:t>
            </a:r>
            <a:r>
              <a:rPr sz="36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7165" y="1690689"/>
            <a:ext cx="10031896" cy="454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Vatandaşlardan gelen ihbar ve şikâyetlere dayanarak yapılan denetimler.
</a:t>
            </a:r>
            <a:r>
              <a:rPr lang="tr-TR" sz="2800" dirty="0">
                <a:solidFill>
                  <a:srgbClr val="FF0000"/>
                </a:solidFill>
              </a:rPr>
              <a:t>Amaç: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Halkın talep ve sorunlarını hızlı, adil ve şeffaf çözümle sonuçlandırmak.
</a:t>
            </a:r>
            <a:r>
              <a:rPr lang="tr-TR" sz="2800" dirty="0">
                <a:solidFill>
                  <a:srgbClr val="FF0000"/>
                </a:solidFill>
              </a:rPr>
              <a:t>Farkı: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Planlı denetimden farklı olarak olay veya ihbar üzerine başlatılır.
</a:t>
            </a:r>
            <a:r>
              <a:rPr lang="tr-TR" sz="2800" dirty="0">
                <a:solidFill>
                  <a:srgbClr val="FF0000"/>
                </a:solidFill>
              </a:rPr>
              <a:t>Örnek: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Gürültü, izinsiz işgaliye, ruhsatsız satış.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8B46B29-4B72-C25F-E558-46D0EB8A5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28652" cy="867327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/>
              <a:t>2 Şikayet Denetiminin Temel İlkeleri 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67409" y="1809101"/>
            <a:ext cx="10031895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rgbClr val="FF0000"/>
                </a:solidFill>
              </a:rPr>
              <a:t>Tarafsızlık: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Şikâyet kimden gelirse gelsin aynı standartla ele alınır.
</a:t>
            </a:r>
            <a:r>
              <a:rPr lang="tr-TR" sz="2800" dirty="0">
                <a:solidFill>
                  <a:srgbClr val="FF0000"/>
                </a:solidFill>
              </a:rPr>
              <a:t>Şeffaflık: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Süreç ve sonuç vatandaşa bildirilir.
</a:t>
            </a:r>
            <a:r>
              <a:rPr lang="tr-TR" sz="2800" dirty="0">
                <a:solidFill>
                  <a:srgbClr val="FF0000"/>
                </a:solidFill>
              </a:rPr>
              <a:t>Hızlı Müdahale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En kısa sürede yerinde inceleme yapılır.
</a:t>
            </a:r>
            <a:r>
              <a:rPr lang="tr-TR" sz="2800" dirty="0">
                <a:solidFill>
                  <a:srgbClr val="FF0000"/>
                </a:solidFill>
              </a:rPr>
              <a:t>Hak ve Hukuk: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Mevzuata uygun ve adil müdahale.
</a:t>
            </a:r>
            <a:r>
              <a:rPr lang="tr-TR" sz="2800" dirty="0">
                <a:solidFill>
                  <a:srgbClr val="FF0000"/>
                </a:solidFill>
              </a:rPr>
              <a:t>Vatandaş Odaklılık: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Halkın güveni ve memnuniyeti sağlanır.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123D91D-F899-419F-F3E9-4AEA8545E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660" y="365125"/>
            <a:ext cx="10373139" cy="1325563"/>
          </a:xfrm>
        </p:spPr>
        <p:txBody>
          <a:bodyPr>
            <a:normAutofit/>
          </a:bodyPr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sz="3600" dirty="0"/>
              <a:t>3 </a:t>
            </a:r>
            <a:r>
              <a:rPr sz="3600" dirty="0" err="1"/>
              <a:t>Şik</a:t>
            </a:r>
            <a:r>
              <a:rPr lang="tr-TR" sz="3600" dirty="0"/>
              <a:t>a</a:t>
            </a:r>
            <a:r>
              <a:rPr sz="3600" dirty="0"/>
              <a:t>yet </a:t>
            </a:r>
            <a:r>
              <a:rPr lang="tr-TR" sz="3600" dirty="0"/>
              <a:t>Denetimini Süreci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980660" y="1809101"/>
            <a:ext cx="9740347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lang="tr-TR" sz="2800" dirty="0">
                <a:solidFill>
                  <a:srgbClr val="FF0000"/>
                </a:solidFill>
              </a:rPr>
              <a:t>Şikâyet Alımı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Telefon, e-posta, uygulama, yüz yüze.
2. </a:t>
            </a:r>
            <a:r>
              <a:rPr lang="tr-TR" sz="2800" dirty="0">
                <a:solidFill>
                  <a:srgbClr val="FF0000"/>
                </a:solidFill>
              </a:rPr>
              <a:t>Ön Değerlendirme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Aciliyet ve önem derecesi belirlenir.
3. </a:t>
            </a:r>
            <a:r>
              <a:rPr lang="tr-TR" sz="2800" dirty="0">
                <a:solidFill>
                  <a:srgbClr val="FF0000"/>
                </a:solidFill>
              </a:rPr>
              <a:t>Yerinde İnceleme: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Delil toplama, fotoğraf, taraf dinleme.
4. </a:t>
            </a:r>
            <a:r>
              <a:rPr lang="tr-TR" sz="2800" dirty="0">
                <a:solidFill>
                  <a:srgbClr val="FF0000"/>
                </a:solidFill>
              </a:rPr>
              <a:t>Raporlama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Bulgular yazılı kayıt altına alınır.
5. </a:t>
            </a:r>
            <a:r>
              <a:rPr lang="tr-TR" sz="2800" dirty="0">
                <a:solidFill>
                  <a:srgbClr val="FF0000"/>
                </a:solidFill>
              </a:rPr>
              <a:t>Çözüm ve Geri Bildirim: </a:t>
            </a: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Yaptırım, düzeltme ve vatandaşa dönüş.</a:t>
            </a:r>
            <a:endParaRPr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59B1909-BFD1-A9FE-40A5-6D59DF95A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solidFill>
                  <a:srgbClr val="00467F"/>
                </a:solidFill>
              </a:defRPr>
            </a:pPr>
            <a:r>
              <a:rPr lang="tr-TR" dirty="0"/>
              <a:t>3 </a:t>
            </a:r>
            <a:r>
              <a:rPr dirty="0" err="1"/>
              <a:t>Şik</a:t>
            </a:r>
            <a:r>
              <a:rPr lang="tr-TR" dirty="0"/>
              <a:t>a</a:t>
            </a:r>
            <a:r>
              <a:rPr dirty="0"/>
              <a:t>yet </a:t>
            </a:r>
            <a:r>
              <a:rPr lang="tr-TR" dirty="0"/>
              <a:t> Denetiminde Stratejik Yaklaşım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007165" y="2090172"/>
            <a:ext cx="10018643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708090"/>
                </a:solidFill>
              </a:defRPr>
            </a:pPr>
            <a:r>
              <a:rPr lang="tr-T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Etkin İletişim: Vatandaşla açık iletişim kanalları.
2.Hızlı Tepki: 24 saat içinde yerinde inceleme.
3. Veri Analizi: Şikâyetlerin tür ve bölge bazında analizi.
4. Önleyici Eğitim: Esnaf ve vatandaşlara bilgilendirme.
5. </a:t>
            </a:r>
            <a:r>
              <a:rPr lang="tr-TR" sz="2800" dirty="0">
                <a:solidFill>
                  <a:srgbClr val="FF0000"/>
                </a:solidFill>
              </a:rPr>
              <a:t>Teknoloji Kullanımı: </a:t>
            </a:r>
            <a:r>
              <a:rPr lang="tr-TR" sz="2800" dirty="0" err="1">
                <a:solidFill>
                  <a:srgbClr val="FF0000"/>
                </a:solidFill>
              </a:rPr>
              <a:t>GPS’li</a:t>
            </a:r>
            <a:r>
              <a:rPr lang="tr-TR" sz="2800" dirty="0">
                <a:solidFill>
                  <a:srgbClr val="FF0000"/>
                </a:solidFill>
              </a:rPr>
              <a:t> denetim araçları, mobil raporlama.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1672E29-BDF1-C4B1-BBD3-83C638D46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F2E63A-BF10-3864-35EB-41F6E7E30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5400" dirty="0"/>
              <a:t>✅ </a:t>
            </a:r>
            <a:r>
              <a:rPr lang="tr-TR" sz="5100" dirty="0">
                <a:solidFill>
                  <a:srgbClr val="FF0000"/>
                </a:solidFill>
              </a:rPr>
              <a:t>Sorusu olan var mı?</a:t>
            </a:r>
          </a:p>
          <a:p>
            <a:pPr marL="0" indent="0" algn="ctr">
              <a:buNone/>
            </a:pPr>
            <a:endParaRPr lang="tr-TR" sz="36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tr-TR" sz="3600" dirty="0">
                <a:solidFill>
                  <a:srgbClr val="00B050"/>
                </a:solidFill>
              </a:rPr>
              <a:t>Yaptırmak</a:t>
            </a:r>
            <a:r>
              <a:rPr lang="tr-TR" sz="3600" b="1" dirty="0">
                <a:solidFill>
                  <a:srgbClr val="FFC000"/>
                </a:solidFill>
              </a:rPr>
              <a:t>, </a:t>
            </a:r>
            <a:r>
              <a:rPr lang="tr-TR" sz="3600" dirty="0">
                <a:solidFill>
                  <a:schemeClr val="accent5"/>
                </a:solidFill>
              </a:rPr>
              <a:t>Bulundurmamak,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FF000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FF0000"/>
                </a:solidFill>
              </a:rPr>
              <a:t>Tüketici Hakları Derneği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FF0000"/>
                </a:solidFill>
              </a:rPr>
              <a:t>Genel Başkanı</a:t>
            </a: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1437136-95B3-1B7A-A863-DE172608B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A9D6871-83D2-8320-9B51-00E950BF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7BCC9242-FC77-6921-142E-8ACA277F5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0117566"/>
              </p:ext>
            </p:extLst>
          </p:nvPr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550EECE8-E8DC-B941-ABBF-B824CE66A36B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49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50EECE8-E8DC-B941-ABBF-B824CE66A36B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99423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EDEE31-1583-721B-CB78-8D1FD8481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842052"/>
            <a:ext cx="9978888" cy="45097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/>
              <a:t>Düzen ve Esenlikle İlgili Görevler</a:t>
            </a:r>
          </a:p>
          <a:p>
            <a:pPr marL="0" indent="0">
              <a:buNone/>
            </a:pPr>
            <a:r>
              <a:rPr lang="tr-TR" sz="2400" b="1" dirty="0"/>
              <a:t>Belediye Zabıtası</a:t>
            </a:r>
          </a:p>
          <a:p>
            <a:r>
              <a:rPr lang="tr-TR" sz="2400" dirty="0"/>
              <a:t>Belde düzenini sağlamak</a:t>
            </a:r>
          </a:p>
          <a:p>
            <a:r>
              <a:rPr lang="tr-TR" sz="2400" dirty="0"/>
              <a:t>Halkın huzurunu ve sağlığını korumak</a:t>
            </a:r>
          </a:p>
          <a:p>
            <a:pPr marL="0" indent="0">
              <a:buNone/>
            </a:pPr>
            <a:r>
              <a:rPr lang="tr-TR" sz="2400" b="1" dirty="0"/>
              <a:t>Görevler</a:t>
            </a:r>
          </a:p>
          <a:p>
            <a:r>
              <a:rPr lang="tr-TR" sz="2400" dirty="0"/>
              <a:t>İlgili mevzuatın verdiği tüm görevleri yerine getirmek</a:t>
            </a:r>
          </a:p>
          <a:p>
            <a:r>
              <a:rPr lang="tr-TR" sz="2400" dirty="0"/>
              <a:t>Yetkilerini etkili şekilde kullanmak</a:t>
            </a:r>
          </a:p>
          <a:p>
            <a:r>
              <a:rPr lang="tr-TR" sz="2400" dirty="0"/>
              <a:t>Diğer birimlere ait olmayan görevleri yapmak</a:t>
            </a:r>
          </a:p>
          <a:p>
            <a:r>
              <a:rPr lang="tr-TR" sz="2400" dirty="0"/>
              <a:t>Belediye karar organlarının karar, emir ve yasaklarını uygulamak</a:t>
            </a:r>
          </a:p>
          <a:p>
            <a:r>
              <a:rPr lang="tr-TR" sz="2400" dirty="0"/>
              <a:t>Karar, emir ve yasaklara uymayanlara gerekli yaptırımları uygulamak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50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BF2D271-A342-F1F9-8B8E-F24AEC13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648" y="195845"/>
            <a:ext cx="1794164" cy="120952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14F0ADF-592D-03DA-3CD1-1A9C5AB08A21}"/>
              </a:ext>
            </a:extLst>
          </p:cNvPr>
          <p:cNvSpPr txBox="1"/>
          <p:nvPr/>
        </p:nvSpPr>
        <p:spPr>
          <a:xfrm>
            <a:off x="702366" y="323555"/>
            <a:ext cx="91837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</a:p>
        </p:txBody>
      </p:sp>
    </p:spTree>
    <p:extLst>
      <p:ext uri="{BB962C8B-B14F-4D97-AF65-F5344CB8AC3E}">
        <p14:creationId xmlns:p14="http://schemas.microsoft.com/office/powerpoint/2010/main" val="7726318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1F23-4577-D4CD-3C5B-875FF74D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D00F71-4A38-51F3-AC39-CD5F0CB1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61468B-1672-A28C-01CE-72A47D995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5" y="1738081"/>
            <a:ext cx="10072254" cy="3587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Belediye Zabıta Yönetmeliği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 Amaç</a:t>
            </a:r>
            <a:r>
              <a:rPr lang="tr-TR" sz="2400" b="1" dirty="0"/>
              <a:t>: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Zabıta teşkilatının </a:t>
            </a:r>
            <a:r>
              <a:rPr lang="tr-TR" b="1" dirty="0"/>
              <a:t>kuruluş, görev, yetki ve sorumluluklarını</a:t>
            </a:r>
            <a:r>
              <a:rPr lang="tr-TR" dirty="0"/>
              <a:t> belirlemek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Zabıta memurlarının </a:t>
            </a:r>
            <a:r>
              <a:rPr lang="tr-TR" b="1" dirty="0"/>
              <a:t>niteliklerini ve görevde yükselmelerini</a:t>
            </a:r>
            <a:r>
              <a:rPr lang="tr-TR" dirty="0"/>
              <a:t> düzenlemek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2 Kapsam</a:t>
            </a:r>
            <a:r>
              <a:rPr lang="tr-TR" sz="2400" b="1" dirty="0"/>
              <a:t>: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Belediyelerin </a:t>
            </a:r>
            <a:r>
              <a:rPr lang="tr-TR" b="1" dirty="0"/>
              <a:t>zabıta teşkilatını</a:t>
            </a:r>
            <a:r>
              <a:rPr lang="tr-TR" dirty="0"/>
              <a:t> kapsar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3 Dayanak ve İçerik:</a:t>
            </a:r>
            <a:endParaRPr lang="tr-TR" sz="2400" dirty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3/7/2005 tarihli 5393 sayılı Belediye Kanunu, Madde 51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Mesleki eğitim, kıyafet ve </a:t>
            </a:r>
            <a:r>
              <a:rPr lang="tr-TR" b="1" dirty="0"/>
              <a:t>çalışma usul ve esaslarını</a:t>
            </a:r>
            <a:r>
              <a:rPr lang="tr-TR" dirty="0"/>
              <a:t> düzenlemek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A7D678-9CBE-F64F-0BEC-8266C68AC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06B3C3-BF5C-90D9-AD07-F4F1CD9C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5820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65450-FB58-0014-881E-FBBC7C9D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80344B-9B60-1E3B-3D4B-0411CB40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C87173-E510-5CB3-7F46-CD0B96E72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581323"/>
            <a:ext cx="10293927" cy="43642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Bakanlık; </a:t>
            </a:r>
            <a:r>
              <a:rPr lang="tr-TR" sz="2400" dirty="0"/>
              <a:t>Çevre, Şehircilik ve İklim Değişikliği Bakanlığı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Belediye Zabıtası;  </a:t>
            </a:r>
            <a:r>
              <a:rPr lang="tr-TR" sz="2400" dirty="0"/>
              <a:t>Beldenin düzenini koruyan, halkın sağlık, huzur ve esenliğini sağlayan özel zabıta kuvveti, </a:t>
            </a:r>
            <a:r>
              <a:rPr lang="tr-TR" dirty="0"/>
              <a:t>Yetkili organların kararlarını uygular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Belediye Zabıta Personeli; </a:t>
            </a:r>
            <a:r>
              <a:rPr lang="tr-TR" sz="2400" dirty="0"/>
              <a:t>Belediye zabıta teşkilatındaki daire başkanı, müdür, şube müdürü, amir, komiser ve memurlar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9E912B9-C671-E1C2-5E78-04AEC8311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B49C9A6-0811-21D4-0379-1C94101C3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5879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60043-2236-3E94-7D63-058CEB9A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DB7FF8-82DF-1DED-6ED9-415A60A3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29CF26-BA9E-8A39-A82C-A421447D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3" y="1581323"/>
            <a:ext cx="10141527" cy="4364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/>
              <a:t>Görevde Yükselme Sınavı; </a:t>
            </a:r>
          </a:p>
          <a:p>
            <a:r>
              <a:rPr lang="tr-TR" sz="2400" dirty="0"/>
              <a:t>Yazılı ve sözlü sınavdan oluşur</a:t>
            </a:r>
          </a:p>
          <a:p>
            <a:r>
              <a:rPr lang="tr-TR" sz="2400" dirty="0"/>
              <a:t>Görevde yükselme için katılım zorunludur</a:t>
            </a:r>
          </a:p>
          <a:p>
            <a:pPr marL="0" indent="0">
              <a:buNone/>
            </a:pPr>
            <a:r>
              <a:rPr lang="tr-TR" sz="2400" b="1" dirty="0"/>
              <a:t>Zabıta Teşkilatı</a:t>
            </a:r>
            <a:endParaRPr lang="tr-TR" sz="2400" dirty="0"/>
          </a:p>
          <a:p>
            <a:pPr lvl="1"/>
            <a:r>
              <a:rPr lang="tr-TR" dirty="0"/>
              <a:t>Belediye bünyesinde zabıta görev ve hizmetlerini yürüten birim</a:t>
            </a:r>
          </a:p>
          <a:p>
            <a:pPr lvl="1"/>
            <a:r>
              <a:rPr lang="tr-TR" dirty="0"/>
              <a:t>Norm kadro yönetmeliğine uygun olarak oluşturulur</a:t>
            </a:r>
          </a:p>
          <a:p>
            <a:pPr marL="0" indent="0">
              <a:buNone/>
            </a:pPr>
            <a:r>
              <a:rPr lang="tr-TR" sz="2400" b="1" dirty="0"/>
              <a:t>ÖSYM; </a:t>
            </a:r>
            <a:r>
              <a:rPr lang="tr-TR" sz="2400" dirty="0"/>
              <a:t>Ölçme, Seçme ve Yerleştirme Merkezi Başkanlığı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2584B3F-87EC-509F-F343-6F2A4365A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160AE6-A13A-1394-E3E0-4A3BFA98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29645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F568F-1BC9-18DA-7CDC-EE3B91FEF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A0C7BB-7471-D7EA-B752-D21A39C32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3074F4-BA04-8A18-A949-725664DA1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163" y="1581323"/>
            <a:ext cx="10127673" cy="43642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Tanımlar ve Kavramlar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KPSS; </a:t>
            </a:r>
            <a:r>
              <a:rPr lang="tr-TR" sz="2400" dirty="0"/>
              <a:t>B grubu kadrolar için yapılan Kamu Personel Seçme Sınavı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Sınav; </a:t>
            </a:r>
            <a:r>
              <a:rPr lang="tr-TR" sz="2400" dirty="0"/>
              <a:t>Belediyenin boş zabıta memuru kadrolarına atanacak adayları belirlemek için yapılan yazılı, sözlü ve uygulamalı sınav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Sınav Kurulu; </a:t>
            </a:r>
            <a:r>
              <a:rPr lang="tr-TR" sz="2400" dirty="0"/>
              <a:t>Görevde yükselme ve zabıta alımı işlemlerini yürütmek üzere oluşturulan beş kişilik kurul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Birim Amiri </a:t>
            </a:r>
            <a:r>
              <a:rPr lang="tr-TR" sz="2400" dirty="0"/>
              <a:t>Zabıta teşkilatının en üst yöneticisi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2EC5499-77A7-273C-9699-33F02BDE8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26DF27-177A-DA93-996E-243FDF09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96820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3758-C9A2-5BE7-5A4C-392FA937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564A8A-0E23-D7D0-B04D-7E14F013D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6AA000-F122-BCCD-3D31-0D292E1E6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727" y="1318766"/>
            <a:ext cx="10044546" cy="52925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Belediye Zabıta Teşkilatı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1. Teşkilatın Oluşturulması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Belediye meclisi kararı ile kurulur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Norm Kadro Yönetmeliği esas alınır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Kaynakların etkili ve verimli kullanılması gözetilir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Nitelikli personel istihdamı hedeflenir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Norm Kadro ve Birimler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Beldenin nüfusu, fiziki ve coğrafi yapısı dikkate alınır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Gelişme potansiyeline göre birimler kurulabilir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D241C52-CEA7-F1E1-F929-8A10ADA6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44E8CA-6D53-CE6F-3A30-66E5C6F81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30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B55F1C-54F7-8083-6CFF-32AB7FBF3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301739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Birinci Bölüm </a:t>
            </a:r>
            <a:br>
              <a:rPr lang="tr-TR" sz="3200" b="1" dirty="0">
                <a:solidFill>
                  <a:srgbClr val="FF0000"/>
                </a:solidFill>
              </a:rPr>
            </a:br>
            <a:r>
              <a:rPr lang="tr-TR" sz="3200" b="1" dirty="0">
                <a:solidFill>
                  <a:srgbClr val="FF0000"/>
                </a:solidFill>
              </a:rPr>
              <a:t>Belediye Zabıtası Yönetmeliği</a:t>
            </a:r>
            <a:endParaRPr lang="tr-TR" sz="3200" b="1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3B0445A-1E28-AB70-356C-73B8CA680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tr-TR" sz="2400" b="1" dirty="0">
                <a:solidFill>
                  <a:srgbClr val="0070C0"/>
                </a:solidFill>
              </a:rPr>
              <a:t>Hizmet Alanlarına Göre Ayrım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CC03372-D854-81BD-7017-269CACA9D3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İmar.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Çevre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Sağlık.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Trafik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Turizm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Toptancı Hali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Deniz işletmeleri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41BDB21-D126-671F-BD51-2EA052E1C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tr-TR" sz="2400" b="1" dirty="0">
                <a:solidFill>
                  <a:srgbClr val="0070C0"/>
                </a:solidFill>
              </a:rPr>
              <a:t>Hizmet Alanlarına Göre Ayrım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1C38751-0CF4-6EBE-0A19-F4DD083F79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İşyeri Ruhsat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Tüketici Hakları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İlan ve Reklam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Sabit görev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Gezici görev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Toplu görev</a:t>
            </a:r>
          </a:p>
          <a:p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0FE119-34C5-BD21-B1EF-A168750C6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56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71CA79D-3289-BC7F-0070-C3B021876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308" y="365125"/>
            <a:ext cx="1572491" cy="120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778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63305E-8F80-3E26-8CF0-6012A562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3696" cy="960092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  <a:b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CB53B4-7507-CAC8-FDFC-8CD4882C4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922" y="2001688"/>
            <a:ext cx="10508974" cy="3130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Tören Hizmetleri</a:t>
            </a:r>
          </a:p>
          <a:p>
            <a:r>
              <a:rPr lang="tr-TR" sz="2400" dirty="0"/>
              <a:t>Ulusal bayram, genel tatil ve özel günlerde yapılacak törenlerin gerektirdiği hizmetleri yerine getirmek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Cumhuriyet Bayramı</a:t>
            </a:r>
          </a:p>
          <a:p>
            <a:r>
              <a:rPr lang="tr-TR" sz="2400" dirty="0"/>
              <a:t>İş yerlerinin kapalı kalması için gerekli uyarıları yapmak</a:t>
            </a:r>
          </a:p>
          <a:p>
            <a:r>
              <a:rPr lang="tr-TR" sz="2400" dirty="0"/>
              <a:t>Gerekli tedbirleri almak</a:t>
            </a:r>
          </a:p>
          <a:p>
            <a:r>
              <a:rPr lang="tr-TR" sz="2400" dirty="0"/>
              <a:t>Bayrak asılmasını sağlamak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0E9A1BE-DB4D-A857-B9A2-CA7CE7967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732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509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7B16-B1D4-4E24-7876-6A60A2F3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5BB13E-9D4E-FD42-10DE-ED542CA9A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3696" cy="960092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  <a:b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3EA71-F2AC-AEEF-F180-B3A88DA7B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502"/>
            <a:ext cx="10717696" cy="5185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Kanuni Görevler</a:t>
            </a:r>
          </a:p>
          <a:p>
            <a:r>
              <a:rPr lang="tr-TR" sz="2400" dirty="0"/>
              <a:t>Kanunların belediyelere verdiği:</a:t>
            </a:r>
          </a:p>
          <a:p>
            <a:pPr lvl="1"/>
            <a:r>
              <a:rPr lang="tr-TR" dirty="0"/>
              <a:t>Takip</a:t>
            </a:r>
          </a:p>
          <a:p>
            <a:pPr lvl="1"/>
            <a:r>
              <a:rPr lang="tr-TR" dirty="0"/>
              <a:t>Kontrol</a:t>
            </a:r>
          </a:p>
          <a:p>
            <a:pPr lvl="1"/>
            <a:r>
              <a:rPr lang="tr-TR" dirty="0"/>
              <a:t>İzin</a:t>
            </a:r>
          </a:p>
          <a:p>
            <a:pPr lvl="1"/>
            <a:r>
              <a:rPr lang="tr-TR" dirty="0"/>
              <a:t>Yasaklama görevlerini yerine getirmek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Belediye Mallarının Korunması</a:t>
            </a:r>
          </a:p>
          <a:p>
            <a:r>
              <a:rPr lang="tr-TR" sz="2400" dirty="0"/>
              <a:t>Taşınır/taşınmaz mallara verilen zararı tespit edip ilgili birimlere bildirmek</a:t>
            </a:r>
          </a:p>
          <a:p>
            <a:r>
              <a:rPr lang="tr-TR" sz="2400" dirty="0"/>
              <a:t>Gerekli işlemleri başlatmak</a:t>
            </a:r>
          </a:p>
          <a:p>
            <a:r>
              <a:rPr lang="tr-TR" sz="2400" dirty="0"/>
              <a:t>Talep halinde diğer birimlerle birlikte çalışmak</a:t>
            </a:r>
          </a:p>
          <a:p>
            <a:r>
              <a:rPr lang="tr-TR" sz="2400" dirty="0"/>
              <a:t>İvedi hallerde gerekli tedbirleri almak</a:t>
            </a:r>
            <a:r>
              <a:rPr lang="tr-TR" sz="2400" b="0" i="0" dirty="0">
                <a:effectLst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40ADF1-CA0E-D708-8895-3C4D52B93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732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BDE918-C904-E74A-9765-FE3D8840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98331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CB86C2-A9A1-1D02-BD9B-915D3C87C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4" y="1778430"/>
            <a:ext cx="10045150" cy="44209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Bulunmuş Eşya ve Mallar</a:t>
            </a:r>
          </a:p>
          <a:p>
            <a:r>
              <a:rPr lang="tr-TR" sz="2400" dirty="0"/>
              <a:t>Bulunan eşya/malları mevzuata göre korumak</a:t>
            </a:r>
          </a:p>
          <a:p>
            <a:r>
              <a:rPr lang="tr-TR" sz="2400" dirty="0"/>
              <a:t>Sahibi tespit edilirse teslim etmek</a:t>
            </a:r>
          </a:p>
          <a:p>
            <a:r>
              <a:rPr lang="tr-TR" sz="2400" dirty="0"/>
              <a:t>Sahibi çıkmazsa bakım ve gözetim masrafı alındıktan sonra bulana vermek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Umumi Çeşmeler ve İçme Suyu</a:t>
            </a:r>
          </a:p>
          <a:p>
            <a:r>
              <a:rPr lang="tr-TR" sz="2400" dirty="0"/>
              <a:t>Umumi çeşmelerin kırılmasını ve bozulmasını önlemek</a:t>
            </a:r>
          </a:p>
          <a:p>
            <a:r>
              <a:rPr lang="tr-TR" sz="2400" dirty="0"/>
              <a:t>Zarar verenler hakkında işlem yapmak</a:t>
            </a:r>
          </a:p>
          <a:p>
            <a:r>
              <a:rPr lang="tr-TR" sz="2400" dirty="0"/>
              <a:t>Şehir içme suyuna yabancı su veya zararlı madde karıştırılmasını önlemek</a:t>
            </a:r>
          </a:p>
          <a:p>
            <a:r>
              <a:rPr lang="tr-TR" sz="2400" dirty="0"/>
              <a:t>Su kaynaklarını kirletenler hakkında kanuni işlem yapmak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400" b="0" i="0" dirty="0">
              <a:solidFill>
                <a:srgbClr val="000000"/>
              </a:solidFill>
              <a:effectLst/>
              <a:latin typeface="Times" pitchFamily="2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D9941C-3543-3B27-4B49-5145AA174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975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6EE7027-3DC4-789C-E4D6-55E45D857CB4}"/>
              </a:ext>
            </a:extLst>
          </p:cNvPr>
          <p:cNvSpPr txBox="1"/>
          <p:nvPr/>
        </p:nvSpPr>
        <p:spPr>
          <a:xfrm>
            <a:off x="1007163" y="463539"/>
            <a:ext cx="87148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7408429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AF3FED-53BD-7E05-8BA4-5706A5827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30" y="1838185"/>
            <a:ext cx="9968947" cy="3754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Numaralama ve Levhalar</a:t>
            </a:r>
          </a:p>
          <a:p>
            <a:r>
              <a:rPr lang="tr-TR" sz="2400" dirty="0"/>
              <a:t>Bina numaraları ve sokak isim levhalarının sökülmesine, bozulmasına engel olmak</a:t>
            </a:r>
          </a:p>
          <a:p>
            <a:r>
              <a:rPr lang="tr-TR" sz="2400" dirty="0"/>
              <a:t>Belediyece dikilen trafik işaret ve levhalarına verilen zararları tespit etmek</a:t>
            </a:r>
          </a:p>
          <a:p>
            <a:r>
              <a:rPr lang="tr-TR" sz="2400" dirty="0"/>
              <a:t>Zarar verenler hakkında yasal işlem yapılmasını sağlamak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Tüketici Hakları</a:t>
            </a:r>
          </a:p>
          <a:p>
            <a:r>
              <a:rPr lang="tr-TR" sz="2400" dirty="0"/>
              <a:t>6502 sayılı </a:t>
            </a:r>
            <a:r>
              <a:rPr lang="tr-TR" sz="2400" b="1" dirty="0"/>
              <a:t>Tüketicinin Korunması Hakkında Kanun</a:t>
            </a:r>
            <a:r>
              <a:rPr lang="tr-TR" sz="2400" dirty="0"/>
              <a:t> kapsamında belediyelere verilen görevleri yerine getirmek</a:t>
            </a:r>
            <a:endParaRPr lang="tr-TR" sz="2400" b="0" i="0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FB9594-BA6B-153A-FA09-783C24F6E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390" y="387501"/>
            <a:ext cx="1760974" cy="1187150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60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DC92D15-9BE5-0359-9649-F8BC90CE2A16}"/>
              </a:ext>
            </a:extLst>
          </p:cNvPr>
          <p:cNvSpPr txBox="1"/>
          <p:nvPr/>
        </p:nvSpPr>
        <p:spPr>
          <a:xfrm>
            <a:off x="1056862" y="387501"/>
            <a:ext cx="8958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3549702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A8998F-B6B4-4D15-A997-1194A48E3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478" y="1980172"/>
            <a:ext cx="10621617" cy="43761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İzin ve Vergi Denetimi</a:t>
            </a:r>
          </a:p>
          <a:p>
            <a:r>
              <a:rPr lang="tr-TR" dirty="0"/>
              <a:t>Belediyenin iznine veya vergi/harca tabi işlerin izinsiz yapılmasını tespit etmek</a:t>
            </a:r>
          </a:p>
          <a:p>
            <a:r>
              <a:rPr lang="tr-TR" dirty="0"/>
              <a:t>Sakınca varsa derhal men etmek</a:t>
            </a:r>
          </a:p>
          <a:p>
            <a:r>
              <a:rPr lang="tr-TR" dirty="0"/>
              <a:t>Kanuni işlem yapmak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Muhtaçlık Araştırması</a:t>
            </a:r>
          </a:p>
          <a:p>
            <a:r>
              <a:rPr lang="tr-TR" dirty="0"/>
              <a:t>2548 sayılı Kanun: Cezaevinde hükümlü bulunanlar için araştırma yapmak</a:t>
            </a:r>
          </a:p>
          <a:p>
            <a:r>
              <a:rPr lang="tr-TR" dirty="0"/>
              <a:t>4109 sayılı Kanun: Asker ailelerinden yardıma muhtaç olduğunu beyan edenlerin durumunu araştırmak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60E07E7-76AD-04E2-E05E-6303CD4C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653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6F523D6-B3E5-F752-8CC6-A921EE31AB21}"/>
              </a:ext>
            </a:extLst>
          </p:cNvPr>
          <p:cNvSpPr txBox="1"/>
          <p:nvPr/>
        </p:nvSpPr>
        <p:spPr>
          <a:xfrm>
            <a:off x="1127336" y="400602"/>
            <a:ext cx="88274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601816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99B1C1-56B2-D131-5769-94F72A947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90" y="1980172"/>
            <a:ext cx="9974823" cy="4221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Sebze ve Meyve Ticareti</a:t>
            </a:r>
          </a:p>
          <a:p>
            <a:r>
              <a:rPr lang="tr-TR" dirty="0"/>
              <a:t>5957 sayılı Kanun ve ilgili yönetmelikler çerçevesinde belediye zabıtasına verilen görevleri yerine getirmek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Afet Durumları</a:t>
            </a:r>
          </a:p>
          <a:p>
            <a:pPr marL="0" indent="0">
              <a:buNone/>
            </a:pPr>
            <a:r>
              <a:rPr lang="tr-TR" dirty="0"/>
              <a:t>7269 sayılı Kanun kapsamında:</a:t>
            </a:r>
          </a:p>
          <a:p>
            <a:pPr lvl="1"/>
            <a:r>
              <a:rPr lang="tr-TR" dirty="0"/>
              <a:t>Yangın, deprem, su baskını gibi afetlerde ilk tedbirleri almak</a:t>
            </a:r>
          </a:p>
          <a:p>
            <a:pPr lvl="1"/>
            <a:r>
              <a:rPr lang="tr-TR" dirty="0"/>
              <a:t>Görevli ekipler gelinceye kadar gerekli önlemleri uygulamak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87364F-5451-F52C-D462-28845352D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227" y="24821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62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38F64B1-04F2-2C88-A8FB-9943AF1D347C}"/>
              </a:ext>
            </a:extLst>
          </p:cNvPr>
          <p:cNvSpPr txBox="1"/>
          <p:nvPr/>
        </p:nvSpPr>
        <p:spPr>
          <a:xfrm>
            <a:off x="1077490" y="380522"/>
            <a:ext cx="8729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7753462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C130FE-924B-3144-4C91-F5F0E50C6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171" y="1945549"/>
            <a:ext cx="10151916" cy="4410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Ölçü ve Tartı Aletleri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3516 sayılı Ölçüler ve Ayar Kanunu çerçevesinde: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Ölçü ve tartı aletlerinin damgalarını kontrol etmek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Damgasız aletlerle satış yapılmasını önlemek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Yetkili tamircilerin belgelerini denetlemek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Hileli, ayarı bozuk terazi, kantar, baskül, litre vb. aletleri kullandırmamak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İlgili işlemler için ölçü ve ayar memurlarına yardımcı olmak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75300D-700F-4414-B4A4-6FE5E3BC2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63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B9A3D44-1FCF-B697-D1E0-09F6B7B32C18}"/>
              </a:ext>
            </a:extLst>
          </p:cNvPr>
          <p:cNvSpPr txBox="1"/>
          <p:nvPr/>
        </p:nvSpPr>
        <p:spPr>
          <a:xfrm>
            <a:off x="1046171" y="165973"/>
            <a:ext cx="8513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9529212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6ACCC2-434D-7AE1-A29B-17CDC0922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226" y="2009989"/>
            <a:ext cx="10015331" cy="4473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İşyeri Ruhsatları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3572 sayılı Kanun ve ilgili yönetmelik çerçevesinde: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İşyerinin ruhsat alıp almadığını kontrol etmek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Yetkili mercilerce verilen kapatma cezasını uygulamak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Denetim ve gerekli işlemleri yapmak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b="0" i="0" dirty="0">
              <a:solidFill>
                <a:srgbClr val="000000"/>
              </a:solidFill>
              <a:effectLst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96C41A4-BCBD-A048-C015-62256322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E056D93-6033-1291-953B-DF76FB950454}"/>
              </a:ext>
            </a:extLst>
          </p:cNvPr>
          <p:cNvSpPr txBox="1"/>
          <p:nvPr/>
        </p:nvSpPr>
        <p:spPr>
          <a:xfrm>
            <a:off x="997226" y="374775"/>
            <a:ext cx="89849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41400958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F9F3BD-D6BC-BD05-D967-B20878E24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82" y="1980172"/>
            <a:ext cx="9975575" cy="41002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Su Üzerindeki Araçlar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Deniz, göl, nehir vb. sularda: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Motorlu/motorsuz yüzer araçların ruhsatsız kullanımını tespit etmek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İşyeri Açma ve Çalışma Ruhsatlarına İlişkin Yönetmelik gereği faaliyetten men etmek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Araçların yetkili birimlerle </a:t>
            </a:r>
            <a:r>
              <a:rPr lang="tr-TR" b="1" dirty="0"/>
              <a:t>yediemin limanlarına bağlanmasını</a:t>
            </a:r>
            <a:r>
              <a:rPr lang="tr-TR" dirty="0"/>
              <a:t> sağlamak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5696505-3001-0759-C886-F0EAACC81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65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27762B8-5C82-D98B-4969-E2F26CF56C41}"/>
              </a:ext>
            </a:extLst>
          </p:cNvPr>
          <p:cNvSpPr txBox="1"/>
          <p:nvPr/>
        </p:nvSpPr>
        <p:spPr>
          <a:xfrm>
            <a:off x="1036982" y="423143"/>
            <a:ext cx="85226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7212647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0EE971-C8EF-8861-5BD9-3E7E4A94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750" y="1898384"/>
            <a:ext cx="10074059" cy="4391811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Tahsilat ve Haciz</a:t>
            </a:r>
          </a:p>
          <a:p>
            <a:pPr>
              <a:lnSpc>
                <a:spcPct val="170000"/>
              </a:lnSpc>
            </a:pPr>
            <a:r>
              <a:rPr lang="tr-TR" dirty="0"/>
              <a:t>6183 sayılı Kanun çerçevesinde:</a:t>
            </a:r>
          </a:p>
          <a:p>
            <a:pPr lvl="1">
              <a:lnSpc>
                <a:spcPct val="170000"/>
              </a:lnSpc>
            </a:pPr>
            <a:r>
              <a:rPr lang="tr-TR" dirty="0"/>
              <a:t>Belediye alacaklarının tahsilinde haciz işlemlerine yardımcı olmak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b="1" dirty="0">
                <a:solidFill>
                  <a:srgbClr val="FF0000"/>
                </a:solidFill>
              </a:rPr>
              <a:t>Kabahatler Ka anunu</a:t>
            </a:r>
          </a:p>
          <a:p>
            <a:pPr>
              <a:lnSpc>
                <a:spcPct val="170000"/>
              </a:lnSpc>
            </a:pPr>
            <a:r>
              <a:rPr lang="tr-TR" dirty="0"/>
              <a:t>5326 sayılı Kanun ile belediyeye verilen görevleri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24C5B0-ED9D-9B1C-C5B0-C62969019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66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1550335-4D93-B1D5-28AD-9621F2A143FC}"/>
              </a:ext>
            </a:extLst>
          </p:cNvPr>
          <p:cNvSpPr txBox="1"/>
          <p:nvPr/>
        </p:nvSpPr>
        <p:spPr>
          <a:xfrm>
            <a:off x="951750" y="489296"/>
            <a:ext cx="9008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19564854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7F71-A6A2-1881-A2F2-54F0DA6C5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9598C5-A9C7-1691-BF52-0B9B3C3ED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749" y="1862709"/>
            <a:ext cx="10309285" cy="4587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Tarihi ve Turistik Tesisler</a:t>
            </a:r>
          </a:p>
          <a:p>
            <a:r>
              <a:rPr lang="tr-TR" sz="2400" dirty="0"/>
              <a:t>Belediyeye ait tarihi ve turistik tesisleri korumak</a:t>
            </a:r>
          </a:p>
          <a:p>
            <a:r>
              <a:rPr lang="tr-TR" sz="2400" dirty="0"/>
              <a:t>Kirletilmesini, çalınmasını, tahrip edilmesini veya zarar görmesini önlemek</a:t>
            </a:r>
          </a:p>
          <a:p>
            <a:pPr marL="0" indent="0">
              <a:buNone/>
            </a:pPr>
            <a:r>
              <a:rPr lang="tr-TR" sz="2400" b="1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Emir ve Talimatlar</a:t>
            </a:r>
          </a:p>
          <a:p>
            <a:r>
              <a:rPr lang="tr-TR" sz="2400" dirty="0"/>
              <a:t>Mülki idare amiri, belediye başkanı veya yetkili kıldığı amirlerin hizmetle ilgili emirlerini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17D636-6F2C-D752-CB10-E1CE30E75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2069504-BC15-286F-1842-8A47D811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67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6BBD7FF-4E76-5A10-5FD0-4B11A250466F}"/>
              </a:ext>
            </a:extLst>
          </p:cNvPr>
          <p:cNvSpPr txBox="1"/>
          <p:nvPr/>
        </p:nvSpPr>
        <p:spPr>
          <a:xfrm>
            <a:off x="951750" y="461392"/>
            <a:ext cx="9008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5123461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42F2-B8BA-2675-AD6D-E95BE6728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1057CF-26EB-D51B-71AE-EED58CA0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661" y="1861965"/>
            <a:ext cx="10005392" cy="44943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İmar ve Güvenlik Tedbirleri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Güvenlik tedbiri gereken arsaların çevrilmesini sağlamak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Açıkta bulunan kuyu, mahzen vb. yerleri kapattırmak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Kanalizasyon ve fosseptik çukurlarının sızıntı yapmasını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Hafriyat atıklarının izin verilen yerler dışına dökülmesini engellemek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FD34FD0-F0A7-A2AD-0845-1382E5AA2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8AEBEC-062E-7714-C8C5-A0A2ED23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75B20B4-6A9F-89C5-ADCD-64CB2B6556D8}"/>
              </a:ext>
            </a:extLst>
          </p:cNvPr>
          <p:cNvSpPr txBox="1"/>
          <p:nvPr/>
        </p:nvSpPr>
        <p:spPr>
          <a:xfrm>
            <a:off x="838200" y="352690"/>
            <a:ext cx="872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1021952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3E27-5EB1-2D27-F74D-46BB03CDA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768194-FEBE-606A-47CD-7B682DAF6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23"/>
            <a:ext cx="10515600" cy="43533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Yıkım ve Ruhsatsız İnşaatlar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Yıkılacak derecedeki binaları boşalttırmak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Yıkım kararlarının uygulanmasında gerekli tedbirleri almak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Ruhsatsız inşaatları tespit etmek ve derhal durdurmak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Belediyenin ilgili birimleriyle tutanak düzenlemek ve kanuni işlem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mercilerin karar ve talimatları doğrultusunda yapı/iş yerleriyle ilgili tedbirleri almak ve yasal işlem uygulamak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9AB7D8D-F4F1-E3EE-1A38-9D5EEED1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DACC1D4-5770-239B-58CB-6C4E0C8D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B1D6453-61A2-9E5C-772C-4D1530E63F5B}"/>
              </a:ext>
            </a:extLst>
          </p:cNvPr>
          <p:cNvSpPr txBox="1"/>
          <p:nvPr/>
        </p:nvSpPr>
        <p:spPr>
          <a:xfrm>
            <a:off x="838200" y="352690"/>
            <a:ext cx="872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4668273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CE482-80AC-1A69-8C60-DF327F2C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98002C-E58F-E4D1-A7CC-FAE80132B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8882"/>
            <a:ext cx="10515600" cy="43670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Umumi Hıfzıssıhha ve Gıda Görevleri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1593 sayılı Umumi Hıfzıssıhha Kanunu ve gıda mevzuatı çerçevesinde görevleri yerine getirmek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 kurumlar ve belediyenin birimleri ile müşterek çalışma yapmak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Çöp ve Atık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Ev, apartman ve işyerlerinin çöplerinin sokağa atılmasını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Umumi çöp ve ayrıştırma kutularına zarar verilmesini engellemek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Atıkların çevreye dökülmesini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Kurallara aykırı davrananlar hakkında yasal işlem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Gerekirse yetkili mercilere bildirimde bulunmak</a:t>
            </a:r>
          </a:p>
          <a:p>
            <a:pPr marL="0" indent="0" algn="just">
              <a:buNone/>
            </a:pPr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D3F9FBB-37A0-3214-0C52-84F467EF7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7C7EF47-E7CD-EDDE-7033-0192D3E8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8F5E8B1-CFC1-4DEB-4A71-C1EC985723FE}"/>
              </a:ext>
            </a:extLst>
          </p:cNvPr>
          <p:cNvSpPr txBox="1"/>
          <p:nvPr/>
        </p:nvSpPr>
        <p:spPr>
          <a:xfrm>
            <a:off x="838200" y="431277"/>
            <a:ext cx="89684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8481570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3BCB8-F15D-5F50-73DE-7F6C50696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F0D388-C96D-9EE2-869F-15F425046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680619"/>
            <a:ext cx="9978888" cy="46095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Seyyar Satıcı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Cadde, sokak, park, meydan, kaldırımlar, deniz/göl/nehir vb. alanlarda mevzuata ve sağlık şartlarına aykırı satış yapan seyyar satıcıları men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Satışa sunulan emtiaları emanete almak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Emanete alınan gıda maddelerinden bozulabilecekler: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Ceza ödenmezse 2 gün içinde gıda bankasına veya sosyal hizmet kuruluşlarına teslim edilir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Gıda dışı mallar: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Ceza ödenmezse 30 gün içinde kanunda belirlenen yerlere tutanakla teslim edilir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İlgilileri hakkında gerekli işlem yapılır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E3622CB-3C6D-D149-6F24-7238F13BD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B741AC7-109A-7C06-B373-C49FCF32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D76E9F1-04AA-D409-87E2-541AEAA32070}"/>
              </a:ext>
            </a:extLst>
          </p:cNvPr>
          <p:cNvSpPr txBox="1"/>
          <p:nvPr/>
        </p:nvSpPr>
        <p:spPr>
          <a:xfrm>
            <a:off x="838200" y="431277"/>
            <a:ext cx="89684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40888233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00226-FB26-F022-9B78-A9A9E955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58E1FC-B704-92DE-11DE-83E5BF0DB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6" y="1894012"/>
            <a:ext cx="10005393" cy="44065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Kurban Kesimi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Yetkili mercilerin kararları doğrultusunda belirlenen yerler dışında kurban kesilmesini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İlgililer hakkında yasal işlem yapmak</a:t>
            </a:r>
          </a:p>
          <a:p>
            <a:pPr marL="0" indent="0">
              <a:buNone/>
            </a:pPr>
            <a:r>
              <a:rPr lang="tr-TR" b="1" dirty="0"/>
              <a:t> </a:t>
            </a:r>
            <a:r>
              <a:rPr lang="tr-TR" b="1" dirty="0">
                <a:solidFill>
                  <a:srgbClr val="FF0000"/>
                </a:solidFill>
              </a:rPr>
              <a:t>Gürültü ve Çevre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2872 sayılı Çevre Kanunu ve ilgili yönetmeliklere göre: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Çevre ve insan sağlığına zarar veren, huzur ve sükûnu bozan gürültü yapan fabrika, işyeri, atölye, eğlence yerlerini tutanakla yetkili mercilere bildirmek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Bu konuda kendisine verilen görevleri yerine getirmek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A27AD84-280E-551D-5911-3C858C8FC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49EF830-D1B0-7620-5079-2B66FBE2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2040743-60D7-5BDD-A7E3-16A18B309FB7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6052989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31E9-420B-D168-68CF-30F0E37CD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464B79-BD6D-4807-1B52-431C6A766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0" y="2298614"/>
            <a:ext cx="10018644" cy="40019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Hayvan Sağlığı ve Zabıtası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Hastalık çıkması veya sebebi belli olmayan hayvan ölümlerini ilgili mercilere bildirmek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Bu yerleri geçici kordon altına almak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Yetkililere her türlü yardımı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İmhası gereken hayvanların yetkililer tarafından itlaf edilmesine yardımcı olmak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Hayvanların insan sağlığına zarar vermeyecek şekilde imhasını sağlamak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84217B-A3AD-2FFB-5059-D5C3ABD26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BD5CD9-10E8-1887-26A0-5C9B4659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D0B65B7-B059-7EC0-3C99-2802461E8A17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1055622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7BC3F-7D25-E1B8-3BD3-CB36D3B1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0E44A5-CF12-0498-655E-E356E54A4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532"/>
            <a:ext cx="10730948" cy="41658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Hayvan ve Hayvansal Ürün Nakli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Nakilde kullanılan pasaport, nakil belgesi, veteriner sağlık raporu ve nakil beyannamesi gibi belgeleri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Belgeler olmadan yapılan nakilleri alıkoymak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Mülki idare amirine bildirilmesini sağlamak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Hayvanları Koruma Görevleri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5199 sayılı Hayvanları Koruma Kanunu kapsamında belediyelere verilen görev ve yetkileri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82FE3AA-82FC-8DCB-7356-94D09D286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59C61E5-45D9-0ADE-41F4-C7A85906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0A30232-0D32-94EE-F889-63A565113C47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1505326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81B7E-715C-9003-34ED-88DE6DB4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06EA73-44D2-CAB5-077B-815C2F7C9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913" y="2499400"/>
            <a:ext cx="10005392" cy="35038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Fırın ve Gıda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Fırınlar, ekmek fabrikaları ve diğer gıda üretim yerlerinin sağlık şartlarına uygunluğunu denetlemek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 kuruluşların talebi halinde denetimlerde nezaret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Ekmek ve pide gramajını, fiyat tarifelerini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kanuni işlemleri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AC6FB4-2877-692A-D837-5E1D904F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AA36BF-F13D-C029-F272-456F3F70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9EFC2E3-3E92-0105-65BE-86749BD7771C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6908531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BB061-084D-2DFF-5D62-782A7E4D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C0A827-1FE5-631C-80A6-C0D48B557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556" y="1566387"/>
            <a:ext cx="9978888" cy="4372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Karayolu Kenarı Yapı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 sınırları ve mücavir alan içindeki karayolları kenarındaki yapı ve tesisler için gerekli belgeleri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Belgesi olmayanlar hakkında fen elemanları ile birlikte tutanak düzenlemek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Toplu Taşıma ve Servis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Kara, deniz, su ve demiryolu üzerinde işletilen servis ve toplu taşıma araçları ile taksilerin: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Sayılarını,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Bilet ücret ve tarifelerini,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Zaman ve güzergâhlarını denetlemek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Kurallara uymayanlar hakkında yasal işlem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4E3EF89-4086-48E2-6CB4-C83620A7A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55CC153-6EAB-C733-A68B-CF62648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91BCF26-326D-0DE3-2BB1-97F80C9A747D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6290052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B81D9-96BF-3E72-CFE8-60A99FF97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F1EBBE-0C73-8259-0014-1BE534C6A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234" y="1818178"/>
            <a:ext cx="10091531" cy="4372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Park Yeri ve Durak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organların kararıyla belirlenen durak ve araç park yerlerinde denetimleri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Karayolu, yol, cadde, sokak, meydan ve benzeri alanlarda gerekli iş ve işlemleri yürütmek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2016EE5-C014-7112-412B-902B69B03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203403B-8CC4-2B6A-FA9D-3CBDDAE9F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2E9AB40-9BCE-F4DA-CF6E-17043E15F45B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14162438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10F88-37B9-D85E-3C0F-0C0F5592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563BA3-C09B-C0C9-4DC5-F3D50EE53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234" y="1818178"/>
            <a:ext cx="10091531" cy="4372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Yardım ve Destek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Beldeye gelen yabancılara yardımcı olmak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Yolda kalmış kişileri tespit edip yetkili kurumlara bildirmek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Sivil Savunma Görevleri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Savaş ve olağanüstü hallerde sivil savunma hizmetlerinin gerektirdiği görevleri yerine getirmek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3) Sosyal Hizmet Bildirimi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Korunmaya ve bakıma muhtaç çocuk, engelli, yaşlı ve yardıma muhtaç kişileri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Durumu sosyal hizmet kurumlarına bildirmek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C006916-1309-F8E1-4ACD-4D1F3FDC2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86BDA9-CD54-059B-2760-8D332F10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6CFC8C1-E94A-1046-EF80-C9691E58622E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b="1" dirty="0">
                <a:solidFill>
                  <a:srgbClr val="FF0000"/>
                </a:solidFill>
              </a:rPr>
              <a:t>Belediye Zabıtası </a:t>
            </a: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0416165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92E643-7A62-22D1-182B-D1E61ADD5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1855910"/>
            <a:ext cx="10664687" cy="4500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Belediye Zabıtasının Yetkileri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Denetim Yetkisi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Görevleri ile ilgili konularda işyerlerinde denetim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Sahip veya işletenlerden gerekli belgeleri istemek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tutanakları düzenlemek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Müdahale ve Bildirim Yetkisi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Görev sırasında engel olan, mukavemet gösteren, görev yaptırmamaya direnenleri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Küfür, hakaret, tehdit veya sözlü/fiili saldırıda bulunanları kolluğa bildirmek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Kovuşturma yapılması için tutanak düzenlemek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FF9DAA0-D636-327A-FAFD-603745595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79</a:t>
            </a:fld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EDC61A0-0C7E-CB26-D1A9-12C145474478}"/>
              </a:ext>
            </a:extLst>
          </p:cNvPr>
          <p:cNvSpPr txBox="1"/>
          <p:nvPr/>
        </p:nvSpPr>
        <p:spPr>
          <a:xfrm>
            <a:off x="838200" y="365124"/>
            <a:ext cx="89419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503877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53DEDB-D080-88BB-D5DF-1877F9EE2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09" y="1668510"/>
            <a:ext cx="10031896" cy="4687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Fikir ve Sanat Eserleri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5846 sayılı Kanun kapsamında korunan eser, icra ve yapımların (kitap, kaset, CD, VCD, DVD vb.) satışını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Umumi yol, kaldırım, pazar, panayır, meydan, mezat, iskele, köprü gibi alanlarda satışına izin vermemek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Satışı engellemek ve ilgili makamlara bildirmek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Umumi Düzen ve Gürültü Denetimi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Umumi yerlerde aşırı gürültü yapanları ve çevreyi kirletenleri uyarmak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Pazar ve panayır yerlerinde geliş-gidişi zorlaştıranlara ikaz ve tembihatta bulunmak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Kurallara uymayanlar hakkında gerekli yasal işlemi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83712F4-DDF5-C2F4-F207-D3C56F75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42197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80</a:t>
            </a:fld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1DDA551-2E46-6460-0F08-E2D8723D1C25}"/>
              </a:ext>
            </a:extLst>
          </p:cNvPr>
          <p:cNvSpPr txBox="1"/>
          <p:nvPr/>
        </p:nvSpPr>
        <p:spPr>
          <a:xfrm>
            <a:off x="891209" y="397615"/>
            <a:ext cx="89684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0857233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BC4AF-9335-42BD-EC36-5A5AF72B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3A0023-38FA-A317-2D70-4AA9234F2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8324"/>
            <a:ext cx="10515600" cy="2521352"/>
          </a:xfrm>
        </p:spPr>
        <p:txBody>
          <a:bodyPr>
            <a:normAutofit lnSpcReduction="1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Belediye Zabıtasının Sorumlulukları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Amir ve memurlar görevlerine ilişkin kanun, tüzük, yönetmelik ve emirleri bilmekle yükümlüdür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Hizmetlerini bu hükümlere uygun şekilde yürütmek zorundadır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Görevlerin yerine getirilmesi sırasında birbirlerine yardım etmekle sorumludurlar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68A4AD2-34AC-09B6-88A9-6D06689C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A638D6-96AF-27FF-41EB-D5E9C6AB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81</a:t>
            </a:fld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1D4EFA5-5A5C-60C2-164D-5DB00DDDE3E1}"/>
              </a:ext>
            </a:extLst>
          </p:cNvPr>
          <p:cNvSpPr txBox="1"/>
          <p:nvPr/>
        </p:nvSpPr>
        <p:spPr>
          <a:xfrm>
            <a:off x="692425" y="553211"/>
            <a:ext cx="9114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486829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D8B39-02AE-183F-07AF-ADC0CE52B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71A7CE-1EA8-0082-4926-B72B2545E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5400" dirty="0"/>
              <a:t>✅ </a:t>
            </a:r>
            <a:r>
              <a:rPr lang="tr-TR" sz="5100" dirty="0">
                <a:solidFill>
                  <a:srgbClr val="FF0000"/>
                </a:solidFill>
              </a:rPr>
              <a:t>Sorusu olan var mı?</a:t>
            </a:r>
          </a:p>
          <a:p>
            <a:pPr marL="0" indent="0" algn="ctr">
              <a:buNone/>
            </a:pPr>
            <a:endParaRPr lang="tr-TR" sz="36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tr-TR" sz="3600" dirty="0">
                <a:solidFill>
                  <a:srgbClr val="00B050"/>
                </a:solidFill>
              </a:rPr>
              <a:t>Yaptırmak</a:t>
            </a:r>
            <a:r>
              <a:rPr lang="tr-TR" sz="3600" b="1" dirty="0">
                <a:solidFill>
                  <a:srgbClr val="FFC000"/>
                </a:solidFill>
              </a:rPr>
              <a:t>, </a:t>
            </a:r>
            <a:r>
              <a:rPr lang="tr-TR" sz="3600" dirty="0">
                <a:solidFill>
                  <a:schemeClr val="accent5"/>
                </a:solidFill>
              </a:rPr>
              <a:t>Bulundurmamak,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FF000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FF0000"/>
                </a:solidFill>
              </a:rPr>
              <a:t>Tüketici Hakları Derneği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FF0000"/>
                </a:solidFill>
              </a:rPr>
              <a:t>Genel Başkanı</a:t>
            </a: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E4BFE1F-8EA6-2A36-AAEE-88FB6B966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5F60CCA-1979-56C7-2129-ED4F7636F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DFA351C5-9F15-D41B-F06E-12128BF3FBC0}"/>
              </a:ext>
            </a:extLst>
          </p:cNvPr>
          <p:cNvGraphicFramePr/>
          <p:nvPr/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ECCAAE6E-299C-B116-389F-0C9D53A4B414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5A58516-EAC1-F2E1-50C9-F1BE6519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82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88B36EB-5FD9-41BE-14E0-4B7CF7AEE143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38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4022</Words>
  <Application>Microsoft Macintosh PowerPoint</Application>
  <PresentationFormat>Geniş ekran</PresentationFormat>
  <Paragraphs>610</Paragraphs>
  <Slides>82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82</vt:i4>
      </vt:variant>
    </vt:vector>
  </HeadingPairs>
  <TitlesOfParts>
    <vt:vector size="90" baseType="lpstr">
      <vt:lpstr>Arial</vt:lpstr>
      <vt:lpstr>Calibri</vt:lpstr>
      <vt:lpstr>Calibri Light</vt:lpstr>
      <vt:lpstr>Inter</vt:lpstr>
      <vt:lpstr>Times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Denetim Kavramını Doğru Anlamak ve Uygulama Hatalarını Ortadan Kaldırmak</vt:lpstr>
      <vt:lpstr>Belediye Zabıtaları İçin Bilgilendirme Toplantısı</vt:lpstr>
      <vt:lpstr>1 Zabıtanın Gözetimle İlgili Görevleri</vt:lpstr>
      <vt:lpstr>2 Zabıtanın Gözetimle İlgili Görevleri</vt:lpstr>
      <vt:lpstr>3 Zabıtanın Gözetimle İlgili Görevleri</vt:lpstr>
      <vt:lpstr>4 Zabıtanın Gözetimle İlgili Görevleri</vt:lpstr>
      <vt:lpstr>5 Zabıtanın Gözetimle İlgili Görevleri</vt:lpstr>
      <vt:lpstr>6 Zabıtanın Gözetimle İlgili Görevleri</vt:lpstr>
      <vt:lpstr>7 Zabıtanın Gözetimle İlgili Görevleri</vt:lpstr>
      <vt:lpstr>8 Zabıtanın Gözetimle İlgili Görevleri</vt:lpstr>
      <vt:lpstr>9 Zabıtanın Gözetimle İlgili Görevleri</vt:lpstr>
      <vt:lpstr>Zabıtanın Önleyici Denetimi</vt:lpstr>
      <vt:lpstr>1 Zabıtanın önleyici denetimi</vt:lpstr>
      <vt:lpstr>2 Zabıtanın Önleyici Denetim Görevi</vt:lpstr>
      <vt:lpstr>3 Zabıtanın Önleyici Denetim Görevi</vt:lpstr>
      <vt:lpstr>4 Zabıtanın Önleyici Denetim Görevi</vt:lpstr>
      <vt:lpstr>5 Zabıtanın Önleyici Denetim Görevi</vt:lpstr>
      <vt:lpstr>6 Zabıtanın Önleyici Denetim Görevi</vt:lpstr>
      <vt:lpstr>7 Zabıtanın Önleyici Denetim Görevi</vt:lpstr>
      <vt:lpstr>8 Zabıtanın Önleyici Denetim Görevi</vt:lpstr>
      <vt:lpstr>9 Önleyici Denetimlerin Temel Amacı:</vt:lpstr>
      <vt:lpstr>10 Önleyici Denetim</vt:lpstr>
      <vt:lpstr>🎯 Önleyici Denetim Örnek (1) </vt:lpstr>
      <vt:lpstr>Önleyici Denetim Örnek (2) </vt:lpstr>
      <vt:lpstr>Önleyici Denetim Örnek (2.1) </vt:lpstr>
      <vt:lpstr>🎯 Önleyici Denetim</vt:lpstr>
      <vt:lpstr>🎯</vt:lpstr>
      <vt:lpstr>1 Şeffaf Denetim, Belediyenin Vicdanıdır. </vt:lpstr>
      <vt:lpstr>2 Şeffaf Denetim, Belediyenin Vicdanıdır. </vt:lpstr>
      <vt:lpstr>3 Şeffaf Denetim, Belediyenin Vicdanıdır. </vt:lpstr>
      <vt:lpstr>4 Şeffaf Denetim, Belediyenin Vicdanıdır. </vt:lpstr>
      <vt:lpstr>5 Şeffaf Denetim, Belediyenin Vicdanıdır. </vt:lpstr>
      <vt:lpstr>6 Şeffaf Denetim, Belediyenin Vicdanıdır. </vt:lpstr>
      <vt:lpstr>7 Şeffaf Denetim, Belediyenin Vicdanıdır. </vt:lpstr>
      <vt:lpstr>8 Belediyenin Kurumsal Kimliği İçin  Ne Anlama Gelir?</vt:lpstr>
      <vt:lpstr>9 Belediyenin Kurumsal Kimliği İçin Ne Anlama Gelir?</vt:lpstr>
      <vt:lpstr>PowerPoint Sunusu</vt:lpstr>
      <vt:lpstr>1 Koruyucu  Denetim Nedir?</vt:lpstr>
      <vt:lpstr>2 Koruyucu  Denetimin Aşamaları?</vt:lpstr>
      <vt:lpstr>1 Sıralı Denetim Nedir?</vt:lpstr>
      <vt:lpstr>2 Sıralı Denetimin Aşamaları</vt:lpstr>
      <vt:lpstr>1 Şikayet Denetimi Nedir?</vt:lpstr>
      <vt:lpstr>2 Şikayet Denetiminin Temel İlkeleri </vt:lpstr>
      <vt:lpstr>3 Şikayet Denetimini Süreci</vt:lpstr>
      <vt:lpstr>3 Şikayet  Denetiminde Stratejik Yaklaşım </vt:lpstr>
      <vt:lpstr>PowerPoint Sunusu</vt:lpstr>
      <vt:lpstr>PowerPoint Sunusu</vt:lpstr>
      <vt:lpstr>Birinci Bölüm 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Üçüncü Bölüm Belediye Zabıtası Görev, Yetki ve Sorumluluk</vt:lpstr>
      <vt:lpstr>Üçüncü Bölüm Belediye Zabıtası Görev, Yetki Ve Sorumluluk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Ergün Kılıç</dc:creator>
  <cp:lastModifiedBy>Ergün Kılıç</cp:lastModifiedBy>
  <cp:revision>46</cp:revision>
  <dcterms:created xsi:type="dcterms:W3CDTF">2025-02-24T15:14:03Z</dcterms:created>
  <dcterms:modified xsi:type="dcterms:W3CDTF">2025-11-03T04:37:05Z</dcterms:modified>
</cp:coreProperties>
</file>