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33"/>
  </p:notesMasterIdLst>
  <p:sldIdLst>
    <p:sldId id="256" r:id="rId2"/>
    <p:sldId id="434" r:id="rId3"/>
    <p:sldId id="441" r:id="rId4"/>
    <p:sldId id="442" r:id="rId5"/>
    <p:sldId id="440" r:id="rId6"/>
    <p:sldId id="439" r:id="rId7"/>
    <p:sldId id="438" r:id="rId8"/>
    <p:sldId id="436" r:id="rId9"/>
    <p:sldId id="437" r:id="rId10"/>
    <p:sldId id="290" r:id="rId11"/>
    <p:sldId id="294" r:id="rId12"/>
    <p:sldId id="408" r:id="rId13"/>
    <p:sldId id="409" r:id="rId14"/>
    <p:sldId id="403" r:id="rId15"/>
    <p:sldId id="431" r:id="rId16"/>
    <p:sldId id="432" r:id="rId17"/>
    <p:sldId id="259" r:id="rId18"/>
    <p:sldId id="433" r:id="rId19"/>
    <p:sldId id="296" r:id="rId20"/>
    <p:sldId id="319" r:id="rId21"/>
    <p:sldId id="322" r:id="rId22"/>
    <p:sldId id="261" r:id="rId23"/>
    <p:sldId id="262" r:id="rId24"/>
    <p:sldId id="328" r:id="rId25"/>
    <p:sldId id="263" r:id="rId26"/>
    <p:sldId id="279" r:id="rId27"/>
    <p:sldId id="264" r:id="rId28"/>
    <p:sldId id="411" r:id="rId29"/>
    <p:sldId id="265" r:id="rId30"/>
    <p:sldId id="266" r:id="rId31"/>
    <p:sldId id="285" r:id="rId32"/>
    <p:sldId id="280" r:id="rId33"/>
    <p:sldId id="267" r:id="rId34"/>
    <p:sldId id="329" r:id="rId35"/>
    <p:sldId id="330" r:id="rId36"/>
    <p:sldId id="443" r:id="rId37"/>
    <p:sldId id="288" r:id="rId38"/>
    <p:sldId id="298" r:id="rId39"/>
    <p:sldId id="444" r:id="rId40"/>
    <p:sldId id="445" r:id="rId41"/>
    <p:sldId id="299" r:id="rId42"/>
    <p:sldId id="332" r:id="rId43"/>
    <p:sldId id="300" r:id="rId44"/>
    <p:sldId id="333" r:id="rId45"/>
    <p:sldId id="301" r:id="rId46"/>
    <p:sldId id="334" r:id="rId47"/>
    <p:sldId id="412" r:id="rId48"/>
    <p:sldId id="303" r:id="rId49"/>
    <p:sldId id="413" r:id="rId50"/>
    <p:sldId id="278" r:id="rId51"/>
    <p:sldId id="308" r:id="rId52"/>
    <p:sldId id="320" r:id="rId53"/>
    <p:sldId id="276" r:id="rId54"/>
    <p:sldId id="423" r:id="rId55"/>
    <p:sldId id="424" r:id="rId56"/>
    <p:sldId id="309" r:id="rId57"/>
    <p:sldId id="419" r:id="rId58"/>
    <p:sldId id="311" r:id="rId59"/>
    <p:sldId id="335" r:id="rId60"/>
    <p:sldId id="312" r:id="rId61"/>
    <p:sldId id="337" r:id="rId62"/>
    <p:sldId id="336" r:id="rId63"/>
    <p:sldId id="313" r:id="rId64"/>
    <p:sldId id="420" r:id="rId65"/>
    <p:sldId id="421" r:id="rId66"/>
    <p:sldId id="315" r:id="rId67"/>
    <p:sldId id="323" r:id="rId68"/>
    <p:sldId id="422" r:id="rId69"/>
    <p:sldId id="425" r:id="rId70"/>
    <p:sldId id="317" r:id="rId71"/>
    <p:sldId id="426" r:id="rId72"/>
    <p:sldId id="324" r:id="rId73"/>
    <p:sldId id="338" r:id="rId74"/>
    <p:sldId id="339" r:id="rId75"/>
    <p:sldId id="341" r:id="rId76"/>
    <p:sldId id="342" r:id="rId77"/>
    <p:sldId id="343" r:id="rId78"/>
    <p:sldId id="344" r:id="rId79"/>
    <p:sldId id="286" r:id="rId80"/>
    <p:sldId id="345" r:id="rId81"/>
    <p:sldId id="346" r:id="rId82"/>
    <p:sldId id="427" r:id="rId83"/>
    <p:sldId id="348" r:id="rId84"/>
    <p:sldId id="349" r:id="rId85"/>
    <p:sldId id="350" r:id="rId86"/>
    <p:sldId id="351" r:id="rId87"/>
    <p:sldId id="353" r:id="rId88"/>
    <p:sldId id="355" r:id="rId89"/>
    <p:sldId id="356" r:id="rId90"/>
    <p:sldId id="357" r:id="rId91"/>
    <p:sldId id="358" r:id="rId92"/>
    <p:sldId id="359" r:id="rId93"/>
    <p:sldId id="362" r:id="rId94"/>
    <p:sldId id="363" r:id="rId95"/>
    <p:sldId id="416" r:id="rId96"/>
    <p:sldId id="365" r:id="rId97"/>
    <p:sldId id="428" r:id="rId98"/>
    <p:sldId id="366" r:id="rId99"/>
    <p:sldId id="429" r:id="rId100"/>
    <p:sldId id="368" r:id="rId101"/>
    <p:sldId id="369" r:id="rId102"/>
    <p:sldId id="370" r:id="rId103"/>
    <p:sldId id="371" r:id="rId104"/>
    <p:sldId id="402" r:id="rId105"/>
    <p:sldId id="372" r:id="rId106"/>
    <p:sldId id="414" r:id="rId107"/>
    <p:sldId id="373" r:id="rId108"/>
    <p:sldId id="374" r:id="rId109"/>
    <p:sldId id="375" r:id="rId110"/>
    <p:sldId id="376" r:id="rId111"/>
    <p:sldId id="378" r:id="rId112"/>
    <p:sldId id="380" r:id="rId113"/>
    <p:sldId id="381" r:id="rId114"/>
    <p:sldId id="382" r:id="rId115"/>
    <p:sldId id="384" r:id="rId116"/>
    <p:sldId id="398" r:id="rId117"/>
    <p:sldId id="397" r:id="rId118"/>
    <p:sldId id="386" r:id="rId119"/>
    <p:sldId id="388" r:id="rId120"/>
    <p:sldId id="389" r:id="rId121"/>
    <p:sldId id="401" r:id="rId122"/>
    <p:sldId id="390" r:id="rId123"/>
    <p:sldId id="391" r:id="rId124"/>
    <p:sldId id="392" r:id="rId125"/>
    <p:sldId id="394" r:id="rId126"/>
    <p:sldId id="395" r:id="rId127"/>
    <p:sldId id="396" r:id="rId128"/>
    <p:sldId id="405" r:id="rId129"/>
    <p:sldId id="406" r:id="rId130"/>
    <p:sldId id="407" r:id="rId131"/>
    <p:sldId id="415" r:id="rId1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34"/>
    <p:restoredTop sz="94650"/>
  </p:normalViewPr>
  <p:slideViewPr>
    <p:cSldViewPr snapToGrid="0">
      <p:cViewPr varScale="1">
        <p:scale>
          <a:sx n="91" d="100"/>
          <a:sy n="91" d="100"/>
        </p:scale>
        <p:origin x="192" y="71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>
              <a:solidFill>
                <a:srgbClr val="FF0000"/>
              </a:solidFill>
            </a:rPr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/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>
              <a:solidFill>
                <a:srgbClr val="FF0000"/>
              </a:solidFill>
            </a:rPr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/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E89E42-C290-794B-9BD3-50E6A3D5913D}" type="doc">
      <dgm:prSet loTypeId="urn:microsoft.com/office/officeart/2008/layout/VerticalAccen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E67E537-7A99-B949-ABE8-1FB3C32C278E}">
      <dgm:prSet/>
      <dgm:spPr/>
      <dgm:t>
        <a:bodyPr/>
        <a:lstStyle/>
        <a:p>
          <a:pPr algn="ctr"/>
          <a:r>
            <a:rPr lang="tr-TR" dirty="0"/>
            <a:t>BELEDİYE ZABITA EĞİTİM SEMİNERİ</a:t>
          </a:r>
        </a:p>
      </dgm:t>
    </dgm:pt>
    <dgm:pt modelId="{3C6BBDC0-DCBD-3C45-81E6-7A6D4CAA86A3}" type="parTrans" cxnId="{6F81197C-D845-984D-BE14-8F10CE7DBAFD}">
      <dgm:prSet/>
      <dgm:spPr/>
      <dgm:t>
        <a:bodyPr/>
        <a:lstStyle/>
        <a:p>
          <a:endParaRPr lang="tr-TR"/>
        </a:p>
      </dgm:t>
    </dgm:pt>
    <dgm:pt modelId="{31D59116-4D52-9742-90B4-CFFE78178A86}" type="sibTrans" cxnId="{6F81197C-D845-984D-BE14-8F10CE7DBAFD}">
      <dgm:prSet/>
      <dgm:spPr/>
      <dgm:t>
        <a:bodyPr/>
        <a:lstStyle/>
        <a:p>
          <a:endParaRPr lang="tr-TR"/>
        </a:p>
      </dgm:t>
    </dgm:pt>
    <dgm:pt modelId="{E233E720-5CE9-EF41-9305-59894A3C1B93}" type="pres">
      <dgm:prSet presAssocID="{8AE89E42-C290-794B-9BD3-50E6A3D5913D}" presName="Name0" presStyleCnt="0">
        <dgm:presLayoutVars>
          <dgm:chMax/>
          <dgm:chPref/>
          <dgm:dir/>
        </dgm:presLayoutVars>
      </dgm:prSet>
      <dgm:spPr/>
    </dgm:pt>
    <dgm:pt modelId="{2E39D11D-22AB-3947-9757-C2C80300F6CF}" type="pres">
      <dgm:prSet presAssocID="{7E67E537-7A99-B949-ABE8-1FB3C32C278E}" presName="parenttextcomposite" presStyleCnt="0"/>
      <dgm:spPr/>
    </dgm:pt>
    <dgm:pt modelId="{5CC4ADFD-C4FB-7242-8778-533C008C9FB9}" type="pres">
      <dgm:prSet presAssocID="{7E67E537-7A99-B949-ABE8-1FB3C32C278E}" presName="parenttext" presStyleLbl="revTx" presStyleIdx="0" presStyleCnt="1">
        <dgm:presLayoutVars>
          <dgm:chMax/>
          <dgm:chPref val="2"/>
          <dgm:bulletEnabled val="1"/>
        </dgm:presLayoutVars>
      </dgm:prSet>
      <dgm:spPr/>
    </dgm:pt>
    <dgm:pt modelId="{4293E1E4-0A3B-8540-B259-B0D5B64E872A}" type="pres">
      <dgm:prSet presAssocID="{7E67E537-7A99-B949-ABE8-1FB3C32C278E}" presName="parallelogramComposite" presStyleCnt="0"/>
      <dgm:spPr/>
    </dgm:pt>
    <dgm:pt modelId="{0AB1442F-6EF9-A742-978D-1358E545F481}" type="pres">
      <dgm:prSet presAssocID="{7E67E537-7A99-B949-ABE8-1FB3C32C278E}" presName="parallelogram1" presStyleLbl="alignNode1" presStyleIdx="0" presStyleCnt="7"/>
      <dgm:spPr/>
    </dgm:pt>
    <dgm:pt modelId="{D8DBAB16-E0AB-DE4E-8491-DAFADD31B416}" type="pres">
      <dgm:prSet presAssocID="{7E67E537-7A99-B949-ABE8-1FB3C32C278E}" presName="parallelogram2" presStyleLbl="alignNode1" presStyleIdx="1" presStyleCnt="7"/>
      <dgm:spPr/>
    </dgm:pt>
    <dgm:pt modelId="{B12030CB-8286-6643-8ABE-9838BC5498CF}" type="pres">
      <dgm:prSet presAssocID="{7E67E537-7A99-B949-ABE8-1FB3C32C278E}" presName="parallelogram3" presStyleLbl="alignNode1" presStyleIdx="2" presStyleCnt="7"/>
      <dgm:spPr/>
    </dgm:pt>
    <dgm:pt modelId="{BE5D19CE-D00E-224A-B049-4F45CA308F51}" type="pres">
      <dgm:prSet presAssocID="{7E67E537-7A99-B949-ABE8-1FB3C32C278E}" presName="parallelogram4" presStyleLbl="alignNode1" presStyleIdx="3" presStyleCnt="7"/>
      <dgm:spPr/>
    </dgm:pt>
    <dgm:pt modelId="{4A5998F1-8919-A74D-A1B6-C1988A86B332}" type="pres">
      <dgm:prSet presAssocID="{7E67E537-7A99-B949-ABE8-1FB3C32C278E}" presName="parallelogram5" presStyleLbl="alignNode1" presStyleIdx="4" presStyleCnt="7"/>
      <dgm:spPr/>
    </dgm:pt>
    <dgm:pt modelId="{46868F42-6195-1C4A-9979-6B254427D7F8}" type="pres">
      <dgm:prSet presAssocID="{7E67E537-7A99-B949-ABE8-1FB3C32C278E}" presName="parallelogram6" presStyleLbl="alignNode1" presStyleIdx="5" presStyleCnt="7"/>
      <dgm:spPr/>
    </dgm:pt>
    <dgm:pt modelId="{5AF9559A-3B77-EF46-A288-717AE9442370}" type="pres">
      <dgm:prSet presAssocID="{7E67E537-7A99-B949-ABE8-1FB3C32C278E}" presName="parallelogram7" presStyleLbl="alignNode1" presStyleIdx="6" presStyleCnt="7"/>
      <dgm:spPr/>
    </dgm:pt>
  </dgm:ptLst>
  <dgm:cxnLst>
    <dgm:cxn modelId="{B9761D51-EA1A-AE49-95CE-9B5C00FDE029}" type="presOf" srcId="{7E67E537-7A99-B949-ABE8-1FB3C32C278E}" destId="{5CC4ADFD-C4FB-7242-8778-533C008C9FB9}" srcOrd="0" destOrd="0" presId="urn:microsoft.com/office/officeart/2008/layout/VerticalAccentList"/>
    <dgm:cxn modelId="{6F81197C-D845-984D-BE14-8F10CE7DBAFD}" srcId="{8AE89E42-C290-794B-9BD3-50E6A3D5913D}" destId="{7E67E537-7A99-B949-ABE8-1FB3C32C278E}" srcOrd="0" destOrd="0" parTransId="{3C6BBDC0-DCBD-3C45-81E6-7A6D4CAA86A3}" sibTransId="{31D59116-4D52-9742-90B4-CFFE78178A86}"/>
    <dgm:cxn modelId="{BA6252F8-FC9C-E941-8293-0D806AF70AAF}" type="presOf" srcId="{8AE89E42-C290-794B-9BD3-50E6A3D5913D}" destId="{E233E720-5CE9-EF41-9305-59894A3C1B93}" srcOrd="0" destOrd="0" presId="urn:microsoft.com/office/officeart/2008/layout/VerticalAccentList"/>
    <dgm:cxn modelId="{AC9D276A-AC9A-CC43-8DCF-039C47245E25}" type="presParOf" srcId="{E233E720-5CE9-EF41-9305-59894A3C1B93}" destId="{2E39D11D-22AB-3947-9757-C2C80300F6CF}" srcOrd="0" destOrd="0" presId="urn:microsoft.com/office/officeart/2008/layout/VerticalAccentList"/>
    <dgm:cxn modelId="{6986D377-309F-BA47-90B2-EB514A57D131}" type="presParOf" srcId="{2E39D11D-22AB-3947-9757-C2C80300F6CF}" destId="{5CC4ADFD-C4FB-7242-8778-533C008C9FB9}" srcOrd="0" destOrd="0" presId="urn:microsoft.com/office/officeart/2008/layout/VerticalAccentList"/>
    <dgm:cxn modelId="{008F9DCE-EAE8-924C-A1CB-935271633F55}" type="presParOf" srcId="{E233E720-5CE9-EF41-9305-59894A3C1B93}" destId="{4293E1E4-0A3B-8540-B259-B0D5B64E872A}" srcOrd="1" destOrd="0" presId="urn:microsoft.com/office/officeart/2008/layout/VerticalAccentList"/>
    <dgm:cxn modelId="{40C16399-B602-524D-A923-7EDF09F1DDC9}" type="presParOf" srcId="{4293E1E4-0A3B-8540-B259-B0D5B64E872A}" destId="{0AB1442F-6EF9-A742-978D-1358E545F481}" srcOrd="0" destOrd="0" presId="urn:microsoft.com/office/officeart/2008/layout/VerticalAccentList"/>
    <dgm:cxn modelId="{63FE519C-3B01-4C43-81B8-6346C62639F3}" type="presParOf" srcId="{4293E1E4-0A3B-8540-B259-B0D5B64E872A}" destId="{D8DBAB16-E0AB-DE4E-8491-DAFADD31B416}" srcOrd="1" destOrd="0" presId="urn:microsoft.com/office/officeart/2008/layout/VerticalAccentList"/>
    <dgm:cxn modelId="{389FC11A-F929-A34C-8283-828C24A90975}" type="presParOf" srcId="{4293E1E4-0A3B-8540-B259-B0D5B64E872A}" destId="{B12030CB-8286-6643-8ABE-9838BC5498CF}" srcOrd="2" destOrd="0" presId="urn:microsoft.com/office/officeart/2008/layout/VerticalAccentList"/>
    <dgm:cxn modelId="{AE87C517-956E-434A-9825-D280F1F1D211}" type="presParOf" srcId="{4293E1E4-0A3B-8540-B259-B0D5B64E872A}" destId="{BE5D19CE-D00E-224A-B049-4F45CA308F51}" srcOrd="3" destOrd="0" presId="urn:microsoft.com/office/officeart/2008/layout/VerticalAccentList"/>
    <dgm:cxn modelId="{14A0405E-A288-A440-B5C5-029B28242165}" type="presParOf" srcId="{4293E1E4-0A3B-8540-B259-B0D5B64E872A}" destId="{4A5998F1-8919-A74D-A1B6-C1988A86B332}" srcOrd="4" destOrd="0" presId="urn:microsoft.com/office/officeart/2008/layout/VerticalAccentList"/>
    <dgm:cxn modelId="{1549B02E-D195-354C-8859-807CFD5411F2}" type="presParOf" srcId="{4293E1E4-0A3B-8540-B259-B0D5B64E872A}" destId="{46868F42-6195-1C4A-9979-6B254427D7F8}" srcOrd="5" destOrd="0" presId="urn:microsoft.com/office/officeart/2008/layout/VerticalAccentList"/>
    <dgm:cxn modelId="{8F84403D-E765-E34E-8AF2-F2E903B09AEE}" type="presParOf" srcId="{4293E1E4-0A3B-8540-B259-B0D5B64E872A}" destId="{5AF9559A-3B77-EF46-A288-717AE9442370}" srcOrd="6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436580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>
              <a:solidFill>
                <a:srgbClr val="FF0000"/>
              </a:solidFill>
            </a:rPr>
            <a:t>BELEDİYE ZABITA EĞİTİM SEMİNERİ</a:t>
          </a:r>
        </a:p>
      </dsp:txBody>
      <dsp:txXfrm>
        <a:off x="384313" y="436580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1065456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159044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BELEDİYE ZABITA EĞİTİM SEMİNERİ</a:t>
          </a:r>
        </a:p>
      </dsp:txBody>
      <dsp:txXfrm>
        <a:off x="384313" y="159044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159044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>
              <a:solidFill>
                <a:srgbClr val="FF0000"/>
              </a:solidFill>
            </a:rPr>
            <a:t>BELEDİYE ZABITA EĞİTİM SEMİNERİ</a:t>
          </a:r>
        </a:p>
      </dsp:txBody>
      <dsp:txXfrm>
        <a:off x="384313" y="159044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159044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BELEDİYE ZABITA EĞİTİM SEMİNERİ</a:t>
          </a:r>
        </a:p>
      </dsp:txBody>
      <dsp:txXfrm>
        <a:off x="384313" y="159044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C4ADFD-C4FB-7242-8778-533C008C9FB9}">
      <dsp:nvSpPr>
        <dsp:cNvPr id="0" name=""/>
        <dsp:cNvSpPr/>
      </dsp:nvSpPr>
      <dsp:spPr>
        <a:xfrm>
          <a:off x="384313" y="159044"/>
          <a:ext cx="6917634" cy="628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b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BELEDİYE ZABITA EĞİTİM SEMİNERİ</a:t>
          </a:r>
        </a:p>
      </dsp:txBody>
      <dsp:txXfrm>
        <a:off x="384313" y="159044"/>
        <a:ext cx="6917634" cy="628875"/>
      </dsp:txXfrm>
    </dsp:sp>
    <dsp:sp modelId="{0AB1442F-6EF9-A742-978D-1358E545F481}">
      <dsp:nvSpPr>
        <dsp:cNvPr id="0" name=""/>
        <dsp:cNvSpPr/>
      </dsp:nvSpPr>
      <dsp:spPr>
        <a:xfrm>
          <a:off x="38431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DBAB16-E0AB-DE4E-8491-DAFADD31B416}">
      <dsp:nvSpPr>
        <dsp:cNvPr id="0" name=""/>
        <dsp:cNvSpPr/>
      </dsp:nvSpPr>
      <dsp:spPr>
        <a:xfrm>
          <a:off x="136046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2030CB-8286-6643-8ABE-9838BC5498CF}">
      <dsp:nvSpPr>
        <dsp:cNvPr id="0" name=""/>
        <dsp:cNvSpPr/>
      </dsp:nvSpPr>
      <dsp:spPr>
        <a:xfrm>
          <a:off x="233662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D19CE-D00E-224A-B049-4F45CA308F51}">
      <dsp:nvSpPr>
        <dsp:cNvPr id="0" name=""/>
        <dsp:cNvSpPr/>
      </dsp:nvSpPr>
      <dsp:spPr>
        <a:xfrm>
          <a:off x="331277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5998F1-8919-A74D-A1B6-C1988A86B332}">
      <dsp:nvSpPr>
        <dsp:cNvPr id="0" name=""/>
        <dsp:cNvSpPr/>
      </dsp:nvSpPr>
      <dsp:spPr>
        <a:xfrm>
          <a:off x="428893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68F42-6195-1C4A-9979-6B254427D7F8}">
      <dsp:nvSpPr>
        <dsp:cNvPr id="0" name=""/>
        <dsp:cNvSpPr/>
      </dsp:nvSpPr>
      <dsp:spPr>
        <a:xfrm>
          <a:off x="5265088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F9559A-3B77-EF46-A288-717AE9442370}">
      <dsp:nvSpPr>
        <dsp:cNvPr id="0" name=""/>
        <dsp:cNvSpPr/>
      </dsp:nvSpPr>
      <dsp:spPr>
        <a:xfrm>
          <a:off x="6241243" y="787920"/>
          <a:ext cx="922351" cy="153725"/>
        </a:xfrm>
        <a:prstGeom prst="parallelogram">
          <a:avLst>
            <a:gd name="adj" fmla="val 1408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2849A-B44F-4A40-9996-C59FBF1BB8B3}" type="datetimeFigureOut">
              <a:rPr lang="tr-TR" smtClean="0"/>
              <a:t>9.02.2026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F96AB4-775D-244B-BADF-1893679A449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62873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286C878-7781-5044-88F6-314DE8D570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6253E760-9FDA-E8EB-DD0C-3379E1A74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DA0BD6A-D5AF-B4B1-0CD3-5F3F7AA28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C76B2-78C9-4D8F-83BA-8B79F4C887D8}" type="datetime1">
              <a:rPr lang="tr-TR" smtClean="0"/>
              <a:t>9.02.2026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234F03-8177-14CF-0E31-EBE465F6E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ADC189A2-E329-5433-213C-CBC47404F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813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877B54C-8BEA-0700-2AAF-EBD21CD46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3C16E8-0E8E-7A83-46A7-1AD1E5DAA6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B97A364-AB19-6D79-68A5-288767FF3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6E067-22BD-4A7E-8136-D4DFC7355A89}" type="datetime1">
              <a:rPr lang="tr-TR" smtClean="0"/>
              <a:t>9.02.2026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55E5F15-AAE0-4630-4A60-C60066BC1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6BD126F-D660-2D84-6E98-2A5D4F6A3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7152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8DA1C9-1A31-4931-DC7B-8AD6F03BD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32863C9-0E72-973D-7AB4-A185DABD5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0F4D99F-4F39-2EC4-B8C6-70E1A7A22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510E8-A1A8-46C9-A9F8-397B3DBB4494}" type="datetime1">
              <a:rPr lang="tr-TR" smtClean="0"/>
              <a:t>9.02.2026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1D1FE9C-756D-28D0-D3A5-BD23E6106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0543623-BD7C-75F7-07B6-092AAB93C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9933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5705AD-62C7-47E5-921A-67A45981A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AD88E89-09C8-8E95-EFDC-3ABA1160D0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41C641E-C6EE-EEBE-A397-8E893E7E1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DFCCDB4-D0A9-5928-7322-F2320E0CC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31FE0E-A6E3-4175-9D95-8D4A72F969A7}" type="datetime1">
              <a:rPr lang="tr-TR" smtClean="0"/>
              <a:t>9.02.2026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39D3A68-7A8D-96E3-7CFD-13E1B9FF1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DA0D284-4725-0A82-6B71-7FDBE843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2750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4897E9A-BC00-5703-D969-62A87E68A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4628AC-12C3-48E7-3C98-AB7A7361CA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7E223D3-5659-83AA-4CE3-21B27AC270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25428974-9E2C-BA20-F1CB-D45C7B0A68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F03EEFB-3285-76CD-2B76-10EBEC3D08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6FC4840-9724-6BBC-48C4-B10A955E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965B7-9629-437B-80C9-D0ACE0D0BE90}" type="datetime1">
              <a:rPr lang="tr-TR" smtClean="0"/>
              <a:t>9.02.2026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D9ED0AE2-4B7C-9021-0705-6BF2B155D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50EF782A-533D-D9E6-3DC3-52EC9C0F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96670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0EFD59-D64C-8C90-B0F3-5C9B4A8D38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8B6581D4-7828-CB6A-F86E-C3443D35A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23C81-DD57-4EC4-95FB-24E74D13AEE4}" type="datetime1">
              <a:rPr lang="tr-TR" smtClean="0"/>
              <a:t>9.02.2026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7984D15B-4290-067F-8FBB-9F7A3ADC4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D7C5851-83C3-8DA4-6CBC-B525EA4E3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317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14A42949-1CCC-E772-CF86-AA5CF5D2E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5668-AAA6-4518-AF3D-A9E7B3BE1161}" type="datetime1">
              <a:rPr lang="tr-TR" smtClean="0"/>
              <a:t>9.02.2026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DC7D0B5-20FB-9987-5729-52A82BB9F9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8C040CFD-E5AA-585D-08C2-1A1DBE7F9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3118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1DD96F-0A0C-3DD9-2E9A-07B81992D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CC1564-A0E0-EA55-82F2-F1B59BDE4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3254F089-6002-0C3B-93DC-1C7F50D012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97CA760-B7EA-F5BB-2823-485E9EE3F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9AAAD-C7EA-49DD-8B0B-D71ED673DAD2}" type="datetime1">
              <a:rPr lang="tr-TR" smtClean="0"/>
              <a:t>9.02.2026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E0659F-A939-3599-3C34-516529BE2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E7747C6C-3E54-BAD0-9544-C39EB55C8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75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E0014D5-A2D4-9D4D-791B-CB64A3974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BC4385B-654F-6346-D43E-5AC6B0294DE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FF16CF7-401F-3E7B-DE3C-12DD10C6F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323ECAA-A0E8-4AB3-1D65-D6B552716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73E218-3F74-4856-B0C8-7A458B99421D}" type="datetime1">
              <a:rPr lang="tr-TR" smtClean="0"/>
              <a:t>9.02.2026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1019075-7DFE-5677-DAD5-1369436A5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9922FD-48AB-3FA7-58B1-9264D2DC0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5826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EF0A26-BB9D-2349-8291-38C937087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91A9CD2-B3A1-71E5-1A48-613D8C13C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CBD4985-56C2-A394-8C68-00571686E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7AAB4-2C2A-4622-A1A1-FC94151A36C3}" type="datetime1">
              <a:rPr lang="tr-TR" smtClean="0"/>
              <a:t>9.02.2026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49227A3-9D82-4BA7-3DFE-6193E00A2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063BE26-20DF-051E-9DE2-C322ED55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917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42233AB2-E134-634C-630B-7E2B02873F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D34C8F1-E056-062D-BBED-B0E68C3E8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B456D4F-5AF7-73B1-FCD1-A0F0D0D35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AE912D-67C8-4DF6-BDC7-BCF40897AEC0}" type="datetime1">
              <a:rPr lang="tr-TR" smtClean="0"/>
              <a:t>9.02.2026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E09A20A-177B-3C21-22DF-636E5B5B53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2B0AAE0-A06B-1FDA-7125-6AD6B3F45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6846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E7AA7916-6C97-EC70-7026-6BE09D8703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68D9CE4A-C4F7-0E7D-C362-A98FF57F7E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2BA549A-0773-58AB-4384-6B528DF75B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CE449-C0B7-46B8-8FF1-D01DFEE04073}" type="datetime1">
              <a:rPr lang="tr-TR" smtClean="0"/>
              <a:t>9.02.2026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41317BA-30E2-D07F-487F-3690B03B91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2DA0C8-899C-A169-1D66-30183ED749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BC1A-A0F7-1942-B004-45751BBDFB1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9202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>
            <a:extLst>
              <a:ext uri="{FF2B5EF4-FFF2-40B4-BE49-F238E27FC236}">
                <a16:creationId xmlns:a16="http://schemas.microsoft.com/office/drawing/2014/main" id="{80C25314-196C-5337-C47C-07CABEE3CB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057546"/>
            <a:ext cx="9144000" cy="4267054"/>
          </a:xfrm>
        </p:spPr>
        <p:txBody>
          <a:bodyPr>
            <a:normAutofit/>
          </a:bodyPr>
          <a:lstStyle/>
          <a:p>
            <a:r>
              <a:rPr lang="tr-TR" sz="4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ZABITA MEVZUATI</a:t>
            </a:r>
            <a:br>
              <a:rPr lang="tr-TR" sz="4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4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HOŞGELDİNİZ</a:t>
            </a:r>
            <a:b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Ergün Kılıç</a:t>
            </a:r>
          </a:p>
          <a:p>
            <a:r>
              <a:rPr lang="tr-TR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Hakları Derneği </a:t>
            </a:r>
          </a:p>
          <a:p>
            <a:r>
              <a:rPr lang="tr-TR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Başkanı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94989F5-F41D-3A3F-37C8-4E61ED222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49" y="401783"/>
            <a:ext cx="2205985" cy="1655762"/>
          </a:xfrm>
          <a:prstGeom prst="rect">
            <a:avLst/>
          </a:prstGeom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C6A33930-ED2B-FC26-8354-DE11C601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6852" y="681037"/>
            <a:ext cx="1586947" cy="1320041"/>
          </a:xfrm>
          <a:prstGeom prst="rect">
            <a:avLst/>
          </a:prstGeom>
        </p:spPr>
      </p:pic>
      <p:graphicFrame>
        <p:nvGraphicFramePr>
          <p:cNvPr id="6" name="Diyagram 5">
            <a:extLst>
              <a:ext uri="{FF2B5EF4-FFF2-40B4-BE49-F238E27FC236}">
                <a16:creationId xmlns:a16="http://schemas.microsoft.com/office/drawing/2014/main" id="{D7C9F0E0-A9A2-5C1C-9EA2-4D9980C8EE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8520224"/>
              </p:ext>
            </p:extLst>
          </p:nvPr>
        </p:nvGraphicFramePr>
        <p:xfrm>
          <a:off x="2080591" y="401783"/>
          <a:ext cx="7686261" cy="16557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3492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9593A-394A-E28B-251A-EEFD3970E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FBF9893-FC3F-8C7D-F3A1-A2BA43BAC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4EA72B-89D8-71DD-3AD6-E51DF59C31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Sanayi Devrimi – Tarih ve Kronoloji</a:t>
            </a:r>
          </a:p>
          <a:p>
            <a:pPr>
              <a:buFont typeface="+mj-lt"/>
              <a:buAutoNum type="arabicPeriod"/>
            </a:pPr>
            <a:r>
              <a:rPr lang="tr-TR" b="1" dirty="0"/>
              <a:t>18. yüzyılın ikinci yarısı (yaklaşık 1750–1850)</a:t>
            </a:r>
            <a:r>
              <a:rPr lang="tr-TR" dirty="0"/>
              <a:t> döneminde </a:t>
            </a:r>
            <a:r>
              <a:rPr lang="tr-TR" b="1" dirty="0"/>
              <a:t>İngiltere’de</a:t>
            </a:r>
            <a:r>
              <a:rPr lang="tr-TR" dirty="0"/>
              <a:t> başladı.</a:t>
            </a:r>
          </a:p>
          <a:p>
            <a:pPr>
              <a:buFont typeface="+mj-lt"/>
              <a:buAutoNum type="arabicPeriod"/>
            </a:pPr>
            <a:r>
              <a:rPr lang="tr-TR" b="1" dirty="0"/>
              <a:t>Buhar makinesinin icadı (James Watt, 1769)</a:t>
            </a:r>
            <a:r>
              <a:rPr lang="tr-TR" dirty="0"/>
              <a:t> ile üretimde makineleşme dönemi başladı.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19.yüzyılda </a:t>
            </a:r>
            <a:r>
              <a:rPr lang="tr-TR" b="1" dirty="0"/>
              <a:t>Avrupa, Amerika ve Japonya’ya</a:t>
            </a:r>
            <a:r>
              <a:rPr lang="tr-TR" dirty="0"/>
              <a:t> yayıldı.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20.yüzyılın başında </a:t>
            </a:r>
            <a:r>
              <a:rPr lang="tr-TR" b="1" dirty="0"/>
              <a:t>elektrik, çelik, ulaşım ve iletişim devrimi</a:t>
            </a:r>
            <a:r>
              <a:rPr lang="tr-TR" dirty="0"/>
              <a:t> yaşandı.</a:t>
            </a:r>
          </a:p>
          <a:p>
            <a:pPr>
              <a:buFont typeface="+mj-lt"/>
              <a:buAutoNum type="arabicPeriod"/>
            </a:pPr>
            <a:r>
              <a:rPr lang="tr-TR" dirty="0"/>
              <a:t>Bu süreç, </a:t>
            </a:r>
            <a:r>
              <a:rPr lang="tr-TR" b="1" dirty="0"/>
              <a:t>insan gücünden makine gücüne geçişi</a:t>
            </a:r>
            <a:r>
              <a:rPr lang="tr-TR" dirty="0"/>
              <a:t> ve </a:t>
            </a:r>
            <a:r>
              <a:rPr lang="tr-TR" b="1" dirty="0"/>
              <a:t>seri üretimin</a:t>
            </a:r>
            <a:r>
              <a:rPr lang="tr-TR" dirty="0"/>
              <a:t> doğuşunu sağladı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511994D4-B65D-606A-55F3-C825E6618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C556A6B-42A2-2D40-6C48-75766A5CF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9799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196AC-A3DA-DE92-A7CB-48D8E8F80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6F6731-A573-8933-44B5-DE66CF2D4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1C70C2-6C88-E22A-3A50-60985B1D0A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r>
              <a:rPr lang="tr-TR" b="1" dirty="0">
                <a:solidFill>
                  <a:srgbClr val="FF0000"/>
                </a:solidFill>
              </a:rPr>
              <a:t>Kentleşme Üzerindeki Etkileri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Sanayi tesisleri şehirlerde toplandığı için </a:t>
            </a:r>
            <a:r>
              <a:rPr lang="tr-TR" b="1" dirty="0"/>
              <a:t>kırsaldan kentlere büyük göçler başladı.</a:t>
            </a: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/>
              <a:t>Yeni işçi sınıfı (</a:t>
            </a:r>
            <a:r>
              <a:rPr lang="tr-TR" b="1" dirty="0" err="1"/>
              <a:t>proleterya</a:t>
            </a:r>
            <a:r>
              <a:rPr lang="tr-TR" b="1" dirty="0"/>
              <a:t>)</a:t>
            </a:r>
            <a:r>
              <a:rPr lang="tr-TR" dirty="0"/>
              <a:t> ortaya çıktı.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0070C0"/>
                </a:solidFill>
              </a:rPr>
              <a:t>Kentler hızla büyüdü, </a:t>
            </a:r>
            <a:r>
              <a:rPr lang="tr-TR" dirty="0"/>
              <a:t>ancak </a:t>
            </a:r>
            <a:r>
              <a:rPr lang="tr-TR" b="1" dirty="0"/>
              <a:t>altyapı, konut, sağlık ve çevre sorunları</a:t>
            </a:r>
            <a:r>
              <a:rPr lang="tr-TR" dirty="0"/>
              <a:t> da arttı.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Belediyecilik anlayışı, </a:t>
            </a:r>
            <a:r>
              <a:rPr lang="tr-TR" b="1" dirty="0"/>
              <a:t>kentsel planlama, temizlik ve toplumsal düzen</a:t>
            </a:r>
            <a:r>
              <a:rPr lang="tr-TR" dirty="0"/>
              <a:t> ihtiyacıyla gelişti.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Uzun vadede, sanayileşme sayesinde </a:t>
            </a:r>
            <a:r>
              <a:rPr lang="tr-TR" b="1" dirty="0"/>
              <a:t>ekonomik büyüme, ulaşım ve eğitim olanakları</a:t>
            </a:r>
            <a:r>
              <a:rPr lang="tr-TR" dirty="0"/>
              <a:t> da genişledi.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6711F7B-2A28-1F53-6171-A06271923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BF8215F-A387-3C50-4A45-13E21153A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9876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CB253-ED49-5749-8976-FAE03D2960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D36F80D-12B9-B280-D1EA-FD4988A8A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CCE847-253E-D641-8AE0-AC83FD212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0070C0"/>
                </a:solidFill>
              </a:rPr>
              <a:t>Osmanlı’da Modern Anlamda Kentleşme</a:t>
            </a:r>
          </a:p>
          <a:p>
            <a:pPr>
              <a:buFont typeface="+mj-lt"/>
              <a:buAutoNum type="arabicPeriod"/>
            </a:pPr>
            <a:r>
              <a:rPr lang="tr-TR" b="1" dirty="0"/>
              <a:t>Tanzimat Dönemi (1839–1876)</a:t>
            </a:r>
            <a:r>
              <a:rPr lang="tr-TR" dirty="0"/>
              <a:t> ile birlikte modern anlamda kentleşme süreci başladı.</a:t>
            </a:r>
            <a:br>
              <a:rPr lang="tr-TR" dirty="0"/>
            </a:br>
            <a:endParaRPr lang="tr-TR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Batı’daki şehir planlaması anlayışı Osmanlı da de etkisini gösterdi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Devlet, kenti sadece askeri ve idari merkez değil, </a:t>
            </a:r>
            <a:r>
              <a:rPr lang="tr-TR" b="1" dirty="0"/>
              <a:t>düzenli yaşam alanı</a:t>
            </a:r>
            <a:r>
              <a:rPr lang="tr-TR" dirty="0"/>
              <a:t> olarak görmeye başladı.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432A0E47-0183-49FE-CCBF-8509676C56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E76E2B-2C26-7666-A41F-D032BC954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56317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A364F-3F4F-50DE-CBE5-27DB815B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D89C5BC-FE40-F580-12E4-806653FB2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4372C70-D34E-2567-10DB-C5518F356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Belediye teşkilatının kurulması (1855)</a:t>
            </a:r>
            <a:endParaRPr lang="tr-TR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İlk modern belediye örgütü </a:t>
            </a:r>
            <a:r>
              <a:rPr lang="tr-TR" b="1" dirty="0"/>
              <a:t>İstanbul Şehremaneti</a:t>
            </a:r>
            <a:r>
              <a:rPr lang="tr-TR" dirty="0"/>
              <a:t> kuruldu.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Ardından </a:t>
            </a:r>
            <a:r>
              <a:rPr lang="tr-TR" b="1" dirty="0"/>
              <a:t>Belediye Nizamnameleri (1867, 1877)</a:t>
            </a:r>
            <a:r>
              <a:rPr lang="tr-TR" dirty="0"/>
              <a:t> ile belediyecilik taşra kentlerine yayıldı.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Bu dönem, </a:t>
            </a:r>
            <a:r>
              <a:rPr lang="tr-TR" b="1" dirty="0"/>
              <a:t>zabıta, temizlik, altyapı, imar ve pazar denetimi</a:t>
            </a:r>
            <a:r>
              <a:rPr lang="tr-TR" dirty="0"/>
              <a:t> gibi görevlerin kurumsallaşmasını sağladı.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3A47CFD-BCA0-49CE-5B4A-D69A0F728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E2F93AE-B8B1-A0AC-8EE9-C35FF0CC7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6200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9D1FD-2AE8-AAF4-FB74-7BFE3658D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FADF372-731D-C6C9-5DD1-824BC153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910615-B00C-1911-FAAD-30FD0BE052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Kentsel Altyapı ve Mimari Düzenlemeler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Sokak aydınlatması, su, yol ve temizlik hizmetleri geliştirildi.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Yangın sonrası şehirlerde </a:t>
            </a:r>
            <a:r>
              <a:rPr lang="tr-TR" sz="2400" b="1" dirty="0"/>
              <a:t>ızgara planlı sokak düzenleri</a:t>
            </a:r>
            <a:r>
              <a:rPr lang="tr-TR" sz="2400" dirty="0"/>
              <a:t> uygulanmaya başladı (Özellikle 1831 ve 1870 Beyoğlu, 1840’lar İzmir, 1890’lar Selanik).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Avrupa’dan gelen mimar ve mühendisler modern şehir planlarına katkı sağladı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Toplumsal Değişim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Kentlerde yaşayan memur, tüccar, zanaatkâr ve aydın kesim genişledi.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Yeni </a:t>
            </a:r>
            <a:r>
              <a:rPr lang="tr-TR" sz="2400" b="1" dirty="0"/>
              <a:t>kamusal alanlar (meydanlar, parklar, tiyatrolar, tren istasyonları)</a:t>
            </a:r>
            <a:r>
              <a:rPr lang="tr-TR" sz="2400" dirty="0"/>
              <a:t> ortaya çıktı.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Kadınların ve halkın şehir yaşamına katılımı arttı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D4F3DAD-64BC-F10C-D5F5-48E8D7272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7409D25-02F1-5BDC-5EB8-1058D2091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8934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00E28-F0DD-EC8C-76C1-5650EB42D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EFE3FDB-0375-D1DB-C653-6E5316EB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7FF6F6-FEEB-71ED-6983-B32FC2EF7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1572273"/>
            <a:ext cx="10664687" cy="5039015"/>
          </a:xfrm>
        </p:spPr>
        <p:txBody>
          <a:bodyPr>
            <a:noAutofit/>
          </a:bodyPr>
          <a:lstStyle/>
          <a:p>
            <a:r>
              <a:rPr lang="tr-TR" sz="2700" b="1" dirty="0">
                <a:solidFill>
                  <a:srgbClr val="0070C0"/>
                </a:solidFill>
              </a:rPr>
              <a:t>Zabıta Teşkilatının Tarihsel Gelişimi</a:t>
            </a:r>
          </a:p>
          <a:p>
            <a:r>
              <a:rPr lang="tr-TR" sz="2700" b="1" dirty="0">
                <a:solidFill>
                  <a:srgbClr val="FF0000"/>
                </a:solidFill>
              </a:rPr>
              <a:t>Cumhuriyet dönemiyle birlikte</a:t>
            </a:r>
            <a:r>
              <a:rPr lang="tr-TR" sz="2700" dirty="0"/>
              <a:t>, yerel yönetimlerde kamu düzenini sağlamak amacıyla kurulan zabıta teşkilatları, </a:t>
            </a:r>
          </a:p>
          <a:p>
            <a:r>
              <a:rPr lang="tr-TR" sz="2700" dirty="0"/>
              <a:t>Ankara Belediyesi Zabıta görevi </a:t>
            </a:r>
            <a:r>
              <a:rPr lang="tr-TR" sz="2700" b="1" dirty="0"/>
              <a:t>19.12.1930 tarih ve  1678 sayılı  RG 10241 sayılı kararname ile yürürlüğe girmiş, b</a:t>
            </a:r>
            <a:r>
              <a:rPr lang="tr-TR" sz="2700" dirty="0"/>
              <a:t>aşkentte zabıta hizmetlerinin </a:t>
            </a:r>
            <a:r>
              <a:rPr lang="tr-TR" sz="2700" b="1" dirty="0">
                <a:solidFill>
                  <a:srgbClr val="FF0000"/>
                </a:solidFill>
              </a:rPr>
              <a:t>polis teşkilatı tarafından </a:t>
            </a:r>
            <a:r>
              <a:rPr lang="tr-TR" sz="2700" b="1" dirty="0"/>
              <a:t>yürütülmesine karar verilmiştir</a:t>
            </a:r>
            <a:r>
              <a:rPr lang="tr-TR" sz="2700" dirty="0"/>
              <a:t>. </a:t>
            </a:r>
            <a:br>
              <a:rPr lang="tr-TR" sz="2700" dirty="0"/>
            </a:br>
            <a:r>
              <a:rPr lang="tr-TR" sz="2700" dirty="0"/>
              <a:t>Daha sonra, zabıta hizmetlerinin belediyeye devriyle birlikte resmi zabıta örgütlenmesi İçişleri Bakanlığının  </a:t>
            </a:r>
            <a:r>
              <a:rPr lang="tr-TR" sz="2700" b="1" dirty="0">
                <a:solidFill>
                  <a:srgbClr val="FF0000"/>
                </a:solidFill>
              </a:rPr>
              <a:t>15 Temmuz 1949 </a:t>
            </a:r>
            <a:r>
              <a:rPr lang="tr-TR" sz="2700" b="1" dirty="0"/>
              <a:t>tarihli 35408  sayılı karar</a:t>
            </a:r>
            <a:r>
              <a:rPr lang="tr-TR" sz="2700" dirty="0"/>
              <a:t> ile kabul edilmiş ve bu kararla zabıta teşkilatı </a:t>
            </a:r>
            <a:r>
              <a:rPr lang="tr-TR" sz="2700" dirty="0">
                <a:solidFill>
                  <a:srgbClr val="FF0000"/>
                </a:solidFill>
              </a:rPr>
              <a:t>polis teşkilatından alınarak belediyeye verilmiştir. </a:t>
            </a:r>
          </a:p>
          <a:p>
            <a:r>
              <a:rPr lang="tr-TR" sz="2700" dirty="0"/>
              <a:t>Fiili olarak bu yeni zabıta teşkilatı, </a:t>
            </a:r>
            <a:r>
              <a:rPr lang="tr-TR" sz="2700" b="1" dirty="0"/>
              <a:t>1951 yılı başlarında</a:t>
            </a:r>
            <a:r>
              <a:rPr lang="tr-TR" sz="2700" dirty="0"/>
              <a:t> görevine başlamıştır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F5B5C57-5A21-CDA6-CAE1-CFAA13187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C8A297A-3559-75C7-6E37-9E20ADF73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099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C3EC0-3705-71F8-4FE0-541191778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E5BFA5-EC0B-E2D8-36CF-EA78176D9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1CA650-5217-CED5-CB9D-990950FBB6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0070C0"/>
                </a:solidFill>
              </a:rPr>
              <a:t>Belediye Zabıta Yönetmeliği’nin Hukuki Niteliği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/>
              <a:t>Belediye zabıtası teşkilatının görev, yetki ve sorumlulukları, </a:t>
            </a:r>
            <a:r>
              <a:rPr lang="tr-TR" b="1" dirty="0"/>
              <a:t>1580 sayılı Belediye Kanunu</a:t>
            </a:r>
            <a:r>
              <a:rPr lang="tr-TR" dirty="0"/>
              <a:t> ile belirlenmiştir.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dirty="0">
                <a:solidFill>
                  <a:srgbClr val="FF0000"/>
                </a:solidFill>
              </a:rPr>
              <a:t>Yönetmelikler</a:t>
            </a:r>
            <a:r>
              <a:rPr lang="tr-TR" dirty="0"/>
              <a:t>, kanununun </a:t>
            </a:r>
            <a:r>
              <a:rPr lang="tr-TR" b="1" dirty="0"/>
              <a:t>uygulama esaslarını ve detaylarını düzenlemek</a:t>
            </a:r>
            <a:r>
              <a:rPr lang="tr-TR" dirty="0"/>
              <a:t> amacıyla çıkarılır.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b="1" dirty="0">
                <a:solidFill>
                  <a:srgbClr val="FF0000"/>
                </a:solidFill>
              </a:rPr>
              <a:t>Belediye Zabıta Yönetmeliği</a:t>
            </a:r>
            <a:r>
              <a:rPr lang="tr-TR" dirty="0"/>
              <a:t>, </a:t>
            </a:r>
            <a:r>
              <a:rPr lang="tr-TR" b="1" dirty="0"/>
              <a:t>kanundan kaynaklanan ikincil mevzuat</a:t>
            </a:r>
            <a:r>
              <a:rPr lang="tr-TR" dirty="0"/>
              <a:t> niteliğindedir; doğrudan kanun hükmü değil, kanunun uygulanmasını sağlayan düzenlemeleri içerir.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3E66A5F-BE2E-BD0F-8790-E0EEE6E898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66955CF0-6C76-39A5-265D-0A0516953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8378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44530-8822-F917-536D-78FBFA06D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A91A07A-CFFC-1F41-4E24-C4C8EC0F8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027A2A7-8B03-5731-55A1-40785AEEC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2273"/>
            <a:ext cx="10507165" cy="4618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Yayın Tarihi ve Önemi</a:t>
            </a:r>
            <a:endParaRPr lang="tr-TR" sz="2400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İlk resmî yayın</a:t>
            </a:r>
            <a:r>
              <a:rPr lang="tr-TR" sz="2400" dirty="0"/>
              <a:t>: </a:t>
            </a:r>
            <a:r>
              <a:rPr lang="tr-TR" sz="2400" b="1" dirty="0"/>
              <a:t>15 Temmuz 1969</a:t>
            </a:r>
            <a:r>
              <a:rPr lang="tr-TR" sz="2400" dirty="0"/>
              <a:t>, R.G.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Güncelleme: </a:t>
            </a:r>
            <a:r>
              <a:rPr lang="tr-TR" sz="2400" b="1" dirty="0"/>
              <a:t>11 Nisan 2007</a:t>
            </a:r>
            <a:r>
              <a:rPr lang="tr-TR" sz="2400" dirty="0"/>
              <a:t>, R.G.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Yönetmelik ile zabıta teşkilatının: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Teşkilat yapısı, norm kadro düzeni, görev dağılımı,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Denetim ve yetki sınırların,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Eğitim ve disiplin esasları belirlenmiştir.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Zabıta personeli, </a:t>
            </a:r>
            <a:r>
              <a:rPr lang="tr-TR" sz="2400" b="1" dirty="0"/>
              <a:t>yönetmeliğe uymak zorundadır</a:t>
            </a:r>
            <a:r>
              <a:rPr lang="tr-TR" sz="2400" dirty="0"/>
              <a:t>, ancak yönetmelik </a:t>
            </a:r>
            <a:r>
              <a:rPr lang="tr-TR" sz="2400" b="1" dirty="0"/>
              <a:t>kanundan üstün değildir</a:t>
            </a:r>
            <a:r>
              <a:rPr lang="tr-TR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Hukuki anlamda, </a:t>
            </a:r>
            <a:r>
              <a:rPr lang="tr-TR" sz="2400" b="1" dirty="0"/>
              <a:t>zabıta yetki sınırları ve görevleri</a:t>
            </a:r>
            <a:r>
              <a:rPr lang="tr-TR" sz="2400" dirty="0"/>
              <a:t> kanun ile yönetmelik birlikte yorumlanarak uygulanır.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B8D49F2-1D91-FD0E-4F2B-F4047373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F392578-4C51-950A-F0AD-63E4BFFAE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3325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D1F23-4577-D4CD-3C5B-875FF74DB9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AD00F71-4A38-51F3-AC39-CD5F0CB11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2518"/>
            <a:ext cx="8461880" cy="993949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61468B-1672-A28C-01CE-72A47D995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5964" y="1751332"/>
            <a:ext cx="10507165" cy="46182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Belediye Zabıta Yönetmeliği 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 </a:t>
            </a:r>
            <a:r>
              <a:rPr lang="tr-TR" sz="2400" b="1" i="0" dirty="0">
                <a:solidFill>
                  <a:srgbClr val="0070C0"/>
                </a:solidFill>
                <a:effectLst/>
              </a:rPr>
              <a:t>Yönetmeliğin amacı;  </a:t>
            </a:r>
            <a:br>
              <a:rPr lang="tr-TR" sz="2400" b="1" i="0" dirty="0">
                <a:solidFill>
                  <a:srgbClr val="0070C0"/>
                </a:solidFill>
                <a:effectLst/>
              </a:rPr>
            </a:br>
            <a:r>
              <a:rPr lang="tr-TR" b="0" i="0" dirty="0">
                <a:solidFill>
                  <a:srgbClr val="000000"/>
                </a:solidFill>
                <a:effectLst/>
              </a:rPr>
              <a:t>Belediye zabıta teşkilâtının </a:t>
            </a:r>
            <a:r>
              <a:rPr lang="tr-TR" b="1" i="0" dirty="0">
                <a:solidFill>
                  <a:srgbClr val="000000"/>
                </a:solidFill>
                <a:effectLst/>
              </a:rPr>
              <a:t>kuruluş, görev, yetki ve sorumluluklarını, </a:t>
            </a:r>
            <a:r>
              <a:rPr lang="tr-TR" i="0" dirty="0">
                <a:solidFill>
                  <a:srgbClr val="000000"/>
                </a:solidFill>
                <a:effectLst/>
              </a:rPr>
              <a:t>zabıta memurlarının niteliklerini, </a:t>
            </a:r>
            <a:r>
              <a:rPr lang="tr-TR" b="1" i="0" dirty="0">
                <a:solidFill>
                  <a:srgbClr val="000000"/>
                </a:solidFill>
                <a:effectLst/>
              </a:rPr>
              <a:t>görevde yükselme ve mesleki eğitimlerini, kıyafetleri ile çalışma usul </a:t>
            </a:r>
            <a:r>
              <a:rPr lang="tr-TR" b="0" i="0" dirty="0">
                <a:solidFill>
                  <a:srgbClr val="000000"/>
                </a:solidFill>
                <a:effectLst/>
              </a:rPr>
              <a:t>ve esaslarını düzenlemektir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2 Kapsam:</a:t>
            </a:r>
            <a:endParaRPr lang="tr-TR" sz="2400" dirty="0">
              <a:solidFill>
                <a:srgbClr val="0070C0"/>
              </a:solidFill>
            </a:endParaRPr>
          </a:p>
          <a:p>
            <a:pPr marL="285750" indent="-285750"/>
            <a:r>
              <a:rPr lang="tr-TR" dirty="0"/>
              <a:t>Belediyelerin </a:t>
            </a:r>
            <a:r>
              <a:rPr lang="tr-TR" b="1" dirty="0"/>
              <a:t>zabıta teşkilatını</a:t>
            </a:r>
            <a:r>
              <a:rPr lang="tr-TR" dirty="0"/>
              <a:t> kapsar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3 Dayanak ve İçerik:</a:t>
            </a:r>
            <a:endParaRPr lang="tr-TR" sz="2400" dirty="0">
              <a:solidFill>
                <a:srgbClr val="0070C0"/>
              </a:solidFill>
            </a:endParaRPr>
          </a:p>
          <a:p>
            <a:pPr marL="285750" indent="-285750"/>
            <a:r>
              <a:rPr lang="tr-TR" dirty="0"/>
              <a:t>3/7/2005 tarihli 5393 sayılı Belediye Kanunu, Madde 51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A7D678-9CBE-F64F-0BEC-8266C68AC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006B3C3-BF5C-90D9-AD07-F4F1CD9CB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5546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65450-FB58-0014-881E-FBBC7C9D4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F80344B-9B60-1E3B-3D4B-0411CB406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C87173-E510-5CB3-7F46-CD0B96E72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2109" y="1581323"/>
            <a:ext cx="10293927" cy="436426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Tanımlar ve Kavramlar</a:t>
            </a:r>
            <a:endParaRPr lang="tr-TR" sz="2400" b="1" dirty="0"/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Bakanlık; </a:t>
            </a:r>
            <a:r>
              <a:rPr lang="tr-TR" sz="2400" dirty="0"/>
              <a:t>Çevre, Şehircilik ve İklim Değişikliği Bakanlığı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Belediye Zabıtası;  </a:t>
            </a:r>
            <a:r>
              <a:rPr lang="tr-TR" sz="2400" dirty="0"/>
              <a:t>Beldenin </a:t>
            </a:r>
            <a:r>
              <a:rPr lang="tr-TR" sz="2400" dirty="0">
                <a:solidFill>
                  <a:srgbClr val="FF0000"/>
                </a:solidFill>
              </a:rPr>
              <a:t>düzenini koruyan, halkın sağlık, huzur ve esenliğini </a:t>
            </a:r>
            <a:r>
              <a:rPr lang="tr-TR" sz="2400" dirty="0"/>
              <a:t>sağlayan </a:t>
            </a:r>
            <a:r>
              <a:rPr lang="tr-TR" sz="2400" dirty="0">
                <a:solidFill>
                  <a:srgbClr val="FF0000"/>
                </a:solidFill>
              </a:rPr>
              <a:t>özel zabıta kuvveti, </a:t>
            </a:r>
            <a:r>
              <a:rPr lang="tr-TR" dirty="0"/>
              <a:t>Yetkili organların kararlarını uygular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Belediye Zabıta Personeli; </a:t>
            </a:r>
            <a:r>
              <a:rPr lang="tr-TR" sz="2400" dirty="0"/>
              <a:t>Belediye zabıta teşkilatındaki daire başkanı, müdür, şube müdürü, amir, komiser ve memurlar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29E912B9-C671-E1C2-5E78-04AEC8311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B49C9A6-0811-21D4-0379-1C94101C3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95879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60043-2236-3E94-7D63-058CEB9A3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ADB7FF8-82DF-1DED-6ED9-415A60A30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29CF26-BA9E-8A39-A82C-A421447D0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673" y="1581323"/>
            <a:ext cx="10141527" cy="43642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Tanımlar ve Kavramlar</a:t>
            </a:r>
            <a:endParaRPr lang="tr-TR" sz="2400" b="1" dirty="0"/>
          </a:p>
          <a:p>
            <a:pPr marL="0" indent="0">
              <a:buNone/>
            </a:pPr>
            <a:r>
              <a:rPr lang="tr-TR" sz="2400" b="1" dirty="0"/>
              <a:t>Görevde Yükselme Sınavı; </a:t>
            </a:r>
          </a:p>
          <a:p>
            <a:r>
              <a:rPr lang="tr-TR" sz="2400" dirty="0"/>
              <a:t>Yazılı ve sözlü sınavdan oluşur</a:t>
            </a:r>
          </a:p>
          <a:p>
            <a:r>
              <a:rPr lang="tr-TR" sz="2400" dirty="0"/>
              <a:t>Görevde yükselme eğitimine katılım zorunludur</a:t>
            </a:r>
          </a:p>
          <a:p>
            <a:pPr marL="0" indent="0">
              <a:buNone/>
            </a:pPr>
            <a:r>
              <a:rPr lang="tr-TR" sz="2400" b="1" dirty="0"/>
              <a:t>Zabıta Teşkilatı</a:t>
            </a:r>
            <a:endParaRPr lang="tr-TR" sz="2400" dirty="0"/>
          </a:p>
          <a:p>
            <a:pPr lvl="1"/>
            <a:r>
              <a:rPr lang="tr-TR" dirty="0"/>
              <a:t>Belediye bünyesinde zabıta görev ve hizmetlerini yürüten birim</a:t>
            </a:r>
          </a:p>
          <a:p>
            <a:pPr lvl="1"/>
            <a:r>
              <a:rPr lang="tr-TR" dirty="0"/>
              <a:t>Norm kadro yönetmeliğine uygun olarak oluşturulur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2584B3F-87EC-509F-F343-6F2A4365A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1E160AE6-A13A-1394-E3E0-4A3BFA98F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29645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F568F-1BC9-18DA-7CDC-EE3B91FEF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4A0C7BB-7471-D7EA-B752-D21A39C32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13074F4-BA04-8A18-A949-725664DA1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2163" y="1581323"/>
            <a:ext cx="10127673" cy="436426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Tanımlar ve Kavramlar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KPSS; </a:t>
            </a:r>
            <a:r>
              <a:rPr lang="tr-TR" sz="2400" dirty="0"/>
              <a:t>B grubu kadrolar için yapılan Kamu Personel Seçme Sınavı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Sınav; </a:t>
            </a:r>
            <a:r>
              <a:rPr lang="tr-TR" sz="2400" dirty="0"/>
              <a:t>Belediyenin boş zabıta memuru kadrolarına atanacak adayları belirlemek için yapılan yazılı, sözlü ve uygulamalı sınav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Sınav Kurulu; </a:t>
            </a:r>
            <a:r>
              <a:rPr lang="tr-TR" sz="2400" dirty="0"/>
              <a:t>Görevde yükselme ve zabıta alımı işlemlerini yürütmek üzere oluşturulan beş kişilik kurul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b="1" dirty="0"/>
              <a:t>Birim Amiri </a:t>
            </a:r>
            <a:r>
              <a:rPr lang="tr-TR" sz="2400" dirty="0"/>
              <a:t>Zabıta teşkilatının en üst yöneticisi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2EC5499-77A7-273C-9699-33F02BDE88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B26DF27-177A-DA93-996E-243FDF09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9682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33758-C9A2-5BE7-5A4C-392FA9379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564A8A-0E23-D7D0-B04D-7E14F013D4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5760"/>
            <a:ext cx="8461880" cy="83082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Birinci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Yönetmeliği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B6AA000-F122-BCCD-3D31-0D292E1E6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3727" y="1318766"/>
            <a:ext cx="10044546" cy="52925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Belediye Zabıta Teşkilatı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1. Teşkilatın Oluşturulması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Belediye </a:t>
            </a:r>
            <a:r>
              <a:rPr lang="tr-TR" sz="2400" dirty="0">
                <a:solidFill>
                  <a:srgbClr val="FF0000"/>
                </a:solidFill>
              </a:rPr>
              <a:t>meclisi kararı </a:t>
            </a:r>
            <a:r>
              <a:rPr lang="tr-TR" sz="2400" dirty="0"/>
              <a:t>ile kurulur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Norm Kadro </a:t>
            </a:r>
            <a:r>
              <a:rPr lang="tr-TR" sz="2400" dirty="0"/>
              <a:t>Yönetmeliği esas alınır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2400" dirty="0">
                <a:solidFill>
                  <a:srgbClr val="FF0000"/>
                </a:solidFill>
              </a:rPr>
              <a:t>Nitelikli personel </a:t>
            </a:r>
            <a:r>
              <a:rPr lang="tr-TR" sz="2400" dirty="0"/>
              <a:t>istihdamı hedeflenir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2. Norm Kadro ve Birimler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Beldenin nüfusu, fiziki ve coğrafi yapısı dikkate alınır</a:t>
            </a:r>
          </a:p>
          <a:p>
            <a:pPr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Gelişme potansiyeline göre</a:t>
            </a:r>
            <a:r>
              <a:rPr lang="tr-TR" sz="2400" dirty="0">
                <a:solidFill>
                  <a:srgbClr val="FF0000"/>
                </a:solidFill>
              </a:rPr>
              <a:t> birimler</a:t>
            </a:r>
            <a:r>
              <a:rPr lang="tr-TR" sz="2400" dirty="0"/>
              <a:t> kurulabilir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D241C52-CEA7-F1E1-F929-8A10ADA64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E644E8CA-6D53-CE6F-3A30-66E5C6F81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73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6B55F1C-54F7-8083-6CFF-32AB7FBF3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9301739" cy="1325563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Birinci Bölüm </a:t>
            </a:r>
            <a:br>
              <a:rPr lang="tr-TR" sz="3200" b="1" dirty="0">
                <a:solidFill>
                  <a:srgbClr val="FF0000"/>
                </a:solidFill>
              </a:rPr>
            </a:br>
            <a:r>
              <a:rPr lang="tr-TR" sz="3200" b="1" dirty="0">
                <a:solidFill>
                  <a:srgbClr val="FF0000"/>
                </a:solidFill>
              </a:rPr>
              <a:t>Belediye Zabıtası Yönetmeliği</a:t>
            </a:r>
            <a:endParaRPr lang="tr-TR" sz="3200" b="1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3B0445A-1E28-AB70-356C-73B8CA6804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r>
              <a:rPr lang="tr-TR" sz="2400" b="1" dirty="0">
                <a:solidFill>
                  <a:srgbClr val="0070C0"/>
                </a:solidFill>
              </a:rPr>
              <a:t>Hizmet Alanlarına Göre Ayrım</a:t>
            </a: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CC03372-D854-81BD-7017-269CACA9D3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54719" y="2510632"/>
            <a:ext cx="2986624" cy="36845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İmar.  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 Çevre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Sağlık.  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 Trafik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Turizm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Toptancı Hali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D41BDB21-D126-671F-BD51-2EA052E1C3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r>
              <a:rPr lang="tr-TR" sz="2400" b="1" dirty="0">
                <a:solidFill>
                  <a:srgbClr val="0070C0"/>
                </a:solidFill>
              </a:rPr>
              <a:t>Hizmet Alanlarına Göre Ayrım</a:t>
            </a: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B1C38751-0CF4-6EBE-0A19-F4DD083F7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70357" y="2477965"/>
            <a:ext cx="3210951" cy="36845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İşyeri Ruhsat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Tüketici Hakları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İlan ve Reklam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Sabit görev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Gezici görev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Toplu görev</a:t>
            </a:r>
          </a:p>
          <a:p>
            <a:endParaRPr lang="tr-TR" dirty="0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40FE119-34C5-BD21-B1EF-A168750C6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15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71CA79D-3289-BC7F-0070-C3B0218761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308" y="365125"/>
            <a:ext cx="1572491" cy="120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0778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950FE-D900-9B77-492E-3AE64DEBA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3A732C-51A8-7894-27ED-73D6B5BA1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sz="4400" dirty="0">
                <a:solidFill>
                  <a:srgbClr val="FF0000"/>
                </a:solidFill>
              </a:rPr>
              <a:t>Birinci Bölüm </a:t>
            </a:r>
            <a:br>
              <a:rPr lang="tr-TR" sz="4400" dirty="0">
                <a:solidFill>
                  <a:srgbClr val="FF0000"/>
                </a:solidFill>
              </a:rPr>
            </a:br>
            <a:r>
              <a:rPr lang="tr-TR" sz="4400" dirty="0">
                <a:solidFill>
                  <a:srgbClr val="FF0000"/>
                </a:solidFill>
              </a:rPr>
              <a:t>Belediye Zabıtası Yönetmeliği</a:t>
            </a:r>
            <a:endParaRPr lang="tr-TR" dirty="0"/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2945604-7421-3FE9-1B21-B9813DAED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4337123" cy="823912"/>
          </a:xfrm>
        </p:spPr>
        <p:txBody>
          <a:bodyPr anchor="ctr">
            <a:norm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Büyükşehir Belediye Başkanlığı:</a:t>
            </a:r>
            <a:endParaRPr lang="tr-TR" sz="2400" dirty="0">
              <a:solidFill>
                <a:srgbClr val="0070C0"/>
              </a:solidFill>
            </a:endParaRP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5CA1F05C-CA52-CDE0-F00C-6F34A92B17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5211" y="2477965"/>
            <a:ext cx="3528986" cy="267176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Daire Başkanı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Şube Müdürü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Amiri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Komiseri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Memuru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EBBC8EBF-CD2F-7856-F628-AA3449CF2A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3609108" cy="823912"/>
          </a:xfrm>
        </p:spPr>
        <p:txBody>
          <a:bodyPr anchor="ctr">
            <a:normAutofit/>
          </a:bodyPr>
          <a:lstStyle/>
          <a:p>
            <a:r>
              <a:rPr lang="tr-TR" sz="2400" b="1" dirty="0">
                <a:solidFill>
                  <a:srgbClr val="0070C0"/>
                </a:solidFill>
              </a:rPr>
              <a:t>İl ve İlçe Belediyeler</a:t>
            </a:r>
            <a:r>
              <a:rPr lang="tr-TR" sz="2400" b="1" dirty="0">
                <a:solidFill>
                  <a:srgbClr val="FF0000"/>
                </a:solidFill>
              </a:rPr>
              <a:t>:</a:t>
            </a:r>
            <a:endParaRPr lang="tr-TR" sz="2400" dirty="0">
              <a:solidFill>
                <a:srgbClr val="FF0000"/>
              </a:solidFill>
            </a:endParaRP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C8AAD47-BC79-60BB-7325-F5FC1B04E7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1545" y="2477965"/>
            <a:ext cx="3379763" cy="267176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Müdürü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Amiri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Komiseri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800" dirty="0"/>
              <a:t>Zabıta Memuru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4CC24DA-1A46-33AB-91FA-FC0350560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16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BC95A51-B259-C2AE-8055-2DEA48C47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1308" y="365125"/>
            <a:ext cx="1572491" cy="1207150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5000BFE9-BD94-5D93-50F4-4F5806E11436}"/>
              </a:ext>
            </a:extLst>
          </p:cNvPr>
          <p:cNvSpPr txBox="1"/>
          <p:nvPr/>
        </p:nvSpPr>
        <p:spPr>
          <a:xfrm>
            <a:off x="838199" y="5248201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Belediye ve Bağlı Kuruluşları ile Mahalli İdare Birlikleri Norm Kadro İlke ve Standartları Yönetmeliğine göre belirlenir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75102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6CE3CA-5DC1-8E8E-76A9-315AEE9E9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0965" y="470236"/>
            <a:ext cx="9180444" cy="814317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</a:rPr>
              <a:t>İkinci Bölüm </a:t>
            </a:r>
            <a:br>
              <a:rPr lang="tr-TR" sz="3200" dirty="0">
                <a:solidFill>
                  <a:srgbClr val="FF0000"/>
                </a:solidFill>
              </a:rPr>
            </a:br>
            <a:r>
              <a:rPr lang="tr-TR" sz="3200" dirty="0">
                <a:solidFill>
                  <a:srgbClr val="FF0000"/>
                </a:solidFill>
              </a:rPr>
              <a:t>Belediye Zabıtası Teşkilatı</a:t>
            </a:r>
            <a:endParaRPr lang="tr-TR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D741529-D467-0C24-7C7E-1FE393574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2217" y="1784676"/>
            <a:ext cx="10030692" cy="457167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Bağlılık: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Zabıta teşkilatı </a:t>
            </a:r>
            <a:r>
              <a:rPr lang="tr-TR" b="1" dirty="0"/>
              <a:t>belediye başkanına bağlıdır</a:t>
            </a:r>
            <a:endParaRPr lang="tr-TR" dirty="0"/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Yetki Devri: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Belediye başkanının yetkileri: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2400" b="1" dirty="0"/>
              <a:t>Belediye başkan yardımcısına</a:t>
            </a:r>
            <a:endParaRPr lang="tr-TR" sz="2400" dirty="0"/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tr-TR" sz="2400" b="1" dirty="0"/>
              <a:t>Büyükşehirlerde genel sekreter veya yardımcısına</a:t>
            </a:r>
            <a:r>
              <a:rPr lang="tr-TR" sz="2400" dirty="0"/>
              <a:t> devredilebilir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Özel Durumlar: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Özel kanunlarla yetkili kılınan hallerde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Mahallin en büyük mülki amiri</a:t>
            </a:r>
            <a:r>
              <a:rPr lang="tr-TR" dirty="0"/>
              <a:t> zabıtayı görevlendirebilir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Bu durumlarda </a:t>
            </a:r>
            <a:r>
              <a:rPr lang="tr-TR" b="1" dirty="0"/>
              <a:t>belediye başkanlığına bilgi verilir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F69A0BF-AA31-51F7-30C8-8F90DF1A49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365122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40136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17B16-B1D4-4E24-7876-6A60A2F3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5BB13E-9D4E-FD42-10DE-ED542CA9A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193696" cy="960092"/>
          </a:xfrm>
        </p:spPr>
        <p:txBody>
          <a:bodyPr>
            <a:norm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Üçüncü Bölüm</a:t>
            </a:r>
            <a:b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b="1" dirty="0">
                <a:solidFill>
                  <a:srgbClr val="FF0000"/>
                </a:solidFill>
              </a:rPr>
              <a:t>Belediye Zabıtası </a:t>
            </a: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Görev, Yetki Ve Sorumluluk</a:t>
            </a:r>
            <a:endParaRPr lang="tr-TR" sz="2800" b="1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3EA71-F2AC-AEEF-F180-B3A88DA7B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5502"/>
            <a:ext cx="10717696" cy="51859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Kanuni Görevler</a:t>
            </a:r>
          </a:p>
          <a:p>
            <a:r>
              <a:rPr lang="tr-TR" sz="2400" dirty="0"/>
              <a:t>Kanunların belediyelere verdiği:</a:t>
            </a:r>
          </a:p>
          <a:p>
            <a:pPr lvl="1"/>
            <a:r>
              <a:rPr lang="tr-TR" b="1" dirty="0"/>
              <a:t>Takip</a:t>
            </a:r>
          </a:p>
          <a:p>
            <a:pPr lvl="1"/>
            <a:r>
              <a:rPr lang="tr-TR" b="1" dirty="0"/>
              <a:t>Kontrol</a:t>
            </a:r>
          </a:p>
          <a:p>
            <a:pPr lvl="1"/>
            <a:r>
              <a:rPr lang="tr-TR" b="1" dirty="0"/>
              <a:t>İzin</a:t>
            </a:r>
          </a:p>
          <a:p>
            <a:pPr lvl="1"/>
            <a:r>
              <a:rPr lang="tr-TR" dirty="0"/>
              <a:t>Yasaklama görevlerini yerine getirmek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Belediye Mallarının Korunması</a:t>
            </a:r>
          </a:p>
          <a:p>
            <a:r>
              <a:rPr lang="tr-TR" sz="2400" dirty="0"/>
              <a:t>Taşınır/taşınmaz mallara verilen zararı tespit edip ilgili birimlere bildirmek</a:t>
            </a:r>
          </a:p>
          <a:p>
            <a:r>
              <a:rPr lang="tr-TR" sz="2400" dirty="0"/>
              <a:t>Gerekli işlemleri başlatmak</a:t>
            </a:r>
          </a:p>
          <a:p>
            <a:r>
              <a:rPr lang="tr-TR" sz="2400" dirty="0"/>
              <a:t>Talep halinde diğer birimlerle birlikte çalışmak</a:t>
            </a:r>
          </a:p>
          <a:p>
            <a:r>
              <a:rPr lang="tr-TR" sz="2400" dirty="0"/>
              <a:t>İvedi hallerde gerekli tedbirleri almak</a:t>
            </a:r>
            <a:r>
              <a:rPr lang="tr-TR" sz="2400" b="0" i="0" dirty="0">
                <a:effectLst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40ADF1-CA0E-D708-8895-3C4D52B93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732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BBDE918-C904-E74A-9765-FE3D8840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3079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6D57F-0739-69F7-8905-1853A59FD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2E31C4-DAED-4721-8C6B-4F3C43031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40"/>
            <a:ext cx="8461880" cy="813462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İkinci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Zabıta Teşkilatı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779473C-B16F-41B8-AAB0-B3BD53A621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673" y="1832365"/>
            <a:ext cx="10169236" cy="4139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Görev Alanı: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Belediye sınırları </a:t>
            </a:r>
            <a:r>
              <a:rPr lang="tr-TR" b="1" dirty="0"/>
              <a:t>içinde görevli ve yetkilidir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Mücavir alanlarda</a:t>
            </a:r>
            <a:r>
              <a:rPr lang="tr-TR" dirty="0"/>
              <a:t>, kanunlarla belediyeye verilmiş hizmetler için yetkilidir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Büyükşehir Belediye Zabıtasının Yetkisi: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5216 sayılı Büyükşehir Belediyesi Kanunu, Madde 7/1-k</a:t>
            </a:r>
            <a:r>
              <a:rPr lang="tr-TR" dirty="0"/>
              <a:t> çerçevesinde belirlenen alanlarda görevli ve yetkilidir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Koordinasyon: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Büyükşehir ve ilçe zabıtalarının birlikte görev yaptığı durumlarda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Gözetim ve koordinasyon yetkisi</a:t>
            </a:r>
            <a:r>
              <a:rPr lang="tr-TR" dirty="0"/>
              <a:t> Büyükşehir Zabıta Daire Başkanına aittir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8FAA309-BEB3-ECB9-CC3A-4E554CBD6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41C939E-CE32-64A7-AF6C-A7C4CBEAA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580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6B406-C3DB-282A-80B6-C012A5A16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DF591F-2872-5940-1A3A-10BD9A92A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40"/>
            <a:ext cx="8461880" cy="813462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İkinci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Zabıta Teşkilatı</a:t>
            </a:r>
            <a:endParaRPr lang="tr-TR" sz="32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C0699C6-785E-E940-0BE7-7D7F57677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011" y="1699903"/>
            <a:ext cx="10159062" cy="41008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Hizmet Süresi: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Resmi tatiller dahil, </a:t>
            </a:r>
            <a:r>
              <a:rPr lang="tr-TR" b="1" dirty="0"/>
              <a:t>günün 24 saati kesintisiz</a:t>
            </a:r>
            <a:r>
              <a:rPr lang="tr-TR" dirty="0"/>
              <a:t> sürdürülür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Çalışma Süresi ve Saatleri: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657 sayılı Devlet Memurları Kanunu’ndaki çalışma sürelerine bağlı değildir</a:t>
            </a:r>
          </a:p>
          <a:p>
            <a:pPr lvl="1"/>
            <a:r>
              <a:rPr lang="tr-TR" b="1" dirty="0"/>
              <a:t>Hizmetin aksatılmadan yürütülmesini</a:t>
            </a:r>
            <a:r>
              <a:rPr lang="tr-TR" dirty="0"/>
              <a:t> sağlayacak şekilde</a:t>
            </a:r>
          </a:p>
          <a:p>
            <a:pPr lvl="1"/>
            <a:r>
              <a:rPr lang="tr-TR" b="1" dirty="0"/>
              <a:t>Birim amirinin teklifi ve belediye başkanının onayıyla</a:t>
            </a:r>
            <a:r>
              <a:rPr lang="tr-TR" dirty="0"/>
              <a:t> belirlenir (657/101)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Fazla Çalışma Ücretleri: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b="1" dirty="0"/>
              <a:t>5393 sayılı Belediye Kanunu</a:t>
            </a:r>
            <a:r>
              <a:rPr lang="tr-TR" dirty="0"/>
              <a:t> hükümleri uygulanır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367BCD9D-FCEC-BCFE-C4CC-FFF67D50D0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D88CAC93-12A0-6B5B-76D5-0244D0458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75949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BA023-F8A0-9425-6605-D52A14811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AEF9F8-18B3-390B-9332-2FB407E5F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4340"/>
            <a:ext cx="8461880" cy="813462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İkinci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Zabıta Teşkilatı</a:t>
            </a:r>
            <a:endParaRPr lang="tr-TR" sz="32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F5E5602-FD90-5EAE-BF90-CD82A4EF5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673" y="1814388"/>
            <a:ext cx="10370127" cy="42998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Vardiya Düzeni: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Görev gereğine göre </a:t>
            </a:r>
            <a:r>
              <a:rPr lang="tr-TR" b="1" dirty="0"/>
              <a:t>vardiyalar halinde</a:t>
            </a:r>
            <a:r>
              <a:rPr lang="tr-TR" dirty="0"/>
              <a:t> düzenlenir:</a:t>
            </a:r>
          </a:p>
          <a:p>
            <a:pPr lvl="2"/>
            <a:r>
              <a:rPr lang="tr-TR" sz="2400" b="1" dirty="0"/>
              <a:t>24 saat iş / 48 saat istirahat</a:t>
            </a:r>
            <a:endParaRPr lang="tr-TR" sz="2400" dirty="0"/>
          </a:p>
          <a:p>
            <a:pPr lvl="2"/>
            <a:r>
              <a:rPr lang="tr-TR" sz="2400" b="1" dirty="0"/>
              <a:t>12 saat iş / 24 saat istirahat</a:t>
            </a:r>
            <a:endParaRPr lang="tr-TR" sz="2400" dirty="0"/>
          </a:p>
          <a:p>
            <a:pPr lvl="1"/>
            <a:r>
              <a:rPr lang="tr-TR" dirty="0"/>
              <a:t>Personel sayısı az olan teşkilatlarda: </a:t>
            </a:r>
            <a:r>
              <a:rPr lang="tr-TR" b="1" dirty="0"/>
              <a:t>12 saat iş / 12 saat istirahat</a:t>
            </a:r>
            <a:endParaRPr lang="tr-TR" dirty="0"/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Haftalık Çalışma Süresi</a:t>
            </a:r>
            <a:r>
              <a:rPr lang="tr-TR" sz="2400" b="1" dirty="0">
                <a:solidFill>
                  <a:srgbClr val="0070C0"/>
                </a:solidFill>
              </a:rPr>
              <a:t>:</a:t>
            </a:r>
            <a:endParaRPr lang="tr-TR" sz="2400" dirty="0">
              <a:solidFill>
                <a:srgbClr val="0070C0"/>
              </a:solidFill>
            </a:endParaRPr>
          </a:p>
          <a:p>
            <a:pPr lvl="1"/>
            <a:r>
              <a:rPr lang="tr-TR" dirty="0"/>
              <a:t>En fazla </a:t>
            </a:r>
            <a:r>
              <a:rPr lang="tr-TR" b="1" dirty="0"/>
              <a:t>48 saat</a:t>
            </a:r>
            <a:r>
              <a:rPr lang="tr-TR" dirty="0"/>
              <a:t> olacak şekilde düzenlenir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Süreklilik ve Sıra: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Hizmetin sürekliliği aksatılmadan,</a:t>
            </a:r>
          </a:p>
          <a:p>
            <a:pPr lvl="1"/>
            <a:r>
              <a:rPr lang="tr-TR" dirty="0"/>
              <a:t>Personel </a:t>
            </a:r>
            <a:r>
              <a:rPr lang="tr-TR" b="1" dirty="0"/>
              <a:t>bir sıra dahilinde</a:t>
            </a:r>
            <a:r>
              <a:rPr lang="tr-TR" dirty="0"/>
              <a:t> çalıştırılır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E157A51F-96DB-9D49-9EB0-089D0C215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0080" y="246712"/>
            <a:ext cx="2053720" cy="1325563"/>
          </a:xfrm>
          <a:prstGeom prst="rect">
            <a:avLst/>
          </a:prstGeom>
        </p:spPr>
      </p:pic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21665B0-6A79-1742-9852-28F129291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038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EDEE31-1583-721B-CB78-8D1FD8481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365" y="1855496"/>
            <a:ext cx="10827025" cy="46789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10 M.A) Beldenin Düzeni ve Esenliği ile İlgili Görevler</a:t>
            </a:r>
          </a:p>
          <a:p>
            <a:pPr marL="0" indent="0">
              <a:buNone/>
            </a:pPr>
            <a:r>
              <a:rPr lang="tr-TR" sz="2400" b="1" dirty="0"/>
              <a:t>1</a:t>
            </a:r>
            <a:r>
              <a:rPr lang="tr-TR" sz="2400" b="1" dirty="0">
                <a:solidFill>
                  <a:srgbClr val="FF0000"/>
                </a:solidFill>
              </a:rPr>
              <a:t>. Belde Düzenini ve Halkın Huzurunu Sağlama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Belediye sınırları içinde düzeni, huzuru ve sağlığı korumak</a:t>
            </a:r>
          </a:p>
          <a:p>
            <a:pPr marL="0" indent="0">
              <a:buNone/>
            </a:pPr>
            <a:r>
              <a:rPr lang="tr-TR" sz="2400" dirty="0"/>
              <a:t>Mevzuatta belediye zabıtasına verilen görevleri yerine getirmek</a:t>
            </a:r>
          </a:p>
          <a:p>
            <a:pPr marL="0" indent="0">
              <a:buNone/>
            </a:pPr>
            <a:r>
              <a:rPr lang="tr-TR" sz="2400" b="1" dirty="0"/>
              <a:t>2. </a:t>
            </a:r>
            <a:r>
              <a:rPr lang="tr-TR" sz="2400" b="1" dirty="0">
                <a:solidFill>
                  <a:srgbClr val="FF0000"/>
                </a:solidFill>
              </a:rPr>
              <a:t>Belediyenin Diğer Birimlerini İlgilendirmeyen Görevleri Yapma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Mahiyeti gereği zabıtanın yapması gereken ve belediyenin diğer birimlerini ilgilendirmeyen işleri yürütmek</a:t>
            </a:r>
          </a:p>
          <a:p>
            <a:pPr marL="0" indent="0">
              <a:buNone/>
            </a:pPr>
            <a:r>
              <a:rPr lang="tr-TR" sz="2400" b="1" dirty="0"/>
              <a:t>3. </a:t>
            </a:r>
            <a:r>
              <a:rPr lang="tr-TR" sz="2400" b="1" dirty="0">
                <a:solidFill>
                  <a:srgbClr val="FF0000"/>
                </a:solidFill>
              </a:rPr>
              <a:t>Belediye Kararlarını ve Yasakları Uygulama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Belediye meclisi ve encümeninin aldığı karar ve emirleri uygulamak</a:t>
            </a:r>
          </a:p>
          <a:p>
            <a:pPr marL="0" indent="0">
              <a:buNone/>
            </a:pPr>
            <a:r>
              <a:rPr lang="tr-TR" sz="2400" dirty="0"/>
              <a:t>Emir ve yasaklara uymayanlara gerekli yaptırımları uygulamak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22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BF2D271-A342-F1F9-8B8E-F24AEC13E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2648" y="195845"/>
            <a:ext cx="1794164" cy="1209525"/>
          </a:xfrm>
          <a:prstGeom prst="rect">
            <a:avLst/>
          </a:prstGeom>
        </p:spPr>
      </p:pic>
      <p:sp>
        <p:nvSpPr>
          <p:cNvPr id="7" name="Metin kutusu 6">
            <a:extLst>
              <a:ext uri="{FF2B5EF4-FFF2-40B4-BE49-F238E27FC236}">
                <a16:creationId xmlns:a16="http://schemas.microsoft.com/office/drawing/2014/main" id="{014F0ADF-592D-03DA-3CD1-1A9C5AB08A21}"/>
              </a:ext>
            </a:extLst>
          </p:cNvPr>
          <p:cNvSpPr txBox="1"/>
          <p:nvPr/>
        </p:nvSpPr>
        <p:spPr>
          <a:xfrm>
            <a:off x="702366" y="323555"/>
            <a:ext cx="918375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</a:p>
        </p:txBody>
      </p:sp>
    </p:spTree>
    <p:extLst>
      <p:ext uri="{BB962C8B-B14F-4D97-AF65-F5344CB8AC3E}">
        <p14:creationId xmlns:p14="http://schemas.microsoft.com/office/powerpoint/2010/main" val="772631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663305E-8F80-3E26-8CF0-6012A562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193696" cy="960092"/>
          </a:xfrm>
        </p:spPr>
        <p:txBody>
          <a:bodyPr>
            <a:norm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  <a:b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CB53B4-7507-CAC8-FDFC-8CD4882C4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7152" y="1717709"/>
            <a:ext cx="10717696" cy="42461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4. Tören ve Etkinlik Hizmetleri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Ulusal bayram, genel tatil ve özel günlerde yapılacak törenlerin gerektirdiği hizmetleri sağlamak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5. Cumhuriyet Bayramı Tedbirleri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İş yerlerinin kapalı kalması için gerekli uyarıları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Gerekli tedbirleri almak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Bayrak asılmasını sağlamak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0E9A1BE-DB4D-A857-B9A2-CA7CE7967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732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1509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17B16-B1D4-4E24-7876-6A60A2F33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5BB13E-9D4E-FD42-10DE-ED542CA9A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193696" cy="960092"/>
          </a:xfrm>
        </p:spPr>
        <p:txBody>
          <a:bodyPr>
            <a:norm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  <a:b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A63EA71-F2AC-AEEF-F180-B3A88DA7B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1662"/>
            <a:ext cx="10717696" cy="4235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6. Kanuni Görevlerin Yerine Getirilmesi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Belediyelere kanunlarla verilen takip, kontrol, izin ve yasaklayıcı hususları uygulamak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7. Belediyeye Ait Mal Denetimi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Taşınır veya taşınmaz mallara verilen zararı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İlgili birimlere bildirmek ve gerekli işlemleri başlatmak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İlgili birimlerin talebi halinde müşterek çalışmak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İvedi hallerde gerekli tedbirleri almak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E40ADF1-CA0E-D708-8895-3C4D52B93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732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BBDE918-C904-E74A-9765-FE3D88405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98331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1CB86C2-A9A1-1D02-BD9B-915D3C87C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384"/>
            <a:ext cx="10303412" cy="51590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/>
              <a:t>8. </a:t>
            </a:r>
            <a:r>
              <a:rPr lang="tr-TR" sz="2400" b="1" dirty="0">
                <a:solidFill>
                  <a:srgbClr val="FF0000"/>
                </a:solidFill>
              </a:rPr>
              <a:t>Bulunmuş Eşya ve Mallar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Bulunan eşya ve malları mevzuata göre korumak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Sahipleri belirlenirse teslim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Sahip çıkmayan eşya ve malları, bakım/gözetim masrafı alındıktan sonra bulana vermek</a:t>
            </a:r>
          </a:p>
          <a:p>
            <a:pPr marL="0" indent="0">
              <a:buNone/>
            </a:pPr>
            <a:r>
              <a:rPr lang="tr-TR" sz="2400" b="1" dirty="0"/>
              <a:t>9. </a:t>
            </a:r>
            <a:r>
              <a:rPr lang="tr-TR" sz="2400" b="1" dirty="0">
                <a:solidFill>
                  <a:srgbClr val="FF0000"/>
                </a:solidFill>
              </a:rPr>
              <a:t>Sular ve Umumi Çeşmeler (831 SK)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Umumi çeşmelerin kırılmasını ve bozulmasını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Kıran ve bozanlar hakkında işlem yapmak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Şehir suyuna zararlı maddeler karıştırılmasını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Kaynak çevresini kirletenler hakkında yasal işlem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1D9941C-3543-3B27-4B49-5145AA174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4530" y="35285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6EE7027-3DC4-789C-E4D6-55E45D857CB4}"/>
              </a:ext>
            </a:extLst>
          </p:cNvPr>
          <p:cNvSpPr txBox="1"/>
          <p:nvPr/>
        </p:nvSpPr>
        <p:spPr>
          <a:xfrm>
            <a:off x="838200" y="463539"/>
            <a:ext cx="876962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740842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EAF3FED-53BD-7E05-8BA4-5706A5827E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4062" y="1574651"/>
            <a:ext cx="10199076" cy="443225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10. Nüfus hizmetleri kanunu ve Adres ve Numaralamaya İlişkin Yönetmelik (5490 SK</a:t>
            </a:r>
            <a:r>
              <a:rPr lang="tr-TR" sz="2400" b="1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Binalara verilen numaraların ve sokak isim levhalarının sökülmesini veya bozulmasını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 tarafından dikilen trafik işaret ve levhalarına verilen zararları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Zarar verenler hakkında yasal işlem yapılmasını sağlamak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11. Tüketici Haklarının Korunması (6502 SK)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Tüketicinin Korunması Hakkında Kanunu çerçevesinde Belediyelere verilen görevleri yerine getirmek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FB9594-BA6B-153A-FA09-783C24F6E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3668" y="270979"/>
            <a:ext cx="1760974" cy="1187150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26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FDC92D15-9BE5-0359-9649-F8BC90CE2A16}"/>
              </a:ext>
            </a:extLst>
          </p:cNvPr>
          <p:cNvSpPr txBox="1"/>
          <p:nvPr/>
        </p:nvSpPr>
        <p:spPr>
          <a:xfrm>
            <a:off x="649357" y="387501"/>
            <a:ext cx="9366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549702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A8998F-B6B4-4D15-A997-1194A48E3F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478" y="1980172"/>
            <a:ext cx="10621617" cy="4376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12. İzinsiz İş ve İşlemler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Belediyenin izni veya vergi/harç yatırımı olmadan yapılan işleri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Sakınca varsa derhal men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Kanuni işlem yapmak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13. Muhtaçlık ve Cezaevi Denetimi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Cezaevinde hükümlü olanlar ve muhtaç olduğunu beyan eden kişiler hakkında muhtaçlık durumu araştırması yapmak (2548 ve 4109 sayılı Kanunlar çerçevesinde)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60E07E7-76AD-04E2-E05E-6303CD4C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653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6F523D6-B3E5-F752-8CC6-A921EE31AB21}"/>
              </a:ext>
            </a:extLst>
          </p:cNvPr>
          <p:cNvSpPr txBox="1"/>
          <p:nvPr/>
        </p:nvSpPr>
        <p:spPr>
          <a:xfrm>
            <a:off x="1127336" y="400602"/>
            <a:ext cx="88274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018160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05C8D-AF23-3983-468B-FE5AEEE20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08B5605-9575-B276-E41B-7BFF0C76C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0478" y="1980172"/>
            <a:ext cx="10621617" cy="4376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14. Belediye Gelirleri Kanunu (2464</a:t>
            </a:r>
            <a:r>
              <a:rPr lang="tr-TR" sz="2400" b="1" dirty="0"/>
              <a:t>)</a:t>
            </a:r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 verilmeyen yerlerin işgaline engel olmak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İşgallerle ilgili tahsilat görevlilerine yardımcı olmak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15. Orman Kanunu (6831)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 sınırları içinde kaçak orman emvali tespitinde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Orman memurlarına yardımcı olmak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85BFD9D-3119-0275-DCDB-3E56223D8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5653" y="36512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F9755B6-C6DD-5315-AB8D-0ABBB659D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D2BEF45-2735-C161-0497-5B3645B1181C}"/>
              </a:ext>
            </a:extLst>
          </p:cNvPr>
          <p:cNvSpPr txBox="1"/>
          <p:nvPr/>
        </p:nvSpPr>
        <p:spPr>
          <a:xfrm>
            <a:off x="1127336" y="400602"/>
            <a:ext cx="882745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6663633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499B1C1-56B2-D131-5769-94F72A9474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490" y="1980172"/>
            <a:ext cx="10624930" cy="437617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16. Ticaret Denetimi (5957 SK</a:t>
            </a:r>
            <a:r>
              <a:rPr lang="tr-TR" sz="2400" b="1" dirty="0"/>
              <a:t>)</a:t>
            </a:r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Sebze, meyve ve yeterli arz-talep derinliği olan diğer malların ticaretini düzenleyen kanun ve yönetmeliklere göre görev yapmak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17. Afet ve Acil Durum Görevleri (7269 SK)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Yangın, deprem, su baskını gibi durumlarda görevli ekipler gelene kadar gerekli tedbirleri almak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387364F-5451-F52C-D462-28845352D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227" y="248215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29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538F64B1-04F2-2C88-A8FB-9943AF1D347C}"/>
              </a:ext>
            </a:extLst>
          </p:cNvPr>
          <p:cNvSpPr txBox="1"/>
          <p:nvPr/>
        </p:nvSpPr>
        <p:spPr>
          <a:xfrm>
            <a:off x="1077490" y="380522"/>
            <a:ext cx="87291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7753462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EC130FE-924B-3144-4C91-F5F0E50C6B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6171" y="1945549"/>
            <a:ext cx="10880034" cy="44108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18) </a:t>
            </a:r>
            <a:r>
              <a:rPr lang="tr-TR" sz="2400" b="1" dirty="0">
                <a:solidFill>
                  <a:srgbClr val="FF0000"/>
                </a:solidFill>
              </a:rPr>
              <a:t>Ölçü ve Tartı Denetimi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Ölçü ve tartı aletlerinin damgalarını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Damgasız ölçü aletleriyle satış yapılmasını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tamircilerin yetki belgelerini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Damgalanmamış, ayarı bozuk veya hileli aletlerin kullanılmasını engellemek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Kullanıcılar hakkında gerekli işlemlerin yapılmasında ölçü ve ayar memurlarına yardımcı olmak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375300D-700F-4414-B4A4-6FE5E3BC2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30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CB9A3D44-1FCF-B697-D1E0-09F6B7B32C18}"/>
              </a:ext>
            </a:extLst>
          </p:cNvPr>
          <p:cNvSpPr txBox="1"/>
          <p:nvPr/>
        </p:nvSpPr>
        <p:spPr>
          <a:xfrm>
            <a:off x="1046171" y="165973"/>
            <a:ext cx="851346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952921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6ACCC2-434D-7AE1-A29B-17CDC09222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7226" y="2009990"/>
            <a:ext cx="10515600" cy="4223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19) </a:t>
            </a:r>
            <a:r>
              <a:rPr lang="tr-TR" sz="2400" dirty="0">
                <a:solidFill>
                  <a:srgbClr val="FF0000"/>
                </a:solidFill>
              </a:rPr>
              <a:t>İşyeri Denetimi (3572 SK)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İşyerinin açma ruhsatı alıp almadığını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mercilerce verilen işyeri kapatma cezasını uygulamak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Denetim ve gerekli diğer işlemleri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96C41A4-BCBD-A048-C015-622563222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E056D93-6033-1291-953B-DF76FB950454}"/>
              </a:ext>
            </a:extLst>
          </p:cNvPr>
          <p:cNvSpPr txBox="1"/>
          <p:nvPr/>
        </p:nvSpPr>
        <p:spPr>
          <a:xfrm>
            <a:off x="997226" y="374775"/>
            <a:ext cx="89849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140095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EF9F3BD-D6BC-BD05-D967-B20878E24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781" y="1843647"/>
            <a:ext cx="10804437" cy="48778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br>
              <a:rPr lang="tr-TR" sz="2400" b="1" dirty="0">
                <a:solidFill>
                  <a:srgbClr val="FF0000"/>
                </a:solidFill>
              </a:rPr>
            </a:br>
            <a:r>
              <a:rPr lang="tr-TR" sz="2400" b="1" dirty="0">
                <a:solidFill>
                  <a:srgbClr val="FF0000"/>
                </a:solidFill>
              </a:rPr>
              <a:t>20. Yüzer Araçların Denetimi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Deniz, göl, nehir vb. sularda ruhsatsız faaliyetleri önlemek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İşyeri Açma ve Çalışma Ruhsatlarına İlişkin Yönetmelik’e göre </a:t>
            </a:r>
            <a:r>
              <a:rPr lang="tr-TR" sz="2400" b="1" dirty="0"/>
              <a:t>faaliyetten men işlemi</a:t>
            </a:r>
            <a:r>
              <a:rPr lang="tr-TR" sz="2400" dirty="0"/>
              <a:t> uygulamak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birimlerle işbirliği yaparak araçların </a:t>
            </a:r>
            <a:r>
              <a:rPr lang="tr-TR" sz="2400" b="1" dirty="0"/>
              <a:t>yediemin limanlarına bağlanmasını</a:t>
            </a:r>
            <a:r>
              <a:rPr lang="tr-TR" sz="2400" dirty="0"/>
              <a:t> sağlamak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5696505-3001-0759-C886-F0EAACC81D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423143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32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927762B8-5C82-D98B-4969-E2F26CF56C41}"/>
              </a:ext>
            </a:extLst>
          </p:cNvPr>
          <p:cNvSpPr txBox="1"/>
          <p:nvPr/>
        </p:nvSpPr>
        <p:spPr>
          <a:xfrm>
            <a:off x="693781" y="423143"/>
            <a:ext cx="886585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7212647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0EE971-C8EF-8861-5BD9-3E7E4A945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9162" y="2072761"/>
            <a:ext cx="10524638" cy="33112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21. Belediye Alacakları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6183 sayılı Kanun kapsamında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Haciz yoluyla yapılacak tahsilatlarda yardımcı olmak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22. Kabahatler Kanunu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5326 sayılı Kanun ile verilen görevleri yerine getirmek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D24C5B0-ED9D-9B1C-C5B0-C62969019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423143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33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21550335-4D93-B1D5-28AD-9621F2A143FC}"/>
              </a:ext>
            </a:extLst>
          </p:cNvPr>
          <p:cNvSpPr txBox="1"/>
          <p:nvPr/>
        </p:nvSpPr>
        <p:spPr>
          <a:xfrm>
            <a:off x="951750" y="461392"/>
            <a:ext cx="9008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956485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27F71-A6A2-1881-A2F2-54F0DA6C5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69598C5-A9C7-1691-BF52-0B9B3C3ED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2494864"/>
            <a:ext cx="10661073" cy="39017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A) Beldenin Düzeni ve Esenliği ile İlgili Görevler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23. Tarihi ve Turistik Tesisler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Belediyeye ait tesisleri korumak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Kirletilmesini, çalınmasını, tahrip edilmesini önlemek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24. Emirlerin Yerine Getirilmesi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Mülki idare amiri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 başkanı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amirlerin hizmetle ilgili emirlerini uygulamak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17D636-6F2C-D752-CB10-E1CE30E75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423143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2069504-BC15-286F-1842-8A47D811E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34</a:t>
            </a:fld>
            <a:endParaRPr lang="tr-TR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D6BBD7FF-4E76-5A10-5FD0-4B11A250466F}"/>
              </a:ext>
            </a:extLst>
          </p:cNvPr>
          <p:cNvSpPr txBox="1"/>
          <p:nvPr/>
        </p:nvSpPr>
        <p:spPr>
          <a:xfrm>
            <a:off x="951750" y="461392"/>
            <a:ext cx="90081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5123461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342F2-B8BA-2675-AD6D-E95BE6728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41057CF-26EB-D51B-71AE-EED58CA03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083"/>
            <a:ext cx="10515600" cy="499152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M.B) İmar İle İlgili Görevleri;</a:t>
            </a:r>
            <a:r>
              <a:rPr lang="tr-TR" sz="2400" dirty="0">
                <a:solidFill>
                  <a:srgbClr val="0070C0"/>
                </a:solidFill>
                <a:effectLst/>
              </a:rPr>
              <a:t> </a:t>
            </a: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1.Güvenlik Tedbirleri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Tehlike oluşturan arsaların çevrilmesini sağlamak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Açıkta kalan kuyu, mahzen vb. yerleri kapattırmak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Kanalizasyon ve fosseptik çukurlarındaki sızıntıları önlemek</a:t>
            </a: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Hafriyat ve Atık Kontrolü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Hafriyatın izin verilen yerler dışına dökülmesini önlemek</a:t>
            </a: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Yıkılacak Binalar ve Yıkım İşlemleri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Yıkılacak derecede tehlikeli binaları boşalttırmak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Yıkım kararlarının uygulanması için gerekli güvenlik tedbirlerini almak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FD34FD0-F0A7-A2AD-0845-1382E5AA2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D8AEBEC-062E-7714-C8C5-A0A2ED23A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75B20B4-6A9F-89C5-ADCD-64CB2B6556D8}"/>
              </a:ext>
            </a:extLst>
          </p:cNvPr>
          <p:cNvSpPr txBox="1"/>
          <p:nvPr/>
        </p:nvSpPr>
        <p:spPr>
          <a:xfrm>
            <a:off x="838200" y="352690"/>
            <a:ext cx="8721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102195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9B21B-552C-1B45-71DB-1635F0C3C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DD76CB7-9323-38C5-42FF-1264AA4F35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083"/>
            <a:ext cx="10515600" cy="499152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İmar İle İlgili Görevleri;</a:t>
            </a:r>
            <a:r>
              <a:rPr lang="tr-TR" sz="2400" dirty="0">
                <a:solidFill>
                  <a:srgbClr val="0070C0"/>
                </a:solidFill>
                <a:effectLst/>
              </a:rPr>
              <a:t> </a:t>
            </a: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Ruhsatsız İnşaatlar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Ruhsatsız inşaatları tespit etmek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İnşaatı derhal durdurmak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İlgili birimlerle birlikte tutanak düzenlemek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Kanuni işlemleri başlatmak</a:t>
            </a:r>
          </a:p>
          <a:p>
            <a:pPr marL="0" indent="0">
              <a:buNone/>
            </a:pPr>
            <a:br>
              <a:rPr lang="tr-TR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Yetkili Mercilerin Kararlarının Uygulanması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Boşaltma ve yıkım kararlarını ilgili mercilerle birlikte yürütmek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Mevzuata uygun diğer tedbirleri almak ve yasal işlem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7EB412C-58DB-EF6D-972F-2442EC9AD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CC06940-E21F-013B-61B5-6BBF4AD94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FEE70E5-F790-EB94-3904-097A999E8C11}"/>
              </a:ext>
            </a:extLst>
          </p:cNvPr>
          <p:cNvSpPr txBox="1"/>
          <p:nvPr/>
        </p:nvSpPr>
        <p:spPr>
          <a:xfrm>
            <a:off x="838200" y="352690"/>
            <a:ext cx="8721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9261990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B3E27-5EB1-2D27-F74D-46BB03CDA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768194-FEBE-606A-47CD-7B682DAF6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3395"/>
            <a:ext cx="10674926" cy="4677695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B) İmar İle İlgili Görevleri;</a:t>
            </a:r>
            <a:r>
              <a:rPr lang="tr-TR" sz="2400" dirty="0">
                <a:solidFill>
                  <a:srgbClr val="0070C0"/>
                </a:solidFill>
                <a:effectLst/>
              </a:rPr>
              <a:t> 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Gecekondu Kanunu (775)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İzinsiz yapılaşmaya engel olmak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İzinsiz yapıları tespit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Fen elemanlarının gözetiminde yıkımı sağlamak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Gerekli tedbirleri almak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Kültür ve Tabiat Varlıklarını Koruma Kanunu (2863)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Sit ve koruma alanlarında ruhsatsız yapıları bildirmek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İzinsiz kazı ve sondajları bildirmek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İzinsiz define arayanları ilgili mercilere bildirmek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9AB7D8D-F4F1-E3EE-1A38-9D5EEED1EC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DACC1D4-5770-239B-58CB-6C4E0C8D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B1D6453-61A2-9E5C-772C-4D1530E63F5B}"/>
              </a:ext>
            </a:extLst>
          </p:cNvPr>
          <p:cNvSpPr txBox="1"/>
          <p:nvPr/>
        </p:nvSpPr>
        <p:spPr>
          <a:xfrm>
            <a:off x="838200" y="352690"/>
            <a:ext cx="872143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4668273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CE482-80AC-1A69-8C60-DF327F2CF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B98002C-E58F-E4D1-A7CC-FAE80132B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8204"/>
            <a:ext cx="10515600" cy="45843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 </a:t>
            </a:r>
            <a:r>
              <a:rPr lang="tr-TR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M.</a:t>
            </a: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1. Sağlık ve Gıda Denetimi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Umumi Hıfzıssıhha Kanunu ve gıda mevzuatı çerçevesindeki görevleri yerine getirmek</a:t>
            </a:r>
          </a:p>
          <a:p>
            <a:pPr marL="0" indent="0">
              <a:buNone/>
            </a:pPr>
            <a:r>
              <a:rPr lang="tr-TR" sz="2400" dirty="0"/>
              <a:t>İlgili kurumlar ve belediye birimleriyle işbirliği yapmak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Çevre ve Temizlik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Çöplerin sokağa atılmasını önlemek, çöp ve ayrıştırma kutularına verilen zararı engellemek</a:t>
            </a:r>
          </a:p>
          <a:p>
            <a:pPr marL="0" indent="0">
              <a:buNone/>
            </a:pPr>
            <a:r>
              <a:rPr lang="tr-TR" sz="2400" dirty="0"/>
              <a:t>Atıkların çevreye dökülmesini önlemek</a:t>
            </a:r>
          </a:p>
          <a:p>
            <a:pPr marL="0" indent="0">
              <a:buNone/>
            </a:pPr>
            <a:r>
              <a:rPr lang="tr-TR" sz="2400" dirty="0"/>
              <a:t>Kurallara aykırı hareket edenler hakkında yasal işlem yapmak / yetkili mercilere bildirmek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D3F9FBB-37A0-3214-0C52-84F467EF7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7C7EF47-E7CD-EDDE-7033-0192D3E89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8F5E8B1-CFC1-4DEB-4A71-C1EC985723FE}"/>
              </a:ext>
            </a:extLst>
          </p:cNvPr>
          <p:cNvSpPr txBox="1"/>
          <p:nvPr/>
        </p:nvSpPr>
        <p:spPr>
          <a:xfrm>
            <a:off x="838200" y="431277"/>
            <a:ext cx="89684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8481570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6FDC9-F000-BC87-DD88-E85563DA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E8CE428-136F-5186-368B-DEBAF829A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6067"/>
            <a:ext cx="10515600" cy="5115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Seyyar Satıcılarla İlgili Görevler  </a:t>
            </a:r>
            <a:r>
              <a:rPr lang="tr-TR" sz="18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(5393 Sayılı Kanun 15/m Maddesi</a:t>
            </a:r>
            <a:r>
              <a:rPr lang="tr-TR" sz="1800" b="1" kern="1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tr-TR" sz="1800" b="1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Seyyar Satıcıları Men Etme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Cadde, sokak, park, meydan ve benzeri alanlarda mevzuata aykırı</a:t>
            </a:r>
          </a:p>
          <a:p>
            <a:pPr marL="0" indent="0">
              <a:buNone/>
            </a:pPr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satış yapanları engellemek </a:t>
            </a: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Emtiaları Emanete Alma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Satışa sunulan malları mevzuata </a:t>
            </a: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göre emanete almak</a:t>
            </a:r>
          </a:p>
          <a:p>
            <a:pPr marL="0" indent="0">
              <a:buNone/>
            </a:pPr>
            <a:r>
              <a:rPr lang="tr-TR" sz="24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Gıda Maddeleri İçin İşlem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Bozulabilir gıda maddeleri:</a:t>
            </a: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Ceza ödenmez ve </a:t>
            </a:r>
            <a:r>
              <a:rPr lang="tr-TR" sz="24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gün </a:t>
            </a:r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içinde alınmazsa </a:t>
            </a:r>
            <a:r>
              <a:rPr lang="tr-TR" sz="24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gıda bankasına </a:t>
            </a:r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teslim</a:t>
            </a:r>
          </a:p>
          <a:p>
            <a:r>
              <a:rPr lang="tr-TR" sz="24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Gıda bankası yoksa</a:t>
            </a:r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Sosyal hizmet ve yardım kuruluşlarına teslim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7430FC5-D1DA-AF07-90E8-EC9982F14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CA094CF-D753-866C-991D-9193F368E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39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F29DC0D-4E0B-C921-0B60-5FE033969C81}"/>
              </a:ext>
            </a:extLst>
          </p:cNvPr>
          <p:cNvSpPr txBox="1"/>
          <p:nvPr/>
        </p:nvSpPr>
        <p:spPr>
          <a:xfrm>
            <a:off x="838200" y="431277"/>
            <a:ext cx="89684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1762639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72F26-5435-66DF-07A3-41B210EAC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3D371B-9A09-7B00-6DC4-A3A31704EB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385" y="1838204"/>
            <a:ext cx="10650415" cy="47850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3) </a:t>
            </a: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Seyyar Satıcılarla İlgili Görevler </a:t>
            </a:r>
            <a:r>
              <a:rPr lang="tr-TR" sz="18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(5393 Sayılı Kanun 15/m Maddesi</a:t>
            </a:r>
            <a:r>
              <a:rPr lang="tr-TR" sz="18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tr-TR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Gıda Dışı Mallar İçin İşlem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Ceza ödenmez ve </a:t>
            </a: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 gün </a:t>
            </a:r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içinde teslim alınmazsa kanunda belirlenen yerlere tutanakla teslim</a:t>
            </a:r>
          </a:p>
          <a:p>
            <a:pPr marL="0" indent="0">
              <a:buNone/>
            </a:pPr>
            <a:r>
              <a:rPr lang="tr-TR" sz="24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İlgililer Hakkında İşlem</a:t>
            </a:r>
            <a:endParaRPr lang="tr-TR" sz="2400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tr-TR" sz="2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Mevzuata aykırı satış yapan kişiler hakkında </a:t>
            </a: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yasal işlem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FAFDBF3-BF77-D44D-45D6-D5A5495DE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3B97D44-D380-5551-1030-416B64A95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3B73855-0E2B-F2EA-DCC2-3031D1F008A8}"/>
              </a:ext>
            </a:extLst>
          </p:cNvPr>
          <p:cNvSpPr txBox="1"/>
          <p:nvPr/>
        </p:nvSpPr>
        <p:spPr>
          <a:xfrm>
            <a:off x="838200" y="431277"/>
            <a:ext cx="896840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4796975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00226-FB26-F022-9B78-A9A9E955D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158E1FC-B704-92DE-11DE-83E5BF0DB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25" y="1919252"/>
            <a:ext cx="10515600" cy="46196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4. Kurban Kesimi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Yetkili mercilerin belirlediği yerler dışında kurban kesimini önlemek</a:t>
            </a:r>
          </a:p>
          <a:p>
            <a:pPr marL="0" indent="0">
              <a:buNone/>
            </a:pPr>
            <a:r>
              <a:rPr lang="tr-TR" sz="2400" dirty="0"/>
              <a:t>Aykırı davrananlar hakkında yasal işlem yapmak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5. Çevre ve Gürültü Denetimi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Çevre Kanunu ve ilgili yönetmeliklere göre denetim yapmak</a:t>
            </a:r>
          </a:p>
          <a:p>
            <a:pPr marL="0" indent="0">
              <a:buNone/>
            </a:pPr>
            <a:r>
              <a:rPr lang="tr-TR" sz="2400" dirty="0"/>
              <a:t>Çevre ve insan sağlığına zarar veren, huzuru bozan gürültü kaynaklarını tespit etmek (fabrika, işyeri, eğlence yeri vb.)</a:t>
            </a:r>
          </a:p>
          <a:p>
            <a:pPr marL="0" indent="0">
              <a:buNone/>
            </a:pPr>
            <a:r>
              <a:rPr lang="tr-TR" sz="2400" dirty="0"/>
              <a:t>Tutanak düzenleyerek yetkili mercilere bildirmek</a:t>
            </a:r>
          </a:p>
          <a:p>
            <a:pPr marL="0" indent="0">
              <a:buNone/>
            </a:pPr>
            <a:r>
              <a:rPr lang="tr-TR" sz="2400" dirty="0"/>
              <a:t>Bu konuda verilen görevleri yerine getirmek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A27AD84-280E-551D-5911-3C858C8FC1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49EF830-D1B0-7620-5079-2B66FBE20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2040743-60D7-5BDD-A7E3-16A18B309FB7}"/>
              </a:ext>
            </a:extLst>
          </p:cNvPr>
          <p:cNvSpPr txBox="1"/>
          <p:nvPr/>
        </p:nvSpPr>
        <p:spPr>
          <a:xfrm>
            <a:off x="692425" y="365124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052989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7C31E9-420B-D168-68CF-30F0E37CD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464B79-BD6D-4807-1B52-431C6A766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976" y="2168864"/>
            <a:ext cx="10515600" cy="40019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6.Hayvan Sağlığı ve Denetimi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Hayvan hastalığı veya sebebi bilinmeyen hayvan ölümleri görüldüğünde ilgili mercilere haber vermek</a:t>
            </a:r>
          </a:p>
          <a:p>
            <a:pPr marL="0" indent="0">
              <a:buNone/>
            </a:pPr>
            <a:r>
              <a:rPr lang="tr-TR" sz="2400" dirty="0"/>
              <a:t>Bölgeyi geçici kordon altına almak</a:t>
            </a:r>
          </a:p>
          <a:p>
            <a:pPr marL="0" indent="0">
              <a:buNone/>
            </a:pPr>
            <a:r>
              <a:rPr lang="tr-TR" sz="2400" dirty="0"/>
              <a:t>Yetkililere her türlü yardımı sağlamak</a:t>
            </a:r>
          </a:p>
          <a:p>
            <a:pPr marL="0" indent="0">
              <a:buNone/>
            </a:pPr>
            <a:r>
              <a:rPr lang="tr-TR" sz="2400" dirty="0"/>
              <a:t>İmhası gereken hayvanların yetkililerce itlafına yardımcı olmak</a:t>
            </a:r>
          </a:p>
          <a:p>
            <a:pPr marL="0" indent="0">
              <a:buNone/>
            </a:pPr>
            <a:r>
              <a:rPr lang="tr-TR" sz="2400" dirty="0"/>
              <a:t>İnsan sağlığına zarar vermeyecek şekilde imhanın yapılmasını sağlamak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84217B-A3AD-2FFB-5059-D5C3ABD269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DBD5CD9-10E8-1887-26A0-5C9B4659D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D0B65B7-B059-7EC0-3C99-2802461E8A17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105562289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7BC3F-7D25-E1B8-3BD3-CB36D3B1C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00E44A5-CF12-0498-655E-E356E54A4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532"/>
            <a:ext cx="10730948" cy="41658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7. Hayvan ve Hayvansal Ürün Nakilleri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Nakillerde pasaport, nakil belgesi, veteriner sağlık raporu, nakil beyannamesi gibi belgeleri kontrol etmek</a:t>
            </a:r>
          </a:p>
          <a:p>
            <a:pPr marL="0" indent="0">
              <a:buNone/>
            </a:pPr>
            <a:r>
              <a:rPr lang="tr-TR" sz="2400" dirty="0"/>
              <a:t>Belgeler olmadan yapılan nakilleri alıkoymak</a:t>
            </a:r>
          </a:p>
          <a:p>
            <a:pPr marL="0" indent="0">
              <a:buNone/>
            </a:pPr>
            <a:r>
              <a:rPr lang="tr-TR" sz="2400" dirty="0"/>
              <a:t>Durumu mülki idare amirine bildirmek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8. Hayvanları Koruma Görevleri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5199 sayılı Hayvanları Koruma Kanunu kapsamında belediyelere verilen görevleri yerine getirmek</a:t>
            </a:r>
          </a:p>
          <a:p>
            <a:pPr marL="0" indent="0">
              <a:buNone/>
            </a:pPr>
            <a:r>
              <a:rPr lang="tr-TR" sz="2400" dirty="0"/>
              <a:t>Zabıtaya tanınan yetkileri kullanmak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82FE3AA-82FC-8DCB-7356-94D09D286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59C61E5-45D9-0ADE-41F4-C7A85906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0A30232-0D32-94EE-F889-63A565113C47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1505326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81B7E-715C-9003-34ED-88DE6DB4C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06EA73-44D2-CAB5-077B-815C2F7C9D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751" y="2231283"/>
            <a:ext cx="10515600" cy="4069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C) Çevre Ve Sağlık İle İlgili Görevleri;</a:t>
            </a:r>
            <a:endParaRPr lang="tr-TR" sz="240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9. Gıda Üretim Yerleri ve Fırın Denetimi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Fırın, ekmek fabrikası ve diğer gıda üretim yerlerinin sağlık şartlarına uygunluğunu denetlemek (ilgili kuruluşlarla işbirliği içinde)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İlgili kuruluşların talebi halinde denetime nezaret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Ekmek ve pide gramajını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Fiyat tarifelerini denetlemek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Gerekli kanuni işlemleri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EAC6FB4-2877-692A-D837-5E1D904F0C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EAA36BF-F13D-C029-F272-456F3F70B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9EFC2E3-3E92-0105-65BE-86749BD7771C}"/>
              </a:ext>
            </a:extLst>
          </p:cNvPr>
          <p:cNvSpPr txBox="1"/>
          <p:nvPr/>
        </p:nvSpPr>
        <p:spPr>
          <a:xfrm>
            <a:off x="692425" y="553211"/>
            <a:ext cx="91141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6908531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FBB061-084D-2DFF-5D62-782A7E4D9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5C0A827-1FE5-631C-80A6-C0D48B5574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0171"/>
            <a:ext cx="10515600" cy="43720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10 M.Ç) </a:t>
            </a:r>
            <a:r>
              <a:rPr lang="tr-TR" sz="2400" b="1" i="0" dirty="0">
                <a:solidFill>
                  <a:srgbClr val="0070C0"/>
                </a:solidFill>
                <a:effectLst/>
              </a:rPr>
              <a:t>Trafikle İlgili Görevleri</a:t>
            </a:r>
          </a:p>
          <a:p>
            <a:pPr marL="0" indent="0">
              <a:buNone/>
            </a:pPr>
            <a:br>
              <a:rPr lang="tr-TR" sz="1600" b="1" dirty="0">
                <a:solidFill>
                  <a:srgbClr val="FF0000"/>
                </a:solidFill>
              </a:rPr>
            </a:br>
            <a:r>
              <a:rPr lang="tr-TR" sz="2400" b="1" dirty="0">
                <a:solidFill>
                  <a:srgbClr val="FF0000"/>
                </a:solidFill>
              </a:rPr>
              <a:t>1. Yapı ve Tesis Denetimi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Karayolu kenarındaki yapı ve tesisler için gerekli belgeleri kontrol etmek</a:t>
            </a:r>
          </a:p>
          <a:p>
            <a:pPr marL="0" indent="0">
              <a:buNone/>
            </a:pPr>
            <a:r>
              <a:rPr lang="tr-TR" sz="2400" dirty="0"/>
              <a:t>Belgeleri olmayanlar hakkında fen elemanları ile birlikte tutanak düzenlemek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Toplu Taşıma ve Servis Denetimi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Kara, deniz, su ve demiryollarında işletilen servis, toplu taşıma araçları ve taksileri denetlemek</a:t>
            </a:r>
          </a:p>
          <a:p>
            <a:pPr marL="0" indent="0">
              <a:buNone/>
            </a:pPr>
            <a:r>
              <a:rPr lang="tr-TR" sz="2400" dirty="0"/>
              <a:t>Araç sayısı, bilet ücretleri, tarifeler, zaman ve güzergâhları kontrol etmek</a:t>
            </a:r>
          </a:p>
          <a:p>
            <a:pPr marL="0" indent="0">
              <a:buNone/>
            </a:pPr>
            <a:r>
              <a:rPr lang="tr-TR" sz="2400" dirty="0"/>
              <a:t>Kurallara uymayanlar hakkında yasal işlem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4E3EF89-4086-48E2-6CB4-C83620A7A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43" y="208121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55CC153-6EAB-C733-A68B-CF62648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91BCF26-326D-0DE3-2BB1-97F80C9A747D}"/>
              </a:ext>
            </a:extLst>
          </p:cNvPr>
          <p:cNvSpPr txBox="1"/>
          <p:nvPr/>
        </p:nvSpPr>
        <p:spPr>
          <a:xfrm>
            <a:off x="692425" y="344599"/>
            <a:ext cx="9445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62900523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A6277-7066-8F95-7F4D-8886392D3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450DF0-4FBB-1695-C712-C616047BBF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5568"/>
            <a:ext cx="10515600" cy="36745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Ç) </a:t>
            </a:r>
            <a:r>
              <a:rPr lang="tr-TR" sz="2400" b="1" i="0" dirty="0">
                <a:solidFill>
                  <a:srgbClr val="0070C0"/>
                </a:solidFill>
                <a:effectLst/>
              </a:rPr>
              <a:t>Trafikle İlgili Görevleri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Araç Park ve Durak Denetimi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Yetkili organların kararıyla belirlenen durak yerlerini denetlemek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Karayolu, cadde, sokak, meydan ve benzeri araç park yerlerini kontrol etmek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Gerekli diğer iş ve işlemleri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9901725-F5A0-2187-9F35-1191B3BEC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43" y="208121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154E688-8418-0EE9-971D-C8F9D9114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3447744-6500-EF16-38E9-3CF8820089F6}"/>
              </a:ext>
            </a:extLst>
          </p:cNvPr>
          <p:cNvSpPr txBox="1"/>
          <p:nvPr/>
        </p:nvSpPr>
        <p:spPr>
          <a:xfrm>
            <a:off x="692425" y="344599"/>
            <a:ext cx="9445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4356827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5CEE6-CFF8-9CFA-3C06-3CCD66455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5D0DF2-386F-7CEA-BD28-62C7AD8F6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751" y="1980335"/>
            <a:ext cx="10515600" cy="45330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Ç) </a:t>
            </a:r>
            <a:r>
              <a:rPr lang="tr-TR" sz="2400" b="1" i="0" dirty="0">
                <a:solidFill>
                  <a:srgbClr val="0070C0"/>
                </a:solidFill>
                <a:effectLst/>
              </a:rPr>
              <a:t>Trafikle İlgili Görevleri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4.</a:t>
            </a:r>
            <a:r>
              <a:rPr lang="tr-TR" dirty="0"/>
              <a:t>Belediye tarafından uygun görülen trafik görevlerini yürütmek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5. </a:t>
            </a:r>
            <a:r>
              <a:rPr lang="tr-TR" dirty="0"/>
              <a:t>Altyapı ve üstyapı çalışmalarında trafik önlemleri almak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6. </a:t>
            </a:r>
            <a:r>
              <a:rPr lang="tr-TR" dirty="0"/>
              <a:t>Kaldırım, durak, yangın musluğu, doğalgaz kutusu, yeşil alan ve engelli geçişlerini işgal eden araçlara işlem yapmak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Sahibi yoksa/araç kaldırılmıyorsa en yakın otoparka çektirmek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Amacı dışında kullanılan araçları emniyete bildirmek</a:t>
            </a:r>
          </a:p>
          <a:p>
            <a:pPr marL="0" indent="0">
              <a:buNone/>
            </a:pPr>
            <a:r>
              <a:rPr lang="tr-TR" dirty="0">
                <a:solidFill>
                  <a:srgbClr val="FF0000"/>
                </a:solidFill>
              </a:rPr>
              <a:t>7. </a:t>
            </a:r>
            <a:r>
              <a:rPr lang="tr-TR" dirty="0"/>
              <a:t>Karayolu Taşıma Kanunu kapsamındaki yetkileri kullanmak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Yolcu terminalleri ve garajlarda denetim yapmak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F58D4FC-8979-E728-8814-86B2706E6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0943" y="208121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64FBD20-075C-CAAE-AF67-2EABCC08E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67F5393-76C2-5E90-51F9-17167B04EB3A}"/>
              </a:ext>
            </a:extLst>
          </p:cNvPr>
          <p:cNvSpPr txBox="1"/>
          <p:nvPr/>
        </p:nvSpPr>
        <p:spPr>
          <a:xfrm>
            <a:off x="692425" y="344599"/>
            <a:ext cx="944548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32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32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39999010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95D58-1B2E-42C9-817A-AE548E84F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C17AB92-8AAA-0458-3BC6-9CA0D380A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7174"/>
            <a:ext cx="10515600" cy="43557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10 M. Ç) Yardım Görevleri 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 Yolda Kalmış veya Yabancılara Yardım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Beldede yabancı olanlara yardımcı olmak</a:t>
            </a:r>
          </a:p>
          <a:p>
            <a:pPr lvl="1"/>
            <a:r>
              <a:rPr lang="tr-TR" dirty="0"/>
              <a:t>Yolda kalmış kişileri tespit halinde yetkili kurumlara bildirmek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 Olağanüstü Hallerde Sivil Savunma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Savaş veya olağanüstü durumlarda verilen sivil savunma görevlerini yerine getirmek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 Bakıma Muhtaç Kişiler</a:t>
            </a:r>
            <a:endParaRPr lang="tr-TR" sz="2400" dirty="0">
              <a:solidFill>
                <a:srgbClr val="FF0000"/>
              </a:solidFill>
            </a:endParaRPr>
          </a:p>
          <a:p>
            <a:pPr lvl="1"/>
            <a:r>
              <a:rPr lang="tr-TR" dirty="0"/>
              <a:t>Korunmaya ve bakıma muhtaç çocuk, engelli, yaşlı ve yardıma muhtaç kişileri tespit etmek</a:t>
            </a:r>
          </a:p>
          <a:p>
            <a:pPr lvl="1"/>
            <a:r>
              <a:rPr lang="tr-TR" dirty="0"/>
              <a:t>Durumu sosyal hizmet kurumlarına bildirmek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dirty="0">
                <a:effectLst/>
                <a:ea typeface="Times New Roman" panose="02020603050405020304" pitchFamily="18" charset="0"/>
              </a:rPr>
              <a:t>.</a:t>
            </a:r>
          </a:p>
          <a:p>
            <a:pPr algn="just"/>
            <a:endParaRPr lang="tr-T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1F200A6-3F1B-1981-EE9E-D7E3B640B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0338F50-A7DF-7555-150E-10CAD9181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15FFB27-0E3A-9DDB-506C-C5D5FD3D203F}"/>
              </a:ext>
            </a:extLst>
          </p:cNvPr>
          <p:cNvSpPr txBox="1"/>
          <p:nvPr/>
        </p:nvSpPr>
        <p:spPr>
          <a:xfrm>
            <a:off x="692425" y="553211"/>
            <a:ext cx="9114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57812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11DA9B-ECDB-C40A-BCD3-D5CD0F3B5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0E1D8B-EB9E-5AFB-733E-0433B21C31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3" y="1855910"/>
            <a:ext cx="10664687" cy="47558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11/Md) Belediye Zabıtasının;</a:t>
            </a:r>
            <a:r>
              <a:rPr lang="tr-TR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Yetkileri </a:t>
            </a:r>
            <a:endParaRPr lang="tr-TR" sz="2400" b="1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tr-TR" sz="2400" b="1" dirty="0">
                <a:solidFill>
                  <a:srgbClr val="FF0000"/>
                </a:solidFill>
              </a:rPr>
              <a:t>Belediye Zabıtası; </a:t>
            </a:r>
            <a:r>
              <a:rPr lang="tr-TR" sz="2400" dirty="0"/>
              <a:t>Belediye sınırları içinde, yetkili organların verdiği görevleri yerine getirmek için yetkilidir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a. İşyerlerinde Denetim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Görev alanıyla ilgili işyerlerini denetlemek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İşletmecilerden gerekli belgeleri istemek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Belgeleri olmayan veya kurallara uymayanlar hakkında tutanak düzenlemek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b. Göreve Engel Olanlara Karşı Yetkiler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Görev sırasında direnen, mukavemet gösteren veya saldırıda bulunanları kolluğa bildirmek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Sözlü veya fiili saldırılarda tutanak düzenleyerek kovuşturma başlatmak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E1B9AF3-3AEC-BB16-2190-4BEF21C01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9636" y="365124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0BB347B-F735-FA64-BB59-C2FE12E32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49</a:t>
            </a:fld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EAAF3A8-0023-CD33-EB68-7948583F9472}"/>
              </a:ext>
            </a:extLst>
          </p:cNvPr>
          <p:cNvSpPr txBox="1"/>
          <p:nvPr/>
        </p:nvSpPr>
        <p:spPr>
          <a:xfrm>
            <a:off x="838200" y="365124"/>
            <a:ext cx="894190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42848876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53DEDB-D080-88BB-D5DF-1877F9EE2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609" y="1512914"/>
            <a:ext cx="11025809" cy="46878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11/Md) Belediye Zabıtasının;</a:t>
            </a:r>
            <a:r>
              <a:rPr lang="tr-TR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Yetkileri </a:t>
            </a:r>
            <a:endParaRPr lang="tr-TR" sz="24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c. Fikir ve Sanat Eserleri Kanunu (5846)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Kitap, kaset, CD, VCD, DVD ve gazete/dergi satışını kontrol etmek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Umumi yol, kaldırım, pazar, panayır, meydan, iskele, köprü gibi yerlerde izinsiz satışa izin vermemek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Satışı engellemek ve ilgili makamlara bildirmek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ç. Umumi Yerlerde Düzenin Sağlanması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Aşırı gürültü yapanları uyarma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Çevreyi kirletenleri tespit etme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Pazar ve panayır yerlerinde geliş-gidişi engelleyenlere ikaz ve yasal işlem uygulama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83712F4-DDF5-C2F4-F207-D3C56F75EE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42197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50</a:t>
            </a:fld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1DDA551-2E46-6460-0F08-E2D8723D1C25}"/>
              </a:ext>
            </a:extLst>
          </p:cNvPr>
          <p:cNvSpPr txBox="1"/>
          <p:nvPr/>
        </p:nvSpPr>
        <p:spPr>
          <a:xfrm>
            <a:off x="838200" y="553211"/>
            <a:ext cx="89684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08572336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BC4AF-9335-42BD-EC36-5A5AF72B6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3A0023-38FA-A317-2D70-4AA9234F2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425" y="2507673"/>
            <a:ext cx="10515600" cy="37382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12/Md) Belediye Zabıtasının;</a:t>
            </a:r>
            <a:r>
              <a:rPr lang="tr-TR" sz="2400" b="1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tr-TR" sz="2400" b="1" dirty="0">
                <a:solidFill>
                  <a:srgbClr val="FF0000"/>
                </a:solidFill>
              </a:rPr>
              <a:t>Sorumlulukları</a:t>
            </a:r>
            <a:r>
              <a:rPr lang="tr-TR" sz="2400" b="1" dirty="0">
                <a:solidFill>
                  <a:srgbClr val="0070C0"/>
                </a:solidFill>
                <a:latin typeface="+mn-lt"/>
                <a:cs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Kanun, tüzük, yönetmelik ve emirleri bilmek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Hizmetlerini bu hükümlere göre yürütmek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Görev sırasında birbirlerine yardım etmek</a:t>
            </a:r>
          </a:p>
          <a:p>
            <a:pPr marL="0" indent="0">
              <a:buNone/>
            </a:pPr>
            <a:r>
              <a:rPr lang="tr-TR" sz="2400" dirty="0"/>
              <a:t>        …..Bu yükümlülük ve sorumlulukları yerine getirmek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68A4AD2-34AC-09B6-88A9-6D06689C0E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4A638D6-96AF-27FF-41EB-D5E9C6ABC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51</a:t>
            </a:fld>
            <a:endParaRPr lang="tr-TR"/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1D4EFA5-5A5C-60C2-164D-5DB00DDDE3E1}"/>
              </a:ext>
            </a:extLst>
          </p:cNvPr>
          <p:cNvSpPr txBox="1"/>
          <p:nvPr/>
        </p:nvSpPr>
        <p:spPr>
          <a:xfrm>
            <a:off x="692425" y="553211"/>
            <a:ext cx="911418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Üçüncü Bölüm</a:t>
            </a:r>
          </a:p>
          <a:p>
            <a:pPr algn="ctr"/>
            <a:r>
              <a:rPr lang="tr-TR" sz="2800" dirty="0">
                <a:solidFill>
                  <a:srgbClr val="FF0000"/>
                </a:solidFill>
                <a:latin typeface="+mj-lt"/>
              </a:rPr>
              <a:t>Belediye Zabıtası </a:t>
            </a:r>
            <a:r>
              <a:rPr lang="tr-TR" sz="28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Görev, Yetki Ve Sorumluluk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24868293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09BC4-25CC-A634-E40A-04ABBAE5F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7B0DB4-CC58-C2AD-25A7-A43244EFE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246" y="1240971"/>
            <a:ext cx="10515600" cy="50812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3600" dirty="0">
                <a:solidFill>
                  <a:srgbClr val="00B050"/>
                </a:solidFill>
              </a:rPr>
              <a:t>Yaptırmak</a:t>
            </a:r>
            <a:r>
              <a:rPr lang="tr-TR" sz="3600" b="1" dirty="0">
                <a:solidFill>
                  <a:srgbClr val="FFC000"/>
                </a:solidFill>
              </a:rPr>
              <a:t>, </a:t>
            </a:r>
            <a:r>
              <a:rPr lang="tr-TR" sz="3600" dirty="0">
                <a:solidFill>
                  <a:schemeClr val="accent5"/>
                </a:solidFill>
              </a:rPr>
              <a:t>Bulundurmamak,</a:t>
            </a:r>
            <a:br>
              <a:rPr lang="tr-TR" sz="3600" dirty="0">
                <a:solidFill>
                  <a:schemeClr val="accent5"/>
                </a:solidFill>
              </a:rPr>
            </a:br>
            <a:r>
              <a:rPr lang="tr-TR" sz="3600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B0F0"/>
                </a:solidFill>
              </a:rPr>
              <a:t>Kestirmemek</a:t>
            </a:r>
            <a:r>
              <a:rPr lang="tr-TR" sz="3600" dirty="0"/>
              <a:t>,  </a:t>
            </a:r>
            <a:r>
              <a:rPr lang="tr-TR" sz="3900" dirty="0"/>
              <a:t> </a:t>
            </a:r>
            <a:r>
              <a:rPr lang="tr-TR" sz="3900" dirty="0">
                <a:solidFill>
                  <a:srgbClr val="92D050"/>
                </a:solidFill>
              </a:rPr>
              <a:t>izin </a:t>
            </a:r>
            <a:r>
              <a:rPr lang="tr-TR" sz="3600" dirty="0">
                <a:solidFill>
                  <a:srgbClr val="92D050"/>
                </a:solidFill>
              </a:rPr>
              <a:t>vermek /vermemek</a:t>
            </a:r>
            <a:r>
              <a:rPr lang="tr-TR" sz="3600" dirty="0">
                <a:solidFill>
                  <a:srgbClr val="00B0F0"/>
                </a:solidFill>
              </a:rPr>
              <a:t>,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/>
              <a:t>Yardım etmek, </a:t>
            </a:r>
            <a:r>
              <a:rPr lang="tr-TR" sz="4600" dirty="0">
                <a:solidFill>
                  <a:srgbClr val="FF0000"/>
                </a:solidFill>
              </a:rPr>
              <a:t>Denetlemek</a:t>
            </a:r>
            <a:r>
              <a:rPr lang="tr-TR" sz="32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	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işgal etmek, Pazar, </a:t>
            </a:r>
            <a:endParaRPr lang="tr-T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br>
              <a:rPr lang="tr-TR" sz="3600" dirty="0">
                <a:solidFill>
                  <a:srgbClr val="002060"/>
                </a:solidFill>
              </a:rPr>
            </a:br>
            <a:r>
              <a:rPr lang="tr-TR" sz="3600" dirty="0">
                <a:solidFill>
                  <a:srgbClr val="0070C0"/>
                </a:solidFill>
              </a:rPr>
              <a:t>Ergün Kılıç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Tüketici Hakları Derneği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Genel Başkanı</a:t>
            </a:r>
          </a:p>
          <a:p>
            <a:pPr marL="3657600" lvl="8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358E7D5-CABF-FBEE-1A72-F2AF6BAEA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54" y="254998"/>
            <a:ext cx="1438860" cy="98597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BBC9E7F8-2BFE-EBB8-ED10-CC95D6C6C0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916" y="221713"/>
            <a:ext cx="1480930" cy="1100691"/>
          </a:xfrm>
          <a:prstGeom prst="rect">
            <a:avLst/>
          </a:prstGeom>
        </p:spPr>
      </p:pic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5A622FC6-07B1-420C-2E6B-C2B5727C25F4}"/>
              </a:ext>
            </a:extLst>
          </p:cNvPr>
          <p:cNvGraphicFramePr/>
          <p:nvPr/>
        </p:nvGraphicFramePr>
        <p:xfrm>
          <a:off x="2425147" y="152640"/>
          <a:ext cx="7686261" cy="1100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84498C81-EA42-68B4-9121-6204212BAF62}"/>
              </a:ext>
            </a:extLst>
          </p:cNvPr>
          <p:cNvSpPr/>
          <p:nvPr/>
        </p:nvSpPr>
        <p:spPr>
          <a:xfrm>
            <a:off x="10633634" y="2213283"/>
            <a:ext cx="6662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tr-TR" sz="2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1F9C92D1-F7E3-BF5E-47EE-BF6C6A7E4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52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9B2B4BA-CBB7-5EBF-2ED5-C058D2D857D3}"/>
              </a:ext>
            </a:extLst>
          </p:cNvPr>
          <p:cNvSpPr/>
          <p:nvPr/>
        </p:nvSpPr>
        <p:spPr>
          <a:xfrm>
            <a:off x="912454" y="2644170"/>
            <a:ext cx="53002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Ç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endParaRPr lang="tr-TR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757891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E905B2-A526-C78D-C167-32FD88911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ABC2058-63C6-8068-1CAA-5A760ECE0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0911"/>
            <a:ext cx="10515600" cy="3278267"/>
          </a:xfrm>
        </p:spPr>
        <p:txBody>
          <a:bodyPr>
            <a:noAutofit/>
          </a:bodyPr>
          <a:lstStyle/>
          <a:p>
            <a:pPr marL="457200" indent="-457200" algn="just">
              <a:lnSpc>
                <a:spcPct val="100000"/>
              </a:lnSpc>
              <a:buAutoNum type="arabicParenR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Belediye tarafından, 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atama yapılacak kadro </a:t>
            </a: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unvan ve sayıları için;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romanUcPeriod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Çevre, Şehircilik ve İklim Değişikliği Bakanlığından izin alınır</a:t>
            </a: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romanUcPeriod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Belediyeler, Yönetmelik eki Ek-4 Atama İzin Formunu ve 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Ek-5 Personel Gider Oranı </a:t>
            </a: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Cetvelini doldurarak 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izin talebinde bulunur</a:t>
            </a: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 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romanUcPeriod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İzin verilmeyen kadrolar için 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duyuru ve sınav yapılamaz</a:t>
            </a: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25C4BD7-1807-96A2-71DF-B1022361DC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4D8D499-C2F9-ECFD-0C77-20001C34DCBF}"/>
              </a:ext>
            </a:extLst>
          </p:cNvPr>
          <p:cNvSpPr txBox="1"/>
          <p:nvPr/>
        </p:nvSpPr>
        <p:spPr>
          <a:xfrm>
            <a:off x="838200" y="1290713"/>
            <a:ext cx="6096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13 m) Atama İzni Ve Sınav Duyurusu</a:t>
            </a:r>
          </a:p>
        </p:txBody>
      </p:sp>
    </p:spTree>
    <p:extLst>
      <p:ext uri="{BB962C8B-B14F-4D97-AF65-F5344CB8AC3E}">
        <p14:creationId xmlns:p14="http://schemas.microsoft.com/office/powerpoint/2010/main" val="148985282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88CFF-CFBF-0F65-1297-071663F2D2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E6ADC8E-C563-A707-7255-C2AA4DA68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BD02277-4057-B781-FD1F-9B3F58A64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0911"/>
            <a:ext cx="10515600" cy="41277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2) Zabıta Memuru Alım İlanı</a:t>
            </a:r>
            <a:endParaRPr lang="tr-TR" sz="2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Belediye, atama yapılacak </a:t>
            </a:r>
            <a:r>
              <a:rPr lang="tr-TR" sz="2000" b="1" dirty="0"/>
              <a:t>boş kadro sayısı</a:t>
            </a:r>
            <a:r>
              <a:rPr lang="tr-TR" sz="2000" dirty="0"/>
              <a:t>, sınıf ve derecelerini duyurur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b="1" dirty="0"/>
              <a:t>KPSS puan türü ve asgari puan</a:t>
            </a:r>
            <a:r>
              <a:rPr lang="tr-TR" sz="2000" dirty="0"/>
              <a:t> belirtilir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b="1" dirty="0"/>
              <a:t>Başvuru tarihleri ve yöntemi</a:t>
            </a:r>
            <a:r>
              <a:rPr lang="tr-TR" sz="2000" dirty="0"/>
              <a:t> açıklanır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Adaylarda aranacak </a:t>
            </a:r>
            <a:r>
              <a:rPr lang="tr-TR" sz="2000" b="1" dirty="0"/>
              <a:t>nitelikler ve belgeler</a:t>
            </a:r>
            <a:r>
              <a:rPr lang="tr-TR" sz="2000" dirty="0"/>
              <a:t> duyurulur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b="1" dirty="0"/>
              <a:t>Sınavın yeri, zamanı, türü, konuları ve değerlendirme yöntemi</a:t>
            </a:r>
            <a:r>
              <a:rPr lang="tr-TR" sz="2000" dirty="0"/>
              <a:t> ilan edilir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Gerekli görülen diğer hususlar da eklenir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>
                <a:solidFill>
                  <a:srgbClr val="FF0000"/>
                </a:solidFill>
              </a:rPr>
              <a:t>İlan, son başvuru tarihinden </a:t>
            </a:r>
            <a:r>
              <a:rPr lang="tr-TR" sz="2000" b="1" dirty="0">
                <a:solidFill>
                  <a:srgbClr val="FF0000"/>
                </a:solidFill>
              </a:rPr>
              <a:t>en az 30 gün önce</a:t>
            </a:r>
            <a:r>
              <a:rPr lang="tr-TR" sz="2000" dirty="0">
                <a:solidFill>
                  <a:srgbClr val="FF0000"/>
                </a:solidFill>
              </a:rPr>
              <a:t>;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000" b="1" dirty="0"/>
              <a:t>Resmî </a:t>
            </a:r>
            <a:r>
              <a:rPr lang="tr-TR" sz="2000" b="1" dirty="0" err="1"/>
              <a:t>Gazete’de</a:t>
            </a:r>
            <a:endParaRPr lang="tr-TR" sz="2000" dirty="0"/>
          </a:p>
          <a:p>
            <a:pPr marL="971550" lvl="1" indent="-514350">
              <a:buFont typeface="+mj-lt"/>
              <a:buAutoNum type="romanUcPeriod"/>
            </a:pPr>
            <a:r>
              <a:rPr lang="tr-TR" sz="2000" dirty="0"/>
              <a:t>Belediyenin internet sitesinde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000" b="1" dirty="0"/>
              <a:t>Cumhurbaşkanınca belirlenen kurumun internet adresinde</a:t>
            </a:r>
            <a:r>
              <a:rPr lang="tr-TR" sz="2000" dirty="0"/>
              <a:t> yayımlanır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BCCC173-2140-3068-73FF-E0709E6C0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8CE24F1-840A-4962-E4F3-645B82EE4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9142737-3791-255C-6B75-575AB01299AD}"/>
              </a:ext>
            </a:extLst>
          </p:cNvPr>
          <p:cNvSpPr txBox="1"/>
          <p:nvPr/>
        </p:nvSpPr>
        <p:spPr>
          <a:xfrm>
            <a:off x="838200" y="1290713"/>
            <a:ext cx="6096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13 m) Atama İzni Ve Sınav Duyurusu</a:t>
            </a:r>
          </a:p>
        </p:txBody>
      </p:sp>
    </p:spTree>
    <p:extLst>
      <p:ext uri="{BB962C8B-B14F-4D97-AF65-F5344CB8AC3E}">
        <p14:creationId xmlns:p14="http://schemas.microsoft.com/office/powerpoint/2010/main" val="282276974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0BAA43-D075-E531-E6C2-238E3D4CF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8C17892-593E-E257-BCCE-550B8F630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953F41-8F8E-DB4E-0523-8FE538C22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0911"/>
            <a:ext cx="10515600" cy="41277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Sınav İlan Duyuruları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Ek Duyuru: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Çevre, Şehircilik ve İklim Değişikliği Bakanlığı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Yerel Yönetimler Genel Müdürlüğü kurumsal internet sitesinde yayımlanır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Son başvuru tarihinden en az 30 gün önce</a:t>
            </a:r>
            <a:endParaRPr lang="tr-TR" dirty="0"/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4) Kontrol Süreci: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İlan duyuruları, ilgili kurum tarafından </a:t>
            </a:r>
            <a:r>
              <a:rPr lang="tr-TR" b="1" dirty="0"/>
              <a:t>kontrol edildikten sonra</a:t>
            </a:r>
            <a:r>
              <a:rPr lang="tr-TR" dirty="0"/>
              <a:t> yayımlanır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CD9B303-E91A-B5A0-53E5-2E558FB63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EE8245A-40F7-FD47-3344-9C84A991F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51A33D6-D21E-87CE-E8F0-E2DAA18B757F}"/>
              </a:ext>
            </a:extLst>
          </p:cNvPr>
          <p:cNvSpPr txBox="1"/>
          <p:nvPr/>
        </p:nvSpPr>
        <p:spPr>
          <a:xfrm>
            <a:off x="838200" y="1290713"/>
            <a:ext cx="6096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13 m) Atama İzni Ve Sınav Duyurusu</a:t>
            </a:r>
          </a:p>
        </p:txBody>
      </p:sp>
    </p:spTree>
    <p:extLst>
      <p:ext uri="{BB962C8B-B14F-4D97-AF65-F5344CB8AC3E}">
        <p14:creationId xmlns:p14="http://schemas.microsoft.com/office/powerpoint/2010/main" val="6023368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E8A7BB-4A03-E0DD-8738-0DC8BD7A96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929825-C347-7491-85E6-5ACACA6FA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9F0904-FB07-EDB9-499C-D1AD75BB39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383"/>
            <a:ext cx="10515600" cy="497209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(1) </a:t>
            </a: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Sınava katılmak isteyenlerin, sınava son başvuru tarihi itibariyle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1800" b="1" dirty="0">
                <a:solidFill>
                  <a:srgbClr val="0070C0"/>
                </a:solidFill>
              </a:rPr>
              <a:t>Zabıta Memuru Olma Şartları</a:t>
            </a:r>
          </a:p>
          <a:p>
            <a:pPr marL="342900" indent="-342900">
              <a:buFont typeface="+mj-lt"/>
              <a:buAutoNum type="alphaLcPeriod"/>
            </a:pPr>
            <a:r>
              <a:rPr lang="tr-TR" sz="1800" b="1" dirty="0">
                <a:solidFill>
                  <a:srgbClr val="FF0000"/>
                </a:solidFill>
              </a:rPr>
              <a:t>Genel Şartlar</a:t>
            </a:r>
            <a:r>
              <a:rPr lang="tr-TR" sz="1800" b="1" dirty="0"/>
              <a:t>; </a:t>
            </a:r>
            <a:r>
              <a:rPr lang="tr-TR" sz="1800" dirty="0"/>
              <a:t>657 sayılı Devlet Memurları Kanunu’nun 48. maddesinde belirtilen şartları taşımak.</a:t>
            </a:r>
          </a:p>
          <a:p>
            <a:pPr marL="342900" indent="-342900">
              <a:buFont typeface="+mj-lt"/>
              <a:buAutoNum type="alphaLcPeriod"/>
            </a:pPr>
            <a:r>
              <a:rPr lang="tr-TR" sz="1800" b="1" dirty="0">
                <a:solidFill>
                  <a:srgbClr val="FF0000"/>
                </a:solidFill>
              </a:rPr>
              <a:t>Eğitim Şartı</a:t>
            </a:r>
            <a:endParaRPr lang="tr-TR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tr-TR" sz="1800" dirty="0"/>
              <a:t>En az lise veya dengi okul mezunu olmak.</a:t>
            </a:r>
          </a:p>
          <a:p>
            <a:pPr marL="342900" indent="-342900">
              <a:buFont typeface="+mj-lt"/>
              <a:buAutoNum type="alphaLcPeriod"/>
            </a:pPr>
            <a:r>
              <a:rPr lang="tr-TR" sz="1800" b="1" dirty="0">
                <a:solidFill>
                  <a:srgbClr val="FF0000"/>
                </a:solidFill>
              </a:rPr>
              <a:t>Boy ve Kilo Şartı</a:t>
            </a:r>
            <a:endParaRPr lang="tr-TR" sz="1800" dirty="0">
              <a:solidFill>
                <a:srgbClr val="FF0000"/>
              </a:solidFill>
            </a:endParaRPr>
          </a:p>
          <a:p>
            <a:pPr marL="800100" lvl="1" indent="-342900">
              <a:buFont typeface="+mj-lt"/>
              <a:buAutoNum type="alphaLcPeriod"/>
            </a:pPr>
            <a:r>
              <a:rPr lang="tr-TR" sz="1800" dirty="0"/>
              <a:t>Erkeklerde: En az </a:t>
            </a:r>
            <a:r>
              <a:rPr lang="tr-TR" sz="1800" b="1" dirty="0"/>
              <a:t>1.67 m</a:t>
            </a:r>
            <a:endParaRPr lang="tr-TR" sz="1800" dirty="0"/>
          </a:p>
          <a:p>
            <a:pPr marL="800100" lvl="1" indent="-342900">
              <a:buFont typeface="+mj-lt"/>
              <a:buAutoNum type="alphaLcPeriod"/>
            </a:pPr>
            <a:r>
              <a:rPr lang="tr-TR" sz="1800" dirty="0"/>
              <a:t>Kadınlarda: En az </a:t>
            </a:r>
            <a:r>
              <a:rPr lang="tr-TR" sz="1800" b="1" dirty="0"/>
              <a:t>1.60 m</a:t>
            </a:r>
            <a:endParaRPr lang="tr-TR" sz="1800" dirty="0"/>
          </a:p>
          <a:p>
            <a:pPr marL="800100" lvl="1" indent="-342900">
              <a:buFont typeface="+mj-lt"/>
              <a:buAutoNum type="alphaLcPeriod"/>
            </a:pPr>
            <a:r>
              <a:rPr lang="tr-TR" sz="1800" dirty="0"/>
              <a:t>Boyun 1 metreden fazla olan kısmı ile kilo arasındaki fark: </a:t>
            </a:r>
            <a:r>
              <a:rPr lang="tr-TR" sz="1800" b="1" dirty="0"/>
              <a:t>±10 kg</a:t>
            </a:r>
            <a:endParaRPr lang="tr-TR" sz="1800" dirty="0"/>
          </a:p>
          <a:p>
            <a:pPr marL="800100" lvl="1" indent="-342900">
              <a:buFont typeface="+mj-lt"/>
              <a:buAutoNum type="alphaLcPeriod"/>
            </a:pPr>
            <a:r>
              <a:rPr lang="tr-TR" sz="1800" dirty="0"/>
              <a:t>Ölçüm: Aç karnına, soyunuk ve çıplak ayakla yapılır.</a:t>
            </a:r>
          </a:p>
          <a:p>
            <a:pPr marL="342900" indent="-342900">
              <a:buFont typeface="+mj-lt"/>
              <a:buAutoNum type="alphaLcPeriod"/>
            </a:pPr>
            <a:r>
              <a:rPr lang="tr-TR" sz="1800" b="1" dirty="0">
                <a:solidFill>
                  <a:srgbClr val="FF0000"/>
                </a:solidFill>
              </a:rPr>
              <a:t>Yaş Şartı</a:t>
            </a:r>
            <a:endParaRPr lang="tr-TR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tr-TR" sz="1800" dirty="0"/>
              <a:t>Sınav tarihinde </a:t>
            </a:r>
            <a:r>
              <a:rPr lang="tr-TR" sz="1800" b="1" dirty="0"/>
              <a:t>30 yaşını doldurmamış olmak</a:t>
            </a:r>
            <a:r>
              <a:rPr lang="tr-TR" sz="1800" dirty="0"/>
              <a:t>.</a:t>
            </a:r>
          </a:p>
          <a:p>
            <a:pPr marL="342900" indent="-342900">
              <a:buFont typeface="+mj-lt"/>
              <a:buAutoNum type="alphaLcPeriod"/>
            </a:pPr>
            <a:r>
              <a:rPr lang="tr-TR" sz="1800" b="1" dirty="0">
                <a:solidFill>
                  <a:srgbClr val="FF0000"/>
                </a:solidFill>
              </a:rPr>
              <a:t>KPSS Şartı</a:t>
            </a:r>
            <a:endParaRPr lang="tr-TR" sz="1800" dirty="0">
              <a:solidFill>
                <a:srgbClr val="FF0000"/>
              </a:solidFill>
            </a:endParaRPr>
          </a:p>
          <a:p>
            <a:pPr marL="457200" lvl="1" indent="0">
              <a:buNone/>
            </a:pPr>
            <a:r>
              <a:rPr lang="tr-TR" sz="1800" dirty="0"/>
              <a:t>Geçerlilik süresi dolmamış KPSS’den, ilan edilen puan türünde asgari puanı almış olmak.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A0AAEDB-6780-DE4B-9915-AB610C924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234528D-A0E2-0B8E-A474-369065FD4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C627CA8-012B-A9E6-C08A-3869BCB2FA06}"/>
              </a:ext>
            </a:extLst>
          </p:cNvPr>
          <p:cNvSpPr txBox="1"/>
          <p:nvPr/>
        </p:nvSpPr>
        <p:spPr>
          <a:xfrm>
            <a:off x="838200" y="1163782"/>
            <a:ext cx="6331226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13/A m)Sınava Kabul İçin Ön Şartlar</a:t>
            </a:r>
          </a:p>
        </p:txBody>
      </p:sp>
    </p:spTree>
    <p:extLst>
      <p:ext uri="{BB962C8B-B14F-4D97-AF65-F5344CB8AC3E}">
        <p14:creationId xmlns:p14="http://schemas.microsoft.com/office/powerpoint/2010/main" val="3009775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B997EE74-9305-AD6F-E808-5102FB7AC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69036" cy="798657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487D759-CEF0-8977-D501-3153B647A1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Başvuru Usulü ve Belgeler</a:t>
            </a:r>
          </a:p>
          <a:p>
            <a:pPr>
              <a:buFont typeface="+mj-lt"/>
              <a:buAutoNum type="arabicPeriod"/>
            </a:pPr>
            <a:r>
              <a:rPr lang="tr-TR" sz="2400" b="1" dirty="0">
                <a:solidFill>
                  <a:srgbClr val="FF0000"/>
                </a:solidFill>
              </a:rPr>
              <a:t>Başvuru Yöntemi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Başvurular </a:t>
            </a:r>
            <a:r>
              <a:rPr lang="tr-TR" b="1" dirty="0"/>
              <a:t>şahsen</a:t>
            </a:r>
            <a:r>
              <a:rPr lang="tr-TR" dirty="0"/>
              <a:t> yapılır.</a:t>
            </a:r>
          </a:p>
          <a:p>
            <a:pPr>
              <a:buFont typeface="+mj-lt"/>
              <a:buAutoNum type="arabicPeriod"/>
            </a:pPr>
            <a:r>
              <a:rPr lang="tr-TR" sz="2400" b="1" dirty="0">
                <a:solidFill>
                  <a:srgbClr val="FF0000"/>
                </a:solidFill>
              </a:rPr>
              <a:t>Başvuru Belgeleri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EK-2 başvuru formu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Nüfus cüzdanı veya kimlik kartı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Mezuniyet belgesi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KPSS sonuç belgesi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Diğer gerekli belgeler (aslı veya onaylı sureti</a:t>
            </a:r>
          </a:p>
        </p:txBody>
      </p:sp>
      <p:sp>
        <p:nvSpPr>
          <p:cNvPr id="7" name="İçerik Yer Tutucusu 6">
            <a:extLst>
              <a:ext uri="{FF2B5EF4-FFF2-40B4-BE49-F238E27FC236}">
                <a16:creationId xmlns:a16="http://schemas.microsoft.com/office/drawing/2014/main" id="{F5449F68-4EAF-CBD1-5C47-A28C32A2F1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Belge Onayı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Adaylar belgelerin aslını ibraz etmek kaydıyla,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Suretler kurumca </a:t>
            </a:r>
            <a:r>
              <a:rPr lang="tr-TR" b="1" dirty="0"/>
              <a:t>tasdik edilir</a:t>
            </a:r>
            <a:r>
              <a:rPr lang="tr-TR" dirty="0"/>
              <a:t>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4. Özel Şart Yasağı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Kadrolara başvuruda,</a:t>
            </a:r>
          </a:p>
          <a:p>
            <a:pPr marL="1143000" lvl="2" indent="-228600">
              <a:buFont typeface="+mj-lt"/>
              <a:buAutoNum type="arabicPeriod"/>
            </a:pPr>
            <a:r>
              <a:rPr lang="tr-TR" sz="2400" dirty="0"/>
              <a:t>Başvuruyu kısıtlayıcı</a:t>
            </a:r>
          </a:p>
          <a:p>
            <a:pPr marL="1143000" lvl="2" indent="-228600">
              <a:buFont typeface="+mj-lt"/>
              <a:buAutoNum type="arabicPeriod"/>
            </a:pPr>
            <a:r>
              <a:rPr lang="tr-TR" sz="2400" dirty="0"/>
              <a:t>Belirli kişiyi tarif edici  özel şartlar konulamaz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5A617FE3-C828-878F-6D6C-BAB4113B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57</a:t>
            </a:fld>
            <a:endParaRPr lang="tr-TR"/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9CBDA5F4-14D6-2B4F-24A8-8E3D854EB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0799" y="365125"/>
            <a:ext cx="1794164" cy="1209525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67AD29E7-F23D-74EF-0F04-164B0D315F0E}"/>
              </a:ext>
            </a:extLst>
          </p:cNvPr>
          <p:cNvSpPr txBox="1"/>
          <p:nvPr/>
        </p:nvSpPr>
        <p:spPr>
          <a:xfrm>
            <a:off x="838200" y="1181135"/>
            <a:ext cx="60960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13/B  Başvuru</a:t>
            </a:r>
          </a:p>
        </p:txBody>
      </p:sp>
    </p:spTree>
    <p:extLst>
      <p:ext uri="{BB962C8B-B14F-4D97-AF65-F5344CB8AC3E}">
        <p14:creationId xmlns:p14="http://schemas.microsoft.com/office/powerpoint/2010/main" val="200471256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98A26-F98F-4510-4082-F4654B69A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DFF6FC3-0C99-1984-3AA9-479595D74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6D10AFE-6F63-81A6-220A-E01CBC5F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284"/>
            <a:ext cx="10515600" cy="37786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Adayların Sınava Çağrılması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Belediye, adayların </a:t>
            </a:r>
            <a:r>
              <a:rPr lang="tr-TR" sz="2400" b="1" dirty="0"/>
              <a:t>T.C. kimlik numarası ile ÖSYM kayıtlarını kontrol eder.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Adaylar </a:t>
            </a:r>
            <a:r>
              <a:rPr lang="tr-TR" sz="2400" b="1" dirty="0"/>
              <a:t>KPSS puanına göre sıralanır.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En yüksek puandan başlanarak, </a:t>
            </a:r>
            <a:r>
              <a:rPr lang="tr-TR" sz="2400" b="1" dirty="0"/>
              <a:t>boş kadro sayısının 5 katı aday</a:t>
            </a:r>
            <a:r>
              <a:rPr lang="tr-TR" sz="2400" dirty="0"/>
              <a:t> sınava çağrılır.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Son sıradaki adayla </a:t>
            </a:r>
            <a:r>
              <a:rPr lang="tr-TR" sz="2400" b="1" dirty="0"/>
              <a:t>aynı puana sahip olanlar da sınava çağrılır.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Sınava girmeye hak kazanan adaylar ve </a:t>
            </a:r>
            <a:r>
              <a:rPr lang="tr-TR" sz="2400" b="1" dirty="0"/>
              <a:t>KPSS puanları belediyenin internet adresinde ilan edilir.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D9A4EDA-2E32-88D8-BE6A-93A208655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65A4CF6-6920-2767-B4F7-DAEC8415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2717CDC-9D12-35C5-03FD-99750B75B3F8}"/>
              </a:ext>
            </a:extLst>
          </p:cNvPr>
          <p:cNvSpPr txBox="1"/>
          <p:nvPr/>
        </p:nvSpPr>
        <p:spPr>
          <a:xfrm>
            <a:off x="838200" y="1290713"/>
            <a:ext cx="5257800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13/C Başvurunun Değerlendirilmesi</a:t>
            </a:r>
            <a:endParaRPr lang="tr-TR" sz="18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3458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1B527-CF67-D914-9959-D43B7ADFD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E72D38-5379-47EE-FC50-FA5BB137C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76D8BAC-7C10-824D-8041-F9E02D0EA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2284"/>
            <a:ext cx="10515600" cy="377867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Sınav Giriş Belgesi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Sınava çağrılan adaylara </a:t>
            </a:r>
            <a:r>
              <a:rPr lang="tr-TR" sz="2400" b="1" dirty="0"/>
              <a:t>belediyece düzenlenen</a:t>
            </a:r>
            <a:r>
              <a:rPr lang="tr-TR" sz="2400" dirty="0"/>
              <a:t> sınav giriş belgesi gönderilir.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>
                <a:solidFill>
                  <a:srgbClr val="0070C0"/>
                </a:solidFill>
              </a:rPr>
              <a:t>Belgede: </a:t>
            </a:r>
            <a:r>
              <a:rPr lang="tr-TR" b="1" dirty="0"/>
              <a:t>Kimlik bilgileri, sınav yeri ve tarihi</a:t>
            </a:r>
            <a:r>
              <a:rPr lang="tr-TR" dirty="0"/>
              <a:t> bulunur.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Alternatif Yöntem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Duyuruda belirtilmesi kaydıyla, belge </a:t>
            </a:r>
            <a:r>
              <a:rPr lang="tr-TR" b="1" dirty="0"/>
              <a:t>belediyenin internet sitesinden erişim</a:t>
            </a:r>
            <a:r>
              <a:rPr lang="tr-TR" dirty="0"/>
              <a:t> yoluyla da verilebilir.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Kullanım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Bu belge, </a:t>
            </a:r>
            <a:r>
              <a:rPr lang="tr-TR" b="1" dirty="0"/>
              <a:t>sınava girişte ibraz edilir.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8B881B6-0BBA-5D24-7424-E30D39B0CD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8BCE7C7-4821-527B-0862-7ADCE3561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59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FB74766-9352-1C5A-D77D-907A968FB208}"/>
              </a:ext>
            </a:extLst>
          </p:cNvPr>
          <p:cNvSpPr txBox="1"/>
          <p:nvPr/>
        </p:nvSpPr>
        <p:spPr>
          <a:xfrm>
            <a:off x="838200" y="1290713"/>
            <a:ext cx="633122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13/C Başvurunun Değerlendirilmesi</a:t>
            </a:r>
            <a:endParaRPr lang="tr-TR" sz="18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647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90590-51B3-8DDB-C6A1-B3A25023E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2DF0D7-2493-E489-3225-37E6D362F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BC66CB-ADC9-CC41-87DC-9FEB2C632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619" y="1725353"/>
            <a:ext cx="10515600" cy="461309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Sınav Kurulu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Kurulun Başkanlığı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Atamaya yetkili amir veya görevlendireceği kişi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Üyeler (Toplam 5)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İnsan kaynaklarından sorumlu birim temsilcisi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Zabıta biriminden sorumlu temsilci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Diğer üyeler → Atamaya yetkili amir tarafından belirlenir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Yedek Üyeler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Aynı usulle belirlenir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Dışarıdan Üyelik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romanUcPeriod"/>
            </a:pPr>
            <a:r>
              <a:rPr lang="tr-TR" dirty="0"/>
              <a:t>Gerekirse </a:t>
            </a:r>
            <a:r>
              <a:rPr lang="tr-TR" b="1" dirty="0"/>
              <a:t>belediye dışından kamu görevlileri</a:t>
            </a:r>
            <a:r>
              <a:rPr lang="tr-TR" dirty="0"/>
              <a:t> de kurulda yer alabilir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AA7E983-B301-F5E3-7CB7-1544014EE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ECB3009-0912-CF5B-2261-A1D5A21E9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71FD6A2-A889-048E-DD45-9B61194244DD}"/>
              </a:ext>
            </a:extLst>
          </p:cNvPr>
          <p:cNvSpPr txBox="1"/>
          <p:nvPr/>
        </p:nvSpPr>
        <p:spPr>
          <a:xfrm>
            <a:off x="838200" y="1026092"/>
            <a:ext cx="633122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13/Ç Başvurunun Değerlendirilmesi</a:t>
            </a:r>
            <a:endParaRPr lang="tr-TR" sz="18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56282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644EB2-03DB-188D-D68B-4A768CDCF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7A59FD4-B08E-181C-C464-86750407D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44EB84-1D98-4440-EB95-E01E1C7F2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183" y="1879785"/>
            <a:ext cx="10515600" cy="40915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Sınav Kurulu Üyeliğinde Çıkarılma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Çıkarılma Sebebi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Sınav kurulunun başkan veya üyelerinin;</a:t>
            </a:r>
          </a:p>
          <a:p>
            <a:pPr marL="1428750" lvl="2" indent="-514350">
              <a:buFont typeface="+mj-lt"/>
              <a:buAutoNum type="romanUcPeriod"/>
            </a:pPr>
            <a:r>
              <a:rPr lang="tr-TR" sz="2400" b="1" dirty="0"/>
              <a:t>Eşleri</a:t>
            </a:r>
            <a:endParaRPr lang="tr-TR" sz="2400" dirty="0"/>
          </a:p>
          <a:p>
            <a:pPr marL="1428750" lvl="2" indent="-514350">
              <a:buFont typeface="+mj-lt"/>
              <a:buAutoNum type="romanUcPeriod"/>
            </a:pPr>
            <a:r>
              <a:rPr lang="tr-TR" sz="2400" b="1" dirty="0"/>
              <a:t>Üçüncü dereceye kadar (dâhil) kan ve sıhrî hısımları</a:t>
            </a:r>
            <a:br>
              <a:rPr lang="tr-TR" sz="2400" dirty="0"/>
            </a:br>
            <a:r>
              <a:rPr lang="tr-TR" sz="2400" dirty="0"/>
              <a:t>giriş sınavına katılırsa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Sonuç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İlgili üye/üyeler </a:t>
            </a:r>
            <a:r>
              <a:rPr lang="tr-TR" b="1" dirty="0"/>
              <a:t>kuruldan çıkarılır.</a:t>
            </a:r>
            <a:endParaRPr lang="tr-TR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>
                <a:solidFill>
                  <a:srgbClr val="FF0000"/>
                </a:solidFill>
              </a:rPr>
              <a:t>Yerine Atama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Çıkarılan üyelerin yerine </a:t>
            </a:r>
            <a:r>
              <a:rPr lang="tr-TR" b="1" dirty="0"/>
              <a:t>yedek üye/üyeler</a:t>
            </a:r>
            <a:r>
              <a:rPr lang="tr-TR" dirty="0"/>
              <a:t> görevlendirilir.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652D6D6-BBF8-6DEF-A2D1-7496D1337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3099087-97B9-2B12-B0EE-5039A3911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C69FB3-8BED-06A4-DD56-8DB1CF6EAE75}"/>
              </a:ext>
            </a:extLst>
          </p:cNvPr>
          <p:cNvSpPr txBox="1"/>
          <p:nvPr/>
        </p:nvSpPr>
        <p:spPr>
          <a:xfrm>
            <a:off x="838200" y="1026092"/>
            <a:ext cx="633122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13/Ç Başvurunun Değerlendirilmesi</a:t>
            </a:r>
            <a:endParaRPr lang="tr-TR" sz="18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25341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DA3465-74C9-59C7-A123-A151810D2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14A9AE7-31B5-8DF9-EC53-FD0B852BC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93E4A38-38FD-B537-43BF-D0F378447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940" y="2045115"/>
            <a:ext cx="10515600" cy="43112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3) Görevleri</a:t>
            </a:r>
            <a:endParaRPr lang="tr-TR" sz="2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Sınavın yapılmasını sağlamak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Değerlendirme yapmak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Başarı listesini düzenlemek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Sınav sonuçlarını ilan etmek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İtirazları inceleyip sonuçlandırmak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Diğer sınav işlerini yürütmek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4) Çalışma Usulü</a:t>
            </a:r>
            <a:endParaRPr lang="tr-TR" sz="20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Kurul, </a:t>
            </a:r>
            <a:r>
              <a:rPr lang="tr-TR" sz="2000" b="1" dirty="0"/>
              <a:t>üye tam sayısı ile toplanır.</a:t>
            </a:r>
            <a:endParaRPr lang="tr-TR" sz="2000" dirty="0"/>
          </a:p>
          <a:p>
            <a:pPr marL="514350" indent="-514350">
              <a:buFont typeface="+mj-lt"/>
              <a:buAutoNum type="romanUcPeriod"/>
            </a:pPr>
            <a:r>
              <a:rPr lang="tr-TR" sz="2000" dirty="0"/>
              <a:t>Kararlar </a:t>
            </a:r>
            <a:r>
              <a:rPr lang="tr-TR" sz="2000" b="1" dirty="0"/>
              <a:t>oy çokluğuyla</a:t>
            </a:r>
            <a:r>
              <a:rPr lang="tr-TR" sz="2000" dirty="0"/>
              <a:t> alınır.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CB38C42-5322-1B49-0C99-C676AD665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CE3DFA-FB72-88A2-E92E-65EC297AC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EA3C53B-7EDA-A30F-EC4A-90D93E5FAFD3}"/>
              </a:ext>
            </a:extLst>
          </p:cNvPr>
          <p:cNvSpPr txBox="1"/>
          <p:nvPr/>
        </p:nvSpPr>
        <p:spPr>
          <a:xfrm>
            <a:off x="838200" y="1456042"/>
            <a:ext cx="633122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13/Ç Başvurunun Değerlendirilmesi</a:t>
            </a:r>
            <a:endParaRPr lang="tr-TR" sz="18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95729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A5BF-A97F-841E-6566-8CDFF45DB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50186F9-545A-3833-BCD4-2881EE839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91D9018-188B-295D-0150-27A79B580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161"/>
            <a:ext cx="10515600" cy="476371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1) Yazılı veya sözlü sınav</a:t>
            </a:r>
            <a:r>
              <a:rPr lang="tr-TR" sz="2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;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Türkiye Cumhuriyeti Anayasası,</a:t>
            </a: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Atatürk İlkeleri ve İnkılâp Tarihi,</a:t>
            </a: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657 sayılı Devlet Memurları Kanunu,</a:t>
            </a: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indent="-457200" algn="just">
              <a:buFont typeface="+mj-lt"/>
              <a:buAutoNum type="alphaLcParenR"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Mahalli idarelerle ilgili temel mevzuat,</a:t>
            </a: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konularını kapsar.</a:t>
            </a: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Uygulamalı Sınav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Kadro unvanına uygun </a:t>
            </a:r>
            <a:r>
              <a:rPr lang="tr-TR" sz="2400" b="1" dirty="0"/>
              <a:t>mesleki bilgi ve yeteneği</a:t>
            </a:r>
            <a:r>
              <a:rPr lang="tr-TR" sz="2400" dirty="0"/>
              <a:t> ölçer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Sportif dayanıklılık</a:t>
            </a:r>
            <a:r>
              <a:rPr lang="tr-TR" sz="2400" dirty="0"/>
              <a:t> gibi fiziksel özellikleri değerlendirir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8D7EDAF-C973-D289-0E87-2F82D520B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C3847A-50DF-DE6E-1173-AE2E57A6D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829035A-7747-C764-0422-7D9334AAC19D}"/>
              </a:ext>
            </a:extLst>
          </p:cNvPr>
          <p:cNvSpPr txBox="1"/>
          <p:nvPr/>
        </p:nvSpPr>
        <p:spPr>
          <a:xfrm>
            <a:off x="838200" y="1097164"/>
            <a:ext cx="633122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13/D Sınav konuları </a:t>
            </a:r>
          </a:p>
        </p:txBody>
      </p:sp>
    </p:spTree>
    <p:extLst>
      <p:ext uri="{BB962C8B-B14F-4D97-AF65-F5344CB8AC3E}">
        <p14:creationId xmlns:p14="http://schemas.microsoft.com/office/powerpoint/2010/main" val="7603547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917B7-C234-EE91-92BE-84807417DF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4BC436F-8AE9-5B8A-5633-253469D62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86956EE-1D3A-19A2-4C4D-F3107EDA0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29161"/>
            <a:ext cx="10515600" cy="476371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Sınav Bölümleri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Yazılı veya Sözlü Sınav:</a:t>
            </a:r>
            <a:r>
              <a:rPr lang="tr-TR" sz="2400" dirty="0"/>
              <a:t> Adayların </a:t>
            </a:r>
            <a:r>
              <a:rPr lang="tr-TR" sz="2400" b="1" dirty="0"/>
              <a:t>bilgi ve yeteneklerini</a:t>
            </a:r>
            <a:r>
              <a:rPr lang="tr-TR" sz="2400" dirty="0"/>
              <a:t> ölçer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Uygulamalı Sınav:</a:t>
            </a:r>
            <a:r>
              <a:rPr lang="tr-TR" sz="2400" dirty="0"/>
              <a:t> Mesleki bilgi, yetenek ve sportif dayanıklılığı değerlendirir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1A1A6D5-1401-E2A3-3DDA-14F3E0E69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03223A-D136-058F-180F-2631A099B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436604B-AE29-6100-E554-6898B19699AA}"/>
              </a:ext>
            </a:extLst>
          </p:cNvPr>
          <p:cNvSpPr txBox="1"/>
          <p:nvPr/>
        </p:nvSpPr>
        <p:spPr>
          <a:xfrm>
            <a:off x="838200" y="1097164"/>
            <a:ext cx="6331226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13/E Sınav Yapılması</a:t>
            </a:r>
            <a:endParaRPr lang="tr-TR" sz="2400" b="1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0189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25933-9817-A50E-7D44-854838029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76A0FF0-5CF8-A5F6-C12C-A7DCDEDEB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377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6FE25FC-9C65-A24E-3A6A-B1E7983463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747"/>
            <a:ext cx="10515600" cy="4288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Yazılı veya Sözlü Sınav Puanlama</a:t>
            </a:r>
            <a:endParaRPr lang="tr-TR" sz="2400" dirty="0">
              <a:solidFill>
                <a:srgbClr val="FF0000"/>
              </a:solidFill>
            </a:endParaRPr>
          </a:p>
          <a:p>
            <a:pPr marL="400050" indent="-400050">
              <a:buFont typeface="+mj-lt"/>
              <a:buAutoNum type="romanUcPeriod"/>
            </a:pPr>
            <a:r>
              <a:rPr lang="tr-TR" sz="2400" dirty="0"/>
              <a:t>Konular: Yönetmelik 13/D maddesi (a), (b), (c) ve (ç) bentleri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400" dirty="0"/>
              <a:t>Her konu için: </a:t>
            </a:r>
            <a:r>
              <a:rPr lang="tr-TR" sz="2400" b="1" dirty="0"/>
              <a:t>25 puan</a:t>
            </a:r>
            <a:endParaRPr lang="tr-TR" sz="2400" dirty="0"/>
          </a:p>
          <a:p>
            <a:pPr marL="400050" indent="-400050">
              <a:buFont typeface="+mj-lt"/>
              <a:buAutoNum type="romanUcPeriod"/>
            </a:pPr>
            <a:r>
              <a:rPr lang="tr-TR" sz="2400" dirty="0"/>
              <a:t>Toplam: </a:t>
            </a:r>
            <a:r>
              <a:rPr lang="tr-TR" sz="2400" b="1" dirty="0"/>
              <a:t>100 puan</a:t>
            </a:r>
            <a:endParaRPr lang="tr-TR" sz="2400" dirty="0"/>
          </a:p>
          <a:p>
            <a:pPr marL="400050" indent="-400050">
              <a:buFont typeface="+mj-lt"/>
              <a:buAutoNum type="romanUcPeriod"/>
            </a:pPr>
            <a:r>
              <a:rPr lang="tr-TR" sz="2400" b="1" dirty="0"/>
              <a:t>Puanlar, sınav kurulu üyeleri tarafından ayrı ayrı tutanağa geçirilir</a:t>
            </a:r>
            <a:endParaRPr lang="tr-TR" sz="2400" dirty="0"/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Uygulamalı Sınav Puanlama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Toplam puan: </a:t>
            </a:r>
            <a:r>
              <a:rPr lang="tr-TR" sz="2400" b="1" dirty="0"/>
              <a:t>100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Sınav kurulu üyeleri tarafından verilen puanlar ayrı ayrı tutanağa geçirilir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6A65A04-DD45-3F89-EB28-0FC059AA1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0437D7F-22A7-CA79-01A0-F734DDE2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5494E9F-0890-34DF-AF6A-477F8F7698B4}"/>
              </a:ext>
            </a:extLst>
          </p:cNvPr>
          <p:cNvSpPr txBox="1"/>
          <p:nvPr/>
        </p:nvSpPr>
        <p:spPr>
          <a:xfrm>
            <a:off x="838200" y="1396924"/>
            <a:ext cx="7338391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13/F Sınav sonuçlarının değerlendirilmesi ve ilanı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2314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55610-0E3A-334D-730A-297E439F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0C8005-4966-55A2-48E6-35B9CE092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8377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F79E967-DFAE-0D7B-BCA5-7368210CE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0747"/>
            <a:ext cx="10515600" cy="4288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3) Sınavın Değerlendirilmesi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Birinci bölüm (yazılı/sözlü): %50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İkinci bölüm (uygulamalı): %50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Sınav puanı = %50 + %50 toplamı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Başarı şartı: En az 60 puan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Puanlar, sınav kurulu üyeleri tarafından ayrı ayrı tutanağa geçirilir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C5BC354-DBA5-2113-885D-1C1E005DE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3B9A4B1-F4EC-82B2-DE9B-549519722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F23AC1F-0A22-4FB1-1B8F-1E7E102FFAEF}"/>
              </a:ext>
            </a:extLst>
          </p:cNvPr>
          <p:cNvSpPr txBox="1"/>
          <p:nvPr/>
        </p:nvSpPr>
        <p:spPr>
          <a:xfrm>
            <a:off x="838200" y="1396924"/>
            <a:ext cx="7338391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13/F Sınav sonuçlarının değerlendirilmesi ve ilanı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8511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7DF64-8439-A7A3-BAB9-0A240623B3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66AB46A-1CE4-6427-C97E-7EC12B6F74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D59E34-01D4-B5B0-1CF2-7D31DAE35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3275"/>
            <a:ext cx="10515600" cy="41053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4). Atamaya Esas Başarı Puanı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Hesaplama:</a:t>
            </a:r>
            <a:r>
              <a:rPr lang="tr-TR" sz="2400" dirty="0"/>
              <a:t> Sınav puanı ile KPSS puanının </a:t>
            </a:r>
            <a:r>
              <a:rPr lang="tr-TR" sz="2400" b="1" dirty="0"/>
              <a:t>aritmetik ortalaması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İlan:</a:t>
            </a:r>
            <a:r>
              <a:rPr lang="tr-TR" sz="2400" dirty="0"/>
              <a:t> Belediyenin internet sitesinde yayımlanır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5). Aynı Başarı Puanı Durumu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Adayların </a:t>
            </a:r>
            <a:r>
              <a:rPr lang="tr-TR" sz="2400" b="1" dirty="0"/>
              <a:t>atamaya esas başarı puanı eşit</a:t>
            </a:r>
            <a:r>
              <a:rPr lang="tr-TR" sz="2400" dirty="0"/>
              <a:t> ise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KPSS puanı yüksek olana öncelik verilir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683A483-EEAB-7801-1806-026553336F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0D12B99-9988-3A6F-2BAE-AFC61C5D3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DC08570-C6E0-F66D-8A62-8C084399C1EA}"/>
              </a:ext>
            </a:extLst>
          </p:cNvPr>
          <p:cNvSpPr txBox="1"/>
          <p:nvPr/>
        </p:nvSpPr>
        <p:spPr>
          <a:xfrm>
            <a:off x="838200" y="1219200"/>
            <a:ext cx="7338391" cy="5871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13/F Sınav sonuçlarının değerlendirilmesi ve ilanı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5763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0408A8-C20A-4459-6A37-F0F1D3F81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6C9FBA-DB0F-AF46-9C68-B1319AB1A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6F93F3-79FA-863F-5CB1-5D869FF0F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9096"/>
            <a:ext cx="10176164" cy="3478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6). Atama ve Yedek Adayla</a:t>
            </a:r>
            <a:r>
              <a:rPr lang="tr-TR" sz="2400" b="1" dirty="0"/>
              <a:t>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Atama sırası:</a:t>
            </a:r>
            <a:r>
              <a:rPr lang="tr-TR" sz="2400" dirty="0"/>
              <a:t> En yüksek başarı puanından başlar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Asıl adaylar:</a:t>
            </a:r>
            <a:r>
              <a:rPr lang="tr-TR" sz="2400" dirty="0"/>
              <a:t> Atama yapılacak kadro sayısı kadar belirlenir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Yedek adaylar:</a:t>
            </a:r>
            <a:r>
              <a:rPr lang="tr-TR" sz="2400" dirty="0"/>
              <a:t> Belediye, asıl aday sayısı kadar belirleyebilir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İlan:</a:t>
            </a:r>
            <a:r>
              <a:rPr lang="tr-TR" sz="2400" dirty="0"/>
              <a:t> Asıl ve yedek listeler belediyenin internet sitesinde yayımlanır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Tebligat:</a:t>
            </a:r>
            <a:r>
              <a:rPr lang="tr-TR" sz="2400" dirty="0"/>
              <a:t> Listede yer alanlara ayrıca yazılı tebligat yapılır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A4A40F6-D6C0-EF43-2DFE-ACE90673C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DB9D983-94D6-2B21-D4B5-9FA947536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F6E21C8-BE91-E20F-7651-1435A89DE861}"/>
              </a:ext>
            </a:extLst>
          </p:cNvPr>
          <p:cNvSpPr txBox="1"/>
          <p:nvPr/>
        </p:nvSpPr>
        <p:spPr>
          <a:xfrm>
            <a:off x="718930" y="1465573"/>
            <a:ext cx="7891669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13/F Sınav sonuçlarının değerlendirilmesi ve ilanı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627838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56107-33B4-7FAA-BEF4-286C23430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E60B95-3069-3B49-4DB8-7A5364F54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59AF69-E69B-AE75-4CAB-17D69CBC30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99096"/>
            <a:ext cx="10176164" cy="34782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Sınav Sonuçlarına İtiraz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İtiraz süresi:</a:t>
            </a:r>
            <a:r>
              <a:rPr lang="tr-TR" sz="2400" dirty="0"/>
              <a:t> Başarı listesi ilanından itibaren </a:t>
            </a:r>
            <a:r>
              <a:rPr lang="tr-TR" sz="2400" b="1" dirty="0"/>
              <a:t>7 gün içinde</a:t>
            </a:r>
            <a:r>
              <a:rPr lang="tr-TR" sz="2400" dirty="0"/>
              <a:t> yazılı olarak yapılabilir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Değerlendirme:</a:t>
            </a:r>
            <a:r>
              <a:rPr lang="tr-TR" sz="2400" dirty="0"/>
              <a:t> İtirazlar, sınav kurulu tarafından </a:t>
            </a:r>
            <a:r>
              <a:rPr lang="tr-TR" sz="2400" b="1" dirty="0"/>
              <a:t>7 gün içinde</a:t>
            </a:r>
            <a:r>
              <a:rPr lang="tr-TR" sz="2400" dirty="0"/>
              <a:t> sonuçlandırılır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Bildirim:</a:t>
            </a:r>
            <a:r>
              <a:rPr lang="tr-TR" sz="2400" dirty="0"/>
              <a:t> Sonuç, adaya </a:t>
            </a:r>
            <a:r>
              <a:rPr lang="tr-TR" sz="2400" b="1" dirty="0"/>
              <a:t>yazılı olarak</a:t>
            </a:r>
            <a:r>
              <a:rPr lang="tr-TR" sz="2400" dirty="0"/>
              <a:t> bildirilir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2EF0896-52FD-E6E3-BE00-2CCB8A817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AB544AC-7F2C-7E72-7FC8-09BBB19B6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69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73B9F42-DE28-A548-64AF-B73CF4C1D935}"/>
              </a:ext>
            </a:extLst>
          </p:cNvPr>
          <p:cNvSpPr txBox="1"/>
          <p:nvPr/>
        </p:nvSpPr>
        <p:spPr>
          <a:xfrm>
            <a:off x="718930" y="1465573"/>
            <a:ext cx="7891669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13/G Sınav sonuçlarının değerlendirilmesi ve ilanı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0015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B5E8B-3095-A987-9F2C-C7432BB86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57D9798-CD88-6C5C-0AAA-08418F2B0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187399"/>
            <a:ext cx="9213272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8BA0C5B-89C2-4B94-C70C-201DD4E3D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464399"/>
            <a:ext cx="11693235" cy="5069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Atanmaya Hak Kazananların Başvurusu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Duyuru:</a:t>
            </a:r>
            <a:r>
              <a:rPr lang="tr-TR" sz="2400" dirty="0"/>
              <a:t> Belediyenin internet sitesinde yayımlanır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Başarı listesine göre </a:t>
            </a:r>
            <a:r>
              <a:rPr lang="tr-TR" b="1" dirty="0"/>
              <a:t>asıl kazanan adaylardan istenilecek belgeler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Belgelerin </a:t>
            </a:r>
            <a:r>
              <a:rPr lang="tr-TR" b="1" dirty="0"/>
              <a:t>son teslim tarihi</a:t>
            </a:r>
            <a:r>
              <a:rPr lang="tr-TR" dirty="0"/>
              <a:t> belirtilir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Başvuru:</a:t>
            </a:r>
            <a:r>
              <a:rPr lang="tr-TR" sz="2400" dirty="0"/>
              <a:t> Adaylar duyuruda belirtilen süre içinde </a:t>
            </a:r>
            <a:r>
              <a:rPr lang="tr-TR" sz="2400" b="1" dirty="0"/>
              <a:t>gerekli belgelerle yazılı olarak başvurur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1725974-5101-209B-0236-154954F75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0651C2C-D09B-386F-E3FC-6401BE619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E17A70F-40CA-567B-681A-2F86553A709F}"/>
              </a:ext>
            </a:extLst>
          </p:cNvPr>
          <p:cNvSpPr txBox="1"/>
          <p:nvPr/>
        </p:nvSpPr>
        <p:spPr>
          <a:xfrm>
            <a:off x="491836" y="935259"/>
            <a:ext cx="633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14 m.) Atama işlemleri </a:t>
            </a:r>
            <a:endParaRPr lang="tr-TR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2055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978C5-92D5-8B58-D81B-62F1A94DC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0DB99C1-F245-D6DD-18DF-413A268E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364" y="187399"/>
            <a:ext cx="9213272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98E8BC7-92D2-87F9-1DAA-D1ADFCF17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1464399"/>
            <a:ext cx="11693235" cy="50696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Atama İşlemi ve Şartlar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Belge İncelemesi:</a:t>
            </a:r>
            <a:r>
              <a:rPr lang="tr-TR" sz="2400" dirty="0"/>
              <a:t> Belediye tarafından yapılır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Atama:</a:t>
            </a:r>
            <a:r>
              <a:rPr lang="tr-TR" sz="2400" dirty="0"/>
              <a:t> Koşulları sağlayan adayların atamaları gerçekleştirilir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Atama yapılamayan durumlar: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Koşullara uymayan adaylar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Belgelerini süresi içinde teslim etmeyenler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Güvenlik soruşturması olumsuz</a:t>
            </a:r>
            <a:r>
              <a:rPr lang="tr-TR" dirty="0"/>
              <a:t> sonuçlananlar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221037B-D5C9-5642-A0CC-A5B2B174E1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94C97BB-428D-F4B8-3CC1-98192D342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8AF09DE-301E-2F91-CC61-F9BBD936399B}"/>
              </a:ext>
            </a:extLst>
          </p:cNvPr>
          <p:cNvSpPr txBox="1"/>
          <p:nvPr/>
        </p:nvSpPr>
        <p:spPr>
          <a:xfrm>
            <a:off x="491836" y="935259"/>
            <a:ext cx="633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14 m.) Atama işlemleri </a:t>
            </a:r>
            <a:endParaRPr lang="tr-TR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3643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E2FF9-4BAE-68FF-BEED-693F61470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9724B6D-7705-3FC9-00FD-CC35A8348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28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235462-EE5C-510D-3E7A-1783E0146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3"/>
            <a:ext cx="10228118" cy="4353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3) Boş Kalan Kadroların Doldurulması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İptal veya geçerli mazeretsiz göreve başlamama:</a:t>
            </a:r>
            <a:r>
              <a:rPr lang="tr-TR" sz="2400" dirty="0"/>
              <a:t> Atanma şartlarını taşımayanların atamaları iptal edilir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Boş kalan kadrolar: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Başarı sıralamasına göre yedek adaylardan atanabilir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Süre: Başarı puanı ilan tarihinden itibaren </a:t>
            </a:r>
            <a:r>
              <a:rPr lang="tr-TR" b="1" dirty="0"/>
              <a:t>en fazla 6 ay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Duyuru: Bir sonraki sınav ilanına kadar geçerlidir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AD95886-1D7C-2EB8-7B11-971809900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FD5E859-7ED0-EDCE-0689-3E0121650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D5DC2D9-6FA8-D3B8-C8AE-A9C5D9472F9B}"/>
              </a:ext>
            </a:extLst>
          </p:cNvPr>
          <p:cNvSpPr txBox="1"/>
          <p:nvPr/>
        </p:nvSpPr>
        <p:spPr>
          <a:xfrm>
            <a:off x="838200" y="1290713"/>
            <a:ext cx="633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14 m.) Atama işlemleri </a:t>
            </a:r>
            <a:endParaRPr lang="tr-TR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80635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5FD8A-9D2C-5849-DD79-20A703FF0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010DCB-54F8-CB3E-808C-BEF4E40C2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33C1D28-5841-7FEE-7891-285344B92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492"/>
            <a:ext cx="10228118" cy="4353003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tr-TR" sz="2400" b="1" dirty="0">
                <a:solidFill>
                  <a:srgbClr val="FF0000"/>
                </a:solidFill>
              </a:rPr>
              <a:t>Geçersiz sayılma ve iptal: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Sınav başvuru formunda veya atama sırasında </a:t>
            </a:r>
            <a:r>
              <a:rPr lang="tr-TR" b="1" dirty="0"/>
              <a:t>gerçeğe aykırı beyanda bulunan veya belge verenlerin</a:t>
            </a:r>
            <a:endParaRPr lang="tr-TR" dirty="0"/>
          </a:p>
          <a:p>
            <a:pPr marL="1428750" lvl="2" indent="-514350">
              <a:buFont typeface="+mj-lt"/>
              <a:buAutoNum type="romanUcPeriod"/>
            </a:pPr>
            <a:r>
              <a:rPr lang="tr-TR" sz="2400" dirty="0"/>
              <a:t>Sınav sonuçları geçersiz sayılır</a:t>
            </a:r>
          </a:p>
          <a:p>
            <a:pPr marL="1428750" lvl="2" indent="-514350">
              <a:buFont typeface="+mj-lt"/>
              <a:buAutoNum type="romanUcPeriod"/>
            </a:pPr>
            <a:r>
              <a:rPr lang="tr-TR" sz="2400" dirty="0"/>
              <a:t>Atamaları yapılmaz veya yapılmışsa iptal edilir</a:t>
            </a:r>
          </a:p>
          <a:p>
            <a:pPr marL="1428750" lvl="2" indent="-514350">
              <a:buFont typeface="+mj-lt"/>
              <a:buAutoNum type="romanUcPeriod"/>
            </a:pPr>
            <a:r>
              <a:rPr lang="tr-TR" sz="2400" b="1" dirty="0"/>
              <a:t>Hiçbir hak talep edemezler</a:t>
            </a:r>
            <a:endParaRPr lang="tr-TR" sz="2400" dirty="0"/>
          </a:p>
          <a:p>
            <a:pPr>
              <a:buFont typeface="+mj-lt"/>
              <a:buAutoNum type="arabicPeriod"/>
            </a:pPr>
            <a:r>
              <a:rPr lang="tr-TR" sz="2400" b="1" dirty="0">
                <a:solidFill>
                  <a:srgbClr val="FF0000"/>
                </a:solidFill>
              </a:rPr>
              <a:t>Yasal işlem: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Bu kişiler hakkında </a:t>
            </a:r>
            <a:r>
              <a:rPr lang="tr-TR" b="1" dirty="0"/>
              <a:t>ilgili makamlara suç duyurusunda bulunulur</a:t>
            </a:r>
            <a:endParaRPr lang="tr-TR" dirty="0"/>
          </a:p>
          <a:p>
            <a:pPr marL="0" indent="0" algn="just">
              <a:lnSpc>
                <a:spcPct val="150000"/>
              </a:lnSpc>
              <a:buNone/>
            </a:pPr>
            <a:endParaRPr lang="tr-TR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009A480-FADD-431C-9791-286C9C725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904E714-10C6-C249-9962-D25E5EF4A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A848A43-2925-6121-D554-5626E7BB61AC}"/>
              </a:ext>
            </a:extLst>
          </p:cNvPr>
          <p:cNvSpPr txBox="1"/>
          <p:nvPr/>
        </p:nvSpPr>
        <p:spPr>
          <a:xfrm>
            <a:off x="838200" y="1440103"/>
            <a:ext cx="633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14/A </a:t>
            </a:r>
            <a:r>
              <a:rPr lang="tr-TR" sz="2400" b="1" dirty="0">
                <a:solidFill>
                  <a:srgbClr val="0070C0"/>
                </a:solidFill>
              </a:rPr>
              <a:t>Gerçeğe Aykırı Beyan ve Belgeler</a:t>
            </a:r>
          </a:p>
        </p:txBody>
      </p:sp>
    </p:spTree>
    <p:extLst>
      <p:ext uri="{BB962C8B-B14F-4D97-AF65-F5344CB8AC3E}">
        <p14:creationId xmlns:p14="http://schemas.microsoft.com/office/powerpoint/2010/main" val="7956119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609B2-F497-BD9D-9174-D6D4635D4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002ACEF-D4DE-6B4E-6CBB-55C18E580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B4F57BC-451E-3E70-9CE1-D84153F146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2671"/>
            <a:ext cx="10228118" cy="41613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Sınav Belgelerinin Saklanması ve İadesi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Ataması yapılan adaylar:</a:t>
            </a:r>
            <a:r>
              <a:rPr lang="tr-TR" sz="2400" dirty="0"/>
              <a:t> Sınav belgeleri </a:t>
            </a:r>
            <a:r>
              <a:rPr lang="tr-TR" sz="2400" b="1" dirty="0"/>
              <a:t>özlük dosyalarında saklanır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Ataması yapılmayan adaylar:</a:t>
            </a:r>
            <a:r>
              <a:rPr lang="tr-TR" sz="2400" dirty="0"/>
              <a:t> Belgeler, </a:t>
            </a:r>
            <a:r>
              <a:rPr lang="tr-TR" sz="2400" b="1" dirty="0"/>
              <a:t>başarı listesi ilanından itibaren 2 ay içinde talep edilirse iade edilir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A280A15-C297-FDE0-BFC1-0737C1603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4D0657D-81C2-9F06-EC9C-6CCB208EC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DCB3006-E008-F83C-C02B-27DEB8A97DC0}"/>
              </a:ext>
            </a:extLst>
          </p:cNvPr>
          <p:cNvSpPr txBox="1"/>
          <p:nvPr/>
        </p:nvSpPr>
        <p:spPr>
          <a:xfrm>
            <a:off x="838200" y="1440103"/>
            <a:ext cx="633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latin typeface="+mj-lt"/>
                <a:ea typeface="Times New Roman" panose="02020603050405020304" pitchFamily="18" charset="0"/>
              </a:rPr>
              <a:t>14/B  Sınav Belgelerinin Saklanması</a:t>
            </a:r>
            <a:endParaRPr lang="tr-TR" sz="2400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54780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B6580-C326-84D2-E59F-4E3D7EDCB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41F7BD-7BFB-3CB2-F7A4-24AEFFBB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1C73E8B-63AB-1C96-126E-E0939C30F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509" y="2230987"/>
            <a:ext cx="10228118" cy="23271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Sınav Sekretarya Hizmetleri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Sınava ve sınav kuruluna ilişkin </a:t>
            </a:r>
            <a:r>
              <a:rPr lang="tr-TR" sz="2400" b="1" dirty="0"/>
              <a:t>sekretarya hizmetleri</a:t>
            </a:r>
            <a:r>
              <a:rPr lang="tr-TR" sz="2400" dirty="0"/>
              <a:t>,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İnsan kaynaklarından sorumlu birim</a:t>
            </a:r>
            <a:r>
              <a:rPr lang="tr-TR" sz="2400" dirty="0"/>
              <a:t> tarafından yürütülür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A7C42F-C6B2-C860-25BB-31FE2EDDD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37CFF9C-10AE-7A6F-0A07-F73BC7BF6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8769458B-9235-D5A9-68F6-BF0DAA83BEDB}"/>
              </a:ext>
            </a:extLst>
          </p:cNvPr>
          <p:cNvSpPr txBox="1"/>
          <p:nvPr/>
        </p:nvSpPr>
        <p:spPr>
          <a:xfrm>
            <a:off x="838200" y="1440103"/>
            <a:ext cx="6331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14/C) Sekretarya Hizmetleri</a:t>
            </a:r>
            <a:endParaRPr lang="tr-TR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55594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5E064-8039-2E49-9ABE-9B8E8F47F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BF05AAA-980F-BCEC-7198-1D3B3FD9E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328A5BA-2AF2-9907-CA8C-7ED39577A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901769"/>
            <a:ext cx="10228118" cy="45911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300" b="1" dirty="0">
                <a:solidFill>
                  <a:srgbClr val="FF0000"/>
                </a:solidFill>
              </a:rPr>
              <a:t>1 Aday Kontrolü:</a:t>
            </a:r>
            <a:endParaRPr lang="tr-TR" sz="23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300" b="1" dirty="0"/>
              <a:t>Belediyeler, başvuran adayların: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300" dirty="0"/>
              <a:t>T.C. kimlik numarası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300" dirty="0"/>
              <a:t>Ad ve soyadı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300" dirty="0"/>
              <a:t>KPSS puanı  doğruluğunu</a:t>
            </a:r>
            <a:br>
              <a:rPr lang="tr-TR" sz="2300" dirty="0"/>
            </a:br>
            <a:r>
              <a:rPr lang="tr-TR" sz="2300" dirty="0"/>
              <a:t> </a:t>
            </a:r>
            <a:r>
              <a:rPr lang="tr-TR" sz="2300" b="1" dirty="0"/>
              <a:t>ÖSYM internet sitesinden</a:t>
            </a:r>
            <a:r>
              <a:rPr lang="tr-TR" sz="2300" dirty="0"/>
              <a:t> kontrol eder.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300" dirty="0"/>
              <a:t>Sınav sonuç belgesinde tahrifat yapan adaylar </a:t>
            </a:r>
            <a:r>
              <a:rPr lang="tr-TR" sz="2300" b="1" dirty="0"/>
              <a:t>ÖSYM’ye bildirilir</a:t>
            </a:r>
            <a:r>
              <a:rPr lang="tr-TR" sz="2300" dirty="0"/>
              <a:t>.</a:t>
            </a:r>
          </a:p>
          <a:p>
            <a:pPr marL="0" indent="0">
              <a:buNone/>
            </a:pPr>
            <a:r>
              <a:rPr lang="tr-TR" sz="2300" b="1" dirty="0">
                <a:solidFill>
                  <a:srgbClr val="FF0000"/>
                </a:solidFill>
              </a:rPr>
              <a:t>2 Atama Bilgilerinin Bakanlığa Bildirilmesi</a:t>
            </a:r>
            <a:endParaRPr lang="tr-TR" sz="23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sz="2300" b="1" dirty="0"/>
              <a:t>Bildirim kapsamı:</a:t>
            </a:r>
            <a:r>
              <a:rPr lang="tr-TR" sz="2300" dirty="0"/>
              <a:t> Atama yapılan kadroların </a:t>
            </a:r>
            <a:r>
              <a:rPr lang="tr-TR" sz="2300" b="1" dirty="0"/>
              <a:t>unvan ve sayısı</a:t>
            </a:r>
            <a:endParaRPr lang="tr-TR" sz="2300" dirty="0"/>
          </a:p>
          <a:p>
            <a:pPr marL="971550" lvl="1" indent="-514350">
              <a:buFont typeface="+mj-lt"/>
              <a:buAutoNum type="romanUcPeriod"/>
            </a:pPr>
            <a:r>
              <a:rPr lang="tr-TR" sz="2300" b="1" dirty="0"/>
              <a:t>Bildirim süresi:</a:t>
            </a:r>
            <a:r>
              <a:rPr lang="tr-TR" sz="2300" dirty="0"/>
              <a:t> Göreve başlama tarihinden itibaren </a:t>
            </a:r>
            <a:r>
              <a:rPr lang="tr-TR" sz="2300" b="1" dirty="0"/>
              <a:t>15 gün içinde</a:t>
            </a:r>
            <a:endParaRPr lang="tr-TR" sz="2300" dirty="0"/>
          </a:p>
          <a:p>
            <a:pPr marL="971550" lvl="1" indent="-514350">
              <a:buFont typeface="+mj-lt"/>
              <a:buAutoNum type="romanUcPeriod"/>
            </a:pPr>
            <a:r>
              <a:rPr lang="tr-TR" sz="2300" b="1" dirty="0"/>
              <a:t>Bildirim yapılacak makam:</a:t>
            </a:r>
            <a:r>
              <a:rPr lang="tr-TR" sz="2300" dirty="0"/>
              <a:t> Çevre, Şehircilik ve İklim Değişikliği Bakanlığı</a:t>
            </a:r>
          </a:p>
          <a:p>
            <a:pPr marL="971550" lvl="1" indent="-514350">
              <a:buFont typeface="+mj-lt"/>
              <a:buAutoNum type="romanUcPeriod"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BBD0B77-57B7-820C-0D07-1EB8A9B14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39D030C-2443-15F5-46B9-ECA2773DA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3D213DD-C6F7-97CC-637F-79679764BA53}"/>
              </a:ext>
            </a:extLst>
          </p:cNvPr>
          <p:cNvSpPr txBox="1"/>
          <p:nvPr/>
        </p:nvSpPr>
        <p:spPr>
          <a:xfrm>
            <a:off x="838199" y="1440103"/>
            <a:ext cx="8514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15 m) KPSS Puanlarının Kontrolü Ve Bildirim Yükümlülüğü</a:t>
            </a:r>
            <a:endParaRPr lang="tr-TR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23515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EE0201-AC18-EAA4-9CA2-AF3E3726D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7FE29D2-FE40-1909-FC57-5FEE72F2B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58BBC4B-F2F0-E348-D32A-A65800FE5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140221"/>
            <a:ext cx="10228118" cy="40384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 Atama Durumu ve Kayıt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Kapsam: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Göreve başlayanlar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Başlamayanlar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Ataması iptal edilen adaylar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Kayıt süresi:</a:t>
            </a:r>
            <a:r>
              <a:rPr lang="tr-TR" sz="2400" dirty="0"/>
              <a:t> İşlemlerin tamamlanmasını takiben </a:t>
            </a:r>
            <a:r>
              <a:rPr lang="tr-TR" sz="2400" b="1" dirty="0"/>
              <a:t>15 gün içinde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Kayıt yapılacak sistem:</a:t>
            </a:r>
            <a:r>
              <a:rPr lang="tr-TR" sz="2400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Kamu e-Uygulama </a:t>
            </a:r>
            <a:r>
              <a:rPr lang="tr-TR" sz="2400" dirty="0"/>
              <a:t>girilir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6F414D4-E023-618E-38A8-7443E31B1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2BE135A-FE97-95AA-5FEE-37D9E7805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526AD5E-1263-D741-C77C-C36258A18F03}"/>
              </a:ext>
            </a:extLst>
          </p:cNvPr>
          <p:cNvSpPr txBox="1"/>
          <p:nvPr/>
        </p:nvSpPr>
        <p:spPr>
          <a:xfrm>
            <a:off x="838199" y="1440103"/>
            <a:ext cx="8514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15 m) KPSS Puanlarının Kontrolü Ve Bildirim Yükümlülüğü</a:t>
            </a:r>
            <a:endParaRPr lang="tr-TR" sz="2400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4353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C59D-F6A4-47D1-1EFC-97698896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843625-C5DD-82C0-26D9-2F152C89D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Dördüncü Bölüm</a:t>
            </a:r>
            <a:b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</a:br>
            <a:r>
              <a:rPr lang="tr-TR" sz="3200" i="0" dirty="0">
                <a:solidFill>
                  <a:srgbClr val="FF0000"/>
                </a:solidFill>
                <a:effectLst/>
                <a:cs typeface="Times New Roman" panose="02020603050405020304" pitchFamily="18" charset="0"/>
              </a:rPr>
              <a:t>Sınav Ve Atamaya İlişkin Esaslar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DE3618B-E09B-A106-EDB9-7F51A0399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2673"/>
            <a:ext cx="10228118" cy="40559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1) </a:t>
            </a:r>
            <a:r>
              <a:rPr lang="tr-TR" sz="2400" b="1" dirty="0">
                <a:solidFill>
                  <a:srgbClr val="FF0000"/>
                </a:solidFill>
              </a:rPr>
              <a:t>Zabıta Memurluğuna Geçiş Şartları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Belediye hizmet birimlerinde memur kadrosunda çalışanlardan isteyenler </a:t>
            </a:r>
            <a:r>
              <a:rPr lang="tr-TR" sz="2400" b="1" dirty="0"/>
              <a:t>zabıta memurluğuna geçebilir</a:t>
            </a:r>
            <a:r>
              <a:rPr lang="tr-TR" sz="2400" dirty="0"/>
              <a:t>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Şartlar: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35 yaşını aşmamak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Yönetmeliğin 13/A maddesinin (b) ve (c) bentlerinde yer alan koşulları taşımak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13/E maddesinde öngörülen sınavda başarılı olmak</a:t>
            </a:r>
            <a:endParaRPr lang="tr-TR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Atama: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657 sayılı Kanun</a:t>
            </a:r>
            <a:r>
              <a:rPr lang="tr-TR" dirty="0"/>
              <a:t> ve ilgili mevzuata uygun şekilde yapılır.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4B8EDF4-D44A-2ACD-123B-692443210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A9388E7-B0F8-14E4-D435-E0F7C7675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FE56447-68BC-D3AD-8BEE-1CA9D7F77CC4}"/>
              </a:ext>
            </a:extLst>
          </p:cNvPr>
          <p:cNvSpPr txBox="1"/>
          <p:nvPr/>
        </p:nvSpPr>
        <p:spPr>
          <a:xfrm>
            <a:off x="838200" y="1440952"/>
            <a:ext cx="66016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16 m Başka memurluklardan naklen geçiş</a:t>
            </a:r>
            <a:endParaRPr lang="tr-TR" sz="2400" dirty="0">
              <a:solidFill>
                <a:srgbClr val="0070C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429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0F2E63A-BF10-3864-35EB-41F6E7E308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246" y="1240971"/>
            <a:ext cx="10515600" cy="508120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4700" dirty="0">
                <a:solidFill>
                  <a:srgbClr val="FF0000"/>
                </a:solidFill>
              </a:rPr>
              <a:t>BEŞİNCİ BÖLÜM</a:t>
            </a:r>
          </a:p>
          <a:p>
            <a:pPr marL="0" indent="0" algn="ctr">
              <a:buNone/>
            </a:pPr>
            <a:r>
              <a:rPr lang="tr-TR" sz="4700" dirty="0">
                <a:solidFill>
                  <a:srgbClr val="FF0000"/>
                </a:solidFill>
              </a:rPr>
              <a:t>GÖREVDE YÜKSELME ESASLARI</a:t>
            </a:r>
            <a:br>
              <a:rPr lang="tr-TR" sz="3600" dirty="0">
                <a:solidFill>
                  <a:schemeClr val="accent5"/>
                </a:solidFill>
              </a:rPr>
            </a:br>
            <a:r>
              <a:rPr lang="tr-TR" sz="3600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B0F0"/>
                </a:solidFill>
              </a:rPr>
              <a:t>Kestirmemek</a:t>
            </a:r>
            <a:r>
              <a:rPr lang="tr-TR" sz="3600" dirty="0"/>
              <a:t>,  </a:t>
            </a:r>
            <a:r>
              <a:rPr lang="tr-TR" sz="3900" dirty="0"/>
              <a:t> </a:t>
            </a:r>
            <a:r>
              <a:rPr lang="tr-TR" sz="3900" dirty="0">
                <a:solidFill>
                  <a:srgbClr val="92D050"/>
                </a:solidFill>
              </a:rPr>
              <a:t>izin </a:t>
            </a:r>
            <a:r>
              <a:rPr lang="tr-TR" sz="3600" dirty="0">
                <a:solidFill>
                  <a:srgbClr val="92D050"/>
                </a:solidFill>
              </a:rPr>
              <a:t>vermek /vermemek</a:t>
            </a:r>
            <a:r>
              <a:rPr lang="tr-TR" sz="3600" dirty="0">
                <a:solidFill>
                  <a:srgbClr val="00B0F0"/>
                </a:solidFill>
              </a:rPr>
              <a:t>,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/>
              <a:t>Yardım etmek, </a:t>
            </a:r>
            <a:r>
              <a:rPr lang="tr-TR" sz="4600" dirty="0">
                <a:solidFill>
                  <a:srgbClr val="FF0000"/>
                </a:solidFill>
              </a:rPr>
              <a:t>Denetlemek</a:t>
            </a:r>
            <a:r>
              <a:rPr lang="tr-TR" sz="32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	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işgal etmek, Pazar, </a:t>
            </a:r>
            <a:endParaRPr lang="tr-T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br>
              <a:rPr lang="tr-TR" sz="3600" dirty="0">
                <a:solidFill>
                  <a:srgbClr val="002060"/>
                </a:solidFill>
              </a:rPr>
            </a:br>
            <a:r>
              <a:rPr lang="tr-TR" sz="3600" dirty="0">
                <a:solidFill>
                  <a:srgbClr val="0070C0"/>
                </a:solidFill>
              </a:rPr>
              <a:t>Ergün Kılıç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Tüketici Hakları Derneği Genel Başkanı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Türkiye Belediyeler Birliği</a:t>
            </a:r>
            <a:endParaRPr lang="tr-TR" sz="2400" dirty="0">
              <a:solidFill>
                <a:srgbClr val="0070C0"/>
              </a:solidFill>
            </a:endParaRPr>
          </a:p>
          <a:p>
            <a:pPr marL="3657600" lvl="8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1437136-95B3-1B7A-A863-DE172608B6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54" y="254998"/>
            <a:ext cx="1438860" cy="98597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CA9D6871-83D2-8320-9B51-00E950BF9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916" y="221713"/>
            <a:ext cx="1480930" cy="1100691"/>
          </a:xfrm>
          <a:prstGeom prst="rect">
            <a:avLst/>
          </a:prstGeom>
        </p:spPr>
      </p:pic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7BCC9242-FC77-6921-142E-8ACA277F5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1008366"/>
              </p:ext>
            </p:extLst>
          </p:nvPr>
        </p:nvGraphicFramePr>
        <p:xfrm>
          <a:off x="2425147" y="152640"/>
          <a:ext cx="7686261" cy="1100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550EECE8-E8DC-B941-ABBF-B824CE66A36B}"/>
              </a:ext>
            </a:extLst>
          </p:cNvPr>
          <p:cNvSpPr/>
          <p:nvPr/>
        </p:nvSpPr>
        <p:spPr>
          <a:xfrm>
            <a:off x="10633634" y="2213283"/>
            <a:ext cx="6662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tr-TR" sz="2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79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550EECE8-E8DC-B941-ABBF-B824CE66A36B}"/>
              </a:ext>
            </a:extLst>
          </p:cNvPr>
          <p:cNvSpPr/>
          <p:nvPr/>
        </p:nvSpPr>
        <p:spPr>
          <a:xfrm>
            <a:off x="912454" y="2644170"/>
            <a:ext cx="53002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Ç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endParaRPr lang="tr-TR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0428985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A92F-D605-6EF9-23F5-696539E9E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63954D-11E5-31A3-269B-FD1C71C81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BEŞİNCİ BÖLÜM</a:t>
            </a:r>
            <a:b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  <a:endParaRPr lang="tr-TR" sz="28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892E7F6-4BC9-3288-B3CF-DE0DC22E4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5904" y="2016069"/>
            <a:ext cx="10228118" cy="42259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effectLst/>
                <a:ea typeface="Times New Roman" panose="02020603050405020304" pitchFamily="18" charset="0"/>
              </a:rPr>
              <a:t>1) </a:t>
            </a:r>
            <a:r>
              <a:rPr lang="tr-TR" sz="2400" b="1" dirty="0"/>
              <a:t>Zabıta Kadrolarına Atama Şartı</a:t>
            </a:r>
          </a:p>
          <a:p>
            <a:pPr marL="0" indent="0">
              <a:buNone/>
            </a:pPr>
            <a:r>
              <a:rPr lang="tr-TR" sz="2400" dirty="0"/>
              <a:t>Yönetmeliğin </a:t>
            </a:r>
            <a:r>
              <a:rPr lang="tr-TR" sz="2400" b="1" dirty="0">
                <a:solidFill>
                  <a:srgbClr val="FF0000"/>
                </a:solidFill>
              </a:rPr>
              <a:t>6. maddesinde sayılan unvanlar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için geçerli </a:t>
            </a:r>
            <a:r>
              <a:rPr lang="tr-TR" sz="2400" b="1" dirty="0">
                <a:solidFill>
                  <a:srgbClr val="FF0000"/>
                </a:solidFill>
              </a:rPr>
              <a:t>Zabıta daire başkanı ve zabıta müdürü hariç </a:t>
            </a:r>
            <a:r>
              <a:rPr lang="tr-TR" sz="2400" dirty="0"/>
              <a:t>Atamalarda aşağıdaki </a:t>
            </a:r>
            <a:r>
              <a:rPr lang="tr-TR" sz="2400" b="1" dirty="0"/>
              <a:t>özel şartlar</a:t>
            </a:r>
            <a:r>
              <a:rPr lang="tr-TR" sz="2400" dirty="0"/>
              <a:t> aranır</a:t>
            </a:r>
            <a:r>
              <a:rPr lang="tr-TR" sz="2400" dirty="0">
                <a:effectLst/>
                <a:ea typeface="Times New Roman" panose="02020603050405020304" pitchFamily="18" charset="0"/>
              </a:rPr>
              <a:t>:</a:t>
            </a:r>
            <a:br>
              <a:rPr lang="tr-TR" sz="2400" dirty="0">
                <a:effectLst/>
                <a:ea typeface="Times New Roman" panose="02020603050405020304" pitchFamily="18" charset="0"/>
              </a:rPr>
            </a:br>
            <a:endParaRPr lang="tr-TR" sz="900" dirty="0">
              <a:effectLst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a) Zabıta Şube Müdürlüğüne Atama Şartları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4 yıllık yükseköğrenim mezunu olmak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En az 2 yıl</a:t>
            </a:r>
            <a:r>
              <a:rPr lang="tr-TR" sz="2400" dirty="0"/>
              <a:t> zabıta amiri kadrosunda </a:t>
            </a:r>
            <a:r>
              <a:rPr lang="tr-TR" sz="2400" b="1" dirty="0"/>
              <a:t>veya 6 yıl</a:t>
            </a:r>
            <a:r>
              <a:rPr lang="tr-TR" sz="2400" dirty="0"/>
              <a:t> zabıta komiseri kadrosunda çalışmış olmak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1–4 dereceli kadrolar</a:t>
            </a:r>
            <a:r>
              <a:rPr lang="tr-TR" sz="2400" dirty="0"/>
              <a:t> için, 657 sayılı Kanun’un </a:t>
            </a:r>
            <a:r>
              <a:rPr lang="tr-TR" sz="2400" b="1" dirty="0"/>
              <a:t>68/B maddesinde</a:t>
            </a:r>
            <a:r>
              <a:rPr lang="tr-TR" sz="2400" dirty="0"/>
              <a:t> belirtilen süre kadar hizmeti bulunmak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Görevde yükselme sınavında başarılı olmak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0814B46-CA25-2B1B-11DD-CF63D1D71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C53EDEA-AEF1-9BE7-8250-3CE0E71FD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39304B8-FDC2-2A39-797E-7676015297D9}"/>
              </a:ext>
            </a:extLst>
          </p:cNvPr>
          <p:cNvSpPr txBox="1"/>
          <p:nvPr/>
        </p:nvSpPr>
        <p:spPr>
          <a:xfrm>
            <a:off x="838200" y="1333500"/>
            <a:ext cx="85143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17 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m) </a:t>
            </a: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Şartları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17026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53830-F830-A706-35DA-4103A7EB9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DDD91D-8D07-FEA4-9D12-4CB657444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BEŞİNCİ BÖLÜM</a:t>
            </a:r>
            <a:b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  <a:endParaRPr lang="tr-TR" sz="28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811C46B-A79D-5AF2-C63A-4344F0BB4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769"/>
            <a:ext cx="10228118" cy="47688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b) Zabıta Amirliğine Atama Şartları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En az lise mezunu olmak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Zabıta komiseri olarak çalışma süresi: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4 yıllık yükseköğrenim mezunları: </a:t>
            </a:r>
            <a:r>
              <a:rPr lang="tr-TR" b="1" dirty="0"/>
              <a:t>2 yıl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2 yıllık yüksekokul mezunları: </a:t>
            </a:r>
            <a:r>
              <a:rPr lang="tr-TR" b="1" dirty="0"/>
              <a:t>3 yıl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Lise ve dengi okul mezunları: </a:t>
            </a:r>
            <a:r>
              <a:rPr lang="tr-TR" b="1" dirty="0"/>
              <a:t>4 yıl</a:t>
            </a:r>
            <a:endParaRPr lang="tr-TR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Yükseköğrenim mezunlarının </a:t>
            </a:r>
            <a:r>
              <a:rPr lang="tr-TR" sz="2400" b="1" dirty="0"/>
              <a:t>1–4 dereceli kadrolara atanabilmesi için</a:t>
            </a:r>
            <a:r>
              <a:rPr lang="tr-TR" sz="2400" dirty="0"/>
              <a:t>, 657 sayılı Kanun’un </a:t>
            </a:r>
            <a:r>
              <a:rPr lang="tr-TR" sz="2400" b="1" dirty="0"/>
              <a:t>68/B maddesinde</a:t>
            </a:r>
            <a:r>
              <a:rPr lang="tr-TR" sz="2400" dirty="0"/>
              <a:t> belirtilen süre kadar hizmeti bulunmak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Görevde yükselme sınavında başarılı olmak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D9F4BBF-32F6-A152-A565-E6FA5E8BC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331B2F9-A3D9-6EB3-D9B8-86327A899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6718CE1-1DBC-2EB0-1911-5D107902B202}"/>
              </a:ext>
            </a:extLst>
          </p:cNvPr>
          <p:cNvSpPr txBox="1"/>
          <p:nvPr/>
        </p:nvSpPr>
        <p:spPr>
          <a:xfrm>
            <a:off x="725904" y="1389230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17 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m) </a:t>
            </a: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Şartları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88437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4AC01-3A53-E55D-FA06-7267D6FD1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9012DE-2829-A333-72F1-D75FC5BCD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BEŞİNCİ BÖLÜM</a:t>
            </a:r>
            <a:b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  <a:endParaRPr lang="tr-TR" sz="28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A8CA690-0BE3-25A0-52BD-F96E935B0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01769"/>
            <a:ext cx="10228118" cy="47688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c) Zabıta Komiserliğine Atanma Şartları</a:t>
            </a:r>
            <a:endParaRPr lang="tr-TR" sz="2400" dirty="0">
              <a:solidFill>
                <a:srgbClr val="0070C0"/>
              </a:solidFill>
            </a:endParaRPr>
          </a:p>
          <a:p>
            <a:pPr>
              <a:buFont typeface="+mj-lt"/>
              <a:buAutoNum type="arabicPeriod"/>
            </a:pPr>
            <a:r>
              <a:rPr lang="tr-TR" sz="2400" b="1" dirty="0"/>
              <a:t>Eğitim:</a:t>
            </a:r>
            <a:r>
              <a:rPr lang="tr-TR" sz="2400" dirty="0"/>
              <a:t> En az </a:t>
            </a:r>
            <a:r>
              <a:rPr lang="tr-TR" sz="2400" b="1" dirty="0"/>
              <a:t>lise mezunu</a:t>
            </a:r>
            <a:r>
              <a:rPr lang="tr-TR" sz="2400" dirty="0"/>
              <a:t> olmak</a:t>
            </a:r>
          </a:p>
          <a:p>
            <a:pPr>
              <a:buFont typeface="+mj-lt"/>
              <a:buAutoNum type="arabicPeriod"/>
            </a:pPr>
            <a:r>
              <a:rPr lang="tr-TR" sz="2400" b="1" dirty="0"/>
              <a:t>Hizmet Süresi:</a:t>
            </a:r>
            <a:endParaRPr lang="tr-TR" sz="2400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Lisans mezunları → </a:t>
            </a:r>
            <a:r>
              <a:rPr lang="tr-TR" b="1" dirty="0"/>
              <a:t>2 yıl</a:t>
            </a:r>
            <a:endParaRPr lang="tr-TR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Ön lisans mezunları → </a:t>
            </a:r>
            <a:r>
              <a:rPr lang="tr-TR" b="1" dirty="0"/>
              <a:t>3 yıl</a:t>
            </a:r>
            <a:endParaRPr lang="tr-TR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Lise/dengi okul mezunları → </a:t>
            </a:r>
            <a:r>
              <a:rPr lang="tr-TR" b="1" dirty="0"/>
              <a:t>4 yıl</a:t>
            </a:r>
            <a:br>
              <a:rPr lang="tr-TR" dirty="0"/>
            </a:br>
            <a:r>
              <a:rPr lang="tr-TR" dirty="0"/>
              <a:t>→ Zabıta memuru kadrosunda çalışmış olmak</a:t>
            </a:r>
          </a:p>
          <a:p>
            <a:pPr>
              <a:buFont typeface="+mj-lt"/>
              <a:buAutoNum type="arabicPeriod"/>
            </a:pPr>
            <a:r>
              <a:rPr lang="tr-TR" sz="2400" b="1" dirty="0"/>
              <a:t>657 Sayılı Kanun 68/B:</a:t>
            </a:r>
            <a:endParaRPr lang="tr-TR" sz="2400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Yükseköğrenim mezunları için </a:t>
            </a:r>
            <a:r>
              <a:rPr lang="tr-TR" b="1" dirty="0"/>
              <a:t>1-4 dereceli kadrolara atanabilmek</a:t>
            </a:r>
            <a:r>
              <a:rPr lang="tr-TR" dirty="0"/>
              <a:t> amacıyla gerekli hizmet süresini doldurmuş olmak</a:t>
            </a:r>
          </a:p>
          <a:p>
            <a:pPr>
              <a:buFont typeface="+mj-lt"/>
              <a:buAutoNum type="arabicPeriod"/>
            </a:pPr>
            <a:r>
              <a:rPr lang="tr-TR" sz="2400" b="1" dirty="0"/>
              <a:t>Sınav:</a:t>
            </a:r>
            <a:r>
              <a:rPr lang="tr-TR" sz="2400" dirty="0"/>
              <a:t> Görevde yükselme sınavında </a:t>
            </a:r>
            <a:r>
              <a:rPr lang="tr-TR" sz="2400" b="1" dirty="0"/>
              <a:t>başarılı olmak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562CAB5-042D-1613-B5F7-C5F6447992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02057F31-C88C-433C-8878-CF61D15C7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A3458C1-3E3E-0614-254D-F1B161CE33C4}"/>
              </a:ext>
            </a:extLst>
          </p:cNvPr>
          <p:cNvSpPr txBox="1"/>
          <p:nvPr/>
        </p:nvSpPr>
        <p:spPr>
          <a:xfrm>
            <a:off x="725904" y="1389230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17 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m) </a:t>
            </a: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Şartları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0579030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5A238-DA35-1A82-469C-26B3F5F0F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A6D246E-4F29-6916-82E3-619BDBB4D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BEŞİNCİ BÖLÜM</a:t>
            </a:r>
            <a:b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D14BE2-A545-1DF4-44AC-392F1CF8F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1566954"/>
            <a:ext cx="10840453" cy="47688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Hizmet Süresi ve Değerlendirilmesi;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Belediyeler, atanacak görevin niteliğine göre hizmet sürelerini </a:t>
            </a:r>
            <a:r>
              <a:rPr lang="tr-TR" b="1" dirty="0"/>
              <a:t>657 sayılı Kanun 68/B</a:t>
            </a:r>
            <a:r>
              <a:rPr lang="tr-TR" dirty="0"/>
              <a:t> hükümlerine göre değerlendirir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Kurum içi ve diğer kurumlarda</a:t>
            </a:r>
            <a:r>
              <a:rPr lang="tr-TR" dirty="0"/>
              <a:t> geçen hizmet süreleri dikkate alınır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3 )Zabıta Kadroları İçin Şart</a:t>
            </a:r>
            <a:r>
              <a:rPr lang="tr-TR" sz="2400" b="1" dirty="0"/>
              <a:t>: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Zabıta daire başkanı ve müdürü dışındaki kadrolar için, belirtilen hizmet süresinin </a:t>
            </a:r>
            <a:r>
              <a:rPr lang="tr-TR" b="1" dirty="0"/>
              <a:t>en az 2 yılı zabıta teşkilatında</a:t>
            </a:r>
            <a:r>
              <a:rPr lang="tr-TR" dirty="0"/>
              <a:t> geçmiş olmalıdır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İstisnalar:</a:t>
            </a:r>
            <a:endParaRPr lang="tr-TR" dirty="0"/>
          </a:p>
          <a:p>
            <a:pPr marL="1428750" lvl="2" indent="-514350">
              <a:buFont typeface="+mj-lt"/>
              <a:buAutoNum type="romanUcPeriod"/>
            </a:pPr>
            <a:r>
              <a:rPr lang="tr-TR" sz="2400" dirty="0"/>
              <a:t>Yeni kurulan belediyeler</a:t>
            </a:r>
          </a:p>
          <a:p>
            <a:pPr marL="1428750" lvl="2" indent="-514350">
              <a:buFont typeface="+mj-lt"/>
              <a:buAutoNum type="romanUcPeriod"/>
            </a:pPr>
            <a:r>
              <a:rPr lang="tr-TR" sz="2400" dirty="0"/>
              <a:t>Görevde yükselmeyle ilgili ilana başvuru olmaması durumunda </a:t>
            </a:r>
            <a:r>
              <a:rPr lang="tr-TR" sz="2400" b="1" dirty="0"/>
              <a:t>2 yıl şartı aranmaz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487C342-9492-DBA1-6CD2-AF369853AD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9C8A671-971B-AE96-3062-9665B346E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872A55A-5C22-536B-4EDA-75AD227E68B2}"/>
              </a:ext>
            </a:extLst>
          </p:cNvPr>
          <p:cNvSpPr txBox="1"/>
          <p:nvPr/>
        </p:nvSpPr>
        <p:spPr>
          <a:xfrm>
            <a:off x="838200" y="1176671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17 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m) </a:t>
            </a:r>
            <a:r>
              <a:rPr lang="tr-TR" sz="2400" b="1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Şartları</a:t>
            </a:r>
            <a:r>
              <a:rPr lang="tr-TR" sz="2400" b="1" dirty="0">
                <a:solidFill>
                  <a:srgbClr val="0070C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0070C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19044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8FF52-9A2A-4874-EF5E-0D6D2E2AAE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23CCEB-983A-1ACE-E25B-F3ED5A681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BEŞİNCİ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68BAA70-B292-16F6-5F2C-80ABEB6AA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9040"/>
            <a:ext cx="10387263" cy="3135687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dirty="0">
                <a:effectLst/>
                <a:ea typeface="Times New Roman" panose="02020603050405020304" pitchFamily="18" charset="0"/>
              </a:rPr>
              <a:t>(1) Görevde yükselme suretiyle atanacakların yazılı ve sözlü sınavda başarılı olmaları gerekir</a:t>
            </a:r>
            <a:r>
              <a:rPr lang="tr-TR" sz="2400" dirty="0">
                <a:effectLst/>
              </a:rPr>
              <a:t> </a:t>
            </a:r>
            <a:endParaRPr lang="tr-T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34721B2-6ECE-3612-3378-D4A885048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3367607-FD75-A3FE-631C-33BB9D914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3A571BD-514F-7A87-5EC2-ECD6E7A01ECD}"/>
              </a:ext>
            </a:extLst>
          </p:cNvPr>
          <p:cNvSpPr txBox="1"/>
          <p:nvPr/>
        </p:nvSpPr>
        <p:spPr>
          <a:xfrm>
            <a:off x="838200" y="1457142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18 </a:t>
            </a:r>
            <a:r>
              <a:rPr lang="tr-TR" sz="2400" b="1" dirty="0">
                <a:solidFill>
                  <a:srgbClr val="FF0000"/>
                </a:solidFill>
                <a:ea typeface="Times New Roman" panose="02020603050405020304" pitchFamily="18" charset="0"/>
              </a:rPr>
              <a:t>m) </a:t>
            </a:r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Sınav Şartı</a:t>
            </a:r>
            <a:r>
              <a:rPr lang="tr-TR" sz="2400" b="1" dirty="0">
                <a:solidFill>
                  <a:srgbClr val="FF0000"/>
                </a:solidFill>
                <a:ea typeface="Times New Roman" panose="02020603050405020304" pitchFamily="18" charset="0"/>
              </a:rPr>
              <a:t> </a:t>
            </a:r>
            <a:endParaRPr lang="tr-TR" sz="2400" b="1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74033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9B567-F315-A9A3-241D-7FEC818B7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D6CC66-D0D6-86AD-4B5C-DD74F5C1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3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06E156-78C0-11B2-27A8-1B1C31D8A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2030013"/>
            <a:ext cx="10840453" cy="43263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 Duyuru: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Belediyelerin insan kaynakları birimi, görevde yükselme ile atama yapılacak boş kadroları (unvan, adet, derece, şartlar) </a:t>
            </a:r>
            <a:r>
              <a:rPr lang="tr-TR" sz="2400" b="1" dirty="0"/>
              <a:t>her yıl 15 Ocak’a kadar duyurur</a:t>
            </a:r>
            <a:r>
              <a:rPr lang="tr-TR" sz="2400" dirty="0"/>
              <a:t>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Adayların başvuruları </a:t>
            </a:r>
            <a:r>
              <a:rPr lang="tr-TR" sz="2400" b="1" dirty="0"/>
              <a:t>1 Şubat’a kadar alınır</a:t>
            </a:r>
            <a:r>
              <a:rPr lang="tr-TR" sz="2400" dirty="0"/>
              <a:t>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Duyuruda ayrıca yazılı sınav konularına (EK-15’teki başlıklar) yer verilir.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Başvuru Hakkı: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Başvuru tarihi itibarıyla gerekli nitelikleri taşıyan personel, yalnızca </a:t>
            </a:r>
            <a:r>
              <a:rPr lang="tr-TR" sz="2400" b="1" dirty="0"/>
              <a:t>bir kadro için</a:t>
            </a:r>
            <a:r>
              <a:rPr lang="tr-TR" sz="2400" dirty="0"/>
              <a:t> başvuru yapabilir.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Başvurular elektronik ortamda da yapılabilir (ilan şartına bağlı)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ADD5A2D-F43C-352F-026C-FE32A3CD5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3663E95-0E1B-E081-6598-C3629884F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04F8D40-E3A6-4BD6-A4C6-16D5249227B5}"/>
              </a:ext>
            </a:extLst>
          </p:cNvPr>
          <p:cNvSpPr txBox="1"/>
          <p:nvPr/>
        </p:nvSpPr>
        <p:spPr>
          <a:xfrm>
            <a:off x="513347" y="1195123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19 m)  Duyuru ve başvuru</a:t>
            </a:r>
            <a:endParaRPr lang="tr-TR" sz="2400" dirty="0">
              <a:solidFill>
                <a:srgbClr val="FF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8005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7BD87-4588-25FD-1347-2D5535F86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3F9AB6-9B34-8980-A493-92C1C98616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BEŞİNCİ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CB73C3C-E3AC-C169-8B2C-284D096EB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0746"/>
            <a:ext cx="10515600" cy="43256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</a:t>
            </a:r>
            <a:r>
              <a:rPr lang="tr-TR" sz="2400" b="1" dirty="0"/>
              <a:t>) Aylıksız izin</a:t>
            </a:r>
            <a:r>
              <a:rPr lang="tr-TR" sz="2400" dirty="0"/>
              <a:t> veya başka kanuni izinlerde olan personel de başvurabilir.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4) </a:t>
            </a:r>
            <a:r>
              <a:rPr lang="tr-TR" sz="2400" b="1" dirty="0"/>
              <a:t>Aday memurlar</a:t>
            </a:r>
            <a:r>
              <a:rPr lang="tr-TR" sz="2400" dirty="0"/>
              <a:t> ve </a:t>
            </a:r>
            <a:r>
              <a:rPr lang="tr-TR" sz="2400" b="1" dirty="0"/>
              <a:t>görevden uzaklaştırılmış personel</a:t>
            </a:r>
            <a:r>
              <a:rPr lang="tr-TR" sz="2400" dirty="0"/>
              <a:t> başvuramaz.</a:t>
            </a:r>
          </a:p>
          <a:p>
            <a:pPr marL="0" indent="0">
              <a:buNone/>
            </a:pPr>
            <a:r>
              <a:rPr lang="tr-TR" sz="2400" dirty="0"/>
              <a:t>5) Başka belediye veya kurumlardaki personel başvuramaz.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 Başvuruların Değerlendirilmesi: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5) </a:t>
            </a:r>
            <a:r>
              <a:rPr lang="tr-TR" sz="2400" dirty="0"/>
              <a:t>Personel işleri birimi başvuruları inceler, uygun olanları </a:t>
            </a:r>
            <a:r>
              <a:rPr lang="tr-TR" sz="2400" b="1" dirty="0"/>
              <a:t>15 Şubat’a kadar belediyenin resmi sitesinde ilan eder</a:t>
            </a:r>
            <a:r>
              <a:rPr lang="tr-TR" sz="24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Uygun olmayanlara gerekçeli ret bildirilir.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Listelere </a:t>
            </a:r>
            <a:r>
              <a:rPr lang="tr-TR" sz="2400" b="1" dirty="0"/>
              <a:t>5 iş günü içinde itiraz</a:t>
            </a:r>
            <a:r>
              <a:rPr lang="tr-TR" sz="2400" dirty="0"/>
              <a:t> edilebilir; itirazlar </a:t>
            </a:r>
            <a:r>
              <a:rPr lang="tr-TR" sz="2400" b="1" dirty="0"/>
              <a:t>5 iş gününde sonuçlandırılır</a:t>
            </a:r>
            <a:r>
              <a:rPr lang="tr-TR" sz="2400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1219A71-D61D-3735-F5A7-E44DE04517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8CA9D11-9C31-F267-1EC6-C71DC0A6B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EEB7498-D47E-461C-1A83-E7ED694DCB27}"/>
              </a:ext>
            </a:extLst>
          </p:cNvPr>
          <p:cNvSpPr txBox="1"/>
          <p:nvPr/>
        </p:nvSpPr>
        <p:spPr>
          <a:xfrm>
            <a:off x="838200" y="1470138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19 m)  Duyuru ve başvuru</a:t>
            </a:r>
            <a:endParaRPr lang="tr-TR" sz="2400" dirty="0">
              <a:solidFill>
                <a:srgbClr val="FF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52514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9E230-030C-76FB-DB8F-0DA215DC07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0A4B2EF-4982-E931-5525-52DEDFA21C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06E1C33-93C0-9EA2-C1F6-AD11E30F9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1840761"/>
            <a:ext cx="10840453" cy="46398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>
                <a:solidFill>
                  <a:srgbClr val="FF0000"/>
                </a:solidFill>
              </a:rPr>
              <a:t>7) </a:t>
            </a:r>
            <a:r>
              <a:rPr lang="tr-TR" sz="2400" b="1" dirty="0">
                <a:solidFill>
                  <a:srgbClr val="FF0000"/>
                </a:solidFill>
              </a:rPr>
              <a:t>Valilik ve Bakanlık Süreci: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Belediyeler, yazılı sınava katılacak personelin bilgilerini ve sayılarını </a:t>
            </a:r>
            <a:r>
              <a:rPr lang="tr-TR" b="1" dirty="0"/>
              <a:t>Şubat sonuna kadar valiliğe bildirir</a:t>
            </a:r>
            <a:r>
              <a:rPr lang="tr-TR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Valilik tüm listeleri birleştirip </a:t>
            </a:r>
            <a:r>
              <a:rPr lang="tr-TR" b="1" dirty="0"/>
              <a:t>en geç 15 Mart’a kadar Bakanlığa gönderir</a:t>
            </a:r>
            <a:r>
              <a:rPr lang="tr-TR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Bakanlık, sınava girecek adayların listesini sınavı yapacak kuruma bildirir.</a:t>
            </a:r>
          </a:p>
          <a:p>
            <a:r>
              <a:rPr lang="tr-TR" sz="2400" dirty="0">
                <a:solidFill>
                  <a:srgbClr val="FF0000"/>
                </a:solidFill>
              </a:rPr>
              <a:t>Bu madde ile süreç </a:t>
            </a:r>
            <a:r>
              <a:rPr lang="tr-TR" sz="2400" b="1" dirty="0">
                <a:solidFill>
                  <a:srgbClr val="FF0000"/>
                </a:solidFill>
              </a:rPr>
              <a:t>takvime bağlanmış</a:t>
            </a:r>
            <a:r>
              <a:rPr lang="tr-TR" sz="2400" dirty="0">
                <a:solidFill>
                  <a:srgbClr val="FF0000"/>
                </a:solidFill>
              </a:rPr>
              <a:t> durumda: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15 Ocak</a:t>
            </a:r>
            <a:r>
              <a:rPr lang="tr-TR" sz="2400" dirty="0"/>
              <a:t> → Duyuru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1 Şubat</a:t>
            </a:r>
            <a:r>
              <a:rPr lang="tr-TR" sz="2400" dirty="0"/>
              <a:t> → Son başvuru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15 Şubat</a:t>
            </a:r>
            <a:r>
              <a:rPr lang="tr-TR" sz="2400" dirty="0"/>
              <a:t> → Uygun başvuru listelerinin ilanı</a:t>
            </a:r>
          </a:p>
          <a:p>
            <a:pPr lvl="1"/>
            <a:r>
              <a:rPr lang="tr-TR" sz="2000" b="1" dirty="0"/>
              <a:t>Şubat sonu</a:t>
            </a:r>
            <a:r>
              <a:rPr lang="tr-TR" sz="2000" dirty="0"/>
              <a:t> → Belediyeler listeyi valiliğe gönderir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15 Mart</a:t>
            </a:r>
            <a:r>
              <a:rPr lang="tr-TR" sz="2400" dirty="0"/>
              <a:t> → Valilik Bakanlığa iletir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25C7FC3-71AC-346C-BE92-5BDDD70D9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BE753B0-642A-E41E-FCC4-188349F58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3A6072B-E93D-15B4-CCD1-DF324F8F215E}"/>
              </a:ext>
            </a:extLst>
          </p:cNvPr>
          <p:cNvSpPr txBox="1"/>
          <p:nvPr/>
        </p:nvSpPr>
        <p:spPr>
          <a:xfrm>
            <a:off x="513347" y="1201372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19 m)  Duyuru ve başvuru</a:t>
            </a:r>
            <a:endParaRPr lang="tr-TR" sz="2400" dirty="0">
              <a:solidFill>
                <a:srgbClr val="FF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27589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2DFAF-55A7-2B1C-FBD2-5031A6565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839468-5B0F-1F23-9BA2-02CF040E5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7BA183-C5F4-90A9-9169-6DD174B86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309" y="1645571"/>
            <a:ext cx="10716491" cy="471077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1. Sınavın Yaptırılması: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Görevde yükselme yazılı sınavı </a:t>
            </a:r>
            <a:r>
              <a:rPr lang="tr-TR" sz="2400" b="1" dirty="0"/>
              <a:t>Bakanlık</a:t>
            </a:r>
            <a:r>
              <a:rPr lang="tr-TR" sz="2400" dirty="0"/>
              <a:t> tarafından düzenlenir.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Sınav, aşağıdaki kurumlarla protokol çerçevesinde yapılır: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Ölçme, Seçme ve Yerleştirme Merkezi (ÖSYM)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Milli Eğitim Bakanlığı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Yükseköğretim kurumları</a:t>
            </a:r>
          </a:p>
          <a:p>
            <a:pPr marL="0" indent="0">
              <a:buNone/>
            </a:pPr>
            <a:r>
              <a:rPr lang="tr-TR" sz="2400" b="1" dirty="0"/>
              <a:t>2</a:t>
            </a:r>
            <a:r>
              <a:rPr lang="tr-TR" sz="2400" b="1" dirty="0">
                <a:solidFill>
                  <a:srgbClr val="FF0000"/>
                </a:solidFill>
              </a:rPr>
              <a:t>. Değerlendirme ve Başarı Şartı</a:t>
            </a:r>
            <a:r>
              <a:rPr lang="tr-TR" sz="2400" b="1" dirty="0"/>
              <a:t>:</a:t>
            </a:r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Yazılı sınav </a:t>
            </a:r>
            <a:r>
              <a:rPr lang="tr-TR" sz="2400" b="1" dirty="0"/>
              <a:t>100 puan üzerinden</a:t>
            </a:r>
            <a:r>
              <a:rPr lang="tr-TR" sz="2400" dirty="0"/>
              <a:t> değerlendirilir.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Başarılı sayılmak için </a:t>
            </a:r>
            <a:r>
              <a:rPr lang="tr-TR" sz="2400" b="1" dirty="0"/>
              <a:t>en az 60 puan</a:t>
            </a:r>
            <a:r>
              <a:rPr lang="tr-TR" sz="2400" dirty="0"/>
              <a:t> alınması gerekir.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Başarı puanı duyuruda belirtilir.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74461BC-A3F5-DA12-0951-B5FC19D02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F62919-7738-C140-9492-7DA464A9E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DD5A0E21-0C1B-A8BD-CF1B-D9658565CD2B}"/>
              </a:ext>
            </a:extLst>
          </p:cNvPr>
          <p:cNvSpPr txBox="1"/>
          <p:nvPr/>
        </p:nvSpPr>
        <p:spPr>
          <a:xfrm>
            <a:off x="513347" y="1166091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20 m) Yazılı Sınav</a:t>
            </a:r>
          </a:p>
        </p:txBody>
      </p:sp>
    </p:spTree>
    <p:extLst>
      <p:ext uri="{BB962C8B-B14F-4D97-AF65-F5344CB8AC3E}">
        <p14:creationId xmlns:p14="http://schemas.microsoft.com/office/powerpoint/2010/main" val="12158607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5A2AA-04F4-82B0-3BAF-4875CF4A0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E6FC2B-2BB0-544E-A414-F70510C7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CCE2CEC-5E9D-57DB-C60A-189405AAD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2060496"/>
            <a:ext cx="10840453" cy="36322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4. Sonuçların İlanı: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Sınav sonuçları, sınavı yapan kurum tarafından Bakanlığa iletilir.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Bakanlık, sonuçları </a:t>
            </a:r>
            <a:r>
              <a:rPr lang="tr-TR" b="1" dirty="0"/>
              <a:t>en geç 5 iş günü içinde</a:t>
            </a:r>
            <a:r>
              <a:rPr lang="tr-TR" dirty="0"/>
              <a:t> resmi internet sitesinde ilan eder.</a:t>
            </a:r>
          </a:p>
          <a:p>
            <a:pPr marL="0" indent="0">
              <a:buNone/>
            </a:pPr>
            <a:r>
              <a:rPr lang="tr-TR" sz="2400" b="1" dirty="0"/>
              <a:t> </a:t>
            </a:r>
            <a:r>
              <a:rPr lang="tr-TR" sz="2400" b="1" dirty="0">
                <a:solidFill>
                  <a:srgbClr val="FF0000"/>
                </a:solidFill>
              </a:rPr>
              <a:t>İtirazlar ve Yürütme: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Yazılı sınavın uygulanması ve itirazlar, Bakanlık ile sınav kurumunun protokolü çerçevesinde yürütülür.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İtirazlar, sınav kurumunca özel mevzuat çerçevesinde karara bağlanır ve ilgililere bildirilir.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3F9D27-93DE-732E-054D-CEA3818EF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6CEEAA0-00B0-0528-A756-657B76525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89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B3C04E4-822C-D837-B8BD-8286E0857869}"/>
              </a:ext>
            </a:extLst>
          </p:cNvPr>
          <p:cNvSpPr txBox="1"/>
          <p:nvPr/>
        </p:nvSpPr>
        <p:spPr>
          <a:xfrm>
            <a:off x="513347" y="1396924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20 m) Yazılı Sınav</a:t>
            </a:r>
          </a:p>
        </p:txBody>
      </p:sp>
    </p:spTree>
    <p:extLst>
      <p:ext uri="{BB962C8B-B14F-4D97-AF65-F5344CB8AC3E}">
        <p14:creationId xmlns:p14="http://schemas.microsoft.com/office/powerpoint/2010/main" val="179364090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7DD812-3229-C3A3-96C7-40A897671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EF956DE-C35F-D60F-0E35-155E568A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B03E3E-5FE0-FC97-7796-A33C08E8E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2059075"/>
            <a:ext cx="10840453" cy="4029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b="1" dirty="0">
                <a:solidFill>
                  <a:srgbClr val="FF0000"/>
                </a:solidFill>
              </a:rPr>
              <a:t>1) Sözlü Sınav Süreci</a:t>
            </a:r>
            <a:endParaRPr lang="tr-TR" dirty="0">
              <a:solidFill>
                <a:srgbClr val="FF0000"/>
              </a:solidFill>
            </a:endParaRPr>
          </a:p>
          <a:p>
            <a:pPr>
              <a:buFont typeface="+mj-lt"/>
              <a:buAutoNum type="arabicPeriod"/>
            </a:pPr>
            <a:r>
              <a:rPr lang="tr-TR" b="1" dirty="0"/>
              <a:t>Yazılı sınavda başarılı olanlardan:</a:t>
            </a:r>
            <a:endParaRPr lang="tr-TR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En yüksek puandan başlanarak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b="1" dirty="0"/>
              <a:t>İlan edilen kadro sayısının 5 katı aday</a:t>
            </a:r>
            <a:r>
              <a:rPr lang="tr-TR" dirty="0"/>
              <a:t> sözlü sınava alınır</a:t>
            </a:r>
          </a:p>
          <a:p>
            <a:pPr>
              <a:buFont typeface="+mj-lt"/>
              <a:buAutoNum type="arabicPeriod"/>
            </a:pPr>
            <a:r>
              <a:rPr lang="tr-TR" b="1" dirty="0"/>
              <a:t>Sözlü sınav:</a:t>
            </a:r>
            <a:endParaRPr lang="tr-TR" dirty="0"/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İlgili belediye tarafından yapılır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Yazılı sınav sonuçlarının açıklanmasından itibaren </a:t>
            </a:r>
            <a:r>
              <a:rPr lang="tr-TR" b="1" dirty="0"/>
              <a:t>4 ay içinde</a:t>
            </a:r>
            <a:r>
              <a:rPr lang="tr-TR" dirty="0"/>
              <a:t> gerçekleştirilir</a:t>
            </a:r>
          </a:p>
          <a:p>
            <a:pPr marL="742950" lvl="1" indent="-285750">
              <a:buFont typeface="+mj-lt"/>
              <a:buAutoNum type="arabicPeriod"/>
            </a:pPr>
            <a:r>
              <a:rPr lang="tr-TR" dirty="0"/>
              <a:t>Sonuçlandırılarak </a:t>
            </a:r>
            <a:r>
              <a:rPr lang="tr-TR" b="1" dirty="0"/>
              <a:t>başarı listesi ilan edilir</a:t>
            </a:r>
          </a:p>
          <a:p>
            <a:pPr marL="285750" indent="-285750">
              <a:buFont typeface="+mj-lt"/>
              <a:buAutoNum type="arabicPeriod"/>
            </a:pPr>
            <a:r>
              <a:rPr lang="tr-TR" b="1" dirty="0">
                <a:solidFill>
                  <a:srgbClr val="FF0000"/>
                </a:solidFill>
              </a:rPr>
              <a:t>Son adayla aynı puanı alanlar da sözlü sınava girer</a:t>
            </a:r>
          </a:p>
          <a:p>
            <a:pPr marL="742950" lvl="1" indent="-285750">
              <a:buFont typeface="+mj-lt"/>
              <a:buAutoNum type="arabicPeriod"/>
            </a:pPr>
            <a:endParaRPr lang="tr-TR" b="1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1F1687C-528F-E0EB-C67A-FC011486E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A7BC470-8D98-7DAF-5E30-65BF871E4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23A4FF1-5C1D-2E08-9158-C9199DA77EBB}"/>
              </a:ext>
            </a:extLst>
          </p:cNvPr>
          <p:cNvSpPr txBox="1"/>
          <p:nvPr/>
        </p:nvSpPr>
        <p:spPr>
          <a:xfrm>
            <a:off x="513347" y="1392695"/>
            <a:ext cx="5370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rgbClr val="FF0000"/>
                </a:solidFill>
              </a:rPr>
              <a:t>21 m) Sözlü Sınav</a:t>
            </a:r>
            <a:endParaRPr lang="tr-TR" sz="2800" b="1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988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C3B8C-5F37-80B2-D064-C6BA59046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27684E-47F7-1F5D-1B72-6BD165CF5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D3AE00F-C101-7558-430B-B90A60B66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799" y="1566333"/>
            <a:ext cx="10515600" cy="51042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4) Sözlü Sınav Değerlendirme Ölçütleri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b="1" dirty="0"/>
              <a:t>Değerlendirme:</a:t>
            </a:r>
            <a:r>
              <a:rPr lang="tr-TR" sz="2400" dirty="0"/>
              <a:t> Her üye tarafından </a:t>
            </a:r>
            <a:r>
              <a:rPr lang="tr-TR" sz="2400" b="1" dirty="0"/>
              <a:t>100 tam puan</a:t>
            </a:r>
            <a:r>
              <a:rPr lang="tr-TR" sz="2400" dirty="0"/>
              <a:t> üzerinden yapılır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Kriterler:</a:t>
            </a:r>
            <a:br>
              <a:rPr lang="tr-TR" sz="2400" dirty="0"/>
            </a:br>
            <a:r>
              <a:rPr lang="tr-TR" sz="2400" dirty="0"/>
              <a:t>a) Sınav konularına ilişkin bilgi düzeyi (</a:t>
            </a:r>
            <a:r>
              <a:rPr lang="tr-TR" sz="2400" b="1" dirty="0"/>
              <a:t>50 puan</a:t>
            </a:r>
            <a:r>
              <a:rPr lang="tr-TR" sz="2400" dirty="0"/>
              <a:t>)</a:t>
            </a:r>
            <a:br>
              <a:rPr lang="tr-TR" sz="2400" dirty="0"/>
            </a:br>
            <a:r>
              <a:rPr lang="tr-TR" sz="2400" dirty="0"/>
              <a:t>b) Konuyu kavrayıp özetleme, ifade yeteneği, muhakeme gücü (</a:t>
            </a:r>
            <a:r>
              <a:rPr lang="tr-TR" sz="2400" b="1" dirty="0"/>
              <a:t>10 puan</a:t>
            </a:r>
            <a:r>
              <a:rPr lang="tr-TR" sz="2400" dirty="0"/>
              <a:t>)</a:t>
            </a:r>
            <a:br>
              <a:rPr lang="tr-TR" sz="2400" dirty="0"/>
            </a:br>
            <a:r>
              <a:rPr lang="tr-TR" sz="2400" dirty="0"/>
              <a:t>c) Liyakat, temsil kabiliyeti, tutum ve davranışlar (</a:t>
            </a:r>
            <a:r>
              <a:rPr lang="tr-TR" sz="2400" b="1" dirty="0"/>
              <a:t>10 puan</a:t>
            </a:r>
            <a:r>
              <a:rPr lang="tr-TR" sz="2400" dirty="0"/>
              <a:t>)</a:t>
            </a:r>
            <a:br>
              <a:rPr lang="tr-TR" sz="2400" dirty="0"/>
            </a:br>
            <a:r>
              <a:rPr lang="tr-TR" sz="2400" dirty="0"/>
              <a:t>ç) Özgüven, ikna kabiliyeti, inandırıcılık (</a:t>
            </a:r>
            <a:r>
              <a:rPr lang="tr-TR" sz="2400" b="1" dirty="0"/>
              <a:t>10 puan</a:t>
            </a:r>
            <a:r>
              <a:rPr lang="tr-TR" sz="2400" dirty="0"/>
              <a:t>)</a:t>
            </a:r>
            <a:br>
              <a:rPr lang="tr-TR" sz="2400" dirty="0"/>
            </a:br>
            <a:r>
              <a:rPr lang="tr-TR" sz="2400" dirty="0"/>
              <a:t>d) Genel kültür ve genel yetenek (</a:t>
            </a:r>
            <a:r>
              <a:rPr lang="tr-TR" sz="2400" b="1" dirty="0"/>
              <a:t>10 puan</a:t>
            </a:r>
            <a:r>
              <a:rPr lang="tr-TR" sz="2400" dirty="0"/>
              <a:t>)</a:t>
            </a:r>
            <a:br>
              <a:rPr lang="tr-TR" sz="2400" dirty="0"/>
            </a:br>
            <a:r>
              <a:rPr lang="tr-TR" sz="2400" dirty="0"/>
              <a:t>e) Bilimsel ve teknolojik gelişmelere açıklık (</a:t>
            </a:r>
            <a:r>
              <a:rPr lang="tr-TR" sz="2400" b="1" dirty="0"/>
              <a:t>10 puan</a:t>
            </a:r>
            <a:r>
              <a:rPr lang="tr-TR" sz="2400" dirty="0"/>
              <a:t>)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Not: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/>
              <a:t>Her üye verdiği puanı </a:t>
            </a:r>
            <a:r>
              <a:rPr lang="tr-TR" sz="2400" b="1" dirty="0"/>
              <a:t>gerekçelendirerek sözlü sınav tutanağına kaydeder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B98F690-575A-72B7-0337-304FEF9DF4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514F517-CD70-AD10-7B5F-B14B4F270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7E393D9-EC35-A25C-97BB-FF7BF04E1677}"/>
              </a:ext>
            </a:extLst>
          </p:cNvPr>
          <p:cNvSpPr txBox="1"/>
          <p:nvPr/>
        </p:nvSpPr>
        <p:spPr>
          <a:xfrm>
            <a:off x="685799" y="988367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21 m) Sözlü  Sınav </a:t>
            </a:r>
          </a:p>
        </p:txBody>
      </p:sp>
    </p:spTree>
    <p:extLst>
      <p:ext uri="{BB962C8B-B14F-4D97-AF65-F5344CB8AC3E}">
        <p14:creationId xmlns:p14="http://schemas.microsoft.com/office/powerpoint/2010/main" val="5521036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524551-E331-DB44-DC87-64EC1C325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2F3EF2-9263-6FC1-795B-8B47946CA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AB8AE1A-88FB-CC25-F54A-9B8F9177A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1810977"/>
            <a:ext cx="10840453" cy="485962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5. Sözlü Sınav Puanlaması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000" b="1" dirty="0"/>
              <a:t>Puanlama Yöntemi</a:t>
            </a:r>
            <a:endParaRPr lang="tr-T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Her üyenin verdiği puanların </a:t>
            </a:r>
            <a:r>
              <a:rPr lang="tr-TR" sz="2000" b="1" dirty="0"/>
              <a:t>aritmetik ortalaması</a:t>
            </a:r>
            <a:r>
              <a:rPr lang="tr-TR" sz="2000" dirty="0"/>
              <a:t> alınır.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Gerekçesi belirtilmeyen veya ölçütlere uymayan puanlar </a:t>
            </a:r>
            <a:r>
              <a:rPr lang="tr-TR" sz="2000" b="1" dirty="0"/>
              <a:t>ortalama dışı bırakılır</a:t>
            </a:r>
            <a:r>
              <a:rPr lang="tr-TR" sz="2000" dirty="0"/>
              <a:t>.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6. Başarı Şartı</a:t>
            </a:r>
            <a:endParaRPr lang="tr-TR" sz="20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Sözlü sınavda </a:t>
            </a:r>
            <a:r>
              <a:rPr lang="tr-TR" sz="2000" b="1" dirty="0"/>
              <a:t>100 üzerinden en az 70 puan</a:t>
            </a:r>
            <a:r>
              <a:rPr lang="tr-TR" sz="2000" dirty="0"/>
              <a:t> alanlar başarılı sayılır.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7. Sınav Sonuçlarına İtiraz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000" b="1" dirty="0"/>
              <a:t>İtiraz Süresi</a:t>
            </a:r>
            <a:endParaRPr lang="tr-T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Sonuçların ilanından itibaren </a:t>
            </a:r>
            <a:r>
              <a:rPr lang="tr-TR" sz="2000" b="1" dirty="0"/>
              <a:t>5 iş günü içinde</a:t>
            </a:r>
            <a:r>
              <a:rPr lang="tr-TR" sz="2000" dirty="0"/>
              <a:t> sınav kuruluna başvuru yapılabilir.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Sınav kurulu, itirazı </a:t>
            </a:r>
            <a:r>
              <a:rPr lang="tr-TR" sz="2000" b="1" dirty="0"/>
              <a:t>5 iş günü içinde</a:t>
            </a:r>
            <a:r>
              <a:rPr lang="tr-TR" sz="2000" dirty="0"/>
              <a:t> değerlendirir ve ilgililere yazılı olarak bildirir.</a:t>
            </a:r>
          </a:p>
          <a:p>
            <a:pPr marL="0" indent="0">
              <a:buNone/>
            </a:pPr>
            <a:r>
              <a:rPr lang="tr-TR" sz="2000" b="1" dirty="0">
                <a:solidFill>
                  <a:srgbClr val="FF0000"/>
                </a:solidFill>
              </a:rPr>
              <a:t>8 Kesinlik</a:t>
            </a:r>
            <a:endParaRPr lang="tr-TR" sz="20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İtiraz sonrası verilen kararlar </a:t>
            </a:r>
            <a:r>
              <a:rPr lang="tr-TR" sz="2000" b="1" dirty="0"/>
              <a:t>kesindir</a:t>
            </a:r>
            <a:r>
              <a:rPr lang="tr-TR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b="1" dirty="0"/>
              <a:t>İkinci kez itiraz edilemez.</a:t>
            </a:r>
            <a:endParaRPr lang="tr-TR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tr-TR" sz="20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553DCE3-D1F7-0770-DC4E-FE023AC1E1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5616A9A-36E9-21FE-6E14-A8E409C47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435D057-903E-6E38-76F2-65B313239B15}"/>
              </a:ext>
            </a:extLst>
          </p:cNvPr>
          <p:cNvSpPr txBox="1"/>
          <p:nvPr/>
        </p:nvSpPr>
        <p:spPr>
          <a:xfrm>
            <a:off x="513347" y="1135357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21 m) Sözlü  Sınav </a:t>
            </a:r>
          </a:p>
        </p:txBody>
      </p:sp>
    </p:spTree>
    <p:extLst>
      <p:ext uri="{BB962C8B-B14F-4D97-AF65-F5344CB8AC3E}">
        <p14:creationId xmlns:p14="http://schemas.microsoft.com/office/powerpoint/2010/main" val="20288024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850C5-5821-B540-8C8C-D2BC01F7C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F5BE6F-FABE-7112-4E5D-2257C5A6A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BAAE60A-CFFD-494B-850E-B1516FB3F6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873" y="1732738"/>
            <a:ext cx="10674927" cy="4937862"/>
          </a:xfrm>
        </p:spPr>
        <p:txBody>
          <a:bodyPr>
            <a:noAutofit/>
          </a:bodyPr>
          <a:lstStyle/>
          <a:p>
            <a:r>
              <a:rPr lang="tr-TR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</a:t>
            </a:r>
            <a:r>
              <a:rPr lang="tr-TR" sz="2400" b="1" dirty="0"/>
              <a:t>örevde Yükselme Sınav Kurulu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1. Kurul Oluşumu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Sınav kurulu </a:t>
            </a:r>
            <a:r>
              <a:rPr lang="tr-TR" sz="2400" b="1" dirty="0"/>
              <a:t>5 kişiden oluşur</a:t>
            </a:r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Başkan: Atamaya yetkili amir veya görevlendireceği kişi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Üyeler: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Personel işlerinden sorumlu birim temsilcisi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Zabıta birim amiri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Diğer üyeler: Atamaya yetkili amir tarafından belirlenir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Yedek üyeler</a:t>
            </a:r>
            <a:r>
              <a:rPr lang="tr-TR" sz="2400" dirty="0"/>
              <a:t> de aynı usulle belirlenir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 Kurum Dışı Katılım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İhtiyaç halinde </a:t>
            </a:r>
            <a:r>
              <a:rPr lang="tr-TR" sz="2400" b="1" dirty="0"/>
              <a:t>kurum dışından kamu görevlileri</a:t>
            </a:r>
            <a:r>
              <a:rPr lang="tr-TR" sz="2400" dirty="0"/>
              <a:t> üye olarak katılabilir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DABB2C3-5A5F-2625-5187-A51E60D13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64720BEE-6CF8-9A77-6853-2B34C5A8E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9235CD8-0746-98A6-9F17-9839362BCF34}"/>
              </a:ext>
            </a:extLst>
          </p:cNvPr>
          <p:cNvSpPr txBox="1"/>
          <p:nvPr/>
        </p:nvSpPr>
        <p:spPr>
          <a:xfrm>
            <a:off x="646240" y="1324181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22 m) Sınav Kurulu Ve Görevleri</a:t>
            </a:r>
            <a:r>
              <a:rPr lang="tr-TR" sz="24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 </a:t>
            </a:r>
            <a:endParaRPr lang="tr-TR" sz="2400" dirty="0">
              <a:solidFill>
                <a:srgbClr val="FF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646858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93CF3-596D-B0E9-3AB2-B3A910197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2B01123-A9DF-5F4E-EA25-DB1EC3A7B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C2F796-B545-CCDE-C9C0-DC441EE1E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1954946"/>
            <a:ext cx="10688782" cy="4592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Görevde Yükselme Sınav Kurulu Kuralları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Üyelerin Seviyesi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Kurul üyeleri, sınava girecek personelden görev, lisansüstü hariç öğrenim ve unvan açısından </a:t>
            </a:r>
            <a:r>
              <a:rPr lang="tr-TR" sz="2400" b="1" dirty="0"/>
              <a:t>daha düşük seviyede olamaz</a:t>
            </a:r>
            <a:endParaRPr lang="tr-TR" sz="2400" dirty="0"/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Aile İlişkisi Durumu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Başkan veya üyelerin eşleri ve ikinci dereceye kadar (dahil) kan/kayın hısımları sınava katılırsa: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Üye kurulu </a:t>
            </a:r>
            <a:r>
              <a:rPr lang="tr-TR" b="1" dirty="0"/>
              <a:t>üyelikten çıkarılır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Yedek üye görevlendirilir</a:t>
            </a:r>
          </a:p>
          <a:p>
            <a:pPr marL="0" indent="0" algn="just">
              <a:buNone/>
            </a:pPr>
            <a:endParaRPr lang="tr-T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82B8593-8C23-A985-90DE-CF3B68B30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9110495-E151-7C21-8F59-D9546178B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94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87DB980-D29B-CAFB-1FDE-D1CEF96F76AB}"/>
              </a:ext>
            </a:extLst>
          </p:cNvPr>
          <p:cNvSpPr txBox="1"/>
          <p:nvPr/>
        </p:nvSpPr>
        <p:spPr>
          <a:xfrm>
            <a:off x="665018" y="1356240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22 m) Sınav Kurulu Ve Görevleri</a:t>
            </a:r>
            <a:r>
              <a:rPr lang="tr-TR" sz="24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 </a:t>
            </a:r>
            <a:endParaRPr lang="tr-TR" sz="2400" dirty="0">
              <a:solidFill>
                <a:srgbClr val="FF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44862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1A1C-EF05-29B0-F184-D78F38E1D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B19676-7821-5FEB-12FD-A8CA158C9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EDC1A0-5CCA-724A-8EF6-E393C7C74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018" y="1941091"/>
            <a:ext cx="10688782" cy="459298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Görevde Yükselme Sınav Kurulu Kuralları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4. Kurulun Görevleri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Sözlü sınavları yapmak ve değerlendirmek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Sınav sonuçlarını ilan etmek ve başarı listesini düzenlemek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Sözlü sınav itirazlarını incelemek ve sonuçlandırmak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Diğer ilgili işleri yürütmek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5. Toplantı ve Karar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Kurul </a:t>
            </a:r>
            <a:r>
              <a:rPr lang="tr-TR" sz="2400" b="1" dirty="0"/>
              <a:t>tamsayı ile toplanır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Kararlar </a:t>
            </a:r>
            <a:r>
              <a:rPr lang="tr-TR" sz="2400" b="1" dirty="0"/>
              <a:t>oy çokluğuyla alınır</a:t>
            </a:r>
            <a:endParaRPr lang="tr-TR" sz="2400" dirty="0"/>
          </a:p>
          <a:p>
            <a:pPr marL="0" indent="0" algn="just">
              <a:buNone/>
            </a:pPr>
            <a:endParaRPr lang="tr-T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7842738-ABF2-245A-F4AE-6AC3D18D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39BAACD-173C-3597-D55E-FB7876E23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012A258-61A3-C463-A837-97F75C6DB7E4}"/>
              </a:ext>
            </a:extLst>
          </p:cNvPr>
          <p:cNvSpPr txBox="1"/>
          <p:nvPr/>
        </p:nvSpPr>
        <p:spPr>
          <a:xfrm>
            <a:off x="639313" y="1292025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22 m) Sınav Kurulu Ve Görevleri</a:t>
            </a:r>
            <a:r>
              <a:rPr lang="tr-TR" sz="24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 </a:t>
            </a:r>
            <a:endParaRPr lang="tr-TR" sz="2400" dirty="0">
              <a:solidFill>
                <a:srgbClr val="FF0000"/>
              </a:solidFill>
              <a:effectLst/>
              <a:latin typeface="+mj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54898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92FF4-02B5-AB66-110D-33F773719F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4C833CA-BD98-9C5A-9283-3B841E86E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68DADDE-9155-557C-7196-C5C5B9965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3193"/>
            <a:ext cx="10840453" cy="48208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Görevde Yükselme Atamaları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 Atama Esası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Boş kadro sayısı kadar atama yapılır.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Başarı puanı</a:t>
            </a:r>
            <a:r>
              <a:rPr lang="tr-TR" dirty="0"/>
              <a:t> esas alınır.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Başarı Puanı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Yazılı ve sözlü sınav puanlarının </a:t>
            </a:r>
            <a:r>
              <a:rPr lang="tr-TR" b="1" dirty="0"/>
              <a:t>aritmetik ortalaması</a:t>
            </a:r>
            <a:r>
              <a:rPr lang="tr-TR" dirty="0"/>
              <a:t> ile belirlenir.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Belediyelerin resmi internet sitesinde ilan edilir.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sz="2400" b="1" dirty="0"/>
              <a:t>Eşitlik Durumu</a:t>
            </a:r>
            <a:endParaRPr lang="tr-TR" sz="2400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Hizmet süresi fazla olan,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Daha üst öğrenimi bitirmiş olan,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Üst öğrenim notu yüksek olan,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Eşitlik yine bozulmazsa </a:t>
            </a:r>
            <a:r>
              <a:rPr lang="tr-TR" b="1" dirty="0"/>
              <a:t>kura</a:t>
            </a:r>
            <a:r>
              <a:rPr lang="tr-TR" dirty="0"/>
              <a:t> ile belirlenir.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tr-TR" sz="24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40FAA26-F8ED-23AC-8AD5-FE1893221E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E0A639-BB81-8953-1877-8D6972362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6FDD62A0-9029-D3B6-44E8-0430A7CADA19}"/>
              </a:ext>
            </a:extLst>
          </p:cNvPr>
          <p:cNvSpPr txBox="1"/>
          <p:nvPr/>
        </p:nvSpPr>
        <p:spPr>
          <a:xfrm>
            <a:off x="838200" y="1219200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23 m) Başarı Sıralaması </a:t>
            </a:r>
          </a:p>
        </p:txBody>
      </p:sp>
    </p:spTree>
    <p:extLst>
      <p:ext uri="{BB962C8B-B14F-4D97-AF65-F5344CB8AC3E}">
        <p14:creationId xmlns:p14="http://schemas.microsoft.com/office/powerpoint/2010/main" val="206630548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4BF8CA-C92B-A0B3-7172-E2B356455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56BEC6-F004-BBEC-1755-2AEFFE8934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E8E5FD5-248F-F670-2BD0-6E9EA998CB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1941092"/>
            <a:ext cx="10840453" cy="394636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Yedek Aday Belirleme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400" dirty="0"/>
              <a:t>İhtiyaç halinde;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400" dirty="0"/>
              <a:t>Sınavda </a:t>
            </a:r>
            <a:r>
              <a:rPr lang="tr-TR" sz="2400" b="1" dirty="0"/>
              <a:t>başarılı olup</a:t>
            </a:r>
            <a:r>
              <a:rPr lang="tr-TR" sz="2400" dirty="0"/>
              <a:t> kadro sayısı nedeniyle ataması yapılamayanlar arasından,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400" b="1" dirty="0"/>
              <a:t>Başarı sırasına göre</a:t>
            </a:r>
            <a:r>
              <a:rPr lang="tr-TR" sz="2400" dirty="0"/>
              <a:t>,</a:t>
            </a:r>
          </a:p>
          <a:p>
            <a:pPr marL="400050" indent="-400050">
              <a:buFont typeface="+mj-lt"/>
              <a:buAutoNum type="romanUcPeriod"/>
            </a:pPr>
            <a:r>
              <a:rPr lang="tr-TR" sz="2400" dirty="0"/>
              <a:t>En fazla </a:t>
            </a:r>
            <a:r>
              <a:rPr lang="tr-TR" sz="2400" b="1" dirty="0"/>
              <a:t>asıl aday sayısı kadar</a:t>
            </a:r>
            <a:r>
              <a:rPr lang="tr-TR" sz="2400" dirty="0"/>
              <a:t> personel </a:t>
            </a:r>
            <a:r>
              <a:rPr lang="tr-TR" sz="2400" b="1" dirty="0"/>
              <a:t>yedek</a:t>
            </a:r>
            <a:r>
              <a:rPr lang="tr-TR" sz="2400" dirty="0"/>
              <a:t> olarak belirlenebilir.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A91EFB8-CF77-E81A-1F32-DDBB2B843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4E6E547-F459-AE3E-3F9C-1C8E489CF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0F2FAC8-82D4-3486-78F4-EBA2B8DFEF84}"/>
              </a:ext>
            </a:extLst>
          </p:cNvPr>
          <p:cNvSpPr txBox="1"/>
          <p:nvPr/>
        </p:nvSpPr>
        <p:spPr>
          <a:xfrm>
            <a:off x="513347" y="1340882"/>
            <a:ext cx="53700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23 m) Başarı Sıralaması </a:t>
            </a:r>
          </a:p>
        </p:txBody>
      </p:sp>
    </p:spTree>
    <p:extLst>
      <p:ext uri="{BB962C8B-B14F-4D97-AF65-F5344CB8AC3E}">
        <p14:creationId xmlns:p14="http://schemas.microsoft.com/office/powerpoint/2010/main" val="391219027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42ED-C34F-29D9-B8AF-31B1FC411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D13CE8A-84E4-0981-20B3-63A611ABE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F0EAF6B-D2D8-C439-8439-AF1C29B0D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1898574"/>
            <a:ext cx="10840453" cy="495942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1. Atama Süresi</a:t>
            </a:r>
            <a:endParaRPr lang="tr-T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Hak kazanan personel, başarı sıralaması kesinleştikten sonra </a:t>
            </a:r>
            <a:r>
              <a:rPr lang="tr-TR" sz="2400" b="1" dirty="0"/>
              <a:t>en geç 1 ay içinde atanır</a:t>
            </a:r>
            <a:r>
              <a:rPr lang="tr-TR" sz="2400" dirty="0"/>
              <a:t>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Boş Kadrolara Yedek Atama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Kadro boşalırsa veya iptal edilirse, yedekler </a:t>
            </a:r>
            <a:r>
              <a:rPr lang="tr-TR" sz="2400" b="1" dirty="0"/>
              <a:t>başarı sırasına göre</a:t>
            </a:r>
            <a:r>
              <a:rPr lang="tr-TR" sz="2400" dirty="0"/>
              <a:t> atanabilir.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Boşalma sebepleri: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Atanma şartlarını taşımama, mazeretsiz göreve başlamama, atanma hakkından vazgeçme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Emeklilik, vefat, memurluktan çekilme, çıkarılma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Başka kadroya veya kuruma naklen geçiş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Yedek atama süresi: </a:t>
            </a:r>
            <a:r>
              <a:rPr lang="tr-TR" sz="2400" b="1" dirty="0"/>
              <a:t>6 ayı aşamaz</a:t>
            </a:r>
            <a:r>
              <a:rPr lang="tr-TR" sz="2400" dirty="0"/>
              <a:t> ve aynı unvanlı kadrolara yapılır.</a:t>
            </a:r>
          </a:p>
          <a:p>
            <a:pPr marL="0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7C6F771-C84B-EADA-32C7-9759571DD9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7DCBEF4-72B6-C806-641D-F7C157A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699B613-7999-9B5E-0273-33A1006D1097}"/>
              </a:ext>
            </a:extLst>
          </p:cNvPr>
          <p:cNvSpPr txBox="1"/>
          <p:nvPr/>
        </p:nvSpPr>
        <p:spPr>
          <a:xfrm>
            <a:off x="513346" y="1351518"/>
            <a:ext cx="6912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24m )Görevde yükselme suretiyle atanma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70813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7D355-A1E0-1385-55E2-FE354B8FB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DDDD77B-BA49-F286-192A-E3B0F9F1C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E7C8F55-0369-9E6D-9582-BB2CDA3B2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1912429"/>
            <a:ext cx="10501018" cy="33661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3. Diğer Atama Kısıtlaması</a:t>
            </a:r>
            <a:endParaRPr lang="tr-TR" sz="2400" dirty="0">
              <a:solidFill>
                <a:srgbClr val="FF000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Görevde yükselme sınavında başarılı olanlar atanana kadar, </a:t>
            </a:r>
            <a:r>
              <a:rPr lang="tr-TR" sz="2400" b="1" dirty="0"/>
              <a:t>diğer idare veya kurumdan naklen/ açıktan atama yapılamaz</a:t>
            </a:r>
            <a:r>
              <a:rPr lang="tr-TR" sz="2400" dirty="0"/>
              <a:t>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BF66726-FA10-2C0D-9830-EA98AC7B1A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D87C21D-2B24-04EE-650B-A974D1539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99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0E09944-F94A-CAC8-5481-42AF24D02C94}"/>
              </a:ext>
            </a:extLst>
          </p:cNvPr>
          <p:cNvSpPr txBox="1"/>
          <p:nvPr/>
        </p:nvSpPr>
        <p:spPr>
          <a:xfrm>
            <a:off x="513346" y="1351518"/>
            <a:ext cx="691268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24 m )Görevde yükselme suretiyle atanma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41185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404F2-D3CA-FB4D-70FB-3DB617244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353C61E-74E0-3EBB-DE57-991DD2C27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Beşinci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Görevde Yükselme Esasları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C69656F-9A24-BEE6-1280-280C6A97C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41092"/>
            <a:ext cx="10295022" cy="441525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25 m)Atamaların İzlenmesi 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Görevde yükselme sınavı sonrası atamalar, </a:t>
            </a:r>
            <a:r>
              <a:rPr lang="tr-TR" sz="2400" b="1" dirty="0"/>
              <a:t>atamanın yapıldığı tarihten itibaren 1 ay içinde</a:t>
            </a:r>
            <a:r>
              <a:rPr lang="tr-TR" sz="2400" dirty="0"/>
              <a:t> liste halinde Bakanlığa gönderilir</a:t>
            </a:r>
          </a:p>
          <a:p>
            <a:pPr marL="0" indent="0">
              <a:buNone/>
            </a:pPr>
            <a:r>
              <a:rPr lang="tr-TR" sz="2400" dirty="0">
                <a:highlight>
                  <a:srgbClr val="FFFF00"/>
                </a:highlight>
              </a:rPr>
              <a:t>26 m) </a:t>
            </a:r>
            <a:r>
              <a:rPr lang="tr-TR" sz="2400" dirty="0" err="1">
                <a:highlight>
                  <a:srgbClr val="FFFF00"/>
                </a:highlight>
              </a:rPr>
              <a:t>Müga</a:t>
            </a:r>
            <a:r>
              <a:rPr lang="tr-TR" sz="2400" dirty="0">
                <a:highlight>
                  <a:srgbClr val="FFFF00"/>
                </a:highlight>
              </a:rPr>
              <a:t> ………….</a:t>
            </a:r>
          </a:p>
          <a:p>
            <a:pPr marL="0" indent="0">
              <a:buNone/>
            </a:pPr>
            <a:r>
              <a:rPr lang="tr-TR" sz="2400" b="1" dirty="0"/>
              <a:t>27 m) Sınav Belgelerinin Saklanması 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Başarılı personelin sınavla ilgili belgeleri </a:t>
            </a:r>
            <a:r>
              <a:rPr lang="tr-TR" sz="2400" b="1" dirty="0"/>
              <a:t>özlük dosyasında saklanır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Diğer belgeler, </a:t>
            </a:r>
            <a:r>
              <a:rPr lang="tr-TR" sz="2400" b="1" dirty="0"/>
              <a:t>bir sonraki sınav tarihine kadar</a:t>
            </a:r>
            <a:r>
              <a:rPr lang="tr-TR" sz="2400" dirty="0"/>
              <a:t> insan kaynakları birimince muhafaza edilir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D4261B22-A985-7FAE-A367-04926C1D5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BCA0FA7-FE75-6B7E-24CD-FD528AB77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660709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0C7A2-35ED-8324-2FDD-AC1AA2D40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1F5873-7361-3B56-D5EC-52BABB197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246" y="1240971"/>
            <a:ext cx="10515600" cy="50812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3600" dirty="0">
                <a:solidFill>
                  <a:srgbClr val="00B050"/>
                </a:solidFill>
              </a:rPr>
              <a:t>Yaptırmak</a:t>
            </a:r>
            <a:r>
              <a:rPr lang="tr-TR" sz="3600" b="1" dirty="0">
                <a:solidFill>
                  <a:srgbClr val="FFC000"/>
                </a:solidFill>
              </a:rPr>
              <a:t>, </a:t>
            </a:r>
            <a:r>
              <a:rPr lang="tr-TR" sz="3600" dirty="0">
                <a:solidFill>
                  <a:schemeClr val="accent5"/>
                </a:solidFill>
              </a:rPr>
              <a:t>Bulundurmamak,</a:t>
            </a:r>
            <a:br>
              <a:rPr lang="tr-TR" sz="3600" dirty="0">
                <a:solidFill>
                  <a:schemeClr val="accent5"/>
                </a:solidFill>
              </a:rPr>
            </a:br>
            <a:r>
              <a:rPr lang="tr-TR" sz="3600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B0F0"/>
                </a:solidFill>
              </a:rPr>
              <a:t>Kestirmemek</a:t>
            </a:r>
            <a:r>
              <a:rPr lang="tr-TR" sz="3600" dirty="0"/>
              <a:t>,  </a:t>
            </a:r>
            <a:r>
              <a:rPr lang="tr-TR" sz="3900" dirty="0"/>
              <a:t> </a:t>
            </a:r>
            <a:r>
              <a:rPr lang="tr-TR" sz="3900" dirty="0">
                <a:solidFill>
                  <a:srgbClr val="92D050"/>
                </a:solidFill>
              </a:rPr>
              <a:t>izin </a:t>
            </a:r>
            <a:r>
              <a:rPr lang="tr-TR" sz="3600" dirty="0">
                <a:solidFill>
                  <a:srgbClr val="92D050"/>
                </a:solidFill>
              </a:rPr>
              <a:t>vermek /vermemek</a:t>
            </a:r>
            <a:r>
              <a:rPr lang="tr-TR" sz="3600" dirty="0">
                <a:solidFill>
                  <a:srgbClr val="00B0F0"/>
                </a:solidFill>
              </a:rPr>
              <a:t>,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/>
              <a:t>Yardım etmek, </a:t>
            </a:r>
            <a:r>
              <a:rPr lang="tr-TR" sz="4600" dirty="0">
                <a:solidFill>
                  <a:srgbClr val="FF0000"/>
                </a:solidFill>
              </a:rPr>
              <a:t>Denetlemek</a:t>
            </a:r>
            <a:r>
              <a:rPr lang="tr-TR" sz="32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	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işgal etmek, Pazar, </a:t>
            </a:r>
            <a:endParaRPr lang="tr-T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br>
              <a:rPr lang="tr-TR" sz="3600" dirty="0">
                <a:solidFill>
                  <a:srgbClr val="002060"/>
                </a:solidFill>
              </a:rPr>
            </a:br>
            <a:r>
              <a:rPr lang="tr-TR" sz="3600" dirty="0">
                <a:solidFill>
                  <a:srgbClr val="0070C0"/>
                </a:solidFill>
              </a:rPr>
              <a:t>Ergün Kılıç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Tüketici Hakları Derneği Genel Başkanı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Türkiye Belediyeler Birliği</a:t>
            </a:r>
            <a:endParaRPr lang="tr-TR" sz="2400" dirty="0">
              <a:solidFill>
                <a:srgbClr val="0070C0"/>
              </a:solidFill>
            </a:endParaRPr>
          </a:p>
          <a:p>
            <a:pPr marL="3657600" lvl="8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6F4E412-DA3B-509F-C5B7-5CF6E27107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54" y="254998"/>
            <a:ext cx="1438860" cy="98597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AA591099-FA52-234F-5E51-F2019C5DB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916" y="221713"/>
            <a:ext cx="1480930" cy="1100691"/>
          </a:xfrm>
          <a:prstGeom prst="rect">
            <a:avLst/>
          </a:prstGeom>
        </p:spPr>
      </p:pic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B690B021-CB45-B021-D988-D6BBE6A20CB8}"/>
              </a:ext>
            </a:extLst>
          </p:cNvPr>
          <p:cNvGraphicFramePr/>
          <p:nvPr/>
        </p:nvGraphicFramePr>
        <p:xfrm>
          <a:off x="2425147" y="152640"/>
          <a:ext cx="7686261" cy="1100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320979BB-A6FE-74BA-D788-C7D73DF97CA0}"/>
              </a:ext>
            </a:extLst>
          </p:cNvPr>
          <p:cNvSpPr/>
          <p:nvPr/>
        </p:nvSpPr>
        <p:spPr>
          <a:xfrm>
            <a:off x="10633634" y="2213283"/>
            <a:ext cx="6662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tr-TR" sz="2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5F589B39-9A14-8B0F-761A-D014B169E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101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FB0E5F0D-64AF-BD90-626B-8A8D984238DB}"/>
              </a:ext>
            </a:extLst>
          </p:cNvPr>
          <p:cNvSpPr/>
          <p:nvPr/>
        </p:nvSpPr>
        <p:spPr>
          <a:xfrm>
            <a:off x="912454" y="2644170"/>
            <a:ext cx="53002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Ç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endParaRPr lang="tr-TR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4813243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CC1F-3370-3F2B-AB7F-D0D871E84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537993-8843-F055-260C-D7F5F079A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Altıncı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Eğitim-spor ve Denetim</a:t>
            </a:r>
            <a:endParaRPr lang="tr-TR" sz="32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68678EC-FA95-8485-5752-22710C1F4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263" y="1396923"/>
            <a:ext cx="11229474" cy="532455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28 m) Zabıta Personeline Eğitim Programları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Amaç: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Genel kültür ve meslek bilgilerini geliştirmek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Hizmete yatkınlık sağlamak ve verimliliği artırmak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Gelişen şartlara göre görgü ve bilgi artırımı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Daha üst kadrolara hazırlık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Kim Düzenler: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Çevre, Şehircilik ve İklim Değişikliği Bakanlığı Yerel Yönetimler Genel Müdürlüğü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Belediyeler tek başına, birkaçı birlikte veya birlikler vasıtasıyla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Eğitim İşbirliği:</a:t>
            </a:r>
            <a:endParaRPr lang="tr-TR" sz="2400" dirty="0">
              <a:solidFill>
                <a:srgbClr val="FF0000"/>
              </a:solidFill>
            </a:endParaRP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Kamu kurumları ve kuruluşları (eğitim merkezi olanlar)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Üniversitelerin ilgili bölümleri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İlgili sivil toplum kuruluşları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4C0D14F-C4F5-660A-EAAC-2263091FFA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7946D11-257A-E86F-7213-E2E1B26B8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19286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C4FA0-21B7-BAA4-673E-9E4EA74BB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5B0C5B0-51B0-CFB7-0122-D37B033E4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Altıncı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Eğitim-spor ve Denetim</a:t>
            </a:r>
            <a:endParaRPr lang="tr-TR" sz="32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87F98F-C0CA-BD00-DDFD-566407D45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396924"/>
            <a:ext cx="11229474" cy="54610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29 m.)  Zabıta Personeline Spor ve Fiziksel Aktivite</a:t>
            </a:r>
          </a:p>
          <a:p>
            <a:pPr marL="0" indent="0">
              <a:buNone/>
            </a:pPr>
            <a:r>
              <a:rPr lang="tr-TR" sz="2400" b="1" dirty="0"/>
              <a:t>1. Spor Programları ve Fiziki Nitelikler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Zabıta birimi personelin fiziki niteliklerini belirler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Yılda en az </a:t>
            </a:r>
            <a:r>
              <a:rPr lang="tr-TR" sz="2400" b="1" dirty="0">
                <a:solidFill>
                  <a:srgbClr val="FF0000"/>
                </a:solidFill>
              </a:rPr>
              <a:t>1 kez spor programı</a:t>
            </a:r>
            <a:r>
              <a:rPr lang="tr-TR" sz="2400" dirty="0">
                <a:solidFill>
                  <a:srgbClr val="FF0000"/>
                </a:solidFill>
              </a:rPr>
              <a:t> düzenlenir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Personele yaptırılacak sporlar</a:t>
            </a:r>
            <a:r>
              <a:rPr lang="tr-TR" sz="2400" dirty="0"/>
              <a:t>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Kültür-fizik çalışmaları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Atletizm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Aletli sporlar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Mukavemet ve denge sporları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Mesleki uygun görülen diğer sporlar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Amaç: </a:t>
            </a:r>
            <a:r>
              <a:rPr lang="tr-TR" sz="2400" b="1" dirty="0">
                <a:solidFill>
                  <a:srgbClr val="FF0000"/>
                </a:solidFill>
              </a:rPr>
              <a:t>İş verimliliğini artırmak</a:t>
            </a:r>
            <a:endParaRPr lang="tr-TR" sz="2400" dirty="0">
              <a:solidFill>
                <a:srgbClr val="FF0000"/>
              </a:solidFill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31BF58D-DEFE-D152-D536-44B9038C8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459DAC5-53FD-3361-FA41-BE452CAEA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657543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25A4-F168-FE02-E8B3-64C39B431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665110-ED13-9C06-29E9-6FA6EBAD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Altıncı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Eğitim-spor ve Denetim</a:t>
            </a:r>
            <a:endParaRPr lang="tr-TR" sz="32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B77A88-1027-FBAE-3BAA-B895E430B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396924"/>
            <a:ext cx="11229474" cy="54610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29 m) Zabıta Personeline Spor ve Fiziksel Aktivite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2. Spor Alan ve Ekipmanları</a:t>
            </a:r>
            <a:endParaRPr lang="tr-TR" sz="24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Gerekli alan ve araç-gereç </a:t>
            </a:r>
            <a:r>
              <a:rPr lang="tr-TR" sz="2400" b="1" dirty="0"/>
              <a:t>belediye tarafından sağlanır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Özel spor kıyafetleri </a:t>
            </a:r>
            <a:r>
              <a:rPr lang="tr-TR" sz="2400" b="1" dirty="0"/>
              <a:t>iki yılda bir temin edilir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Belediye spor ve sosyal tesislerinden yararlanılır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Yurt içi ve yurt dışı </a:t>
            </a:r>
            <a:r>
              <a:rPr lang="tr-TR" sz="2400" b="1" dirty="0"/>
              <a:t>spor etkinlikleri ve zabıta müsabakalarına katılım imkânı</a:t>
            </a:r>
            <a:r>
              <a:rPr lang="tr-TR" sz="2400" dirty="0"/>
              <a:t> sağlanır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6C9EE92-642A-CE20-8F98-95975EEEF9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6A54F54-27B2-150B-C716-ED14355FC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1740146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89228-6FF6-6B9A-7ADB-C234076F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FDC76E-E9CC-E03D-AC48-D441E5DAE2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Altıncı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Eğitim-spor ve Denetim</a:t>
            </a:r>
            <a:endParaRPr lang="tr-TR" sz="3200" dirty="0">
              <a:solidFill>
                <a:srgbClr val="FF0000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16B727F-5E7B-68E0-6C04-12B2F89480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657438"/>
            <a:ext cx="11229474" cy="469891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30 m.)Zabıta Teşkilatının Denetimi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tr-TR" sz="2400" dirty="0"/>
              <a:t>Belediye zabıta personelinin çalışmaları, aşağıdaki kişiler tarafından denetlenir:</a:t>
            </a:r>
            <a:br>
              <a:rPr lang="tr-TR" sz="2400" dirty="0"/>
            </a:br>
            <a:r>
              <a:rPr lang="tr-TR" sz="2400" dirty="0"/>
              <a:t>a) </a:t>
            </a:r>
            <a:r>
              <a:rPr lang="tr-TR" sz="2400" b="1" dirty="0"/>
              <a:t>İçişleri Bakanlığı denetim elemanları</a:t>
            </a:r>
            <a:br>
              <a:rPr lang="tr-TR" sz="2400" dirty="0"/>
            </a:br>
            <a:r>
              <a:rPr lang="tr-TR" sz="2400" dirty="0"/>
              <a:t>b) </a:t>
            </a:r>
            <a:r>
              <a:rPr lang="tr-TR" sz="2400" b="1" dirty="0"/>
              <a:t>Valiler, kaymakamlar ve belediye başkanları</a:t>
            </a:r>
            <a:r>
              <a:rPr lang="tr-TR" sz="2400" dirty="0"/>
              <a:t> ile görevlendirecekleri diğer personel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E648307-FE06-B179-202B-8B9B51C2F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771F4C5-BC11-5E5C-5000-D980E80F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6515961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D0627-4CB3-BC00-9FFC-112B9822CC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AC22E44-BCD8-2C9F-3E40-84B9D341B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tr-TR" sz="2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YEDİNCİ BÖLÜM </a:t>
            </a:r>
            <a:br>
              <a:rPr lang="tr-TR" sz="2800" b="0" i="0" dirty="0">
                <a:solidFill>
                  <a:srgbClr val="FF0000"/>
                </a:solidFill>
                <a:effectLst/>
                <a:latin typeface="Times" pitchFamily="2" charset="0"/>
              </a:rPr>
            </a:br>
            <a:r>
              <a:rPr lang="tr-TR" sz="2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Belediye Zabıtası Kıyafeti ile Kullanacağı Araç ve Gereçler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5D40BD4-F61A-7536-A94A-BB38F665B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843" y="1657438"/>
            <a:ext cx="11229474" cy="4698912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tr-T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31. Kıyafete ilişkin kurallar</a:t>
            </a:r>
          </a:p>
          <a:p>
            <a:pPr marL="0" indent="0">
              <a:spcAft>
                <a:spcPts val="0"/>
              </a:spcAft>
              <a:buNone/>
            </a:pPr>
            <a:r>
              <a:rPr lang="tr-T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32.</a:t>
            </a:r>
            <a:r>
              <a:rPr lang="tr-T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Belediye zabıta personeline verilecek giyecek yardımı</a:t>
            </a:r>
            <a:endParaRPr lang="tr-TR" sz="2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tr-T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33. Giyim eşyasının renk, cins ve şekilleri</a:t>
            </a:r>
          </a:p>
          <a:p>
            <a:pPr marL="0" indent="0">
              <a:spcAft>
                <a:spcPts val="0"/>
              </a:spcAft>
              <a:buNone/>
            </a:pPr>
            <a:r>
              <a:rPr lang="tr-TR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34.</a:t>
            </a:r>
            <a:r>
              <a:rPr lang="tr-T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Zabıta tanıtım işaretleri ve apolet</a:t>
            </a:r>
            <a:endParaRPr lang="tr-TR" sz="24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tr-TR" sz="24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35. Belediye zabıta kıyafetini kullanma yasağı</a:t>
            </a:r>
            <a:endParaRPr lang="tr-TR" sz="2400" b="0" i="0" dirty="0">
              <a:solidFill>
                <a:srgbClr val="000000"/>
              </a:solidFill>
              <a:effectLst/>
              <a:latin typeface="Times" pitchFamily="2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F0BE4D4-2799-3878-2EB4-E6C6B8639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2E47B7E3-FEF9-8673-AEDD-4C9CEFE3D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541200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B2963-7433-90CF-97AD-B80708BE8D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19B838-F79F-B8FC-BACF-2568D1C45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Sekizinci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Personelin Hak ve Yükümlülükleri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BD16CB-958E-5BB5-3F18-BE7BACB4D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84" y="2030751"/>
            <a:ext cx="10712116" cy="40195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36 m) Belediye Zabıtasının Ulaşım Hakkı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Belediye zabıta personeli, </a:t>
            </a:r>
            <a:r>
              <a:rPr lang="tr-TR" sz="2400" b="1" dirty="0"/>
              <a:t>belediyenin kurduğu, işletme hakkını </a:t>
            </a:r>
            <a:r>
              <a:rPr lang="tr-TR" sz="2400" b="1" dirty="0" err="1"/>
              <a:t>devrettigi</a:t>
            </a:r>
            <a:r>
              <a:rPr lang="tr-TR" sz="2400" b="1" dirty="0"/>
              <a:t> veya bağlı işletmelerin</a:t>
            </a:r>
            <a:r>
              <a:rPr lang="tr-TR" sz="2400" dirty="0"/>
              <a:t> şehir içi yolcu taşıma araçlarını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Görevli olduğu il sınırları içinde ücretsiz</a:t>
            </a:r>
            <a:r>
              <a:rPr lang="tr-TR" sz="2400" dirty="0"/>
              <a:t> olarak yaralanır.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Dayanak: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b="1" dirty="0"/>
              <a:t>8/1/2002 – 4736 sayılı Kanun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Bu kanuna dayanılarak çıkarılan </a:t>
            </a:r>
            <a:r>
              <a:rPr lang="tr-TR" b="1" dirty="0"/>
              <a:t>Bakanlar Kurulu / Cumhurbaşkanı Kararları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AC71F47-A3B0-CBE2-898C-AA42B1148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6A00480-EAF8-30DA-CCA1-16E6ADF18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032493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314C6-CF63-FD57-BDF8-0428D1E04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B729E99-9C3A-CC1B-0FB6-59F128B4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Sekizinci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Personelin Hak ve Yükümlülükleri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57AD13D-7D72-097C-CCFC-D24047FAC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291" y="1556713"/>
            <a:ext cx="10494818" cy="51138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37 m</a:t>
            </a:r>
            <a:r>
              <a:rPr lang="tr-TR" sz="24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.)</a:t>
            </a:r>
            <a:r>
              <a:rPr lang="tr-TR" sz="2400" b="1" dirty="0">
                <a:solidFill>
                  <a:srgbClr val="FF0000"/>
                </a:solidFill>
              </a:rPr>
              <a:t> Zabıta Personeline Yemek ve Kumanya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1)Öğün Sayısı: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24 saat iş, 48 saat istirahat → </a:t>
            </a:r>
            <a:r>
              <a:rPr lang="tr-TR" b="1" dirty="0"/>
              <a:t>3 öğün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12 saat iş, 24 saat istirahat ve 12 saat iş, 12 saat istirahat → </a:t>
            </a:r>
            <a:r>
              <a:rPr lang="tr-TR" b="1" dirty="0"/>
              <a:t>2 öğün</a:t>
            </a:r>
            <a:endParaRPr lang="tr-TR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12 saatten az çalışan → </a:t>
            </a:r>
            <a:r>
              <a:rPr lang="tr-TR" b="1" dirty="0"/>
              <a:t>1 öğün</a:t>
            </a:r>
            <a:endParaRPr lang="tr-TR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Ödenek:</a:t>
            </a:r>
            <a:endParaRPr lang="tr-TR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Yiyecek giderleri </a:t>
            </a:r>
            <a:r>
              <a:rPr lang="tr-TR" b="1" dirty="0"/>
              <a:t>657 sayılı Kanun Madde 212</a:t>
            </a:r>
            <a:r>
              <a:rPr lang="tr-TR" dirty="0"/>
              <a:t> esas alınarak belediyece karşılanır.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2) Kumanya Yardımı: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Mutat yemek saatlerinde yemek hizmetinden yararlanamayan personele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Birinci fıkradaki </a:t>
            </a:r>
            <a:r>
              <a:rPr lang="tr-TR" b="1" dirty="0"/>
              <a:t>öğün sayısı kadar kumanya</a:t>
            </a:r>
            <a:r>
              <a:rPr lang="tr-TR" dirty="0"/>
              <a:t> verilir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Aynı çalışma ortamındaki diğer personele de uygulanır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FFAFA90-372B-ABEF-0BBB-3D0355ADA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300E352-64B1-31DA-49D2-91C3451F5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050028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C89B6-F7CF-3BB4-4734-A3AECD24D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C77E6D6-A602-B835-AEE7-2038F9FB8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Sekizinci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Personelin Hak ve Yükümlülükleri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2CF4FD-FC95-6239-DF5F-6D05E384A4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45575"/>
            <a:ext cx="10023764" cy="44621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38 m) Zabıta Personelinin İzinleri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İzinler, yürürlükteki kanunlara göre verilir.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Teşkilatın işleyiş düzeni aksatılmamalıdır.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İzin planlaması, </a:t>
            </a:r>
            <a:r>
              <a:rPr lang="tr-TR" sz="2400" b="1" dirty="0"/>
              <a:t>yıllık olarak zabıta birim amirliğince yapılır.</a:t>
            </a:r>
            <a:endParaRPr lang="tr-TR" sz="2400" dirty="0"/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39 m) Başarı ve Üstün Başarı Belgesi </a:t>
            </a:r>
            <a:endParaRPr lang="tr-TR" sz="2400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sz="2400" dirty="0"/>
              <a:t>Görevinde </a:t>
            </a:r>
            <a:r>
              <a:rPr lang="tr-TR" sz="2400" b="1" dirty="0"/>
              <a:t>üstün başarı ve yararlılık</a:t>
            </a:r>
            <a:r>
              <a:rPr lang="tr-TR" sz="2400" dirty="0"/>
              <a:t> gösteren personele: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Başarı belgesi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Üstün başarı belgesi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İlgili mevzuata göre ödül verilebilir.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5390D8B-A59C-25DA-37D8-1B7054254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50E315B-F48E-77C2-632B-D924318D2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109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511200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4F4E8-E795-091E-22A5-111EAA6ED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8A5A16-1760-637E-1AFC-70C88CB8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Sekizinci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Personelin Hak ve Yükümlülükleri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A39C297-9533-D82C-D618-310D4D2AB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030750"/>
            <a:ext cx="10531097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40 m) Disiplin cezaları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1</a:t>
            </a:r>
            <a:r>
              <a:rPr lang="tr-TR" sz="2400" dirty="0">
                <a:solidFill>
                  <a:srgbClr val="FF0000"/>
                </a:solidFill>
              </a:rPr>
              <a:t>)Zabıta Personeline Uygulanacak Disiplin Cezaları</a:t>
            </a:r>
          </a:p>
          <a:p>
            <a:pPr marL="457200" indent="-457200">
              <a:buFont typeface="+mj-lt"/>
              <a:buAutoNum type="alphaLcParenR"/>
            </a:pPr>
            <a:r>
              <a:rPr lang="tr-TR" sz="2400" dirty="0"/>
              <a:t>Uyarma</a:t>
            </a:r>
          </a:p>
          <a:p>
            <a:pPr marL="457200" indent="-457200">
              <a:buFont typeface="+mj-lt"/>
              <a:buAutoNum type="alphaLcParenR"/>
            </a:pPr>
            <a:r>
              <a:rPr lang="tr-TR" sz="2400" dirty="0"/>
              <a:t>Kınama</a:t>
            </a:r>
          </a:p>
          <a:p>
            <a:pPr marL="457200" indent="-457200">
              <a:buFont typeface="+mj-lt"/>
              <a:buAutoNum type="alphaLcParenR"/>
            </a:pPr>
            <a:r>
              <a:rPr lang="tr-TR" sz="2400" dirty="0"/>
              <a:t>Aylıktan kesme</a:t>
            </a:r>
          </a:p>
          <a:p>
            <a:pPr marL="457200" indent="-457200">
              <a:buFont typeface="+mj-lt"/>
              <a:buAutoNum type="alphaLcParenR"/>
            </a:pPr>
            <a:r>
              <a:rPr lang="tr-TR" sz="2400" dirty="0"/>
              <a:t>Kademe ilerlemesinin durdurulması</a:t>
            </a:r>
          </a:p>
          <a:p>
            <a:pPr marL="457200" indent="-457200">
              <a:buFont typeface="+mj-lt"/>
              <a:buAutoNum type="alphaLcParenR"/>
            </a:pPr>
            <a:r>
              <a:rPr lang="tr-TR" sz="2400" dirty="0"/>
              <a:t>Devlet memurluğundan çıkarma</a:t>
            </a:r>
          </a:p>
          <a:p>
            <a:pPr marL="457200" indent="-457200">
              <a:buFont typeface="+mj-lt"/>
              <a:buAutoNum type="alphaLcParenR"/>
            </a:pPr>
            <a:r>
              <a:rPr lang="tr-TR" sz="2400" dirty="0"/>
              <a:t>Hukuki Dayanak</a:t>
            </a:r>
          </a:p>
          <a:p>
            <a:pPr marL="0" indent="0">
              <a:buNone/>
            </a:pPr>
            <a:r>
              <a:rPr lang="tr-TR" sz="2400" dirty="0"/>
              <a:t>2 </a:t>
            </a:r>
            <a:r>
              <a:rPr lang="tr-TR" sz="2400" dirty="0">
                <a:solidFill>
                  <a:srgbClr val="FF0000"/>
                </a:solidFill>
              </a:rPr>
              <a:t>)Disiplin cezalarında 657 sayılı Kanunun ilgili hükümleri uygulanır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28A4644-8AF4-F7EA-61D5-B785DE710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39A6F3A-08C7-D028-1437-679D3FA45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6681587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15C46-EDBA-9545-FC37-815A8C82D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62EFDBF-D515-8552-45B6-CCA37FFD1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Sekizinci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Personelin Hak ve Yükümlülükleri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77503EB-A230-F3A9-C419-4B12D64889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1"/>
            <a:ext cx="10712116" cy="3876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41 m.) Geçici Görevlendirme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Zorunlu hallerde</a:t>
            </a:r>
            <a:r>
              <a:rPr lang="tr-TR" sz="2400" dirty="0"/>
              <a:t> belediye memurları, zabıta biriminin </a:t>
            </a:r>
            <a:r>
              <a:rPr lang="tr-TR" sz="2400" b="1" dirty="0"/>
              <a:t>sadece büro hizmetlerinde</a:t>
            </a:r>
            <a:r>
              <a:rPr lang="tr-TR" sz="2400" dirty="0"/>
              <a:t> geçici olarak görevlendirilebilir.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FF0000"/>
                </a:solidFill>
              </a:rPr>
              <a:t>Geçici görev süresi</a:t>
            </a:r>
            <a:r>
              <a:rPr lang="tr-TR" sz="2400" dirty="0">
                <a:solidFill>
                  <a:srgbClr val="FF0000"/>
                </a:solidFill>
              </a:rPr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Bir yıl içinde </a:t>
            </a:r>
            <a:r>
              <a:rPr lang="tr-TR" b="1" dirty="0"/>
              <a:t>6 ayı geçemez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68E46E6-9C31-37ED-9B82-9353899A5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B94DF8E-E321-50F0-ECBE-F42392419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36DF021B-3374-DBA4-D0BD-8577FC5400E3}"/>
              </a:ext>
            </a:extLst>
          </p:cNvPr>
          <p:cNvSpPr txBox="1"/>
          <p:nvPr/>
        </p:nvSpPr>
        <p:spPr>
          <a:xfrm>
            <a:off x="822703" y="1316341"/>
            <a:ext cx="60278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Geçici Görevlendirme </a:t>
            </a:r>
            <a:r>
              <a:rPr lang="tr-TR" sz="24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</a:rPr>
              <a:t>(41</a:t>
            </a:r>
            <a:r>
              <a:rPr lang="tr-TR" sz="2400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 Md)</a:t>
            </a:r>
          </a:p>
        </p:txBody>
      </p:sp>
    </p:spTree>
    <p:extLst>
      <p:ext uri="{BB962C8B-B14F-4D97-AF65-F5344CB8AC3E}">
        <p14:creationId xmlns:p14="http://schemas.microsoft.com/office/powerpoint/2010/main" val="340067859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D4883-0B8B-2AC2-D59C-F680E2E4B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F63F568-46DE-9B3D-D61D-E9B344888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Sekizinci Bölüm</a:t>
            </a:r>
            <a:b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0070C0"/>
                </a:solidFill>
                <a:effectLst/>
                <a:ea typeface="Times New Roman" panose="02020603050405020304" pitchFamily="18" charset="0"/>
              </a:rPr>
              <a:t>Personelin Hak ve Yükümlülükleri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3AC6613-3E61-F001-D60C-9AFE59DE6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1684" y="2302592"/>
            <a:ext cx="10712116" cy="387603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2400" b="1" dirty="0">
                <a:solidFill>
                  <a:srgbClr val="FF0000"/>
                </a:solidFill>
              </a:rPr>
              <a:t>Görev Sınırları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dirty="0"/>
              <a:t>Zabıta görevlilerine, </a:t>
            </a:r>
            <a:r>
              <a:rPr lang="tr-TR" sz="2400" b="1" dirty="0">
                <a:highlight>
                  <a:srgbClr val="FFFF00"/>
                </a:highlight>
              </a:rPr>
              <a:t>rızası dışında</a:t>
            </a:r>
            <a:r>
              <a:rPr lang="tr-TR" sz="2400" dirty="0">
                <a:highlight>
                  <a:srgbClr val="FFFF00"/>
                </a:highlight>
              </a:rPr>
              <a:t> </a:t>
            </a:r>
            <a:r>
              <a:rPr lang="tr-TR" sz="2400" dirty="0"/>
              <a:t>zabıta hizmetleri dışında görev verilemez.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FF0000"/>
                </a:solidFill>
              </a:rPr>
              <a:t>Olağanüstü</a:t>
            </a:r>
            <a:r>
              <a:rPr lang="tr-TR" sz="2400" b="1" dirty="0"/>
              <a:t> hallerde</a:t>
            </a:r>
            <a:r>
              <a:rPr lang="tr-TR" sz="2400" dirty="0"/>
              <a:t>: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Mülki amir veya belediye başkanının emri ile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dirty="0"/>
              <a:t>Geçici olarak </a:t>
            </a:r>
            <a:r>
              <a:rPr lang="tr-TR" b="1" dirty="0"/>
              <a:t>hizmetin gerektirdiği başka görevler</a:t>
            </a:r>
            <a:r>
              <a:rPr lang="tr-TR" dirty="0"/>
              <a:t> verilebilir.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E4401FE-5DA3-8847-9A57-30F2E9BAD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6BF057F-0249-D216-E188-E5FDF8F9D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483FF67-3140-A3A9-12F7-19FDCF17D7DB}"/>
              </a:ext>
            </a:extLst>
          </p:cNvPr>
          <p:cNvSpPr txBox="1"/>
          <p:nvPr/>
        </p:nvSpPr>
        <p:spPr>
          <a:xfrm>
            <a:off x="838200" y="1518875"/>
            <a:ext cx="91525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42 m)Belediye Zabıta Görevlilerinin Başka Hizmete Verilmesi</a:t>
            </a:r>
          </a:p>
        </p:txBody>
      </p:sp>
    </p:spTree>
    <p:extLst>
      <p:ext uri="{BB962C8B-B14F-4D97-AF65-F5344CB8AC3E}">
        <p14:creationId xmlns:p14="http://schemas.microsoft.com/office/powerpoint/2010/main" val="212588771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E91136-AD2A-C945-C5CA-693804311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D202D5-CC6D-B349-C317-ADB79C438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28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  <a:endParaRPr lang="tr-TR" sz="28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E50C2B1-79B9-B818-3868-6FAE7F4C9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1"/>
            <a:ext cx="10712116" cy="3876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43 m) Belediye Zabıtasının Motorlu Araçları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1) Geçici Görevlendirme (Belediyeler Arası)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Bir belediyede görevli </a:t>
            </a:r>
            <a:r>
              <a:rPr lang="tr-TR" sz="2400" dirty="0"/>
              <a:t>zabıta amir ve memuru, </a:t>
            </a:r>
            <a:r>
              <a:rPr lang="tr-TR" sz="2400" b="1" dirty="0"/>
              <a:t>başka bir belediyede geçici olarak görevlendirilebilir</a:t>
            </a:r>
            <a:r>
              <a:rPr lang="tr-TR" sz="2400" dirty="0"/>
              <a:t>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>
                <a:solidFill>
                  <a:srgbClr val="FF0000"/>
                </a:solidFill>
              </a:rPr>
              <a:t>Şartlar: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Atamaya yetkili amirin </a:t>
            </a:r>
            <a:r>
              <a:rPr lang="tr-TR" b="1" dirty="0"/>
              <a:t>muvafakati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Memurun </a:t>
            </a:r>
            <a:r>
              <a:rPr lang="tr-TR" b="1" dirty="0"/>
              <a:t>kabulü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İlgili mevzuata uyulması</a:t>
            </a: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63FE830-4785-6DC4-9032-04C8E4134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A972896-1EC9-6612-4FFF-B968B539B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275361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31243-2608-40EE-5784-3A76FDEC2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944E09E-3E63-0CEF-9E20-D09BD7987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C072091-33B4-E2B3-3FA3-15342677E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1"/>
            <a:ext cx="10712116" cy="38760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44 m) Belediye Zabıtasının Motorlu Araçları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1) Zabıta Araçlarının Renk ve İşaretleri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Ülke genelinde belediye zabıtalarının kullanacağı motorlu araçların </a:t>
            </a:r>
            <a:r>
              <a:rPr lang="tr-TR" sz="2400" b="1" dirty="0"/>
              <a:t>hakim rengi gök mavisi</a:t>
            </a:r>
            <a:r>
              <a:rPr lang="tr-TR" sz="2400" dirty="0"/>
              <a:t>dir.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Ön kaput</a:t>
            </a:r>
            <a:r>
              <a:rPr lang="tr-TR" sz="2400" dirty="0"/>
              <a:t>: Zabıta kokardı bulunur.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Arka kısım</a:t>
            </a:r>
            <a:r>
              <a:rPr lang="tr-TR" sz="2400" dirty="0"/>
              <a:t>: Büyük harflerle </a:t>
            </a:r>
            <a:r>
              <a:rPr lang="tr-TR" sz="2400" b="1" dirty="0"/>
              <a:t>"ZABITA"</a:t>
            </a:r>
            <a:r>
              <a:rPr lang="tr-TR" sz="2400" dirty="0"/>
              <a:t> yazısı yer alır.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7F138A1-171C-3569-9154-7520D1A6F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34B0870C-0DFE-978D-083D-FF62491BF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6594760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D7651-6DDE-31A0-62D4-1224D45AA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4B2320-069F-2A01-11BB-257FB61DA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B4CED65-DE8E-A520-7C02-D822FFF50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0"/>
            <a:ext cx="10712116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2.) Büyükşehir Zabıta Araçları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Zabıta Araçlarının Görünümü</a:t>
            </a:r>
          </a:p>
          <a:p>
            <a:r>
              <a:rPr lang="tr-TR" sz="2400" b="1" dirty="0"/>
              <a:t>Ön Kısım</a:t>
            </a:r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Ön cam üstünde: Belediye logosu + adı + zabıta logosu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Ön kaputta: Zabıta kokart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Kokart çevresinde: 4’er adet beyaz çizgi (sağ ve soldan aşağıya doğru)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770DF70-318F-9C6B-FF5B-4D1855430E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1CA6E0C-6579-DE4E-097E-4824CE903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038FDF6-D718-886A-E01D-4D08388E785D}"/>
              </a:ext>
            </a:extLst>
          </p:cNvPr>
          <p:cNvSpPr txBox="1"/>
          <p:nvPr/>
        </p:nvSpPr>
        <p:spPr>
          <a:xfrm>
            <a:off x="822703" y="1316341"/>
            <a:ext cx="8096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44 m) Belediye Zabıtasının Motorlu Araçları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400651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3C9920-7892-4C42-FDE7-DD5FABF0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92A018-795F-D4BA-87D9-477BE7509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3C3D58F-9F76-39B4-F099-35E01CFFBC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0"/>
            <a:ext cx="10712116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Zabıta Araçlarının Görünümü</a:t>
            </a:r>
          </a:p>
          <a:p>
            <a:r>
              <a:rPr lang="tr-TR" sz="2400" b="1" dirty="0"/>
              <a:t>Arka Kısım</a:t>
            </a:r>
          </a:p>
          <a:p>
            <a:r>
              <a:rPr lang="tr-TR" sz="2400" dirty="0"/>
              <a:t>Arka camda: Zabıta </a:t>
            </a:r>
            <a:r>
              <a:rPr lang="tr-TR" sz="2400" dirty="0" err="1"/>
              <a:t>kokartı</a:t>
            </a:r>
            <a:r>
              <a:rPr lang="tr-TR" sz="2400" dirty="0"/>
              <a:t> + altında “BÜYÜKŞEHİR ZABITA”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Arka orta bölümde: Belediye adı (büyük harflerle)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Arka sağ üstten ortaya: 4 beyaz çizgi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Sol alt köşede: İletişim bilgileri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72DE7D-F0C6-EAA0-DA52-15898C407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F0C0EC5-481B-11C0-A554-ACF11B991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62287FB-1B13-A171-5161-C7F53C578FA7}"/>
              </a:ext>
            </a:extLst>
          </p:cNvPr>
          <p:cNvSpPr txBox="1"/>
          <p:nvPr/>
        </p:nvSpPr>
        <p:spPr>
          <a:xfrm>
            <a:off x="822703" y="1316341"/>
            <a:ext cx="8096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44 m) Belediye Zabıtasının Motorlu Araçları</a:t>
            </a:r>
            <a:endParaRPr lang="tr-TR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40047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3E1E1-E3B1-9922-8281-F2C1F1C0B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875DD8A-9AE9-8BE7-F576-1AA4EB16E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94B0672-D062-7192-EB04-D47BF1FFA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1"/>
            <a:ext cx="10712116" cy="414787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Zabıta Araçlarının Görünümü</a:t>
            </a:r>
          </a:p>
          <a:p>
            <a:r>
              <a:rPr lang="tr-TR" sz="2400" b="1" dirty="0"/>
              <a:t>Yan Kısımlar</a:t>
            </a:r>
            <a:endParaRPr lang="tr-T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Arka kapılar: Belediye logosu + adı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Ön kapılar: Zabıta </a:t>
            </a:r>
            <a:r>
              <a:rPr lang="tr-TR" sz="2400" dirty="0" err="1"/>
              <a:t>kokartı</a:t>
            </a:r>
            <a:r>
              <a:rPr lang="tr-TR" sz="2400" dirty="0"/>
              <a:t> + “Büyükşehir Zabıta”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Alt kısım: Beyaz şerit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Arka üst köşeden aşağıya: En fazla kapıya kadar 4 beyaz çizgi</a:t>
            </a:r>
          </a:p>
          <a:p>
            <a:pPr marL="0" indent="0" algn="just">
              <a:buNone/>
            </a:pPr>
            <a:endParaRPr lang="tr-TR" sz="2400" dirty="0">
              <a:effectLst/>
              <a:ea typeface="Times New Roman" panose="02020603050405020304" pitchFamily="18" charset="0"/>
            </a:endParaRP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026F88C-AEC7-3D5B-2113-E464B7425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E74B1BF-24CD-5715-B556-B7E8946B3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BA439C8E-9524-6B29-666A-399F48025954}"/>
              </a:ext>
            </a:extLst>
          </p:cNvPr>
          <p:cNvSpPr txBox="1"/>
          <p:nvPr/>
        </p:nvSpPr>
        <p:spPr>
          <a:xfrm>
            <a:off x="657180" y="1440309"/>
            <a:ext cx="70598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44 m) Belediye Zabıtasının Motorlu Araçları</a:t>
            </a:r>
            <a:endParaRPr lang="tr-TR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85285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31996-334B-422E-301C-B35FE55E5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4FB8051-386F-AD29-27A6-48766012D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A30CB96-C27B-9AD6-4578-07C81359D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202" y="2024348"/>
            <a:ext cx="10712116" cy="44685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3.) Büyükşehir dışındaki belediyelerde:</a:t>
            </a:r>
            <a:endParaRPr lang="tr-TR" sz="2400" dirty="0">
              <a:solidFill>
                <a:srgbClr val="0070C0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Sağ çamurluktan başlayıp aracın arkasını dolaşan </a:t>
            </a:r>
            <a:r>
              <a:rPr lang="tr-TR" sz="2400" b="1" dirty="0"/>
              <a:t>20 cm genişliğinde beyaz kemer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Kemerin sağ ve sol ortasında: </a:t>
            </a:r>
            <a:r>
              <a:rPr lang="tr-TR" sz="2400" b="1" dirty="0"/>
              <a:t>“</a:t>
            </a:r>
            <a:r>
              <a:rPr lang="tr-TR" sz="2400" b="1" dirty="0">
                <a:solidFill>
                  <a:srgbClr val="0070C0"/>
                </a:solidFill>
              </a:rPr>
              <a:t>ZABITA</a:t>
            </a:r>
            <a:r>
              <a:rPr lang="tr-TR" sz="2400" b="1" dirty="0"/>
              <a:t>” yazısı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Kapı ortalarında: </a:t>
            </a:r>
            <a:r>
              <a:rPr lang="tr-TR" sz="2400" b="1" dirty="0"/>
              <a:t>Zabıta </a:t>
            </a:r>
            <a:r>
              <a:rPr lang="tr-TR" sz="2400" b="1" dirty="0" err="1"/>
              <a:t>kokartı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Yazıların altında: Küçük harflerle </a:t>
            </a:r>
            <a:r>
              <a:rPr lang="tr-TR" sz="2400" b="1" dirty="0"/>
              <a:t>belediye adı + iletişim bilgileri</a:t>
            </a:r>
            <a:endParaRPr lang="tr-TR" sz="2400" dirty="0"/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4) Tepe Lambaları:</a:t>
            </a:r>
            <a:endParaRPr lang="tr-TR" sz="2400" dirty="0">
              <a:solidFill>
                <a:srgbClr val="0070C0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Mavi ve turuncu, çift renkli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5.) Görev Ekipleri:</a:t>
            </a:r>
            <a:endParaRPr lang="tr-TR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tr-TR" sz="2400" dirty="0"/>
              <a:t>İhtiyaca göre </a:t>
            </a:r>
            <a:r>
              <a:rPr lang="tr-TR" sz="2400" b="1" dirty="0"/>
              <a:t>motosiklet, bisiklet, </a:t>
            </a:r>
            <a:r>
              <a:rPr lang="tr-TR" sz="2400" b="1" dirty="0" err="1"/>
              <a:t>cincır</a:t>
            </a:r>
            <a:r>
              <a:rPr lang="tr-TR" sz="2400" b="1" dirty="0"/>
              <a:t> ve benzeri</a:t>
            </a:r>
            <a:r>
              <a:rPr lang="tr-TR" sz="2400" dirty="0"/>
              <a:t> ekipler oluşturulabilir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DD54A77-181A-BECB-B78E-123F7424B5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8B02FF9-BFEA-BD43-F2EF-B1482B12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031C59F-CEF8-F405-53CC-0DFCD21191C8}"/>
              </a:ext>
            </a:extLst>
          </p:cNvPr>
          <p:cNvSpPr txBox="1"/>
          <p:nvPr/>
        </p:nvSpPr>
        <p:spPr>
          <a:xfrm>
            <a:off x="354202" y="1449583"/>
            <a:ext cx="67670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44 m) Belediye Zabıtasının Motorlu Araçları</a:t>
            </a:r>
            <a:endParaRPr lang="tr-TR" sz="28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298547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E4A7-64FE-57DA-5A41-D24D48C9D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5793477-E5BE-DDD6-2EA3-4F0FC1582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A9F2194-27DD-86DA-118F-B9D656279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181" y="2030750"/>
            <a:ext cx="10712116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/>
              <a:t>Görev sırasında direniş veya saldırı durumunda: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Göz yaşartıcı sprey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Kask</a:t>
            </a:r>
            <a:endParaRPr lang="tr-TR" dirty="0"/>
          </a:p>
          <a:p>
            <a:pPr marL="971550" lvl="1" indent="-514350">
              <a:buFont typeface="+mj-lt"/>
              <a:buAutoNum type="romanUcPeriod"/>
            </a:pPr>
            <a:r>
              <a:rPr lang="tr-TR" b="1" dirty="0"/>
              <a:t>Kalkan</a:t>
            </a:r>
            <a:endParaRPr lang="tr-TR" dirty="0"/>
          </a:p>
          <a:p>
            <a:pPr marL="457200" lvl="1" indent="0">
              <a:buNone/>
            </a:pPr>
            <a:r>
              <a:rPr lang="tr-TR" dirty="0"/>
              <a:t>ve benzeri savunma amaçlı teçhizat verilebilir.</a:t>
            </a:r>
          </a:p>
          <a:p>
            <a:pPr marL="0" indent="0">
              <a:buNone/>
            </a:pPr>
            <a:r>
              <a:rPr lang="tr-TR" sz="2400" b="1" dirty="0"/>
              <a:t>Eğitim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Zabıta personeli, verilen teçhizatların kullanımı konusunda</a:t>
            </a:r>
            <a:br>
              <a:rPr lang="tr-TR" sz="2400" dirty="0"/>
            </a:br>
            <a:r>
              <a:rPr lang="tr-TR" sz="2400" b="1" dirty="0"/>
              <a:t>uzman kurum ve kuruluşlardan eğitim alır.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46B7B58-0422-F572-A47D-BAFC4D739E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0DF4607-D624-E706-DB5C-0DAE29B7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119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5BBC23D-28F4-55CA-727C-6B96E54EA717}"/>
              </a:ext>
            </a:extLst>
          </p:cNvPr>
          <p:cNvSpPr txBox="1"/>
          <p:nvPr/>
        </p:nvSpPr>
        <p:spPr>
          <a:xfrm>
            <a:off x="657181" y="1368985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45 m) Korunma Amaçlı Teçhizat</a:t>
            </a:r>
          </a:p>
        </p:txBody>
      </p:sp>
    </p:spTree>
    <p:extLst>
      <p:ext uri="{BB962C8B-B14F-4D97-AF65-F5344CB8AC3E}">
        <p14:creationId xmlns:p14="http://schemas.microsoft.com/office/powerpoint/2010/main" val="176541519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C9F53-5B22-D824-1A5F-5241C245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2EDA0C3-7110-6EAA-28E0-D27B60B5E8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3E16BF7-2A02-D207-F85C-0F540A17F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9248"/>
            <a:ext cx="10515600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/>
              <a:t>1) Her zabıta personeline, seri numaralı ve üzerinde </a:t>
            </a:r>
            <a:r>
              <a:rPr lang="tr-TR" sz="2400" b="1" dirty="0"/>
              <a:t>zabıta kokardı</a:t>
            </a:r>
            <a:r>
              <a:rPr lang="tr-TR" sz="2400" dirty="0"/>
              <a:t> bulunan kimlik belgesi verilir.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2.) Kimlikte yer alan bilgiler: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Ad – Soyadı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Görev yaptığı belediye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Sicil numarası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Unvan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Kan grubu</a:t>
            </a:r>
          </a:p>
          <a:p>
            <a:pPr marL="971550" lvl="1" indent="-514350">
              <a:buFont typeface="+mj-lt"/>
              <a:buAutoNum type="romanUcPeriod"/>
            </a:pPr>
            <a:r>
              <a:rPr lang="tr-TR" dirty="0"/>
              <a:t>Nüfus bilgileri</a:t>
            </a:r>
          </a:p>
          <a:p>
            <a:pPr marL="0" indent="0">
              <a:buNone/>
            </a:pPr>
            <a:r>
              <a:rPr lang="tr-TR" dirty="0">
                <a:solidFill>
                  <a:srgbClr val="0070C0"/>
                </a:solidFill>
              </a:rPr>
              <a:t>Kimliği; </a:t>
            </a:r>
            <a:r>
              <a:rPr lang="tr-TR" dirty="0"/>
              <a:t>Belediye Başkanı, yetki vermesi halinde Başkan Yardımcısı veya Genel Sekreter imzalar.</a:t>
            </a:r>
          </a:p>
          <a:p>
            <a:pPr marL="457200" lvl="1" indent="0">
              <a:buNone/>
            </a:pPr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6AA9478-A8CF-6716-CF03-12050C0B5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484CF2D-695B-08B9-4F11-1A3513423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120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82A1C77-5A83-E316-2D87-39DF1EDFB789}"/>
              </a:ext>
            </a:extLst>
          </p:cNvPr>
          <p:cNvSpPr txBox="1"/>
          <p:nvPr/>
        </p:nvSpPr>
        <p:spPr>
          <a:xfrm>
            <a:off x="838200" y="12309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46 m) Zabıta Kimlik Belgesi</a:t>
            </a:r>
          </a:p>
        </p:txBody>
      </p:sp>
    </p:spTree>
    <p:extLst>
      <p:ext uri="{BB962C8B-B14F-4D97-AF65-F5344CB8AC3E}">
        <p14:creationId xmlns:p14="http://schemas.microsoft.com/office/powerpoint/2010/main" val="148611393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8B654-24D7-503D-D547-84A31D75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F0A94F7-9475-9C25-6079-F21BF7DB64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CFD3D17-0DB9-6590-A7FE-82C92A379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3027"/>
            <a:ext cx="11438021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/>
              <a:t>4) Bilgilerde değişiklik oldukça kimlik belgesine işlenir.</a:t>
            </a:r>
          </a:p>
          <a:p>
            <a:pPr marL="0" indent="0">
              <a:buNone/>
            </a:pPr>
            <a:r>
              <a:rPr lang="tr-TR" sz="2400" dirty="0"/>
              <a:t>5)Görevden ayrılan zabıta, kimliğini </a:t>
            </a:r>
            <a:r>
              <a:rPr lang="tr-TR" sz="2400" b="1" dirty="0"/>
              <a:t>belediye başkanlığına teslim eder.</a:t>
            </a:r>
            <a:endParaRPr lang="tr-TR" sz="2400" dirty="0"/>
          </a:p>
          <a:p>
            <a:pPr marL="0" indent="0">
              <a:buNone/>
            </a:pPr>
            <a:r>
              <a:rPr lang="tr-TR" sz="2400" b="1" dirty="0">
                <a:solidFill>
                  <a:srgbClr val="0070C0"/>
                </a:solidFill>
              </a:rPr>
              <a:t>6) Emeklilik Durumu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Emekli olan zabıta personeline, çalışanlarla aynı kimlik kartı verilir.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/>
              <a:t>Unvan hanesinin ön kısmına “EMEKLİ” ibaresi eklenir.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B279395-600C-DC4B-8320-2932823D5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A2217616-6686-0053-C926-51911BA73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121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FE652587-D499-B13A-4C23-3C0CB36A5E4E}"/>
              </a:ext>
            </a:extLst>
          </p:cNvPr>
          <p:cNvSpPr txBox="1"/>
          <p:nvPr/>
        </p:nvSpPr>
        <p:spPr>
          <a:xfrm>
            <a:off x="838200" y="12309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46 m) Kimlik Belgesinin Düzenlenmesi</a:t>
            </a:r>
          </a:p>
        </p:txBody>
      </p:sp>
    </p:spTree>
    <p:extLst>
      <p:ext uri="{BB962C8B-B14F-4D97-AF65-F5344CB8AC3E}">
        <p14:creationId xmlns:p14="http://schemas.microsoft.com/office/powerpoint/2010/main" val="3530999570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83AF9-86FF-35A6-C6A7-598B79CEA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CBBAF7-2DB6-2229-D714-72EDC74B1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758BED1-2DD8-036F-62A4-2FB6B4E8C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86105"/>
            <a:ext cx="9331037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>
                <a:solidFill>
                  <a:srgbClr val="0070C0"/>
                </a:solidFill>
              </a:rPr>
              <a:t>Zabıta Memurunun Acil Durum Yetkisi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Kanun, tüzük ve yönetmeliklerde </a:t>
            </a:r>
            <a:r>
              <a:rPr lang="tr-TR" sz="2400" b="1" dirty="0"/>
              <a:t>açıklık bulunmayan hallerde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Uygulama tarzına dair </a:t>
            </a:r>
            <a:r>
              <a:rPr lang="tr-TR" sz="2400" b="1" dirty="0"/>
              <a:t>emir olmayan durumlarda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Uygulamada </a:t>
            </a:r>
            <a:r>
              <a:rPr lang="tr-TR" sz="2400" b="1" dirty="0"/>
              <a:t>tereddüt ortaya çıktığında</a:t>
            </a:r>
            <a:endParaRPr lang="tr-TR" sz="2400" dirty="0"/>
          </a:p>
          <a:p>
            <a:r>
              <a:rPr lang="tr-TR" sz="2400" dirty="0"/>
              <a:t>👉 Zabıta memuru, </a:t>
            </a:r>
            <a:r>
              <a:rPr lang="tr-TR" sz="2400" b="1" dirty="0"/>
              <a:t>kendi sorumluluğu altında gerekli tedbirleri alır.</a:t>
            </a:r>
            <a:br>
              <a:rPr lang="tr-TR" sz="2400" dirty="0"/>
            </a:br>
            <a:r>
              <a:rPr lang="tr-TR" sz="2400" dirty="0"/>
              <a:t>👉 Durumu </a:t>
            </a:r>
            <a:r>
              <a:rPr lang="tr-TR" sz="2400" b="1" dirty="0"/>
              <a:t>en kısa sürede amirine bildirir.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7489697-9484-2255-219F-04AC4BAE2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D2A86846-6F49-7AB4-8599-D179CB721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122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A85125A-AB15-9EA1-B170-2DB17BD710BB}"/>
              </a:ext>
            </a:extLst>
          </p:cNvPr>
          <p:cNvSpPr txBox="1"/>
          <p:nvPr/>
        </p:nvSpPr>
        <p:spPr>
          <a:xfrm>
            <a:off x="838199" y="1491042"/>
            <a:ext cx="80287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47 m) </a:t>
            </a:r>
            <a:r>
              <a:rPr lang="tr-TR" sz="2800" b="1" dirty="0">
                <a:solidFill>
                  <a:srgbClr val="FF0000"/>
                </a:solidFill>
                <a:effectLst/>
                <a:latin typeface="+mj-lt"/>
                <a:ea typeface="Times New Roman" panose="02020603050405020304" pitchFamily="18" charset="0"/>
              </a:rPr>
              <a:t>Hizmetin Gereğini Yapmada Uyulacak Esaslar </a:t>
            </a:r>
          </a:p>
        </p:txBody>
      </p:sp>
    </p:spTree>
    <p:extLst>
      <p:ext uri="{BB962C8B-B14F-4D97-AF65-F5344CB8AC3E}">
        <p14:creationId xmlns:p14="http://schemas.microsoft.com/office/powerpoint/2010/main" val="3259767232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DAE7D-14BF-CE1F-2FA9-073C51966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3CEB558-1957-0105-152F-4E722B87C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34AEAAE-63CE-7F00-5A20-D3234CEB5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2574"/>
            <a:ext cx="9331036" cy="4325599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Personelin kullanımı için verilen: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Vasıta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Malzeme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Teçhizat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Diğer eşyalar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b="1" dirty="0">
                <a:solidFill>
                  <a:srgbClr val="FF0000"/>
                </a:solidFill>
              </a:rPr>
              <a:t>Sorumluluk:</a:t>
            </a:r>
            <a:endParaRPr lang="tr-TR" sz="2400" dirty="0">
              <a:solidFill>
                <a:srgbClr val="FF0000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Kaybolması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Tahribi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Kötü, hor veya amaç dışı kullanımı</a:t>
            </a:r>
          </a:p>
          <a:p>
            <a:r>
              <a:rPr lang="tr-TR" sz="2400" dirty="0"/>
              <a:t>👉 Bu durumlarda </a:t>
            </a:r>
            <a:r>
              <a:rPr lang="tr-TR" sz="2400" b="1" dirty="0"/>
              <a:t>kanunların ilgili hükümleri uygulanır.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DA996FB-6A34-EF13-D8C3-43581D8175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4A08A989-F0DA-EEC0-9BEE-8285EA85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123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E593146-79E6-6AA2-A1F4-F583D0E98759}"/>
              </a:ext>
            </a:extLst>
          </p:cNvPr>
          <p:cNvSpPr txBox="1"/>
          <p:nvPr/>
        </p:nvSpPr>
        <p:spPr>
          <a:xfrm>
            <a:off x="838200" y="1288473"/>
            <a:ext cx="71697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48 m) Zabıta Personeline Teslim Edilen Eşyalar</a:t>
            </a:r>
          </a:p>
        </p:txBody>
      </p:sp>
    </p:spTree>
    <p:extLst>
      <p:ext uri="{BB962C8B-B14F-4D97-AF65-F5344CB8AC3E}">
        <p14:creationId xmlns:p14="http://schemas.microsoft.com/office/powerpoint/2010/main" val="184899777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CF00C-F642-D7CD-9EAE-855AD46EB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4A2A85-3D13-327D-668D-AE2B4C131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4B949A9-1BFE-DC27-4D36-EF2F8E28D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8006"/>
            <a:ext cx="11000874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49 m) Zabıta haftası kutlamaları</a:t>
            </a:r>
            <a:r>
              <a:rPr lang="tr-TR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tr-TR" sz="2400" b="1" dirty="0"/>
              <a:t>Belediye Zabıta Haftası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Tarih:</a:t>
            </a:r>
            <a:r>
              <a:rPr lang="tr-TR" sz="2400" dirty="0"/>
              <a:t> Her yıl </a:t>
            </a:r>
            <a:r>
              <a:rPr lang="tr-TR" sz="2400" b="1" dirty="0"/>
              <a:t>1–7 Eylül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Belediye zabıtası haftası olarak kutlanır.</a:t>
            </a:r>
          </a:p>
          <a:p>
            <a:pPr marL="0" indent="0">
              <a:buNone/>
            </a:pPr>
            <a:r>
              <a:rPr lang="tr-TR" sz="2400" b="1" dirty="0">
                <a:solidFill>
                  <a:srgbClr val="FF0000"/>
                </a:solidFill>
              </a:rPr>
              <a:t>50 m) Kazanılmış Hakları saklıdır.</a:t>
            </a:r>
          </a:p>
          <a:p>
            <a:pPr marL="0" indent="0">
              <a:buNone/>
            </a:pPr>
            <a:r>
              <a:rPr lang="tr-TR" sz="2400" dirty="0"/>
              <a:t>Yönetmelik kapsamındaki zabıta personelinin </a:t>
            </a:r>
            <a:r>
              <a:rPr lang="tr-TR" sz="2400" b="1" dirty="0"/>
              <a:t>kazanılmış hakları korunur.</a:t>
            </a:r>
            <a:endParaRPr lang="tr-TR" sz="2400" dirty="0"/>
          </a:p>
          <a:p>
            <a:pPr marL="0" indent="0">
              <a:buNone/>
            </a:pPr>
            <a:r>
              <a:rPr lang="tr-TR" sz="2400" dirty="0"/>
              <a:t>Haklar, ilgili mevzuata göre atanmış personel için geçerlidir.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0016751-890B-54FB-144D-AD0282332E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97D1AFBC-178D-FA5E-268D-DCC0DA92E3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7603448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F4A9F-3292-CA8A-1B80-CED10F6CD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FBF5D4F-7C65-2C0C-C5F8-69439869B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40058B-223C-E397-ED5C-157DA6C5A8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3289"/>
            <a:ext cx="9331036" cy="43255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/>
              <a:t>1) Yönetmelikte hüküm bulunmayan durumlarda, zabıta personeli için geçerli olan mevzuatlar:</a:t>
            </a:r>
          </a:p>
          <a:p>
            <a:pPr marL="0" indent="0">
              <a:buNone/>
            </a:pPr>
            <a:r>
              <a:rPr lang="tr-TR" sz="2400" dirty="0"/>
              <a:t>a) </a:t>
            </a:r>
            <a:r>
              <a:rPr lang="tr-TR" sz="2400" b="1" dirty="0"/>
              <a:t>5393 sayılı Belediye Kanunu</a:t>
            </a:r>
            <a:br>
              <a:rPr lang="tr-TR" sz="2400" dirty="0"/>
            </a:br>
            <a:r>
              <a:rPr lang="tr-TR" sz="2400" dirty="0"/>
              <a:t>b) </a:t>
            </a:r>
            <a:r>
              <a:rPr lang="tr-TR" sz="2400" b="1" dirty="0"/>
              <a:t>5216 sayılı Büyükşehir Belediyesi Kanunu</a:t>
            </a:r>
            <a:br>
              <a:rPr lang="tr-TR" sz="2400" dirty="0"/>
            </a:br>
            <a:r>
              <a:rPr lang="tr-TR" sz="2400" dirty="0"/>
              <a:t>c) </a:t>
            </a:r>
            <a:r>
              <a:rPr lang="tr-TR" sz="2400" b="1" dirty="0"/>
              <a:t>2559 sayılı Polis Vazife ve </a:t>
            </a:r>
            <a:r>
              <a:rPr lang="tr-TR" sz="2400" b="1" dirty="0" err="1"/>
              <a:t>Selahiyet</a:t>
            </a:r>
            <a:r>
              <a:rPr lang="tr-TR" sz="2400" b="1" dirty="0"/>
              <a:t> Kanunu</a:t>
            </a:r>
            <a:br>
              <a:rPr lang="tr-TR" sz="2400" dirty="0"/>
            </a:br>
            <a:r>
              <a:rPr lang="tr-TR" sz="2400" dirty="0"/>
              <a:t>ç) </a:t>
            </a:r>
            <a:r>
              <a:rPr lang="tr-TR" sz="2400" b="1" dirty="0"/>
              <a:t>657 sayılı Devlet Memurları Kanunu</a:t>
            </a:r>
            <a:br>
              <a:rPr lang="tr-TR" sz="2400" dirty="0"/>
            </a:br>
            <a:r>
              <a:rPr lang="tr-TR" sz="2400" dirty="0"/>
              <a:t>d) </a:t>
            </a:r>
            <a:r>
              <a:rPr lang="tr-TR" sz="2400" b="1" dirty="0"/>
              <a:t>18/3/2002 tarihli ve 2002/3975 sayılı Bakanlar Kurulu Kararı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Kamu Görevlerine İlk Defa Atanacaklar İçin Yapılacak Sınavlar Hakkında Genel Yönetmelik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50E7DE7-8132-9EE5-E23B-395A6AB75A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C880E915-4DA7-0000-D3E0-0722A5144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125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46FB71DF-649B-B053-2676-43051D0C45ED}"/>
              </a:ext>
            </a:extLst>
          </p:cNvPr>
          <p:cNvSpPr txBox="1"/>
          <p:nvPr/>
        </p:nvSpPr>
        <p:spPr>
          <a:xfrm>
            <a:off x="955963" y="1230950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51 m) Hüküm Bulunmayan Hallerde;</a:t>
            </a:r>
          </a:p>
        </p:txBody>
      </p:sp>
    </p:spTree>
    <p:extLst>
      <p:ext uri="{BB962C8B-B14F-4D97-AF65-F5344CB8AC3E}">
        <p14:creationId xmlns:p14="http://schemas.microsoft.com/office/powerpoint/2010/main" val="1252281670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25C4E-2270-8F20-1EBB-3BC9BFE56D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093429-B63B-1C69-6843-3FF07EFD1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7399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59C526-AE69-EB01-616E-77CDBC3E5F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8603"/>
            <a:ext cx="11000874" cy="45783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2400" dirty="0"/>
              <a:t>e) </a:t>
            </a:r>
            <a:r>
              <a:rPr lang="tr-TR" sz="2400" b="1" dirty="0"/>
              <a:t>21/2/1983 – 83/6061 B.K.</a:t>
            </a:r>
            <a:r>
              <a:rPr lang="tr-TR" sz="2400" dirty="0"/>
              <a:t>: Aday Memurların Yetiştirilmelerine Dair Genel Yönetmelik</a:t>
            </a:r>
          </a:p>
          <a:p>
            <a:pPr marL="0" indent="0">
              <a:buNone/>
            </a:pPr>
            <a:r>
              <a:rPr lang="tr-TR" sz="2400" dirty="0"/>
              <a:t>g) </a:t>
            </a:r>
            <a:r>
              <a:rPr lang="tr-TR" sz="2400" b="1" dirty="0"/>
              <a:t>17/9/1982 – 8/5336 B.K.</a:t>
            </a:r>
            <a:r>
              <a:rPr lang="tr-TR" sz="2400" dirty="0"/>
              <a:t>: Disiplin Kurulları ve Disiplin Amirleri Hakkında Yönetmelik</a:t>
            </a:r>
          </a:p>
          <a:p>
            <a:pPr marL="0" indent="0">
              <a:buNone/>
            </a:pPr>
            <a:r>
              <a:rPr lang="tr-TR" sz="2400" dirty="0"/>
              <a:t>ğ) </a:t>
            </a:r>
            <a:r>
              <a:rPr lang="tr-TR" sz="2400" b="1" dirty="0"/>
              <a:t>28/11/1982 – 8/5743 B.K.</a:t>
            </a:r>
            <a:r>
              <a:rPr lang="tr-TR" sz="2400" dirty="0"/>
              <a:t>: Devlet Memurlarının Şikayet ve Müracaatları Hakkında Yönetmelik</a:t>
            </a:r>
          </a:p>
          <a:p>
            <a:pPr marL="0" indent="0">
              <a:buNone/>
            </a:pPr>
            <a:r>
              <a:rPr lang="tr-TR" sz="2400" dirty="0"/>
              <a:t>h) </a:t>
            </a:r>
            <a:r>
              <a:rPr lang="tr-TR" sz="2400" b="1" dirty="0"/>
              <a:t>27/6/1983 – 83/6510 B.K.</a:t>
            </a:r>
            <a:r>
              <a:rPr lang="tr-TR" sz="2400" dirty="0"/>
              <a:t>: Memurların verdiği zararların tespiti ve amir sorumlulukları</a:t>
            </a:r>
          </a:p>
          <a:p>
            <a:pPr marL="0" indent="0">
              <a:buNone/>
            </a:pPr>
            <a:r>
              <a:rPr lang="tr-TR" sz="2400" dirty="0"/>
              <a:t>ı) </a:t>
            </a:r>
            <a:r>
              <a:rPr lang="tr-TR" sz="2400" b="1" dirty="0"/>
              <a:t>15/3/1999 – 99/12647 B.K.</a:t>
            </a:r>
            <a:r>
              <a:rPr lang="tr-TR" sz="2400" dirty="0"/>
              <a:t>: Görevde yükselme ve unvan değişikliği esasları</a:t>
            </a:r>
          </a:p>
          <a:p>
            <a:pPr marL="0" indent="0">
              <a:buNone/>
            </a:pPr>
            <a:r>
              <a:rPr lang="tr-TR" sz="2400" dirty="0"/>
              <a:t>i) </a:t>
            </a:r>
            <a:r>
              <a:rPr lang="tr-TR" sz="2400" b="1" dirty="0"/>
              <a:t>14/9/1991 – 91/2268 B.K.</a:t>
            </a:r>
            <a:r>
              <a:rPr lang="tr-TR" sz="2400" dirty="0"/>
              <a:t>: Memurlara Yapılacak Giyecek Yardımı Yönetmeliği</a:t>
            </a:r>
          </a:p>
          <a:p>
            <a:pPr marL="0" indent="0">
              <a:buNone/>
            </a:pPr>
            <a:r>
              <a:rPr lang="tr-TR" sz="2400" dirty="0"/>
              <a:t>j) </a:t>
            </a:r>
            <a:r>
              <a:rPr lang="tr-TR" sz="2400" b="1" dirty="0"/>
              <a:t>2/7/2020 – 31173 RG</a:t>
            </a:r>
            <a:r>
              <a:rPr lang="tr-TR" sz="2400" dirty="0"/>
              <a:t>: Belediye ve bağlı kuruluş personelinin görevde yükselme ve unvan değişikliği esasları</a:t>
            </a:r>
          </a:p>
          <a:p>
            <a:pPr marL="0" indent="0">
              <a:buNone/>
            </a:pPr>
            <a:r>
              <a:rPr lang="tr-TR" sz="2400" dirty="0"/>
              <a:t>👉 Bu mevzuatlar, yönetmelikte hüküm bulunmayan durumlarda uygulanır.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FA98A83-28A3-5AA1-AC4C-0E9D64609F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BF90E3E-8F75-A283-F72D-E5B54535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126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AB90C8CB-C2D4-AA24-714A-E9C223378427}"/>
              </a:ext>
            </a:extLst>
          </p:cNvPr>
          <p:cNvSpPr txBox="1"/>
          <p:nvPr/>
        </p:nvSpPr>
        <p:spPr>
          <a:xfrm>
            <a:off x="838200" y="10345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51 m) Hüküm Bulunmayan Hallerde </a:t>
            </a:r>
          </a:p>
        </p:txBody>
      </p:sp>
    </p:spTree>
    <p:extLst>
      <p:ext uri="{BB962C8B-B14F-4D97-AF65-F5344CB8AC3E}">
        <p14:creationId xmlns:p14="http://schemas.microsoft.com/office/powerpoint/2010/main" val="3007103512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B75C9-969A-7879-5B3D-C43E78767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8AEFC58-763D-CD87-AE43-0A88160F3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2CFA1A7-1333-86C2-89B6-3C56AAE7E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16727"/>
            <a:ext cx="9331036" cy="388687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tr-TR" sz="2400" dirty="0"/>
              <a:t>Belediyeler, </a:t>
            </a:r>
            <a:r>
              <a:rPr lang="tr-TR" sz="2400" b="1" dirty="0"/>
              <a:t>Çevre, Şehircilik ve İklim Değişikliği Bakanlığı’nın görüşünü alarak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dirty="0"/>
              <a:t>Yönetmeliğe aykırı olmamak şartıyla</a:t>
            </a:r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Belediye meclisinin kararı ile düzenleme yapabilirler.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A84B9F9-FA2C-BA9C-E00A-41E748D89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04DA86D-AE34-E023-81D8-B37BBEACC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127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5DAF7FB-2CB5-2323-6DA4-8EF0BC28BA76}"/>
              </a:ext>
            </a:extLst>
          </p:cNvPr>
          <p:cNvSpPr txBox="1"/>
          <p:nvPr/>
        </p:nvSpPr>
        <p:spPr>
          <a:xfrm>
            <a:off x="838200" y="131393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52 m) Düzenleme Yapma  Yetkisi</a:t>
            </a:r>
          </a:p>
        </p:txBody>
      </p:sp>
    </p:spTree>
    <p:extLst>
      <p:ext uri="{BB962C8B-B14F-4D97-AF65-F5344CB8AC3E}">
        <p14:creationId xmlns:p14="http://schemas.microsoft.com/office/powerpoint/2010/main" val="2488093249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93141-D53A-5B96-5F29-5113C1D0D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B6394C3-47DB-3A33-2F31-912D2852B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057A98B-0319-5036-AE4C-70367361B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95876"/>
            <a:ext cx="9331037" cy="342303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15/7/1969</a:t>
            </a:r>
            <a:r>
              <a:rPr lang="tr-TR" sz="2400" dirty="0"/>
              <a:t> tarihli ve </a:t>
            </a:r>
            <a:r>
              <a:rPr lang="tr-TR" sz="2400" b="1" dirty="0"/>
              <a:t>13249 sayılı Resmî </a:t>
            </a:r>
            <a:r>
              <a:rPr lang="tr-TR" sz="2400" b="1" dirty="0" err="1"/>
              <a:t>Gazete</a:t>
            </a:r>
            <a:r>
              <a:rPr lang="tr-TR" sz="2400" dirty="0" err="1"/>
              <a:t>’de</a:t>
            </a:r>
            <a:r>
              <a:rPr lang="tr-TR" sz="2400" dirty="0"/>
              <a:t> yayınlanan </a:t>
            </a:r>
            <a:r>
              <a:rPr lang="tr-TR" sz="2400" b="1" dirty="0"/>
              <a:t>Belediye Zabıta Personeli Yönetmeliği</a:t>
            </a:r>
            <a:endParaRPr lang="tr-TR" sz="2400" dirty="0"/>
          </a:p>
          <a:p>
            <a:pPr marL="514350" indent="-514350">
              <a:buFont typeface="+mj-lt"/>
              <a:buAutoNum type="romanUcPeriod"/>
            </a:pPr>
            <a:r>
              <a:rPr lang="tr-TR" sz="2400" b="1" dirty="0"/>
              <a:t>12/3/1990</a:t>
            </a:r>
            <a:r>
              <a:rPr lang="tr-TR" sz="2400" dirty="0"/>
              <a:t> tarihli ve </a:t>
            </a:r>
            <a:r>
              <a:rPr lang="tr-TR" sz="2400" b="1" dirty="0"/>
              <a:t>20459 sayılı Resmî </a:t>
            </a:r>
            <a:r>
              <a:rPr lang="tr-TR" sz="2400" b="1" dirty="0" err="1"/>
              <a:t>Gazete</a:t>
            </a:r>
            <a:r>
              <a:rPr lang="tr-TR" sz="2400" dirty="0" err="1"/>
              <a:t>’de</a:t>
            </a:r>
            <a:r>
              <a:rPr lang="tr-TR" sz="2400" dirty="0"/>
              <a:t> yayınlanan </a:t>
            </a:r>
            <a:r>
              <a:rPr lang="tr-TR" sz="2400" b="1" dirty="0"/>
              <a:t>Belediye Zabıta Kıyafet Yönetmeliği</a:t>
            </a:r>
            <a:endParaRPr lang="tr-TR" sz="2400" dirty="0"/>
          </a:p>
          <a:p>
            <a:pPr marL="0" indent="0">
              <a:buNone/>
            </a:pPr>
            <a:r>
              <a:rPr lang="tr-TR" sz="2400" b="1" dirty="0"/>
              <a:t>Geçiş süresi uygulanır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23BE0C6-B638-CE9B-427B-58ACB9953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F44CF57-84A4-AE23-3512-AFFB90C85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128</a:t>
            </a:fld>
            <a:endParaRPr lang="tr-TR"/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03D14B15-5CDE-03A4-2852-C50A9222E021}"/>
              </a:ext>
            </a:extLst>
          </p:cNvPr>
          <p:cNvSpPr txBox="1"/>
          <p:nvPr/>
        </p:nvSpPr>
        <p:spPr>
          <a:xfrm>
            <a:off x="838199" y="1529171"/>
            <a:ext cx="68095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tr-TR" sz="2800" b="1" dirty="0">
                <a:solidFill>
                  <a:srgbClr val="FF0000"/>
                </a:solidFill>
              </a:rPr>
              <a:t>53 m) Yürürlükten Kaldırılan Yönetmelikler</a:t>
            </a:r>
          </a:p>
        </p:txBody>
      </p:sp>
    </p:spTree>
    <p:extLst>
      <p:ext uri="{BB962C8B-B14F-4D97-AF65-F5344CB8AC3E}">
        <p14:creationId xmlns:p14="http://schemas.microsoft.com/office/powerpoint/2010/main" val="391429053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AF80C-BA6D-F4EF-12C1-7A56D798E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63EB70E-A878-B8E9-F864-7BBB9C1A8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A60E284-02AF-7DDC-F596-56595EA645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9" y="1624975"/>
            <a:ext cx="11438021" cy="4325599"/>
          </a:xfrm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Geçici Madde 1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Yönetmeliğin yürürlüğe girdiği tarihten itibaren </a:t>
            </a:r>
            <a:r>
              <a:rPr lang="tr-TR" sz="2400" b="1" dirty="0"/>
              <a:t>1 yıl içinde</a:t>
            </a:r>
            <a:r>
              <a:rPr lang="tr-TR" sz="2400" dirty="0"/>
              <a:t> tüm zabıta teşkilatları: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Motorlu araçların görünümünü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dirty="0"/>
              <a:t>Personel kıyafetlerini</a:t>
            </a:r>
            <a:br>
              <a:rPr lang="tr-TR" dirty="0"/>
            </a:br>
            <a:r>
              <a:rPr lang="tr-TR" b="1" dirty="0"/>
              <a:t>yeni düzenlemelere göre uyumlu hale getirir.</a:t>
            </a:r>
            <a:endParaRPr lang="tr-TR" dirty="0"/>
          </a:p>
          <a:p>
            <a:r>
              <a:rPr lang="tr-TR" sz="2400" b="1" dirty="0">
                <a:solidFill>
                  <a:srgbClr val="FF0000"/>
                </a:solidFill>
              </a:rPr>
              <a:t>Geçici Madde 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Tüzel kişiliği sona eren belediyelerden devrolunan personelin çalışma süresi, </a:t>
            </a:r>
            <a:r>
              <a:rPr lang="tr-TR" sz="2400" b="1" dirty="0"/>
              <a:t>17. maddede belirtilen süre hesabına dahil edilir.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5F03880-B68C-5261-E08F-AAC241D5F0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B309338C-F18C-1AF6-D55A-D29B34F19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129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79947995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BCC34-B70C-F773-AB68-84644C821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704EC8-E853-5F40-C681-7333F617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21436" cy="854075"/>
          </a:xfrm>
        </p:spPr>
        <p:txBody>
          <a:bodyPr>
            <a:noAutofit/>
          </a:bodyPr>
          <a:lstStyle/>
          <a:p>
            <a:pPr algn="ctr"/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Dokuzuncu Bölüm</a:t>
            </a:r>
            <a:b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</a:br>
            <a:r>
              <a:rPr lang="tr-TR" sz="3200" dirty="0">
                <a:solidFill>
                  <a:srgbClr val="FF0000"/>
                </a:solidFill>
                <a:effectLst/>
                <a:ea typeface="Times New Roman" panose="02020603050405020304" pitchFamily="18" charset="0"/>
              </a:rPr>
              <a:t>Çeşitli ve Son Hükümler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B4C19DF-9A5D-5E7C-65C9-A73C67C64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9" y="1624975"/>
            <a:ext cx="11438021" cy="4325599"/>
          </a:xfrm>
        </p:spPr>
        <p:txBody>
          <a:bodyPr>
            <a:noAutofit/>
          </a:bodyPr>
          <a:lstStyle/>
          <a:p>
            <a:r>
              <a:rPr lang="tr-TR" sz="2400" b="1" dirty="0">
                <a:solidFill>
                  <a:srgbClr val="FF0000"/>
                </a:solidFill>
              </a:rPr>
              <a:t>Geçici Madde 3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Yayımı öncesinde başlayan görevde yükselme sınav işlemleri, </a:t>
            </a:r>
            <a:r>
              <a:rPr lang="tr-TR" sz="2400" b="1" dirty="0"/>
              <a:t>başlatıldığı tarihteki mevzuata göre sonuçlandırılır.</a:t>
            </a:r>
            <a:endParaRPr lang="tr-TR" sz="2400" dirty="0"/>
          </a:p>
          <a:p>
            <a:r>
              <a:rPr lang="tr-TR" sz="2400" b="1" dirty="0">
                <a:solidFill>
                  <a:srgbClr val="FF0000"/>
                </a:solidFill>
              </a:rPr>
              <a:t>54 m)Yürürlük </a:t>
            </a:r>
          </a:p>
          <a:p>
            <a:r>
              <a:rPr lang="tr-TR" sz="2400" dirty="0"/>
              <a:t>Yönetmelik, </a:t>
            </a:r>
            <a:r>
              <a:rPr lang="tr-TR" sz="2400" b="1" dirty="0"/>
              <a:t>yayımı tarihinde yürürlüğe girer. </a:t>
            </a:r>
            <a:r>
              <a:rPr lang="tr-TR" sz="2000" b="1" dirty="0"/>
              <a:t>(11.04.2007 TARİH VE 26490 SRG)</a:t>
            </a:r>
            <a:endParaRPr lang="tr-TR" sz="2000" dirty="0"/>
          </a:p>
          <a:p>
            <a:r>
              <a:rPr lang="tr-TR" sz="2400" b="1" dirty="0">
                <a:solidFill>
                  <a:srgbClr val="FF0000"/>
                </a:solidFill>
              </a:rPr>
              <a:t>55 m) Yürütme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tr-TR" sz="2400" dirty="0"/>
              <a:t>Yönetmelik hükümlerini </a:t>
            </a:r>
            <a:r>
              <a:rPr lang="tr-TR" sz="2400" b="1" dirty="0"/>
              <a:t>Çevre, Şehircilik ve İklim Değişikliği Bakanı </a:t>
            </a:r>
            <a:r>
              <a:rPr lang="tr-TR" sz="2400" b="1" dirty="0" err="1"/>
              <a:t>yürütü</a:t>
            </a: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3A198EA-59D3-C193-4843-CBAE1FB58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9236" y="187399"/>
            <a:ext cx="1794164" cy="1209525"/>
          </a:xfrm>
          <a:prstGeom prst="rect">
            <a:avLst/>
          </a:prstGeom>
        </p:spPr>
      </p:pic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FCB8302C-72DD-80A7-2DF5-FAB9933A4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130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5143510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1697C4-C8B7-CF37-ECC9-D7B9794D9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9F0E97-54E7-89A5-0000-C5F8768D2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246" y="1240971"/>
            <a:ext cx="10515600" cy="508120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5100" dirty="0">
                <a:solidFill>
                  <a:srgbClr val="FF0000"/>
                </a:solidFill>
              </a:rPr>
              <a:t>Sorusu Olan var mı?</a:t>
            </a:r>
            <a:br>
              <a:rPr lang="tr-TR" sz="5100" dirty="0">
                <a:solidFill>
                  <a:srgbClr val="FF0000"/>
                </a:solidFill>
              </a:rPr>
            </a:br>
            <a:endParaRPr lang="tr-TR" sz="51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tr-TR" sz="3600" dirty="0">
                <a:solidFill>
                  <a:srgbClr val="00B050"/>
                </a:solidFill>
              </a:rPr>
              <a:t>Yaptırmak</a:t>
            </a:r>
            <a:r>
              <a:rPr lang="tr-TR" sz="3600" b="1" dirty="0">
                <a:solidFill>
                  <a:srgbClr val="FFC000"/>
                </a:solidFill>
              </a:rPr>
              <a:t>, </a:t>
            </a:r>
            <a:r>
              <a:rPr lang="tr-TR" sz="3600" dirty="0">
                <a:solidFill>
                  <a:schemeClr val="accent5"/>
                </a:solidFill>
              </a:rPr>
              <a:t>Bulundurmamak,</a:t>
            </a:r>
            <a:br>
              <a:rPr lang="tr-TR" sz="3600" dirty="0">
                <a:solidFill>
                  <a:schemeClr val="accent5"/>
                </a:solidFill>
              </a:rPr>
            </a:br>
            <a:r>
              <a:rPr lang="tr-TR" sz="3600" dirty="0">
                <a:solidFill>
                  <a:schemeClr val="accent5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B0F0"/>
                </a:solidFill>
              </a:rPr>
              <a:t>Kestirmemek</a:t>
            </a:r>
            <a:r>
              <a:rPr lang="tr-TR" sz="3600" dirty="0"/>
              <a:t>,  </a:t>
            </a:r>
            <a:r>
              <a:rPr lang="tr-TR" sz="3900" dirty="0"/>
              <a:t> </a:t>
            </a:r>
            <a:r>
              <a:rPr lang="tr-TR" sz="3900" dirty="0">
                <a:solidFill>
                  <a:srgbClr val="92D050"/>
                </a:solidFill>
              </a:rPr>
              <a:t>izin </a:t>
            </a:r>
            <a:r>
              <a:rPr lang="tr-TR" sz="3600" dirty="0">
                <a:solidFill>
                  <a:srgbClr val="92D050"/>
                </a:solidFill>
              </a:rPr>
              <a:t>vermek /vermemek</a:t>
            </a:r>
            <a:r>
              <a:rPr lang="tr-TR" sz="3600" dirty="0">
                <a:solidFill>
                  <a:srgbClr val="00B0F0"/>
                </a:solidFill>
              </a:rPr>
              <a:t>,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tr-TR" sz="3600" b="0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3600" dirty="0"/>
              <a:t>Yardım etmek, </a:t>
            </a:r>
            <a:r>
              <a:rPr lang="tr-TR" sz="4600" dirty="0">
                <a:solidFill>
                  <a:srgbClr val="FF0000"/>
                </a:solidFill>
              </a:rPr>
              <a:t>Denetlemek</a:t>
            </a:r>
            <a:r>
              <a:rPr lang="tr-TR" sz="3200" dirty="0">
                <a:solidFill>
                  <a:srgbClr val="FF0000"/>
                </a:solidFill>
              </a:rPr>
              <a:t>, </a:t>
            </a:r>
            <a:r>
              <a:rPr lang="tr-TR" sz="2400" dirty="0"/>
              <a:t>	</a:t>
            </a:r>
            <a:r>
              <a:rPr lang="tr-TR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işgal etmek, Pazar, </a:t>
            </a:r>
            <a:endParaRPr lang="tr-TR" sz="3600" dirty="0">
              <a:solidFill>
                <a:srgbClr val="002060"/>
              </a:solidFill>
            </a:endParaRPr>
          </a:p>
          <a:p>
            <a:pPr marL="0" indent="0" algn="ctr">
              <a:buNone/>
            </a:pPr>
            <a:br>
              <a:rPr lang="tr-TR" sz="3600" dirty="0">
                <a:solidFill>
                  <a:srgbClr val="002060"/>
                </a:solidFill>
              </a:rPr>
            </a:br>
            <a:r>
              <a:rPr lang="tr-TR" sz="3600" dirty="0">
                <a:solidFill>
                  <a:srgbClr val="0070C0"/>
                </a:solidFill>
              </a:rPr>
              <a:t>Ergün Kılıç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Tüketici Hakları Derneği Genel Başkanı</a:t>
            </a:r>
          </a:p>
          <a:p>
            <a:pPr marL="0" indent="0" algn="ctr">
              <a:buNone/>
            </a:pPr>
            <a:r>
              <a:rPr lang="tr-TR" sz="3600" dirty="0">
                <a:solidFill>
                  <a:srgbClr val="0070C0"/>
                </a:solidFill>
              </a:rPr>
              <a:t>Türkiye Belediyeler Birliği</a:t>
            </a:r>
            <a:endParaRPr lang="tr-TR" sz="2400" dirty="0">
              <a:solidFill>
                <a:srgbClr val="0070C0"/>
              </a:solidFill>
            </a:endParaRPr>
          </a:p>
          <a:p>
            <a:pPr marL="3657600" lvl="8" indent="0">
              <a:buNone/>
            </a:pPr>
            <a:endParaRPr lang="tr-TR" sz="24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5823E50-BA68-E3E7-6DBE-022C94C12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454" y="254998"/>
            <a:ext cx="1438860" cy="985973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94B54294-8814-3040-C083-253ED597ED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8916" y="221713"/>
            <a:ext cx="1480930" cy="1100691"/>
          </a:xfrm>
          <a:prstGeom prst="rect">
            <a:avLst/>
          </a:prstGeom>
        </p:spPr>
      </p:pic>
      <p:graphicFrame>
        <p:nvGraphicFramePr>
          <p:cNvPr id="9" name="Diyagram 8">
            <a:extLst>
              <a:ext uri="{FF2B5EF4-FFF2-40B4-BE49-F238E27FC236}">
                <a16:creationId xmlns:a16="http://schemas.microsoft.com/office/drawing/2014/main" id="{551013A6-099C-05FB-3C43-ABFEE537BB25}"/>
              </a:ext>
            </a:extLst>
          </p:cNvPr>
          <p:cNvGraphicFramePr/>
          <p:nvPr/>
        </p:nvGraphicFramePr>
        <p:xfrm>
          <a:off x="2425147" y="152640"/>
          <a:ext cx="7686261" cy="1100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Dikdörtgen 9">
            <a:extLst>
              <a:ext uri="{FF2B5EF4-FFF2-40B4-BE49-F238E27FC236}">
                <a16:creationId xmlns:a16="http://schemas.microsoft.com/office/drawing/2014/main" id="{023E8559-F3A3-6E43-71CA-F8539B9F3948}"/>
              </a:ext>
            </a:extLst>
          </p:cNvPr>
          <p:cNvSpPr/>
          <p:nvPr/>
        </p:nvSpPr>
        <p:spPr>
          <a:xfrm>
            <a:off x="10633634" y="2213283"/>
            <a:ext cx="66621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  <a:endParaRPr lang="tr-TR" sz="28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</a:t>
            </a:r>
          </a:p>
          <a:p>
            <a:pPr algn="ctr"/>
            <a:r>
              <a:rPr lang="tr-TR" sz="2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</p:txBody>
      </p:sp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2FB4EF06-D42D-C6C2-56EC-D50BDB4E2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08BC1A-A0F7-1942-B004-45751BBDFB11}" type="slidenum">
              <a:rPr lang="tr-TR" smtClean="0"/>
              <a:t>131</a:t>
            </a:fld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6DD663C7-06FE-57C5-AC13-250B60E461D3}"/>
              </a:ext>
            </a:extLst>
          </p:cNvPr>
          <p:cNvSpPr/>
          <p:nvPr/>
        </p:nvSpPr>
        <p:spPr>
          <a:xfrm>
            <a:off x="912454" y="2644170"/>
            <a:ext cx="530022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Ç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</a:t>
            </a:r>
          </a:p>
          <a:p>
            <a:pPr algn="ctr"/>
            <a:r>
              <a:rPr lang="tr-TR" sz="28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</a:t>
            </a:r>
          </a:p>
          <a:p>
            <a:pPr algn="ctr"/>
            <a:endParaRPr lang="tr-TR" sz="28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94527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5081</TotalTime>
  <Words>8587</Words>
  <Application>Microsoft Macintosh PowerPoint</Application>
  <PresentationFormat>Geniş ekran</PresentationFormat>
  <Paragraphs>1356</Paragraphs>
  <Slides>131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131</vt:i4>
      </vt:variant>
    </vt:vector>
  </HeadingPairs>
  <TitlesOfParts>
    <vt:vector size="137" baseType="lpstr">
      <vt:lpstr>Arial</vt:lpstr>
      <vt:lpstr>Calibri</vt:lpstr>
      <vt:lpstr>Calibri Light</vt:lpstr>
      <vt:lpstr>Times</vt:lpstr>
      <vt:lpstr>Times New Roman</vt:lpstr>
      <vt:lpstr>Office Teması</vt:lpstr>
      <vt:lpstr>PowerPoint Sunusu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Birinci Bölüm  Belediye Zabıtası Yönetmeliği</vt:lpstr>
      <vt:lpstr>İkinci Bölüm  Belediye Zabıtası Teşkilatı</vt:lpstr>
      <vt:lpstr>Üçüncü Bölüm Belediye Zabıtası Görev, Yetki Ve Sorumluluk</vt:lpstr>
      <vt:lpstr>İkinci Bölüm Zabıta Teşkilatı</vt:lpstr>
      <vt:lpstr>İkinci Bölüm Zabıta Teşkilatı</vt:lpstr>
      <vt:lpstr>İkinci Bölüm Zabıta Teşkilatı</vt:lpstr>
      <vt:lpstr>PowerPoint Sunusu</vt:lpstr>
      <vt:lpstr>Üçüncü Bölüm Belediye Zabıtası Görev, Yetki ve Sorumluluk</vt:lpstr>
      <vt:lpstr>Üçüncü Bölüm Belediye Zabıtası Görev, Yetki ve Sorumluluk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Dördüncü Bölüm Sınav Ve Atamaya İlişkin Esaslar</vt:lpstr>
      <vt:lpstr>PowerPoint Sunusu</vt:lpstr>
      <vt:lpstr>BEŞİNCİ BÖLÜM Görevde Yükselme Esasları </vt:lpstr>
      <vt:lpstr>BEŞİNCİ BÖLÜM Görevde Yükselme Esasları </vt:lpstr>
      <vt:lpstr>BEŞİNCİ BÖLÜM Görevde Yükselme Esasları </vt:lpstr>
      <vt:lpstr>BEŞİNCİ BÖLÜM Görevde Yükselme Esasları </vt:lpstr>
      <vt:lpstr>BEŞİNCİ BÖLÜM Görevde Yükselme Esasları </vt:lpstr>
      <vt:lpstr>Beşinci Bölüm Görevde Yükselme Esasları </vt:lpstr>
      <vt:lpstr>BEŞİNCİ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Beşinci Bölüm Görevde Yükselme Esasları </vt:lpstr>
      <vt:lpstr>PowerPoint Sunusu</vt:lpstr>
      <vt:lpstr>Altıncı Bölüm Eğitim-spor ve Denetim</vt:lpstr>
      <vt:lpstr>Altıncı Bölüm Eğitim-spor ve Denetim</vt:lpstr>
      <vt:lpstr>Altıncı Bölüm Eğitim-spor ve Denetim</vt:lpstr>
      <vt:lpstr>Altıncı Bölüm Eğitim-spor ve Denetim</vt:lpstr>
      <vt:lpstr>YEDİNCİ BÖLÜM  Belediye Zabıtası Kıyafeti ile Kullanacağı Araç ve Gereçler</vt:lpstr>
      <vt:lpstr>Sekizinci Bölüm Personelin Hak ve Yükümlülükleri</vt:lpstr>
      <vt:lpstr>Sekizinci Bölüm Personelin Hak ve Yükümlülükleri</vt:lpstr>
      <vt:lpstr>Sekizinci Bölüm Personelin Hak ve Yükümlülükleri</vt:lpstr>
      <vt:lpstr>Sekizinci Bölüm Personelin Hak ve Yükümlülükleri</vt:lpstr>
      <vt:lpstr>Sekizinci Bölüm Personelin Hak ve Yükümlülükleri</vt:lpstr>
      <vt:lpstr>Sekizinci Bölüm Personelin Hak ve Yükümlülükleri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Dokuzuncu Bölüm Çeşitli ve Son Hükümler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Ergün Kılıç</dc:creator>
  <cp:lastModifiedBy>Ergün Kılıç</cp:lastModifiedBy>
  <cp:revision>74</cp:revision>
  <dcterms:created xsi:type="dcterms:W3CDTF">2025-02-24T15:14:03Z</dcterms:created>
  <dcterms:modified xsi:type="dcterms:W3CDTF">2026-02-09T04:30:23Z</dcterms:modified>
</cp:coreProperties>
</file>