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av" ContentType="audio/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20"/>
  </p:notesMasterIdLst>
  <p:sldIdLst>
    <p:sldId id="921" r:id="rId2"/>
    <p:sldId id="990" r:id="rId3"/>
    <p:sldId id="1098" r:id="rId4"/>
    <p:sldId id="854" r:id="rId5"/>
    <p:sldId id="484" r:id="rId6"/>
    <p:sldId id="286" r:id="rId7"/>
    <p:sldId id="978" r:id="rId8"/>
    <p:sldId id="302" r:id="rId9"/>
    <p:sldId id="495" r:id="rId10"/>
    <p:sldId id="498" r:id="rId11"/>
    <p:sldId id="559" r:id="rId12"/>
    <p:sldId id="943" r:id="rId13"/>
    <p:sldId id="944" r:id="rId14"/>
    <p:sldId id="563" r:id="rId15"/>
    <p:sldId id="1014" r:id="rId16"/>
    <p:sldId id="1019" r:id="rId17"/>
    <p:sldId id="1089" r:id="rId18"/>
    <p:sldId id="1090" r:id="rId19"/>
    <p:sldId id="1088" r:id="rId20"/>
    <p:sldId id="1015" r:id="rId21"/>
    <p:sldId id="1016" r:id="rId22"/>
    <p:sldId id="1017" r:id="rId23"/>
    <p:sldId id="1091" r:id="rId24"/>
    <p:sldId id="500" r:id="rId25"/>
    <p:sldId id="837" r:id="rId26"/>
    <p:sldId id="945" r:id="rId27"/>
    <p:sldId id="983" r:id="rId28"/>
    <p:sldId id="946" r:id="rId29"/>
    <p:sldId id="565" r:id="rId30"/>
    <p:sldId id="1001" r:id="rId31"/>
    <p:sldId id="1093" r:id="rId32"/>
    <p:sldId id="1096" r:id="rId33"/>
    <p:sldId id="948" r:id="rId34"/>
    <p:sldId id="949" r:id="rId35"/>
    <p:sldId id="950" r:id="rId36"/>
    <p:sldId id="951" r:id="rId37"/>
    <p:sldId id="952" r:id="rId38"/>
    <p:sldId id="995" r:id="rId39"/>
    <p:sldId id="996" r:id="rId40"/>
    <p:sldId id="953" r:id="rId41"/>
    <p:sldId id="954" r:id="rId42"/>
    <p:sldId id="955" r:id="rId43"/>
    <p:sldId id="956" r:id="rId44"/>
    <p:sldId id="957" r:id="rId45"/>
    <p:sldId id="958" r:id="rId46"/>
    <p:sldId id="959" r:id="rId47"/>
    <p:sldId id="960" r:id="rId48"/>
    <p:sldId id="961" r:id="rId49"/>
    <p:sldId id="962" r:id="rId50"/>
    <p:sldId id="963" r:id="rId51"/>
    <p:sldId id="997" r:id="rId52"/>
    <p:sldId id="964" r:id="rId53"/>
    <p:sldId id="1002" r:id="rId54"/>
    <p:sldId id="525" r:id="rId55"/>
    <p:sldId id="526" r:id="rId56"/>
    <p:sldId id="527" r:id="rId57"/>
    <p:sldId id="965" r:id="rId58"/>
    <p:sldId id="817" r:id="rId59"/>
    <p:sldId id="586" r:id="rId60"/>
    <p:sldId id="966" r:id="rId61"/>
    <p:sldId id="967" r:id="rId62"/>
    <p:sldId id="968" r:id="rId63"/>
    <p:sldId id="969" r:id="rId64"/>
    <p:sldId id="608" r:id="rId65"/>
    <p:sldId id="970" r:id="rId66"/>
    <p:sldId id="971" r:id="rId67"/>
    <p:sldId id="972" r:id="rId68"/>
    <p:sldId id="973" r:id="rId69"/>
    <p:sldId id="974" r:id="rId70"/>
    <p:sldId id="975" r:id="rId71"/>
    <p:sldId id="549" r:id="rId72"/>
    <p:sldId id="1011" r:id="rId73"/>
    <p:sldId id="1012" r:id="rId74"/>
    <p:sldId id="993" r:id="rId75"/>
    <p:sldId id="1013" r:id="rId76"/>
    <p:sldId id="999" r:id="rId77"/>
    <p:sldId id="1092" r:id="rId78"/>
    <p:sldId id="941" r:id="rId79"/>
    <p:sldId id="1021" r:id="rId80"/>
    <p:sldId id="981" r:id="rId81"/>
    <p:sldId id="982" r:id="rId82"/>
    <p:sldId id="1007" r:id="rId83"/>
    <p:sldId id="1024" r:id="rId84"/>
    <p:sldId id="1064" r:id="rId85"/>
    <p:sldId id="1065" r:id="rId86"/>
    <p:sldId id="1066" r:id="rId87"/>
    <p:sldId id="1034" r:id="rId88"/>
    <p:sldId id="1067" r:id="rId89"/>
    <p:sldId id="1068" r:id="rId90"/>
    <p:sldId id="1008" r:id="rId91"/>
    <p:sldId id="1050" r:id="rId92"/>
    <p:sldId id="1069" r:id="rId93"/>
    <p:sldId id="1056" r:id="rId94"/>
    <p:sldId id="1070" r:id="rId95"/>
    <p:sldId id="991" r:id="rId96"/>
    <p:sldId id="1071" r:id="rId97"/>
    <p:sldId id="1097" r:id="rId98"/>
    <p:sldId id="1072" r:id="rId99"/>
    <p:sldId id="1073" r:id="rId100"/>
    <p:sldId id="1074" r:id="rId101"/>
    <p:sldId id="1075" r:id="rId102"/>
    <p:sldId id="1076" r:id="rId103"/>
    <p:sldId id="1077" r:id="rId104"/>
    <p:sldId id="1078" r:id="rId105"/>
    <p:sldId id="932" r:id="rId106"/>
    <p:sldId id="1080" r:id="rId107"/>
    <p:sldId id="1032" r:id="rId108"/>
    <p:sldId id="1081" r:id="rId109"/>
    <p:sldId id="1082" r:id="rId110"/>
    <p:sldId id="1044" r:id="rId111"/>
    <p:sldId id="1045" r:id="rId112"/>
    <p:sldId id="1048" r:id="rId113"/>
    <p:sldId id="1083" r:id="rId114"/>
    <p:sldId id="1084" r:id="rId115"/>
    <p:sldId id="1085" r:id="rId116"/>
    <p:sldId id="1086" r:id="rId117"/>
    <p:sldId id="1087" r:id="rId118"/>
    <p:sldId id="1009" r:id="rId119"/>
  </p:sldIdLst>
  <p:sldSz cx="9144000" cy="6858000" type="screen4x3"/>
  <p:notesSz cx="6858000" cy="9144000"/>
  <p:defaultTextStyle>
    <a:defPPr>
      <a:defRPr lang="tr-TR"/>
    </a:defPPr>
    <a:lvl1pPr algn="l" rtl="0" eaLnBrk="0" fontAlgn="base" hangingPunct="0">
      <a:spcBef>
        <a:spcPct val="0"/>
      </a:spcBef>
      <a:spcAft>
        <a:spcPct val="0"/>
      </a:spcAft>
      <a:defRPr kern="1200">
        <a:solidFill>
          <a:schemeClr val="tx1"/>
        </a:solidFill>
        <a:latin typeface="Candara" panose="020E05020303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Candara" panose="020E05020303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Candara" panose="020E05020303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Candara" panose="020E05020303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Candara" panose="020E0502030303020204" pitchFamily="34" charset="0"/>
        <a:ea typeface="+mn-ea"/>
        <a:cs typeface="+mn-cs"/>
      </a:defRPr>
    </a:lvl5pPr>
    <a:lvl6pPr marL="2286000" algn="l" defTabSz="914400" rtl="0" eaLnBrk="1" latinLnBrk="0" hangingPunct="1">
      <a:defRPr kern="1200">
        <a:solidFill>
          <a:schemeClr val="tx1"/>
        </a:solidFill>
        <a:latin typeface="Candara" panose="020E0502030303020204" pitchFamily="34" charset="0"/>
        <a:ea typeface="+mn-ea"/>
        <a:cs typeface="+mn-cs"/>
      </a:defRPr>
    </a:lvl6pPr>
    <a:lvl7pPr marL="2743200" algn="l" defTabSz="914400" rtl="0" eaLnBrk="1" latinLnBrk="0" hangingPunct="1">
      <a:defRPr kern="1200">
        <a:solidFill>
          <a:schemeClr val="tx1"/>
        </a:solidFill>
        <a:latin typeface="Candara" panose="020E0502030303020204" pitchFamily="34" charset="0"/>
        <a:ea typeface="+mn-ea"/>
        <a:cs typeface="+mn-cs"/>
      </a:defRPr>
    </a:lvl7pPr>
    <a:lvl8pPr marL="3200400" algn="l" defTabSz="914400" rtl="0" eaLnBrk="1" latinLnBrk="0" hangingPunct="1">
      <a:defRPr kern="1200">
        <a:solidFill>
          <a:schemeClr val="tx1"/>
        </a:solidFill>
        <a:latin typeface="Candara" panose="020E0502030303020204" pitchFamily="34" charset="0"/>
        <a:ea typeface="+mn-ea"/>
        <a:cs typeface="+mn-cs"/>
      </a:defRPr>
    </a:lvl8pPr>
    <a:lvl9pPr marL="3657600" algn="l" defTabSz="914400" rtl="0" eaLnBrk="1" latinLnBrk="0" hangingPunct="1">
      <a:defRPr kern="1200">
        <a:solidFill>
          <a:schemeClr val="tx1"/>
        </a:solidFill>
        <a:latin typeface="Candara" panose="020E0502030303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Açık Stil 3 - Vurgu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718" autoAdjust="0"/>
  </p:normalViewPr>
  <p:slideViewPr>
    <p:cSldViewPr>
      <p:cViewPr varScale="1">
        <p:scale>
          <a:sx n="92" d="100"/>
          <a:sy n="92" d="100"/>
        </p:scale>
        <p:origin x="1094" y="8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27E128-3008-4408-91AC-8906ADF75A1E}" type="doc">
      <dgm:prSet loTypeId="urn:microsoft.com/office/officeart/2005/8/layout/cycle2" loCatId="cycle" qsTypeId="urn:microsoft.com/office/officeart/2005/8/quickstyle/simple2" qsCatId="simple" csTypeId="urn:microsoft.com/office/officeart/2005/8/colors/accent1_2" csCatId="accent1" phldr="1"/>
      <dgm:spPr/>
      <dgm:t>
        <a:bodyPr/>
        <a:lstStyle/>
        <a:p>
          <a:endParaRPr lang="tr-TR"/>
        </a:p>
      </dgm:t>
    </dgm:pt>
    <dgm:pt modelId="{600059F1-708F-46B4-84B6-B825A63EA460}">
      <dgm:prSet phldrT="[Metin]" custT="1"/>
      <dgm:spPr>
        <a:solidFill>
          <a:srgbClr val="000099"/>
        </a:solidFill>
      </dgm:spPr>
      <dgm:t>
        <a:bodyPr/>
        <a:lstStyle/>
        <a:p>
          <a:r>
            <a:rPr lang="tr-TR" sz="2800" dirty="0"/>
            <a:t>Tespit et</a:t>
          </a:r>
        </a:p>
      </dgm:t>
    </dgm:pt>
    <dgm:pt modelId="{2809FE64-8104-43BF-A70C-0963C609FB16}" type="parTrans" cxnId="{48047BFA-DFC4-41C9-BD62-599DAE7896A5}">
      <dgm:prSet/>
      <dgm:spPr/>
      <dgm:t>
        <a:bodyPr/>
        <a:lstStyle/>
        <a:p>
          <a:endParaRPr lang="tr-TR"/>
        </a:p>
      </dgm:t>
    </dgm:pt>
    <dgm:pt modelId="{9D04F028-1F50-4DBF-B24C-514CC488619C}" type="sibTrans" cxnId="{48047BFA-DFC4-41C9-BD62-599DAE7896A5}">
      <dgm:prSet/>
      <dgm:spPr/>
      <dgm:t>
        <a:bodyPr/>
        <a:lstStyle/>
        <a:p>
          <a:endParaRPr lang="tr-TR"/>
        </a:p>
      </dgm:t>
    </dgm:pt>
    <dgm:pt modelId="{B89C7C04-B7EB-47E4-A94E-FC9C2E9CCAAE}">
      <dgm:prSet phldrT="[Metin]" custT="1"/>
      <dgm:spPr>
        <a:solidFill>
          <a:srgbClr val="FF6600"/>
        </a:solidFill>
      </dgm:spPr>
      <dgm:t>
        <a:bodyPr/>
        <a:lstStyle/>
        <a:p>
          <a:r>
            <a:rPr lang="tr-TR" sz="2400" b="0" dirty="0"/>
            <a:t>değerlendir</a:t>
          </a:r>
        </a:p>
      </dgm:t>
    </dgm:pt>
    <dgm:pt modelId="{2C97EF66-CC02-4CCB-A4F1-B372107E488A}" type="parTrans" cxnId="{966DEA05-4DE3-491A-9346-BB888E5A085A}">
      <dgm:prSet/>
      <dgm:spPr/>
      <dgm:t>
        <a:bodyPr/>
        <a:lstStyle/>
        <a:p>
          <a:endParaRPr lang="tr-TR"/>
        </a:p>
      </dgm:t>
    </dgm:pt>
    <dgm:pt modelId="{E7080BFA-2478-4514-8FF6-90B27FEB3EA5}" type="sibTrans" cxnId="{966DEA05-4DE3-491A-9346-BB888E5A085A}">
      <dgm:prSet/>
      <dgm:spPr/>
      <dgm:t>
        <a:bodyPr/>
        <a:lstStyle/>
        <a:p>
          <a:endParaRPr lang="tr-TR"/>
        </a:p>
      </dgm:t>
    </dgm:pt>
    <dgm:pt modelId="{9608BCD1-23A6-418B-BCF8-DACB1E9379CF}">
      <dgm:prSet phldrT="[Metin]"/>
      <dgm:spPr>
        <a:solidFill>
          <a:srgbClr val="7030A0"/>
        </a:solidFill>
      </dgm:spPr>
      <dgm:t>
        <a:bodyPr/>
        <a:lstStyle/>
        <a:p>
          <a:r>
            <a:rPr lang="tr-TR" dirty="0"/>
            <a:t>Cevap ver</a:t>
          </a:r>
        </a:p>
      </dgm:t>
    </dgm:pt>
    <dgm:pt modelId="{314DB294-ABF3-4FA9-B543-B7F09363549F}" type="parTrans" cxnId="{C53BA26B-3DCD-4902-A437-EF6142F49087}">
      <dgm:prSet/>
      <dgm:spPr/>
      <dgm:t>
        <a:bodyPr/>
        <a:lstStyle/>
        <a:p>
          <a:endParaRPr lang="tr-TR"/>
        </a:p>
      </dgm:t>
    </dgm:pt>
    <dgm:pt modelId="{25084EF7-0213-40F0-886E-24847829832C}" type="sibTrans" cxnId="{C53BA26B-3DCD-4902-A437-EF6142F49087}">
      <dgm:prSet/>
      <dgm:spPr/>
      <dgm:t>
        <a:bodyPr/>
        <a:lstStyle/>
        <a:p>
          <a:endParaRPr lang="tr-TR"/>
        </a:p>
      </dgm:t>
    </dgm:pt>
    <dgm:pt modelId="{5A6D2B9D-5313-487C-AB18-1F181929BCC5}">
      <dgm:prSet phldrT="[Metin]"/>
      <dgm:spPr>
        <a:solidFill>
          <a:srgbClr val="009900"/>
        </a:solidFill>
      </dgm:spPr>
      <dgm:t>
        <a:bodyPr/>
        <a:lstStyle/>
        <a:p>
          <a:r>
            <a:rPr lang="tr-TR" dirty="0"/>
            <a:t>Raporlama </a:t>
          </a:r>
        </a:p>
      </dgm:t>
    </dgm:pt>
    <dgm:pt modelId="{1BE589A8-7798-4FE9-8405-8651C56B45B8}" type="parTrans" cxnId="{B63D27AC-0611-4A77-9544-A70D3F1874AE}">
      <dgm:prSet/>
      <dgm:spPr/>
      <dgm:t>
        <a:bodyPr/>
        <a:lstStyle/>
        <a:p>
          <a:endParaRPr lang="tr-TR"/>
        </a:p>
      </dgm:t>
    </dgm:pt>
    <dgm:pt modelId="{A3975AD9-19C5-4A7F-9E10-EE384E6D1B87}" type="sibTrans" cxnId="{B63D27AC-0611-4A77-9544-A70D3F1874AE}">
      <dgm:prSet/>
      <dgm:spPr/>
      <dgm:t>
        <a:bodyPr/>
        <a:lstStyle/>
        <a:p>
          <a:endParaRPr lang="tr-TR"/>
        </a:p>
      </dgm:t>
    </dgm:pt>
    <dgm:pt modelId="{FC0FEB86-7D54-4A6F-81A3-B75FDE9FB743}">
      <dgm:prSet/>
      <dgm:spPr>
        <a:solidFill>
          <a:srgbClr val="FF0000"/>
        </a:solidFill>
      </dgm:spPr>
      <dgm:t>
        <a:bodyPr/>
        <a:lstStyle/>
        <a:p>
          <a:r>
            <a:rPr lang="tr-TR" dirty="0"/>
            <a:t>Gözden geçir</a:t>
          </a:r>
        </a:p>
      </dgm:t>
    </dgm:pt>
    <dgm:pt modelId="{15EB468F-0DA7-4CC2-AABC-B40DC982B69C}" type="parTrans" cxnId="{1C660966-4BC1-4ACF-BBB2-BDE01B5B7DE9}">
      <dgm:prSet/>
      <dgm:spPr/>
      <dgm:t>
        <a:bodyPr/>
        <a:lstStyle/>
        <a:p>
          <a:endParaRPr lang="tr-TR"/>
        </a:p>
      </dgm:t>
    </dgm:pt>
    <dgm:pt modelId="{296C4C12-4569-43FB-8633-0918F9A8AE8C}" type="sibTrans" cxnId="{1C660966-4BC1-4ACF-BBB2-BDE01B5B7DE9}">
      <dgm:prSet/>
      <dgm:spPr/>
      <dgm:t>
        <a:bodyPr/>
        <a:lstStyle/>
        <a:p>
          <a:endParaRPr lang="tr-TR"/>
        </a:p>
      </dgm:t>
    </dgm:pt>
    <dgm:pt modelId="{A52F3BC6-A96D-4407-8532-088F5D51229F}" type="pres">
      <dgm:prSet presAssocID="{AC27E128-3008-4408-91AC-8906ADF75A1E}" presName="cycle" presStyleCnt="0">
        <dgm:presLayoutVars>
          <dgm:dir/>
          <dgm:resizeHandles val="exact"/>
        </dgm:presLayoutVars>
      </dgm:prSet>
      <dgm:spPr/>
    </dgm:pt>
    <dgm:pt modelId="{87D4BEB6-C4DC-4860-A717-D5E3B6EBA0DE}" type="pres">
      <dgm:prSet presAssocID="{600059F1-708F-46B4-84B6-B825A63EA460}" presName="node" presStyleLbl="node1" presStyleIdx="0" presStyleCnt="5" custScaleX="139811" custScaleY="85334" custRadScaleRad="100049" custRadScaleInc="3733">
        <dgm:presLayoutVars>
          <dgm:bulletEnabled val="1"/>
        </dgm:presLayoutVars>
      </dgm:prSet>
      <dgm:spPr/>
    </dgm:pt>
    <dgm:pt modelId="{390E0965-8C7D-4599-9303-94C99E6C1B8A}" type="pres">
      <dgm:prSet presAssocID="{9D04F028-1F50-4DBF-B24C-514CC488619C}" presName="sibTrans" presStyleLbl="sibTrans2D1" presStyleIdx="0" presStyleCnt="5"/>
      <dgm:spPr/>
    </dgm:pt>
    <dgm:pt modelId="{50EC5051-2201-46BD-83FE-D421172D4977}" type="pres">
      <dgm:prSet presAssocID="{9D04F028-1F50-4DBF-B24C-514CC488619C}" presName="connectorText" presStyleLbl="sibTrans2D1" presStyleIdx="0" presStyleCnt="5"/>
      <dgm:spPr/>
    </dgm:pt>
    <dgm:pt modelId="{E94AA231-CAC4-47B0-B6D1-CA5B99CB0024}" type="pres">
      <dgm:prSet presAssocID="{B89C7C04-B7EB-47E4-A94E-FC9C2E9CCAAE}" presName="node" presStyleLbl="node1" presStyleIdx="1" presStyleCnt="5" custScaleX="149749" custRadScaleRad="108552" custRadScaleInc="1147">
        <dgm:presLayoutVars>
          <dgm:bulletEnabled val="1"/>
        </dgm:presLayoutVars>
      </dgm:prSet>
      <dgm:spPr/>
    </dgm:pt>
    <dgm:pt modelId="{5D71B167-EC49-43D2-8040-5F96FA247F90}" type="pres">
      <dgm:prSet presAssocID="{E7080BFA-2478-4514-8FF6-90B27FEB3EA5}" presName="sibTrans" presStyleLbl="sibTrans2D1" presStyleIdx="1" presStyleCnt="5"/>
      <dgm:spPr/>
    </dgm:pt>
    <dgm:pt modelId="{3F962E60-2552-47BA-8910-6FF3292A38A3}" type="pres">
      <dgm:prSet presAssocID="{E7080BFA-2478-4514-8FF6-90B27FEB3EA5}" presName="connectorText" presStyleLbl="sibTrans2D1" presStyleIdx="1" presStyleCnt="5"/>
      <dgm:spPr/>
    </dgm:pt>
    <dgm:pt modelId="{230781D3-69F9-4492-A6FF-B51FA418D74F}" type="pres">
      <dgm:prSet presAssocID="{9608BCD1-23A6-418B-BCF8-DACB1E9379CF}" presName="node" presStyleLbl="node1" presStyleIdx="2" presStyleCnt="5" custScaleX="148546" custRadScaleRad="106785" custRadScaleInc="-30271">
        <dgm:presLayoutVars>
          <dgm:bulletEnabled val="1"/>
        </dgm:presLayoutVars>
      </dgm:prSet>
      <dgm:spPr/>
    </dgm:pt>
    <dgm:pt modelId="{4E49DD6E-82D1-4167-869D-A3B4BE5C5774}" type="pres">
      <dgm:prSet presAssocID="{25084EF7-0213-40F0-886E-24847829832C}" presName="sibTrans" presStyleLbl="sibTrans2D1" presStyleIdx="2" presStyleCnt="5"/>
      <dgm:spPr/>
    </dgm:pt>
    <dgm:pt modelId="{6CFD745C-715B-4AE8-9552-EBDC3D47D5E3}" type="pres">
      <dgm:prSet presAssocID="{25084EF7-0213-40F0-886E-24847829832C}" presName="connectorText" presStyleLbl="sibTrans2D1" presStyleIdx="2" presStyleCnt="5"/>
      <dgm:spPr/>
    </dgm:pt>
    <dgm:pt modelId="{7ABEDABA-EBF7-486D-9764-19CEFE76D66E}" type="pres">
      <dgm:prSet presAssocID="{5A6D2B9D-5313-487C-AB18-1F181929BCC5}" presName="node" presStyleLbl="node1" presStyleIdx="3" presStyleCnt="5" custScaleX="145572" custRadScaleRad="121864" custRadScaleInc="49069">
        <dgm:presLayoutVars>
          <dgm:bulletEnabled val="1"/>
        </dgm:presLayoutVars>
      </dgm:prSet>
      <dgm:spPr/>
    </dgm:pt>
    <dgm:pt modelId="{CCB2FB6F-29D8-4863-91E6-B740A39ECA71}" type="pres">
      <dgm:prSet presAssocID="{A3975AD9-19C5-4A7F-9E10-EE384E6D1B87}" presName="sibTrans" presStyleLbl="sibTrans2D1" presStyleIdx="3" presStyleCnt="5"/>
      <dgm:spPr/>
    </dgm:pt>
    <dgm:pt modelId="{BEEE29B2-FB98-4DE6-A84D-C706FA339D84}" type="pres">
      <dgm:prSet presAssocID="{A3975AD9-19C5-4A7F-9E10-EE384E6D1B87}" presName="connectorText" presStyleLbl="sibTrans2D1" presStyleIdx="3" presStyleCnt="5"/>
      <dgm:spPr/>
    </dgm:pt>
    <dgm:pt modelId="{C36E6525-D228-404E-9055-23D75DEB74E2}" type="pres">
      <dgm:prSet presAssocID="{FC0FEB86-7D54-4A6F-81A3-B75FDE9FB743}" presName="node" presStyleLbl="node1" presStyleIdx="4" presStyleCnt="5" custScaleX="137739">
        <dgm:presLayoutVars>
          <dgm:bulletEnabled val="1"/>
        </dgm:presLayoutVars>
      </dgm:prSet>
      <dgm:spPr/>
    </dgm:pt>
    <dgm:pt modelId="{8DB47926-5285-4EB5-B01D-E44CA8682E0A}" type="pres">
      <dgm:prSet presAssocID="{296C4C12-4569-43FB-8633-0918F9A8AE8C}" presName="sibTrans" presStyleLbl="sibTrans2D1" presStyleIdx="4" presStyleCnt="5"/>
      <dgm:spPr/>
    </dgm:pt>
    <dgm:pt modelId="{EE538CEB-3B74-45A0-A319-703C4ED8231F}" type="pres">
      <dgm:prSet presAssocID="{296C4C12-4569-43FB-8633-0918F9A8AE8C}" presName="connectorText" presStyleLbl="sibTrans2D1" presStyleIdx="4" presStyleCnt="5"/>
      <dgm:spPr/>
    </dgm:pt>
  </dgm:ptLst>
  <dgm:cxnLst>
    <dgm:cxn modelId="{966DEA05-4DE3-491A-9346-BB888E5A085A}" srcId="{AC27E128-3008-4408-91AC-8906ADF75A1E}" destId="{B89C7C04-B7EB-47E4-A94E-FC9C2E9CCAAE}" srcOrd="1" destOrd="0" parTransId="{2C97EF66-CC02-4CCB-A4F1-B372107E488A}" sibTransId="{E7080BFA-2478-4514-8FF6-90B27FEB3EA5}"/>
    <dgm:cxn modelId="{1EF85E0C-56BB-4EC6-9F55-26E850958AA6}" type="presOf" srcId="{9D04F028-1F50-4DBF-B24C-514CC488619C}" destId="{50EC5051-2201-46BD-83FE-D421172D4977}" srcOrd="1" destOrd="0" presId="urn:microsoft.com/office/officeart/2005/8/layout/cycle2"/>
    <dgm:cxn modelId="{551B2B1D-28A0-4CB1-A7AE-1DA346DEA9E5}" type="presOf" srcId="{600059F1-708F-46B4-84B6-B825A63EA460}" destId="{87D4BEB6-C4DC-4860-A717-D5E3B6EBA0DE}" srcOrd="0" destOrd="0" presId="urn:microsoft.com/office/officeart/2005/8/layout/cycle2"/>
    <dgm:cxn modelId="{2AF10E40-F994-4088-B623-48D0BCC62385}" type="presOf" srcId="{296C4C12-4569-43FB-8633-0918F9A8AE8C}" destId="{EE538CEB-3B74-45A0-A319-703C4ED8231F}" srcOrd="1" destOrd="0" presId="urn:microsoft.com/office/officeart/2005/8/layout/cycle2"/>
    <dgm:cxn modelId="{ACEBC55F-30A1-4A58-A66E-583389CD935A}" type="presOf" srcId="{FC0FEB86-7D54-4A6F-81A3-B75FDE9FB743}" destId="{C36E6525-D228-404E-9055-23D75DEB74E2}" srcOrd="0" destOrd="0" presId="urn:microsoft.com/office/officeart/2005/8/layout/cycle2"/>
    <dgm:cxn modelId="{7431A643-7ED8-435C-86ED-4B40413AA2C4}" type="presOf" srcId="{E7080BFA-2478-4514-8FF6-90B27FEB3EA5}" destId="{5D71B167-EC49-43D2-8040-5F96FA247F90}" srcOrd="0" destOrd="0" presId="urn:microsoft.com/office/officeart/2005/8/layout/cycle2"/>
    <dgm:cxn modelId="{1C660966-4BC1-4ACF-BBB2-BDE01B5B7DE9}" srcId="{AC27E128-3008-4408-91AC-8906ADF75A1E}" destId="{FC0FEB86-7D54-4A6F-81A3-B75FDE9FB743}" srcOrd="4" destOrd="0" parTransId="{15EB468F-0DA7-4CC2-AABC-B40DC982B69C}" sibTransId="{296C4C12-4569-43FB-8633-0918F9A8AE8C}"/>
    <dgm:cxn modelId="{C53BA26B-3DCD-4902-A437-EF6142F49087}" srcId="{AC27E128-3008-4408-91AC-8906ADF75A1E}" destId="{9608BCD1-23A6-418B-BCF8-DACB1E9379CF}" srcOrd="2" destOrd="0" parTransId="{314DB294-ABF3-4FA9-B543-B7F09363549F}" sibTransId="{25084EF7-0213-40F0-886E-24847829832C}"/>
    <dgm:cxn modelId="{F6F2984E-F902-42BF-AD42-2B2DF81A7EAD}" type="presOf" srcId="{5A6D2B9D-5313-487C-AB18-1F181929BCC5}" destId="{7ABEDABA-EBF7-486D-9764-19CEFE76D66E}" srcOrd="0" destOrd="0" presId="urn:microsoft.com/office/officeart/2005/8/layout/cycle2"/>
    <dgm:cxn modelId="{57D32151-6166-4E72-8BDC-5DF616599AF4}" type="presOf" srcId="{296C4C12-4569-43FB-8633-0918F9A8AE8C}" destId="{8DB47926-5285-4EB5-B01D-E44CA8682E0A}" srcOrd="0" destOrd="0" presId="urn:microsoft.com/office/officeart/2005/8/layout/cycle2"/>
    <dgm:cxn modelId="{2CB60256-932F-4508-9547-2C2CEB71E227}" type="presOf" srcId="{25084EF7-0213-40F0-886E-24847829832C}" destId="{6CFD745C-715B-4AE8-9552-EBDC3D47D5E3}" srcOrd="1" destOrd="0" presId="urn:microsoft.com/office/officeart/2005/8/layout/cycle2"/>
    <dgm:cxn modelId="{71E00776-1DBA-44F5-9355-1269E5A0C981}" type="presOf" srcId="{AC27E128-3008-4408-91AC-8906ADF75A1E}" destId="{A52F3BC6-A96D-4407-8532-088F5D51229F}" srcOrd="0" destOrd="0" presId="urn:microsoft.com/office/officeart/2005/8/layout/cycle2"/>
    <dgm:cxn modelId="{21D0B586-0D55-4FB4-AF31-45AFDDE934B1}" type="presOf" srcId="{E7080BFA-2478-4514-8FF6-90B27FEB3EA5}" destId="{3F962E60-2552-47BA-8910-6FF3292A38A3}" srcOrd="1" destOrd="0" presId="urn:microsoft.com/office/officeart/2005/8/layout/cycle2"/>
    <dgm:cxn modelId="{F91F2987-989B-4A7D-AB2B-276CD9D5F673}" type="presOf" srcId="{B89C7C04-B7EB-47E4-A94E-FC9C2E9CCAAE}" destId="{E94AA231-CAC4-47B0-B6D1-CA5B99CB0024}" srcOrd="0" destOrd="0" presId="urn:microsoft.com/office/officeart/2005/8/layout/cycle2"/>
    <dgm:cxn modelId="{4EF4EE98-B5E8-4EA6-8307-2EF5FA64816E}" type="presOf" srcId="{A3975AD9-19C5-4A7F-9E10-EE384E6D1B87}" destId="{CCB2FB6F-29D8-4863-91E6-B740A39ECA71}" srcOrd="0" destOrd="0" presId="urn:microsoft.com/office/officeart/2005/8/layout/cycle2"/>
    <dgm:cxn modelId="{B63D27AC-0611-4A77-9544-A70D3F1874AE}" srcId="{AC27E128-3008-4408-91AC-8906ADF75A1E}" destId="{5A6D2B9D-5313-487C-AB18-1F181929BCC5}" srcOrd="3" destOrd="0" parTransId="{1BE589A8-7798-4FE9-8405-8651C56B45B8}" sibTransId="{A3975AD9-19C5-4A7F-9E10-EE384E6D1B87}"/>
    <dgm:cxn modelId="{B8A503AE-ED00-407B-A8CD-4DB538D06645}" type="presOf" srcId="{25084EF7-0213-40F0-886E-24847829832C}" destId="{4E49DD6E-82D1-4167-869D-A3B4BE5C5774}" srcOrd="0" destOrd="0" presId="urn:microsoft.com/office/officeart/2005/8/layout/cycle2"/>
    <dgm:cxn modelId="{0A523DB3-642C-4DE4-AB85-8267EF2C79D9}" type="presOf" srcId="{A3975AD9-19C5-4A7F-9E10-EE384E6D1B87}" destId="{BEEE29B2-FB98-4DE6-A84D-C706FA339D84}" srcOrd="1" destOrd="0" presId="urn:microsoft.com/office/officeart/2005/8/layout/cycle2"/>
    <dgm:cxn modelId="{35F361DD-157A-43FE-BF21-029A498E3470}" type="presOf" srcId="{9608BCD1-23A6-418B-BCF8-DACB1E9379CF}" destId="{230781D3-69F9-4492-A6FF-B51FA418D74F}" srcOrd="0" destOrd="0" presId="urn:microsoft.com/office/officeart/2005/8/layout/cycle2"/>
    <dgm:cxn modelId="{903AF4ED-2788-4F94-9004-C47C3D11CC75}" type="presOf" srcId="{9D04F028-1F50-4DBF-B24C-514CC488619C}" destId="{390E0965-8C7D-4599-9303-94C99E6C1B8A}" srcOrd="0" destOrd="0" presId="urn:microsoft.com/office/officeart/2005/8/layout/cycle2"/>
    <dgm:cxn modelId="{48047BFA-DFC4-41C9-BD62-599DAE7896A5}" srcId="{AC27E128-3008-4408-91AC-8906ADF75A1E}" destId="{600059F1-708F-46B4-84B6-B825A63EA460}" srcOrd="0" destOrd="0" parTransId="{2809FE64-8104-43BF-A70C-0963C609FB16}" sibTransId="{9D04F028-1F50-4DBF-B24C-514CC488619C}"/>
    <dgm:cxn modelId="{B524B818-8613-4BC5-B0F6-23C962A7798C}" type="presParOf" srcId="{A52F3BC6-A96D-4407-8532-088F5D51229F}" destId="{87D4BEB6-C4DC-4860-A717-D5E3B6EBA0DE}" srcOrd="0" destOrd="0" presId="urn:microsoft.com/office/officeart/2005/8/layout/cycle2"/>
    <dgm:cxn modelId="{6BDCD26B-753D-4620-BFF0-6EFC684EC266}" type="presParOf" srcId="{A52F3BC6-A96D-4407-8532-088F5D51229F}" destId="{390E0965-8C7D-4599-9303-94C99E6C1B8A}" srcOrd="1" destOrd="0" presId="urn:microsoft.com/office/officeart/2005/8/layout/cycle2"/>
    <dgm:cxn modelId="{A424119C-AA99-44AA-ADE5-5FFA66E84D60}" type="presParOf" srcId="{390E0965-8C7D-4599-9303-94C99E6C1B8A}" destId="{50EC5051-2201-46BD-83FE-D421172D4977}" srcOrd="0" destOrd="0" presId="urn:microsoft.com/office/officeart/2005/8/layout/cycle2"/>
    <dgm:cxn modelId="{4CCD6033-77DD-45B3-8E3A-53615279E133}" type="presParOf" srcId="{A52F3BC6-A96D-4407-8532-088F5D51229F}" destId="{E94AA231-CAC4-47B0-B6D1-CA5B99CB0024}" srcOrd="2" destOrd="0" presId="urn:microsoft.com/office/officeart/2005/8/layout/cycle2"/>
    <dgm:cxn modelId="{DA4F81E4-B679-4524-8474-76B9E634EFBA}" type="presParOf" srcId="{A52F3BC6-A96D-4407-8532-088F5D51229F}" destId="{5D71B167-EC49-43D2-8040-5F96FA247F90}" srcOrd="3" destOrd="0" presId="urn:microsoft.com/office/officeart/2005/8/layout/cycle2"/>
    <dgm:cxn modelId="{E23B340B-53AB-44CD-9CA9-8A711560AC04}" type="presParOf" srcId="{5D71B167-EC49-43D2-8040-5F96FA247F90}" destId="{3F962E60-2552-47BA-8910-6FF3292A38A3}" srcOrd="0" destOrd="0" presId="urn:microsoft.com/office/officeart/2005/8/layout/cycle2"/>
    <dgm:cxn modelId="{97CF2AE4-F053-45CF-9055-7F6B7D7BDEEC}" type="presParOf" srcId="{A52F3BC6-A96D-4407-8532-088F5D51229F}" destId="{230781D3-69F9-4492-A6FF-B51FA418D74F}" srcOrd="4" destOrd="0" presId="urn:microsoft.com/office/officeart/2005/8/layout/cycle2"/>
    <dgm:cxn modelId="{E972EC2E-595D-4850-A4A3-BE4EB31A5893}" type="presParOf" srcId="{A52F3BC6-A96D-4407-8532-088F5D51229F}" destId="{4E49DD6E-82D1-4167-869D-A3B4BE5C5774}" srcOrd="5" destOrd="0" presId="urn:microsoft.com/office/officeart/2005/8/layout/cycle2"/>
    <dgm:cxn modelId="{BB50ED3E-18AA-4853-9B83-63106B948A29}" type="presParOf" srcId="{4E49DD6E-82D1-4167-869D-A3B4BE5C5774}" destId="{6CFD745C-715B-4AE8-9552-EBDC3D47D5E3}" srcOrd="0" destOrd="0" presId="urn:microsoft.com/office/officeart/2005/8/layout/cycle2"/>
    <dgm:cxn modelId="{D7F74B59-656A-4453-BCF4-E161215B047C}" type="presParOf" srcId="{A52F3BC6-A96D-4407-8532-088F5D51229F}" destId="{7ABEDABA-EBF7-486D-9764-19CEFE76D66E}" srcOrd="6" destOrd="0" presId="urn:microsoft.com/office/officeart/2005/8/layout/cycle2"/>
    <dgm:cxn modelId="{89FD93DD-70D0-44D8-8298-E17BEF8735B1}" type="presParOf" srcId="{A52F3BC6-A96D-4407-8532-088F5D51229F}" destId="{CCB2FB6F-29D8-4863-91E6-B740A39ECA71}" srcOrd="7" destOrd="0" presId="urn:microsoft.com/office/officeart/2005/8/layout/cycle2"/>
    <dgm:cxn modelId="{00CC2635-A727-4BD2-816C-0B353DEF6A3D}" type="presParOf" srcId="{CCB2FB6F-29D8-4863-91E6-B740A39ECA71}" destId="{BEEE29B2-FB98-4DE6-A84D-C706FA339D84}" srcOrd="0" destOrd="0" presId="urn:microsoft.com/office/officeart/2005/8/layout/cycle2"/>
    <dgm:cxn modelId="{B7FF8F02-1594-4B5D-9731-EE11533A8D49}" type="presParOf" srcId="{A52F3BC6-A96D-4407-8532-088F5D51229F}" destId="{C36E6525-D228-404E-9055-23D75DEB74E2}" srcOrd="8" destOrd="0" presId="urn:microsoft.com/office/officeart/2005/8/layout/cycle2"/>
    <dgm:cxn modelId="{259791BE-8F37-41B2-9F01-3DF613AC1602}" type="presParOf" srcId="{A52F3BC6-A96D-4407-8532-088F5D51229F}" destId="{8DB47926-5285-4EB5-B01D-E44CA8682E0A}" srcOrd="9" destOrd="0" presId="urn:microsoft.com/office/officeart/2005/8/layout/cycle2"/>
    <dgm:cxn modelId="{E1E28192-5407-4F64-BBFA-8AE60DFC84BD}" type="presParOf" srcId="{8DB47926-5285-4EB5-B01D-E44CA8682E0A}" destId="{EE538CEB-3B74-45A0-A319-703C4ED8231F}" srcOrd="0" destOrd="0" presId="urn:microsoft.com/office/officeart/2005/8/layout/cycle2"/>
  </dgm:cxnLst>
  <dgm:bg>
    <a:solidFill>
      <a:srgbClr val="006666"/>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2E8834-7354-4E9D-8972-1B94C7FDC960}" type="doc">
      <dgm:prSet loTypeId="urn:microsoft.com/office/officeart/2009/layout/ReverseList" loCatId="relationship" qsTypeId="urn:microsoft.com/office/officeart/2005/8/quickstyle/simple1" qsCatId="simple" csTypeId="urn:microsoft.com/office/officeart/2005/8/colors/accent1_2" csCatId="accent1" phldr="1"/>
      <dgm:spPr/>
      <dgm:t>
        <a:bodyPr/>
        <a:lstStyle/>
        <a:p>
          <a:endParaRPr lang="tr-TR"/>
        </a:p>
      </dgm:t>
    </dgm:pt>
    <dgm:pt modelId="{B4F501BC-8C8C-4D89-AB85-29C00E4D204D}">
      <dgm:prSet phldrT="[Metin]" custT="1"/>
      <dgm:spPr>
        <a:solidFill>
          <a:schemeClr val="accent3">
            <a:lumMod val="75000"/>
          </a:schemeClr>
        </a:solidFill>
        <a:ln>
          <a:solidFill>
            <a:schemeClr val="accent1"/>
          </a:solidFill>
        </a:ln>
      </dgm:spPr>
      <dgm:t>
        <a:bodyPr/>
        <a:lstStyle/>
        <a:p>
          <a:pPr algn="ctr"/>
          <a:r>
            <a:rPr lang="tr-TR" sz="2000" dirty="0"/>
            <a:t>Stratejik Plan </a:t>
          </a:r>
        </a:p>
        <a:p>
          <a:pPr algn="ctr"/>
          <a:r>
            <a:rPr lang="tr-TR" sz="2000" dirty="0"/>
            <a:t>(amaç ve hedefler)</a:t>
          </a:r>
        </a:p>
        <a:p>
          <a:pPr algn="ctr"/>
          <a:endParaRPr lang="tr-TR" sz="2000" dirty="0"/>
        </a:p>
        <a:p>
          <a:pPr algn="ctr"/>
          <a:endParaRPr lang="tr-TR" sz="2000" b="1" dirty="0"/>
        </a:p>
        <a:p>
          <a:pPr algn="ctr"/>
          <a:r>
            <a:rPr lang="tr-TR" sz="2000" b="1" dirty="0"/>
            <a:t>Stratejik Riskler</a:t>
          </a:r>
        </a:p>
        <a:p>
          <a:pPr algn="ctr"/>
          <a:endParaRPr lang="tr-TR" sz="2000" b="1" dirty="0"/>
        </a:p>
        <a:p>
          <a:pPr algn="ctr"/>
          <a:endParaRPr lang="tr-TR" sz="2000" b="1" dirty="0"/>
        </a:p>
        <a:p>
          <a:pPr algn="ctr"/>
          <a:r>
            <a:rPr lang="tr-TR" sz="2000" b="1" dirty="0"/>
            <a:t>Kurumsal Risk Yönetimi</a:t>
          </a:r>
        </a:p>
      </dgm:t>
    </dgm:pt>
    <dgm:pt modelId="{64FC79AA-9B4F-43E4-9D67-19A620F7E73C}" type="parTrans" cxnId="{ECA93240-6C71-4F9E-A4F5-D10BE0E88A28}">
      <dgm:prSet/>
      <dgm:spPr/>
      <dgm:t>
        <a:bodyPr/>
        <a:lstStyle/>
        <a:p>
          <a:endParaRPr lang="tr-TR"/>
        </a:p>
      </dgm:t>
    </dgm:pt>
    <dgm:pt modelId="{68DB7C2B-FA00-41EB-943A-E6CE56D2F59D}" type="sibTrans" cxnId="{ECA93240-6C71-4F9E-A4F5-D10BE0E88A28}">
      <dgm:prSet/>
      <dgm:spPr/>
      <dgm:t>
        <a:bodyPr/>
        <a:lstStyle/>
        <a:p>
          <a:endParaRPr lang="tr-TR"/>
        </a:p>
      </dgm:t>
    </dgm:pt>
    <dgm:pt modelId="{D349C5AB-9FEB-431A-987A-B8383C016799}">
      <dgm:prSet phldrT="[Metin]" custT="1"/>
      <dgm:spPr>
        <a:solidFill>
          <a:schemeClr val="tx2">
            <a:lumMod val="60000"/>
            <a:lumOff val="40000"/>
          </a:schemeClr>
        </a:solidFill>
      </dgm:spPr>
      <dgm:t>
        <a:bodyPr/>
        <a:lstStyle/>
        <a:p>
          <a:pPr algn="ctr">
            <a:lnSpc>
              <a:spcPct val="90000"/>
            </a:lnSpc>
            <a:spcAft>
              <a:spcPct val="35000"/>
            </a:spcAft>
          </a:pPr>
          <a:r>
            <a:rPr lang="tr-TR" sz="2000" dirty="0">
              <a:solidFill>
                <a:srgbClr val="C00000"/>
              </a:solidFill>
            </a:rPr>
            <a:t>İç Kontrol</a:t>
          </a:r>
        </a:p>
        <a:p>
          <a:pPr algn="ctr">
            <a:lnSpc>
              <a:spcPct val="90000"/>
            </a:lnSpc>
            <a:spcAft>
              <a:spcPct val="35000"/>
            </a:spcAft>
          </a:pPr>
          <a:r>
            <a:rPr lang="tr-TR" sz="2000" dirty="0">
              <a:solidFill>
                <a:srgbClr val="C00000"/>
              </a:solidFill>
            </a:rPr>
            <a:t>(faaliyetler ve süreçler)</a:t>
          </a:r>
        </a:p>
        <a:p>
          <a:pPr algn="ctr">
            <a:lnSpc>
              <a:spcPct val="90000"/>
            </a:lnSpc>
            <a:spcAft>
              <a:spcPct val="35000"/>
            </a:spcAft>
          </a:pPr>
          <a:endParaRPr lang="tr-TR" sz="2000" dirty="0">
            <a:solidFill>
              <a:srgbClr val="C00000"/>
            </a:solidFill>
          </a:endParaRPr>
        </a:p>
        <a:p>
          <a:pPr algn="ctr">
            <a:lnSpc>
              <a:spcPct val="90000"/>
            </a:lnSpc>
            <a:spcAft>
              <a:spcPct val="35000"/>
            </a:spcAft>
          </a:pPr>
          <a:r>
            <a:rPr lang="tr-TR" sz="2000" b="1" dirty="0" err="1">
              <a:solidFill>
                <a:srgbClr val="C00000"/>
              </a:solidFill>
            </a:rPr>
            <a:t>Operasyonel</a:t>
          </a:r>
          <a:r>
            <a:rPr lang="tr-TR" sz="2000" b="1" dirty="0">
              <a:solidFill>
                <a:srgbClr val="C00000"/>
              </a:solidFill>
            </a:rPr>
            <a:t> Riskler</a:t>
          </a:r>
        </a:p>
        <a:p>
          <a:pPr algn="ctr">
            <a:lnSpc>
              <a:spcPct val="90000"/>
            </a:lnSpc>
            <a:spcAft>
              <a:spcPct val="35000"/>
            </a:spcAft>
          </a:pPr>
          <a:endParaRPr lang="tr-TR" sz="2000" dirty="0">
            <a:solidFill>
              <a:srgbClr val="C00000"/>
            </a:solidFill>
          </a:endParaRPr>
        </a:p>
        <a:p>
          <a:pPr algn="ctr">
            <a:lnSpc>
              <a:spcPct val="100000"/>
            </a:lnSpc>
            <a:spcAft>
              <a:spcPts val="0"/>
            </a:spcAft>
          </a:pPr>
          <a:r>
            <a:rPr lang="tr-TR" sz="2000" b="1" dirty="0">
              <a:solidFill>
                <a:srgbClr val="C00000"/>
              </a:solidFill>
            </a:rPr>
            <a:t>Risk Değerlendirme</a:t>
          </a:r>
        </a:p>
        <a:p>
          <a:pPr algn="ctr">
            <a:lnSpc>
              <a:spcPct val="100000"/>
            </a:lnSpc>
            <a:spcAft>
              <a:spcPts val="0"/>
            </a:spcAft>
          </a:pPr>
          <a:r>
            <a:rPr lang="tr-TR" sz="2000" b="1" dirty="0">
              <a:solidFill>
                <a:srgbClr val="C00000"/>
              </a:solidFill>
            </a:rPr>
            <a:t>&amp;</a:t>
          </a:r>
        </a:p>
        <a:p>
          <a:pPr algn="ctr">
            <a:lnSpc>
              <a:spcPct val="100000"/>
            </a:lnSpc>
            <a:spcAft>
              <a:spcPts val="0"/>
            </a:spcAft>
          </a:pPr>
          <a:r>
            <a:rPr lang="tr-TR" sz="2000" b="1" dirty="0">
              <a:solidFill>
                <a:srgbClr val="C00000"/>
              </a:solidFill>
            </a:rPr>
            <a:t>Kontrol Faaliyetleri</a:t>
          </a:r>
        </a:p>
      </dgm:t>
    </dgm:pt>
    <dgm:pt modelId="{CBBEAD68-ACFB-4B15-82DB-452DB4485194}" type="parTrans" cxnId="{B3B9FB97-EB3D-45BC-9518-C1149AE18D51}">
      <dgm:prSet/>
      <dgm:spPr/>
      <dgm:t>
        <a:bodyPr/>
        <a:lstStyle/>
        <a:p>
          <a:endParaRPr lang="tr-TR"/>
        </a:p>
      </dgm:t>
    </dgm:pt>
    <dgm:pt modelId="{501EFA57-C21A-476E-A48E-3526566A79D6}" type="sibTrans" cxnId="{B3B9FB97-EB3D-45BC-9518-C1149AE18D51}">
      <dgm:prSet/>
      <dgm:spPr/>
      <dgm:t>
        <a:bodyPr/>
        <a:lstStyle/>
        <a:p>
          <a:endParaRPr lang="tr-TR"/>
        </a:p>
      </dgm:t>
    </dgm:pt>
    <dgm:pt modelId="{9867557C-F4E8-445B-BEEF-9994C090F2D3}" type="pres">
      <dgm:prSet presAssocID="{502E8834-7354-4E9D-8972-1B94C7FDC960}" presName="Name0" presStyleCnt="0">
        <dgm:presLayoutVars>
          <dgm:chMax val="2"/>
          <dgm:chPref val="2"/>
          <dgm:animLvl val="lvl"/>
        </dgm:presLayoutVars>
      </dgm:prSet>
      <dgm:spPr/>
    </dgm:pt>
    <dgm:pt modelId="{DD9EA98F-3086-4863-B0FD-AADD68B2C20A}" type="pres">
      <dgm:prSet presAssocID="{502E8834-7354-4E9D-8972-1B94C7FDC960}" presName="LeftText" presStyleLbl="revTx" presStyleIdx="0" presStyleCnt="0">
        <dgm:presLayoutVars>
          <dgm:bulletEnabled val="1"/>
        </dgm:presLayoutVars>
      </dgm:prSet>
      <dgm:spPr/>
    </dgm:pt>
    <dgm:pt modelId="{F9B0619E-8636-4579-8E71-55B8A930EC0B}" type="pres">
      <dgm:prSet presAssocID="{502E8834-7354-4E9D-8972-1B94C7FDC960}" presName="LeftNode" presStyleLbl="bgImgPlace1" presStyleIdx="0" presStyleCnt="2" custScaleX="215684" custScaleY="130136" custLinFactNeighborX="-67666" custLinFactNeighborY="12579">
        <dgm:presLayoutVars>
          <dgm:chMax val="2"/>
          <dgm:chPref val="2"/>
        </dgm:presLayoutVars>
      </dgm:prSet>
      <dgm:spPr/>
    </dgm:pt>
    <dgm:pt modelId="{52A1D36E-F361-47DC-B110-ADCDB34C7009}" type="pres">
      <dgm:prSet presAssocID="{502E8834-7354-4E9D-8972-1B94C7FDC960}" presName="RightText" presStyleLbl="revTx" presStyleIdx="0" presStyleCnt="0">
        <dgm:presLayoutVars>
          <dgm:bulletEnabled val="1"/>
        </dgm:presLayoutVars>
      </dgm:prSet>
      <dgm:spPr/>
    </dgm:pt>
    <dgm:pt modelId="{009F9CB3-D522-42C1-963E-50898C65D184}" type="pres">
      <dgm:prSet presAssocID="{502E8834-7354-4E9D-8972-1B94C7FDC960}" presName="RightNode" presStyleLbl="bgImgPlace1" presStyleIdx="1" presStyleCnt="2" custScaleX="222751" custScaleY="120517" custLinFactNeighborX="62013" custLinFactNeighborY="9322">
        <dgm:presLayoutVars>
          <dgm:chMax val="0"/>
          <dgm:chPref val="0"/>
        </dgm:presLayoutVars>
      </dgm:prSet>
      <dgm:spPr/>
    </dgm:pt>
    <dgm:pt modelId="{B6C92BF7-3761-4F9C-B87F-BB027D5D3059}" type="pres">
      <dgm:prSet presAssocID="{502E8834-7354-4E9D-8972-1B94C7FDC960}" presName="TopArrow" presStyleLbl="node1" presStyleIdx="0" presStyleCnt="2"/>
      <dgm:spPr/>
    </dgm:pt>
    <dgm:pt modelId="{41AA12EE-7B78-4E44-B11C-1CE0A053F790}" type="pres">
      <dgm:prSet presAssocID="{502E8834-7354-4E9D-8972-1B94C7FDC960}" presName="BottomArrow" presStyleLbl="node1" presStyleIdx="1" presStyleCnt="2" custLinFactNeighborX="-1098" custLinFactNeighborY="30903"/>
      <dgm:spPr/>
    </dgm:pt>
  </dgm:ptLst>
  <dgm:cxnLst>
    <dgm:cxn modelId="{ECA93240-6C71-4F9E-A4F5-D10BE0E88A28}" srcId="{502E8834-7354-4E9D-8972-1B94C7FDC960}" destId="{B4F501BC-8C8C-4D89-AB85-29C00E4D204D}" srcOrd="0" destOrd="0" parTransId="{64FC79AA-9B4F-43E4-9D67-19A620F7E73C}" sibTransId="{68DB7C2B-FA00-41EB-943A-E6CE56D2F59D}"/>
    <dgm:cxn modelId="{9DB59F43-2488-48EA-B104-11B0B1D8C088}" type="presOf" srcId="{D349C5AB-9FEB-431A-987A-B8383C016799}" destId="{52A1D36E-F361-47DC-B110-ADCDB34C7009}" srcOrd="0" destOrd="0" presId="urn:microsoft.com/office/officeart/2009/layout/ReverseList"/>
    <dgm:cxn modelId="{9E639E48-7709-4EA6-BE67-2B6E6489ACD9}" type="presOf" srcId="{B4F501BC-8C8C-4D89-AB85-29C00E4D204D}" destId="{F9B0619E-8636-4579-8E71-55B8A930EC0B}" srcOrd="1" destOrd="0" presId="urn:microsoft.com/office/officeart/2009/layout/ReverseList"/>
    <dgm:cxn modelId="{55AECB96-EAF7-4557-A07D-4C52921E9002}" type="presOf" srcId="{D349C5AB-9FEB-431A-987A-B8383C016799}" destId="{009F9CB3-D522-42C1-963E-50898C65D184}" srcOrd="1" destOrd="0" presId="urn:microsoft.com/office/officeart/2009/layout/ReverseList"/>
    <dgm:cxn modelId="{B3B9FB97-EB3D-45BC-9518-C1149AE18D51}" srcId="{502E8834-7354-4E9D-8972-1B94C7FDC960}" destId="{D349C5AB-9FEB-431A-987A-B8383C016799}" srcOrd="1" destOrd="0" parTransId="{CBBEAD68-ACFB-4B15-82DB-452DB4485194}" sibTransId="{501EFA57-C21A-476E-A48E-3526566A79D6}"/>
    <dgm:cxn modelId="{0B7C0FC7-8FE6-4626-9DA8-BF03F112051A}" type="presOf" srcId="{502E8834-7354-4E9D-8972-1B94C7FDC960}" destId="{9867557C-F4E8-445B-BEEF-9994C090F2D3}" srcOrd="0" destOrd="0" presId="urn:microsoft.com/office/officeart/2009/layout/ReverseList"/>
    <dgm:cxn modelId="{9B1F17F5-4D6B-4B98-89F2-92C87D44B000}" type="presOf" srcId="{B4F501BC-8C8C-4D89-AB85-29C00E4D204D}" destId="{DD9EA98F-3086-4863-B0FD-AADD68B2C20A}" srcOrd="0" destOrd="0" presId="urn:microsoft.com/office/officeart/2009/layout/ReverseList"/>
    <dgm:cxn modelId="{5AA31862-9936-4476-A640-990C516DED56}" type="presParOf" srcId="{9867557C-F4E8-445B-BEEF-9994C090F2D3}" destId="{DD9EA98F-3086-4863-B0FD-AADD68B2C20A}" srcOrd="0" destOrd="0" presId="urn:microsoft.com/office/officeart/2009/layout/ReverseList"/>
    <dgm:cxn modelId="{1993FE45-21E5-427A-B006-A387595EC14E}" type="presParOf" srcId="{9867557C-F4E8-445B-BEEF-9994C090F2D3}" destId="{F9B0619E-8636-4579-8E71-55B8A930EC0B}" srcOrd="1" destOrd="0" presId="urn:microsoft.com/office/officeart/2009/layout/ReverseList"/>
    <dgm:cxn modelId="{744F2A9B-946D-422E-BA5E-A659E1B53495}" type="presParOf" srcId="{9867557C-F4E8-445B-BEEF-9994C090F2D3}" destId="{52A1D36E-F361-47DC-B110-ADCDB34C7009}" srcOrd="2" destOrd="0" presId="urn:microsoft.com/office/officeart/2009/layout/ReverseList"/>
    <dgm:cxn modelId="{BD6F4A46-7188-4947-AE93-37155ADF88F9}" type="presParOf" srcId="{9867557C-F4E8-445B-BEEF-9994C090F2D3}" destId="{009F9CB3-D522-42C1-963E-50898C65D184}" srcOrd="3" destOrd="0" presId="urn:microsoft.com/office/officeart/2009/layout/ReverseList"/>
    <dgm:cxn modelId="{AE92F882-8723-4E18-B203-7BFCB115ACF0}" type="presParOf" srcId="{9867557C-F4E8-445B-BEEF-9994C090F2D3}" destId="{B6C92BF7-3761-4F9C-B87F-BB027D5D3059}" srcOrd="4" destOrd="0" presId="urn:microsoft.com/office/officeart/2009/layout/ReverseList"/>
    <dgm:cxn modelId="{E0765893-C1B1-440A-B61C-CED0148ABABD}" type="presParOf" srcId="{9867557C-F4E8-445B-BEEF-9994C090F2D3}" destId="{41AA12EE-7B78-4E44-B11C-1CE0A053F790}"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D4BEB6-C4DC-4860-A717-D5E3B6EBA0DE}">
      <dsp:nvSpPr>
        <dsp:cNvPr id="0" name=""/>
        <dsp:cNvSpPr/>
      </dsp:nvSpPr>
      <dsp:spPr>
        <a:xfrm>
          <a:off x="3382785" y="126113"/>
          <a:ext cx="2378332" cy="1451621"/>
        </a:xfrm>
        <a:prstGeom prst="ellipse">
          <a:avLst/>
        </a:prstGeom>
        <a:solidFill>
          <a:srgbClr val="000099"/>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tr-TR" sz="2800" kern="1200" dirty="0"/>
            <a:t>Tespit et</a:t>
          </a:r>
        </a:p>
      </dsp:txBody>
      <dsp:txXfrm>
        <a:off x="3731084" y="338698"/>
        <a:ext cx="1681734" cy="1026451"/>
      </dsp:txXfrm>
    </dsp:sp>
    <dsp:sp modelId="{390E0965-8C7D-4599-9303-94C99E6C1B8A}">
      <dsp:nvSpPr>
        <dsp:cNvPr id="0" name=""/>
        <dsp:cNvSpPr/>
      </dsp:nvSpPr>
      <dsp:spPr>
        <a:xfrm rot="2016712">
          <a:off x="5458358" y="1258171"/>
          <a:ext cx="313276" cy="574123"/>
        </a:xfrm>
        <a:prstGeom prst="rightArrow">
          <a:avLst>
            <a:gd name="adj1" fmla="val 60000"/>
            <a:gd name="adj2" fmla="val 50000"/>
          </a:avLst>
        </a:prstGeom>
        <a:solidFill>
          <a:schemeClr val="accent1">
            <a:tint val="60000"/>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tr-TR" sz="2300" kern="1200"/>
        </a:p>
      </dsp:txBody>
      <dsp:txXfrm>
        <a:off x="5466215" y="1346983"/>
        <a:ext cx="219293" cy="344473"/>
      </dsp:txXfrm>
    </dsp:sp>
    <dsp:sp modelId="{E94AA231-CAC4-47B0-B6D1-CA5B99CB0024}">
      <dsp:nvSpPr>
        <dsp:cNvPr id="0" name=""/>
        <dsp:cNvSpPr/>
      </dsp:nvSpPr>
      <dsp:spPr>
        <a:xfrm>
          <a:off x="5497538" y="1463227"/>
          <a:ext cx="2547388" cy="1701105"/>
        </a:xfrm>
        <a:prstGeom prst="ellipse">
          <a:avLst/>
        </a:prstGeom>
        <a:solidFill>
          <a:srgbClr val="FF6600"/>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tr-TR" sz="2400" b="0" kern="1200" dirty="0"/>
            <a:t>değerlendir</a:t>
          </a:r>
        </a:p>
      </dsp:txBody>
      <dsp:txXfrm>
        <a:off x="5870594" y="1712348"/>
        <a:ext cx="1801276" cy="1202863"/>
      </dsp:txXfrm>
    </dsp:sp>
    <dsp:sp modelId="{5D71B167-EC49-43D2-8040-5F96FA247F90}">
      <dsp:nvSpPr>
        <dsp:cNvPr id="0" name=""/>
        <dsp:cNvSpPr/>
      </dsp:nvSpPr>
      <dsp:spPr>
        <a:xfrm rot="6213646">
          <a:off x="6326845" y="3167527"/>
          <a:ext cx="338448" cy="574123"/>
        </a:xfrm>
        <a:prstGeom prst="rightArrow">
          <a:avLst>
            <a:gd name="adj1" fmla="val 60000"/>
            <a:gd name="adj2" fmla="val 50000"/>
          </a:avLst>
        </a:prstGeom>
        <a:solidFill>
          <a:schemeClr val="accent1">
            <a:tint val="60000"/>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tr-TR" sz="2300" kern="1200"/>
        </a:p>
      </dsp:txBody>
      <dsp:txXfrm rot="10800000">
        <a:off x="6389516" y="3233000"/>
        <a:ext cx="236914" cy="344473"/>
      </dsp:txXfrm>
    </dsp:sp>
    <dsp:sp modelId="{230781D3-69F9-4492-A6FF-B51FA418D74F}">
      <dsp:nvSpPr>
        <dsp:cNvPr id="0" name=""/>
        <dsp:cNvSpPr/>
      </dsp:nvSpPr>
      <dsp:spPr>
        <a:xfrm>
          <a:off x="4952993" y="3763294"/>
          <a:ext cx="2526924" cy="1701105"/>
        </a:xfrm>
        <a:prstGeom prst="ellipse">
          <a:avLst/>
        </a:prstGeom>
        <a:solidFill>
          <a:srgbClr val="7030A0"/>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tr-TR" sz="2800" kern="1200" dirty="0"/>
            <a:t>Cevap ver</a:t>
          </a:r>
        </a:p>
      </dsp:txBody>
      <dsp:txXfrm>
        <a:off x="5323052" y="4012415"/>
        <a:ext cx="1786806" cy="1202863"/>
      </dsp:txXfrm>
    </dsp:sp>
    <dsp:sp modelId="{4E49DD6E-82D1-4167-869D-A3B4BE5C5774}">
      <dsp:nvSpPr>
        <dsp:cNvPr id="0" name=""/>
        <dsp:cNvSpPr/>
      </dsp:nvSpPr>
      <dsp:spPr>
        <a:xfrm rot="10814860">
          <a:off x="3956406" y="4318538"/>
          <a:ext cx="704277" cy="574123"/>
        </a:xfrm>
        <a:prstGeom prst="rightArrow">
          <a:avLst>
            <a:gd name="adj1" fmla="val 60000"/>
            <a:gd name="adj2" fmla="val 50000"/>
          </a:avLst>
        </a:prstGeom>
        <a:solidFill>
          <a:schemeClr val="accent1">
            <a:tint val="60000"/>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tr-TR" sz="2300" kern="1200"/>
        </a:p>
      </dsp:txBody>
      <dsp:txXfrm rot="10800000">
        <a:off x="4128642" y="4433735"/>
        <a:ext cx="532040" cy="344473"/>
      </dsp:txXfrm>
    </dsp:sp>
    <dsp:sp modelId="{7ABEDABA-EBF7-486D-9764-19CEFE76D66E}">
      <dsp:nvSpPr>
        <dsp:cNvPr id="0" name=""/>
        <dsp:cNvSpPr/>
      </dsp:nvSpPr>
      <dsp:spPr>
        <a:xfrm>
          <a:off x="1147897" y="3746737"/>
          <a:ext cx="2476333" cy="1701105"/>
        </a:xfrm>
        <a:prstGeom prst="ellipse">
          <a:avLst/>
        </a:prstGeom>
        <a:solidFill>
          <a:srgbClr val="009900"/>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tr-TR" sz="2800" kern="1200" dirty="0"/>
            <a:t>Raporlama </a:t>
          </a:r>
        </a:p>
      </dsp:txBody>
      <dsp:txXfrm>
        <a:off x="1510548" y="3995858"/>
        <a:ext cx="1751031" cy="1202863"/>
      </dsp:txXfrm>
    </dsp:sp>
    <dsp:sp modelId="{CCB2FB6F-29D8-4863-91E6-B740A39ECA71}">
      <dsp:nvSpPr>
        <dsp:cNvPr id="0" name=""/>
        <dsp:cNvSpPr/>
      </dsp:nvSpPr>
      <dsp:spPr>
        <a:xfrm rot="16302118">
          <a:off x="2275573" y="3197221"/>
          <a:ext cx="287125" cy="574123"/>
        </a:xfrm>
        <a:prstGeom prst="rightArrow">
          <a:avLst>
            <a:gd name="adj1" fmla="val 60000"/>
            <a:gd name="adj2" fmla="val 50000"/>
          </a:avLst>
        </a:prstGeom>
        <a:solidFill>
          <a:schemeClr val="accent1">
            <a:tint val="60000"/>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tr-TR" sz="2300" kern="1200"/>
        </a:p>
      </dsp:txBody>
      <dsp:txXfrm>
        <a:off x="2317362" y="3355095"/>
        <a:ext cx="200988" cy="344473"/>
      </dsp:txXfrm>
    </dsp:sp>
    <dsp:sp modelId="{C36E6525-D228-404E-9055-23D75DEB74E2}">
      <dsp:nvSpPr>
        <dsp:cNvPr id="0" name=""/>
        <dsp:cNvSpPr/>
      </dsp:nvSpPr>
      <dsp:spPr>
        <a:xfrm>
          <a:off x="1281146" y="1504499"/>
          <a:ext cx="2343085" cy="1701105"/>
        </a:xfrm>
        <a:prstGeom prst="ellipse">
          <a:avLst/>
        </a:prstGeom>
        <a:solidFill>
          <a:srgbClr val="FF0000"/>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tr-TR" sz="2800" kern="1200" dirty="0"/>
            <a:t>Gözden geçir</a:t>
          </a:r>
        </a:p>
      </dsp:txBody>
      <dsp:txXfrm>
        <a:off x="1624283" y="1753620"/>
        <a:ext cx="1656811" cy="1202863"/>
      </dsp:txXfrm>
    </dsp:sp>
    <dsp:sp modelId="{8DB47926-5285-4EB5-B01D-E44CA8682E0A}">
      <dsp:nvSpPr>
        <dsp:cNvPr id="0" name=""/>
        <dsp:cNvSpPr/>
      </dsp:nvSpPr>
      <dsp:spPr>
        <a:xfrm rot="19479186">
          <a:off x="3371652" y="1299694"/>
          <a:ext cx="328520" cy="574123"/>
        </a:xfrm>
        <a:prstGeom prst="rightArrow">
          <a:avLst>
            <a:gd name="adj1" fmla="val 60000"/>
            <a:gd name="adj2" fmla="val 50000"/>
          </a:avLst>
        </a:prstGeom>
        <a:solidFill>
          <a:schemeClr val="accent1">
            <a:tint val="60000"/>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tr-TR" sz="2300" kern="1200"/>
        </a:p>
      </dsp:txBody>
      <dsp:txXfrm>
        <a:off x="3380736" y="1443028"/>
        <a:ext cx="229964" cy="344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B0619E-8636-4579-8E71-55B8A930EC0B}">
      <dsp:nvSpPr>
        <dsp:cNvPr id="0" name=""/>
        <dsp:cNvSpPr/>
      </dsp:nvSpPr>
      <dsp:spPr>
        <a:xfrm rot="16200000">
          <a:off x="156845" y="679737"/>
          <a:ext cx="3616967" cy="3663377"/>
        </a:xfrm>
        <a:prstGeom prst="round2SameRect">
          <a:avLst>
            <a:gd name="adj1" fmla="val 16670"/>
            <a:gd name="adj2" fmla="val 0"/>
          </a:avLst>
        </a:prstGeom>
        <a:solidFill>
          <a:schemeClr val="accent3">
            <a:lumMod val="75000"/>
          </a:schemeClr>
        </a:solidFill>
        <a:ln w="19050"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127000" rIns="114300" bIns="127000" numCol="1" spcCol="1270" anchor="t" anchorCtr="0">
          <a:noAutofit/>
        </a:bodyPr>
        <a:lstStyle/>
        <a:p>
          <a:pPr marL="0" lvl="0" indent="0" algn="ctr" defTabSz="889000">
            <a:lnSpc>
              <a:spcPct val="90000"/>
            </a:lnSpc>
            <a:spcBef>
              <a:spcPct val="0"/>
            </a:spcBef>
            <a:spcAft>
              <a:spcPct val="35000"/>
            </a:spcAft>
            <a:buNone/>
          </a:pPr>
          <a:r>
            <a:rPr lang="tr-TR" sz="2000" kern="1200" dirty="0"/>
            <a:t>Stratejik Plan </a:t>
          </a:r>
        </a:p>
        <a:p>
          <a:pPr marL="0" lvl="0" indent="0" algn="ctr" defTabSz="889000">
            <a:lnSpc>
              <a:spcPct val="90000"/>
            </a:lnSpc>
            <a:spcBef>
              <a:spcPct val="0"/>
            </a:spcBef>
            <a:spcAft>
              <a:spcPct val="35000"/>
            </a:spcAft>
            <a:buNone/>
          </a:pPr>
          <a:r>
            <a:rPr lang="tr-TR" sz="2000" kern="1200" dirty="0"/>
            <a:t>(amaç ve hedefler)</a:t>
          </a:r>
        </a:p>
        <a:p>
          <a:pPr marL="0" lvl="0" indent="0" algn="ctr" defTabSz="889000">
            <a:lnSpc>
              <a:spcPct val="90000"/>
            </a:lnSpc>
            <a:spcBef>
              <a:spcPct val="0"/>
            </a:spcBef>
            <a:spcAft>
              <a:spcPct val="35000"/>
            </a:spcAft>
            <a:buNone/>
          </a:pPr>
          <a:endParaRPr lang="tr-TR" sz="2000" kern="1200" dirty="0"/>
        </a:p>
        <a:p>
          <a:pPr marL="0" lvl="0" indent="0" algn="ctr" defTabSz="889000">
            <a:lnSpc>
              <a:spcPct val="90000"/>
            </a:lnSpc>
            <a:spcBef>
              <a:spcPct val="0"/>
            </a:spcBef>
            <a:spcAft>
              <a:spcPct val="35000"/>
            </a:spcAft>
            <a:buNone/>
          </a:pPr>
          <a:endParaRPr lang="tr-TR" sz="2000" b="1" kern="1200" dirty="0"/>
        </a:p>
        <a:p>
          <a:pPr marL="0" lvl="0" indent="0" algn="ctr" defTabSz="889000">
            <a:lnSpc>
              <a:spcPct val="90000"/>
            </a:lnSpc>
            <a:spcBef>
              <a:spcPct val="0"/>
            </a:spcBef>
            <a:spcAft>
              <a:spcPct val="35000"/>
            </a:spcAft>
            <a:buNone/>
          </a:pPr>
          <a:r>
            <a:rPr lang="tr-TR" sz="2000" b="1" kern="1200" dirty="0"/>
            <a:t>Stratejik Riskler</a:t>
          </a:r>
        </a:p>
        <a:p>
          <a:pPr marL="0" lvl="0" indent="0" algn="ctr" defTabSz="889000">
            <a:lnSpc>
              <a:spcPct val="90000"/>
            </a:lnSpc>
            <a:spcBef>
              <a:spcPct val="0"/>
            </a:spcBef>
            <a:spcAft>
              <a:spcPct val="35000"/>
            </a:spcAft>
            <a:buNone/>
          </a:pPr>
          <a:endParaRPr lang="tr-TR" sz="2000" b="1" kern="1200" dirty="0"/>
        </a:p>
        <a:p>
          <a:pPr marL="0" lvl="0" indent="0" algn="ctr" defTabSz="889000">
            <a:lnSpc>
              <a:spcPct val="90000"/>
            </a:lnSpc>
            <a:spcBef>
              <a:spcPct val="0"/>
            </a:spcBef>
            <a:spcAft>
              <a:spcPct val="35000"/>
            </a:spcAft>
            <a:buNone/>
          </a:pPr>
          <a:endParaRPr lang="tr-TR" sz="2000" b="1" kern="1200" dirty="0"/>
        </a:p>
        <a:p>
          <a:pPr marL="0" lvl="0" indent="0" algn="ctr" defTabSz="889000">
            <a:lnSpc>
              <a:spcPct val="90000"/>
            </a:lnSpc>
            <a:spcBef>
              <a:spcPct val="0"/>
            </a:spcBef>
            <a:spcAft>
              <a:spcPct val="35000"/>
            </a:spcAft>
            <a:buNone/>
          </a:pPr>
          <a:r>
            <a:rPr lang="tr-TR" sz="2000" b="1" kern="1200" dirty="0"/>
            <a:t>Kurumsal Risk Yönetimi</a:t>
          </a:r>
        </a:p>
      </dsp:txBody>
      <dsp:txXfrm rot="5400000">
        <a:off x="310238" y="879540"/>
        <a:ext cx="3486779" cy="3263771"/>
      </dsp:txXfrm>
    </dsp:sp>
    <dsp:sp modelId="{009F9CB3-D522-42C1-963E-50898C65D184}">
      <dsp:nvSpPr>
        <dsp:cNvPr id="0" name=""/>
        <dsp:cNvSpPr/>
      </dsp:nvSpPr>
      <dsp:spPr>
        <a:xfrm rot="5400000">
          <a:off x="4268725" y="529196"/>
          <a:ext cx="3349619" cy="3783409"/>
        </a:xfrm>
        <a:prstGeom prst="round2SameRect">
          <a:avLst>
            <a:gd name="adj1" fmla="val 16670"/>
            <a:gd name="adj2" fmla="val 0"/>
          </a:avLst>
        </a:prstGeom>
        <a:solidFill>
          <a:schemeClr val="tx2">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27000" rIns="76200" bIns="127000" numCol="1" spcCol="1270" anchor="t" anchorCtr="0">
          <a:noAutofit/>
        </a:bodyPr>
        <a:lstStyle/>
        <a:p>
          <a:pPr marL="0" lvl="0" indent="0" algn="ctr" defTabSz="889000">
            <a:lnSpc>
              <a:spcPct val="90000"/>
            </a:lnSpc>
            <a:spcBef>
              <a:spcPct val="0"/>
            </a:spcBef>
            <a:spcAft>
              <a:spcPct val="35000"/>
            </a:spcAft>
            <a:buNone/>
          </a:pPr>
          <a:r>
            <a:rPr lang="tr-TR" sz="2000" kern="1200" dirty="0">
              <a:solidFill>
                <a:srgbClr val="C00000"/>
              </a:solidFill>
            </a:rPr>
            <a:t>İç Kontrol</a:t>
          </a:r>
        </a:p>
        <a:p>
          <a:pPr marL="0" lvl="0" indent="0" algn="ctr" defTabSz="889000">
            <a:lnSpc>
              <a:spcPct val="90000"/>
            </a:lnSpc>
            <a:spcBef>
              <a:spcPct val="0"/>
            </a:spcBef>
            <a:spcAft>
              <a:spcPct val="35000"/>
            </a:spcAft>
            <a:buNone/>
          </a:pPr>
          <a:r>
            <a:rPr lang="tr-TR" sz="2000" kern="1200" dirty="0">
              <a:solidFill>
                <a:srgbClr val="C00000"/>
              </a:solidFill>
            </a:rPr>
            <a:t>(faaliyetler ve süreçler)</a:t>
          </a:r>
        </a:p>
        <a:p>
          <a:pPr marL="0" lvl="0" indent="0" algn="ctr" defTabSz="889000">
            <a:lnSpc>
              <a:spcPct val="90000"/>
            </a:lnSpc>
            <a:spcBef>
              <a:spcPct val="0"/>
            </a:spcBef>
            <a:spcAft>
              <a:spcPct val="35000"/>
            </a:spcAft>
            <a:buNone/>
          </a:pPr>
          <a:endParaRPr lang="tr-TR" sz="2000" kern="1200" dirty="0">
            <a:solidFill>
              <a:srgbClr val="C00000"/>
            </a:solidFill>
          </a:endParaRPr>
        </a:p>
        <a:p>
          <a:pPr marL="0" lvl="0" indent="0" algn="ctr" defTabSz="889000">
            <a:lnSpc>
              <a:spcPct val="90000"/>
            </a:lnSpc>
            <a:spcBef>
              <a:spcPct val="0"/>
            </a:spcBef>
            <a:spcAft>
              <a:spcPct val="35000"/>
            </a:spcAft>
            <a:buNone/>
          </a:pPr>
          <a:r>
            <a:rPr lang="tr-TR" sz="2000" b="1" kern="1200" dirty="0" err="1">
              <a:solidFill>
                <a:srgbClr val="C00000"/>
              </a:solidFill>
            </a:rPr>
            <a:t>Operasyonel</a:t>
          </a:r>
          <a:r>
            <a:rPr lang="tr-TR" sz="2000" b="1" kern="1200" dirty="0">
              <a:solidFill>
                <a:srgbClr val="C00000"/>
              </a:solidFill>
            </a:rPr>
            <a:t> Riskler</a:t>
          </a:r>
        </a:p>
        <a:p>
          <a:pPr marL="0" lvl="0" indent="0" algn="ctr" defTabSz="889000">
            <a:lnSpc>
              <a:spcPct val="90000"/>
            </a:lnSpc>
            <a:spcBef>
              <a:spcPct val="0"/>
            </a:spcBef>
            <a:spcAft>
              <a:spcPct val="35000"/>
            </a:spcAft>
            <a:buNone/>
          </a:pPr>
          <a:endParaRPr lang="tr-TR" sz="2000" kern="1200" dirty="0">
            <a:solidFill>
              <a:srgbClr val="C00000"/>
            </a:solidFill>
          </a:endParaRPr>
        </a:p>
        <a:p>
          <a:pPr marL="0" lvl="0" indent="0" algn="ctr" defTabSz="889000">
            <a:lnSpc>
              <a:spcPct val="100000"/>
            </a:lnSpc>
            <a:spcBef>
              <a:spcPct val="0"/>
            </a:spcBef>
            <a:spcAft>
              <a:spcPts val="0"/>
            </a:spcAft>
            <a:buNone/>
          </a:pPr>
          <a:r>
            <a:rPr lang="tr-TR" sz="2000" b="1" kern="1200" dirty="0">
              <a:solidFill>
                <a:srgbClr val="C00000"/>
              </a:solidFill>
            </a:rPr>
            <a:t>Risk Değerlendirme</a:t>
          </a:r>
        </a:p>
        <a:p>
          <a:pPr marL="0" lvl="0" indent="0" algn="ctr" defTabSz="889000">
            <a:lnSpc>
              <a:spcPct val="100000"/>
            </a:lnSpc>
            <a:spcBef>
              <a:spcPct val="0"/>
            </a:spcBef>
            <a:spcAft>
              <a:spcPts val="0"/>
            </a:spcAft>
            <a:buNone/>
          </a:pPr>
          <a:r>
            <a:rPr lang="tr-TR" sz="2000" b="1" kern="1200" dirty="0">
              <a:solidFill>
                <a:srgbClr val="C00000"/>
              </a:solidFill>
            </a:rPr>
            <a:t>&amp;</a:t>
          </a:r>
        </a:p>
        <a:p>
          <a:pPr marL="0" lvl="0" indent="0" algn="ctr" defTabSz="889000">
            <a:lnSpc>
              <a:spcPct val="100000"/>
            </a:lnSpc>
            <a:spcBef>
              <a:spcPct val="0"/>
            </a:spcBef>
            <a:spcAft>
              <a:spcPts val="0"/>
            </a:spcAft>
            <a:buNone/>
          </a:pPr>
          <a:r>
            <a:rPr lang="tr-TR" sz="2000" b="1" kern="1200" dirty="0">
              <a:solidFill>
                <a:srgbClr val="C00000"/>
              </a:solidFill>
            </a:rPr>
            <a:t>Kontrol Faaliyetleri</a:t>
          </a:r>
        </a:p>
      </dsp:txBody>
      <dsp:txXfrm rot="-5400000">
        <a:off x="4051830" y="909635"/>
        <a:ext cx="3619865" cy="3022531"/>
      </dsp:txXfrm>
    </dsp:sp>
    <dsp:sp modelId="{B6C92BF7-3761-4F9C-B87F-BB027D5D3059}">
      <dsp:nvSpPr>
        <dsp:cNvPr id="0" name=""/>
        <dsp:cNvSpPr/>
      </dsp:nvSpPr>
      <dsp:spPr>
        <a:xfrm>
          <a:off x="3114457" y="0"/>
          <a:ext cx="1775617" cy="1775531"/>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AA12EE-7B78-4E44-B11C-1CE0A053F790}">
      <dsp:nvSpPr>
        <dsp:cNvPr id="0" name=""/>
        <dsp:cNvSpPr/>
      </dsp:nvSpPr>
      <dsp:spPr>
        <a:xfrm rot="10800000">
          <a:off x="3094960" y="3096344"/>
          <a:ext cx="1775617" cy="1775531"/>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bilgi Yer Tutucusu 1">
            <a:extLst>
              <a:ext uri="{FF2B5EF4-FFF2-40B4-BE49-F238E27FC236}">
                <a16:creationId xmlns:a16="http://schemas.microsoft.com/office/drawing/2014/main" id="{17E3DD6A-3029-D7E7-B067-A2C37C61CEB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tr-TR"/>
          </a:p>
        </p:txBody>
      </p:sp>
      <p:sp>
        <p:nvSpPr>
          <p:cNvPr id="3" name="Veri Yer Tutucusu 2">
            <a:extLst>
              <a:ext uri="{FF2B5EF4-FFF2-40B4-BE49-F238E27FC236}">
                <a16:creationId xmlns:a16="http://schemas.microsoft.com/office/drawing/2014/main" id="{5A927889-9CBF-06E5-7ECB-6F50CADB956F}"/>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2834B1B9-337F-0243-9522-E0DADB7707C1}" type="datetimeFigureOut">
              <a:rPr lang="tr-TR"/>
              <a:pPr>
                <a:defRPr/>
              </a:pPr>
              <a:t>11.02.2026</a:t>
            </a:fld>
            <a:endParaRPr lang="tr-TR"/>
          </a:p>
        </p:txBody>
      </p:sp>
      <p:sp>
        <p:nvSpPr>
          <p:cNvPr id="4" name="Slayt Görüntüsü Yer Tutucusu 3">
            <a:extLst>
              <a:ext uri="{FF2B5EF4-FFF2-40B4-BE49-F238E27FC236}">
                <a16:creationId xmlns:a16="http://schemas.microsoft.com/office/drawing/2014/main" id="{6287DCA3-2D46-433E-36AE-2F621173CBA3}"/>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a:extLst>
              <a:ext uri="{FF2B5EF4-FFF2-40B4-BE49-F238E27FC236}">
                <a16:creationId xmlns:a16="http://schemas.microsoft.com/office/drawing/2014/main" id="{FE045E83-A844-34EE-161E-8F8ED721587E}"/>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bilgi Yer Tutucusu 5">
            <a:extLst>
              <a:ext uri="{FF2B5EF4-FFF2-40B4-BE49-F238E27FC236}">
                <a16:creationId xmlns:a16="http://schemas.microsoft.com/office/drawing/2014/main" id="{A155CEA1-9C57-1FE4-036E-F974644F7833}"/>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tr-TR"/>
          </a:p>
        </p:txBody>
      </p:sp>
      <p:sp>
        <p:nvSpPr>
          <p:cNvPr id="7" name="Slayt Numarası Yer Tutucusu 6">
            <a:extLst>
              <a:ext uri="{FF2B5EF4-FFF2-40B4-BE49-F238E27FC236}">
                <a16:creationId xmlns:a16="http://schemas.microsoft.com/office/drawing/2014/main" id="{BB63A870-C62A-32D7-16D7-15D10BBDE85E}"/>
              </a:ext>
            </a:extLst>
          </p:cNvPr>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20F50585-BEFA-7443-A24A-0DAB318A40E3}"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ayt Görüntüsü Yer Tutucusu 1"/>
          <p:cNvSpPr>
            <a:spLocks noGrp="1" noRot="1" noChangeAspect="1" noTextEdit="1"/>
          </p:cNvSpPr>
          <p:nvPr>
            <p:ph type="sldImg"/>
          </p:nvPr>
        </p:nvSpPr>
        <p:spPr>
          <a:ln/>
        </p:spPr>
      </p:sp>
      <p:sp>
        <p:nvSpPr>
          <p:cNvPr id="19459" name="Not Yer Tutucusu 2"/>
          <p:cNvSpPr>
            <a:spLocks noGrp="1"/>
          </p:cNvSpPr>
          <p:nvPr>
            <p:ph type="body" idx="1"/>
          </p:nvPr>
        </p:nvSpPr>
        <p:spPr>
          <a:noFill/>
        </p:spPr>
        <p:txBody>
          <a:bodyPr/>
          <a:lstStyle/>
          <a:p>
            <a:endParaRPr lang="tr-TR" altLang="tr-TR">
              <a:latin typeface="Arial" pitchFamily="34" charset="0"/>
            </a:endParaRPr>
          </a:p>
        </p:txBody>
      </p:sp>
      <p:sp>
        <p:nvSpPr>
          <p:cNvPr id="19460" name="Slayt Numarası Yer Tutucusu 3"/>
          <p:cNvSpPr>
            <a:spLocks noGrp="1"/>
          </p:cNvSpPr>
          <p:nvPr>
            <p:ph type="sldNum" sz="quarter" idx="5"/>
          </p:nvPr>
        </p:nvSpPr>
        <p:spPr>
          <a:noFill/>
          <a:ln>
            <a:miter lim="800000"/>
            <a:headEnd/>
            <a:tailEnd/>
          </a:ln>
        </p:spPr>
        <p:txBody>
          <a:bodyPr/>
          <a:lstStyle/>
          <a:p>
            <a:fld id="{A4865C68-B5C1-46AC-9AE2-A4AB7E06D8C2}" type="slidenum">
              <a:rPr lang="tr-TR" altLang="tr-TR" smtClean="0">
                <a:solidFill>
                  <a:srgbClr val="000000"/>
                </a:solidFill>
                <a:latin typeface="Arial" pitchFamily="34" charset="0"/>
              </a:rPr>
              <a:pPr/>
              <a:t>27</a:t>
            </a:fld>
            <a:endParaRPr lang="tr-TR" altLang="tr-TR">
              <a:solidFill>
                <a:srgbClr val="000000"/>
              </a:solidFill>
              <a:latin typeface="Arial" pitchFamily="34" charset="0"/>
            </a:endParaRPr>
          </a:p>
        </p:txBody>
      </p:sp>
    </p:spTree>
    <p:extLst>
      <p:ext uri="{BB962C8B-B14F-4D97-AF65-F5344CB8AC3E}">
        <p14:creationId xmlns:p14="http://schemas.microsoft.com/office/powerpoint/2010/main" val="2078824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ayt Görüntüsü Yer Tutucusu 1">
            <a:extLst>
              <a:ext uri="{FF2B5EF4-FFF2-40B4-BE49-F238E27FC236}">
                <a16:creationId xmlns:a16="http://schemas.microsoft.com/office/drawing/2014/main" id="{3955031D-3A4A-30BD-9FD3-78BA78E86C9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 Yer Tutucusu 2">
            <a:extLst>
              <a:ext uri="{FF2B5EF4-FFF2-40B4-BE49-F238E27FC236}">
                <a16:creationId xmlns:a16="http://schemas.microsoft.com/office/drawing/2014/main" id="{D72303E4-B79F-CD9C-9507-3528ECA46D7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spcBef>
                <a:spcPct val="0"/>
              </a:spcBef>
            </a:pPr>
            <a:endParaRPr lang="tr-TR" altLang="tr-TR">
              <a:latin typeface="Arial" panose="020B0604020202020204" pitchFamily="34" charset="0"/>
            </a:endParaRPr>
          </a:p>
        </p:txBody>
      </p:sp>
      <p:sp>
        <p:nvSpPr>
          <p:cNvPr id="57348" name="Slayt Numarası Yer Tutucusu 3">
            <a:extLst>
              <a:ext uri="{FF2B5EF4-FFF2-40B4-BE49-F238E27FC236}">
                <a16:creationId xmlns:a16="http://schemas.microsoft.com/office/drawing/2014/main" id="{9F23D4AF-4691-33A1-FED2-7B191CB79D4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23925">
              <a:spcBef>
                <a:spcPct val="30000"/>
              </a:spcBef>
              <a:defRPr sz="1200">
                <a:solidFill>
                  <a:schemeClr val="tx1"/>
                </a:solidFill>
                <a:latin typeface="Calibri" panose="020F0502020204030204" pitchFamily="34" charset="0"/>
              </a:defRPr>
            </a:lvl1pPr>
            <a:lvl2pPr marL="742950" indent="-285750" defTabSz="923925">
              <a:spcBef>
                <a:spcPct val="30000"/>
              </a:spcBef>
              <a:defRPr sz="1200">
                <a:solidFill>
                  <a:schemeClr val="tx1"/>
                </a:solidFill>
                <a:latin typeface="Calibri" panose="020F0502020204030204" pitchFamily="34" charset="0"/>
              </a:defRPr>
            </a:lvl2pPr>
            <a:lvl3pPr marL="1143000" indent="-228600" defTabSz="923925">
              <a:spcBef>
                <a:spcPct val="30000"/>
              </a:spcBef>
              <a:defRPr sz="1200">
                <a:solidFill>
                  <a:schemeClr val="tx1"/>
                </a:solidFill>
                <a:latin typeface="Calibri" panose="020F0502020204030204" pitchFamily="34" charset="0"/>
              </a:defRPr>
            </a:lvl3pPr>
            <a:lvl4pPr marL="1600200" indent="-228600" defTabSz="923925">
              <a:spcBef>
                <a:spcPct val="30000"/>
              </a:spcBef>
              <a:defRPr sz="1200">
                <a:solidFill>
                  <a:schemeClr val="tx1"/>
                </a:solidFill>
                <a:latin typeface="Calibri" panose="020F0502020204030204" pitchFamily="34" charset="0"/>
              </a:defRPr>
            </a:lvl4pPr>
            <a:lvl5pPr marL="2057400" indent="-228600" defTabSz="923925">
              <a:spcBef>
                <a:spcPct val="30000"/>
              </a:spcBef>
              <a:defRPr sz="1200">
                <a:solidFill>
                  <a:schemeClr val="tx1"/>
                </a:solidFill>
                <a:latin typeface="Calibri" panose="020F0502020204030204" pitchFamily="34" charset="0"/>
              </a:defRPr>
            </a:lvl5pPr>
            <a:lvl6pPr marL="2514600" indent="-228600" defTabSz="923925" fontAlgn="base">
              <a:spcBef>
                <a:spcPct val="30000"/>
              </a:spcBef>
              <a:spcAft>
                <a:spcPct val="0"/>
              </a:spcAft>
              <a:defRPr sz="1200">
                <a:solidFill>
                  <a:schemeClr val="tx1"/>
                </a:solidFill>
                <a:latin typeface="Calibri" panose="020F0502020204030204" pitchFamily="34" charset="0"/>
              </a:defRPr>
            </a:lvl6pPr>
            <a:lvl7pPr marL="2971800" indent="-228600" defTabSz="923925" fontAlgn="base">
              <a:spcBef>
                <a:spcPct val="30000"/>
              </a:spcBef>
              <a:spcAft>
                <a:spcPct val="0"/>
              </a:spcAft>
              <a:defRPr sz="1200">
                <a:solidFill>
                  <a:schemeClr val="tx1"/>
                </a:solidFill>
                <a:latin typeface="Calibri" panose="020F0502020204030204" pitchFamily="34" charset="0"/>
              </a:defRPr>
            </a:lvl7pPr>
            <a:lvl8pPr marL="3429000" indent="-228600" defTabSz="923925" fontAlgn="base">
              <a:spcBef>
                <a:spcPct val="30000"/>
              </a:spcBef>
              <a:spcAft>
                <a:spcPct val="0"/>
              </a:spcAft>
              <a:defRPr sz="1200">
                <a:solidFill>
                  <a:schemeClr val="tx1"/>
                </a:solidFill>
                <a:latin typeface="Calibri" panose="020F0502020204030204" pitchFamily="34" charset="0"/>
              </a:defRPr>
            </a:lvl8pPr>
            <a:lvl9pPr marL="3886200" indent="-228600" defTabSz="923925" fontAlgn="base">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0FEB95E2-FEDA-BC42-8EE5-B226B1EFF6D4}" type="slidenum">
              <a:rPr lang="tr-TR" altLang="tr-TR">
                <a:latin typeface="Arial" panose="020B0604020202020204" pitchFamily="34" charset="0"/>
              </a:rPr>
              <a:pPr fontAlgn="base">
                <a:spcBef>
                  <a:spcPct val="0"/>
                </a:spcBef>
                <a:spcAft>
                  <a:spcPct val="0"/>
                </a:spcAft>
              </a:pPr>
              <a:t>61</a:t>
            </a:fld>
            <a:endParaRPr lang="tr-TR" altLang="tr-TR">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586023DA-73C6-7E9C-2F94-C5B3DF3F982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Rectangle 3">
            <a:extLst>
              <a:ext uri="{FF2B5EF4-FFF2-40B4-BE49-F238E27FC236}">
                <a16:creationId xmlns:a16="http://schemas.microsoft.com/office/drawing/2014/main" id="{9480AC29-10AF-FA69-34C5-9BE8690DAF0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tr-TR" altLang="tr-TR">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54322E-2C83-4FAC-9989-B95EF3ED1E75}" type="slidenum">
              <a:rPr lang="en-US" altLang="tr-TR"/>
              <a:pPr/>
              <a:t>78</a:t>
            </a:fld>
            <a:endParaRPr lang="en-US" altLang="tr-TR"/>
          </a:p>
        </p:txBody>
      </p:sp>
      <p:sp>
        <p:nvSpPr>
          <p:cNvPr id="61442" name="Rectangle 2"/>
          <p:cNvSpPr>
            <a:spLocks noGrp="1" noRot="1" noChangeAspect="1" noChangeArrowheads="1" noTextEdit="1"/>
          </p:cNvSpPr>
          <p:nvPr>
            <p:ph type="sldImg"/>
          </p:nvPr>
        </p:nvSpPr>
        <p:spPr>
          <a:xfrm>
            <a:off x="1143000" y="685800"/>
            <a:ext cx="4572000" cy="3429000"/>
          </a:xfrm>
          <a:ln/>
        </p:spPr>
      </p:sp>
      <p:sp>
        <p:nvSpPr>
          <p:cNvPr id="61443" name="Rectangle 3"/>
          <p:cNvSpPr>
            <a:spLocks noGrp="1" noChangeArrowheads="1"/>
          </p:cNvSpPr>
          <p:nvPr>
            <p:ph type="body" idx="1"/>
          </p:nvPr>
        </p:nvSpPr>
        <p:spPr/>
        <p:txBody>
          <a:bodyPr/>
          <a:lstStyle/>
          <a:p>
            <a:pPr>
              <a:buFontTx/>
              <a:buAutoNum type="arabicPeriod"/>
            </a:pPr>
            <a:r>
              <a:rPr lang="tr-TR" altLang="tr-TR"/>
              <a:t>Günlük hayatta</a:t>
            </a:r>
          </a:p>
          <a:p>
            <a:pPr lvl="1">
              <a:buFontTx/>
              <a:buChar char="•"/>
            </a:pPr>
            <a:r>
              <a:rPr lang="tr-TR" altLang="tr-TR" sz="900">
                <a:latin typeface="Comic Sans MS" pitchFamily="66" charset="0"/>
              </a:rPr>
              <a:t>Risk almak</a:t>
            </a:r>
          </a:p>
          <a:p>
            <a:pPr lvl="1">
              <a:buFontTx/>
              <a:buChar char="•"/>
            </a:pPr>
            <a:r>
              <a:rPr lang="tr-TR" altLang="tr-TR" sz="900">
                <a:latin typeface="Comic Sans MS" pitchFamily="66" charset="0"/>
              </a:rPr>
              <a:t>Riske girmek</a:t>
            </a:r>
          </a:p>
          <a:p>
            <a:pPr lvl="1">
              <a:buFontTx/>
              <a:buChar char="•"/>
            </a:pPr>
            <a:r>
              <a:rPr lang="tr-TR" altLang="tr-TR" sz="900">
                <a:latin typeface="Comic Sans MS" pitchFamily="66" charset="0"/>
              </a:rPr>
              <a:t>Risk taşımak</a:t>
            </a:r>
          </a:p>
          <a:p>
            <a:pPr lvl="1">
              <a:buFontTx/>
              <a:buChar char="•"/>
            </a:pPr>
            <a:r>
              <a:rPr lang="tr-TR" altLang="tr-TR" sz="900">
                <a:latin typeface="Comic Sans MS" pitchFamily="66" charset="0"/>
              </a:rPr>
              <a:t>Riskli olmak</a:t>
            </a:r>
          </a:p>
          <a:p>
            <a:pPr lvl="1">
              <a:buFontTx/>
              <a:buChar char="•"/>
            </a:pPr>
            <a:r>
              <a:rPr lang="tr-TR" altLang="tr-TR" sz="900">
                <a:latin typeface="Comic Sans MS" pitchFamily="66" charset="0"/>
              </a:rPr>
              <a:t>Riske maruz kalmak ifadelerini kullanırız. </a:t>
            </a:r>
            <a:endParaRPr lang="en-US" altLang="tr-TR" sz="900">
              <a:latin typeface="Comic Sans MS" pitchFamily="66" charset="0"/>
            </a:endParaRPr>
          </a:p>
        </p:txBody>
      </p:sp>
    </p:spTree>
    <p:extLst>
      <p:ext uri="{BB962C8B-B14F-4D97-AF65-F5344CB8AC3E}">
        <p14:creationId xmlns:p14="http://schemas.microsoft.com/office/powerpoint/2010/main" val="2786434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54322E-2C83-4FAC-9989-B95EF3ED1E75}" type="slidenum">
              <a:rPr lang="en-US" altLang="tr-TR"/>
              <a:pPr/>
              <a:t>91</a:t>
            </a:fld>
            <a:endParaRPr lang="en-US" altLang="tr-TR"/>
          </a:p>
        </p:txBody>
      </p:sp>
      <p:sp>
        <p:nvSpPr>
          <p:cNvPr id="61442" name="Rectangle 2"/>
          <p:cNvSpPr>
            <a:spLocks noGrp="1" noRot="1" noChangeAspect="1" noChangeArrowheads="1" noTextEdit="1"/>
          </p:cNvSpPr>
          <p:nvPr>
            <p:ph type="sldImg"/>
          </p:nvPr>
        </p:nvSpPr>
        <p:spPr>
          <a:xfrm>
            <a:off x="1143000" y="685800"/>
            <a:ext cx="4572000" cy="3429000"/>
          </a:xfrm>
          <a:ln/>
        </p:spPr>
      </p:sp>
      <p:sp>
        <p:nvSpPr>
          <p:cNvPr id="61443" name="Rectangle 3"/>
          <p:cNvSpPr>
            <a:spLocks noGrp="1" noChangeArrowheads="1"/>
          </p:cNvSpPr>
          <p:nvPr>
            <p:ph type="body" idx="1"/>
          </p:nvPr>
        </p:nvSpPr>
        <p:spPr/>
        <p:txBody>
          <a:bodyPr/>
          <a:lstStyle/>
          <a:p>
            <a:pPr>
              <a:buFontTx/>
              <a:buAutoNum type="arabicPeriod"/>
            </a:pPr>
            <a:r>
              <a:rPr lang="tr-TR" altLang="tr-TR"/>
              <a:t>Günlük hayatta</a:t>
            </a:r>
          </a:p>
          <a:p>
            <a:pPr lvl="1">
              <a:buFontTx/>
              <a:buChar char="•"/>
            </a:pPr>
            <a:r>
              <a:rPr lang="tr-TR" altLang="tr-TR" sz="900">
                <a:latin typeface="Comic Sans MS" pitchFamily="66" charset="0"/>
              </a:rPr>
              <a:t>Risk almak</a:t>
            </a:r>
          </a:p>
          <a:p>
            <a:pPr lvl="1">
              <a:buFontTx/>
              <a:buChar char="•"/>
            </a:pPr>
            <a:r>
              <a:rPr lang="tr-TR" altLang="tr-TR" sz="900">
                <a:latin typeface="Comic Sans MS" pitchFamily="66" charset="0"/>
              </a:rPr>
              <a:t>Riske girmek</a:t>
            </a:r>
          </a:p>
          <a:p>
            <a:pPr lvl="1">
              <a:buFontTx/>
              <a:buChar char="•"/>
            </a:pPr>
            <a:r>
              <a:rPr lang="tr-TR" altLang="tr-TR" sz="900">
                <a:latin typeface="Comic Sans MS" pitchFamily="66" charset="0"/>
              </a:rPr>
              <a:t>Risk taşımak</a:t>
            </a:r>
          </a:p>
          <a:p>
            <a:pPr lvl="1">
              <a:buFontTx/>
              <a:buChar char="•"/>
            </a:pPr>
            <a:r>
              <a:rPr lang="tr-TR" altLang="tr-TR" sz="900">
                <a:latin typeface="Comic Sans MS" pitchFamily="66" charset="0"/>
              </a:rPr>
              <a:t>Riskli olmak</a:t>
            </a:r>
          </a:p>
          <a:p>
            <a:pPr lvl="1">
              <a:buFontTx/>
              <a:buChar char="•"/>
            </a:pPr>
            <a:r>
              <a:rPr lang="tr-TR" altLang="tr-TR" sz="900">
                <a:latin typeface="Comic Sans MS" pitchFamily="66" charset="0"/>
              </a:rPr>
              <a:t>Riske maruz kalmak ifadelerini kullanırız. </a:t>
            </a:r>
            <a:endParaRPr lang="en-US" altLang="tr-TR" sz="900">
              <a:latin typeface="Comic Sans MS" pitchFamily="66" charset="0"/>
            </a:endParaRPr>
          </a:p>
        </p:txBody>
      </p:sp>
    </p:spTree>
    <p:extLst>
      <p:ext uri="{BB962C8B-B14F-4D97-AF65-F5344CB8AC3E}">
        <p14:creationId xmlns:p14="http://schemas.microsoft.com/office/powerpoint/2010/main" val="2823696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54322E-2C83-4FAC-9989-B95EF3ED1E75}" type="slidenum">
              <a:rPr lang="en-US" altLang="tr-TR"/>
              <a:pPr/>
              <a:t>92</a:t>
            </a:fld>
            <a:endParaRPr lang="en-US" altLang="tr-TR"/>
          </a:p>
        </p:txBody>
      </p:sp>
      <p:sp>
        <p:nvSpPr>
          <p:cNvPr id="61442" name="Rectangle 2"/>
          <p:cNvSpPr>
            <a:spLocks noGrp="1" noRot="1" noChangeAspect="1" noChangeArrowheads="1" noTextEdit="1"/>
          </p:cNvSpPr>
          <p:nvPr>
            <p:ph type="sldImg"/>
          </p:nvPr>
        </p:nvSpPr>
        <p:spPr>
          <a:xfrm>
            <a:off x="1143000" y="685800"/>
            <a:ext cx="4572000" cy="3429000"/>
          </a:xfrm>
          <a:ln/>
        </p:spPr>
      </p:sp>
      <p:sp>
        <p:nvSpPr>
          <p:cNvPr id="61443" name="Rectangle 3"/>
          <p:cNvSpPr>
            <a:spLocks noGrp="1" noChangeArrowheads="1"/>
          </p:cNvSpPr>
          <p:nvPr>
            <p:ph type="body" idx="1"/>
          </p:nvPr>
        </p:nvSpPr>
        <p:spPr/>
        <p:txBody>
          <a:bodyPr/>
          <a:lstStyle/>
          <a:p>
            <a:pPr>
              <a:buFontTx/>
              <a:buAutoNum type="arabicPeriod"/>
            </a:pPr>
            <a:r>
              <a:rPr lang="tr-TR" altLang="tr-TR"/>
              <a:t>Günlük hayatta</a:t>
            </a:r>
          </a:p>
          <a:p>
            <a:pPr lvl="1">
              <a:buFontTx/>
              <a:buChar char="•"/>
            </a:pPr>
            <a:r>
              <a:rPr lang="tr-TR" altLang="tr-TR" sz="900">
                <a:latin typeface="Comic Sans MS" pitchFamily="66" charset="0"/>
              </a:rPr>
              <a:t>Risk almak</a:t>
            </a:r>
          </a:p>
          <a:p>
            <a:pPr lvl="1">
              <a:buFontTx/>
              <a:buChar char="•"/>
            </a:pPr>
            <a:r>
              <a:rPr lang="tr-TR" altLang="tr-TR" sz="900">
                <a:latin typeface="Comic Sans MS" pitchFamily="66" charset="0"/>
              </a:rPr>
              <a:t>Riske girmek</a:t>
            </a:r>
          </a:p>
          <a:p>
            <a:pPr lvl="1">
              <a:buFontTx/>
              <a:buChar char="•"/>
            </a:pPr>
            <a:r>
              <a:rPr lang="tr-TR" altLang="tr-TR" sz="900">
                <a:latin typeface="Comic Sans MS" pitchFamily="66" charset="0"/>
              </a:rPr>
              <a:t>Risk taşımak</a:t>
            </a:r>
          </a:p>
          <a:p>
            <a:pPr lvl="1">
              <a:buFontTx/>
              <a:buChar char="•"/>
            </a:pPr>
            <a:r>
              <a:rPr lang="tr-TR" altLang="tr-TR" sz="900">
                <a:latin typeface="Comic Sans MS" pitchFamily="66" charset="0"/>
              </a:rPr>
              <a:t>Riskli olmak</a:t>
            </a:r>
          </a:p>
          <a:p>
            <a:pPr lvl="1">
              <a:buFontTx/>
              <a:buChar char="•"/>
            </a:pPr>
            <a:r>
              <a:rPr lang="tr-TR" altLang="tr-TR" sz="900">
                <a:latin typeface="Comic Sans MS" pitchFamily="66" charset="0"/>
              </a:rPr>
              <a:t>Riske maruz kalmak ifadelerini kullanırız. </a:t>
            </a:r>
            <a:endParaRPr lang="en-US" altLang="tr-TR" sz="900">
              <a:latin typeface="Comic Sans MS" pitchFamily="66" charset="0"/>
            </a:endParaRPr>
          </a:p>
        </p:txBody>
      </p:sp>
    </p:spTree>
    <p:extLst>
      <p:ext uri="{BB962C8B-B14F-4D97-AF65-F5344CB8AC3E}">
        <p14:creationId xmlns:p14="http://schemas.microsoft.com/office/powerpoint/2010/main" val="2910719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C1EBDA00-84C4-4EE3-95FD-606C7407C37B}" type="slidenum">
              <a:rPr lang="tr-TR" smtClean="0">
                <a:solidFill>
                  <a:prstClr val="black"/>
                </a:solidFill>
              </a:rPr>
              <a:pPr/>
              <a:t>106</a:t>
            </a:fld>
            <a:endParaRPr lang="tr-TR">
              <a:solidFill>
                <a:prstClr val="black"/>
              </a:solidFill>
            </a:endParaRPr>
          </a:p>
        </p:txBody>
      </p:sp>
    </p:spTree>
    <p:extLst>
      <p:ext uri="{BB962C8B-B14F-4D97-AF65-F5344CB8AC3E}">
        <p14:creationId xmlns:p14="http://schemas.microsoft.com/office/powerpoint/2010/main" val="16662787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bg2"/>
        </a:solidFill>
        <a:effectLst/>
      </p:bgPr>
    </p:bg>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056D8C6C-38C0-9150-D834-A7F817B0C745}"/>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Dikdörtgen 2">
            <a:extLst>
              <a:ext uri="{FF2B5EF4-FFF2-40B4-BE49-F238E27FC236}">
                <a16:creationId xmlns:a16="http://schemas.microsoft.com/office/drawing/2014/main" id="{F38F0343-4160-27C6-A76E-5C51F349CBC3}"/>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 name="Dikdörtgen 3">
            <a:extLst>
              <a:ext uri="{FF2B5EF4-FFF2-40B4-BE49-F238E27FC236}">
                <a16:creationId xmlns:a16="http://schemas.microsoft.com/office/drawing/2014/main" id="{B95318DD-2081-3C18-4DBF-F5884B50AE5F}"/>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Başlık 7"/>
          <p:cNvSpPr>
            <a:spLocks noGrp="1"/>
          </p:cNvSpPr>
          <p:nvPr>
            <p:ph type="ctrTitle"/>
          </p:nvPr>
        </p:nvSpPr>
        <p:spPr>
          <a:xfrm>
            <a:off x="2362200" y="4038600"/>
            <a:ext cx="6477000" cy="1828800"/>
          </a:xfrm>
        </p:spPr>
        <p:txBody>
          <a:bodyPr anchor="b"/>
          <a:lstStyle>
            <a:lvl1pPr>
              <a:defRPr cap="all" baseline="0"/>
            </a:lvl1pPr>
          </a:lstStyle>
          <a:p>
            <a:r>
              <a:rPr lang="tr-TR"/>
              <a:t>Asıl başlık stili için tıklatın</a:t>
            </a:r>
            <a:endParaRPr lang="en-US"/>
          </a:p>
        </p:txBody>
      </p:sp>
      <p:sp>
        <p:nvSpPr>
          <p:cNvPr id="9" name="Alt Başlık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tr-TR"/>
              <a:t>Asıl alt başlık stilini düzenlemek için tıklatın</a:t>
            </a:r>
            <a:endParaRPr lang="en-US"/>
          </a:p>
        </p:txBody>
      </p:sp>
      <p:sp>
        <p:nvSpPr>
          <p:cNvPr id="5" name="Veri Yer Tutucusu 27">
            <a:extLst>
              <a:ext uri="{FF2B5EF4-FFF2-40B4-BE49-F238E27FC236}">
                <a16:creationId xmlns:a16="http://schemas.microsoft.com/office/drawing/2014/main" id="{B4BBFB8E-11E5-8662-0760-249AE160E1E4}"/>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23CCB0EF-14C0-E647-9588-24C928C8D35A}" type="datetimeFigureOut">
              <a:rPr lang="tr-TR"/>
              <a:pPr>
                <a:defRPr/>
              </a:pPr>
              <a:t>11.02.2026</a:t>
            </a:fld>
            <a:endParaRPr lang="tr-TR"/>
          </a:p>
        </p:txBody>
      </p:sp>
      <p:sp>
        <p:nvSpPr>
          <p:cNvPr id="6" name="Altbilgi Yer Tutucusu 16">
            <a:extLst>
              <a:ext uri="{FF2B5EF4-FFF2-40B4-BE49-F238E27FC236}">
                <a16:creationId xmlns:a16="http://schemas.microsoft.com/office/drawing/2014/main" id="{80724387-E97E-BA85-0338-0BC1DA647E80}"/>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tr-TR"/>
          </a:p>
        </p:txBody>
      </p:sp>
      <p:sp>
        <p:nvSpPr>
          <p:cNvPr id="7" name="Slayt Numarası Yer Tutucusu 28">
            <a:extLst>
              <a:ext uri="{FF2B5EF4-FFF2-40B4-BE49-F238E27FC236}">
                <a16:creationId xmlns:a16="http://schemas.microsoft.com/office/drawing/2014/main" id="{8D1BF36A-F630-233C-55A8-2F8FFC79FF5D}"/>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C8ABE6A8-45D0-6341-BD27-62E6B422F5B1}" type="slidenum">
              <a:rPr lang="tr-TR"/>
              <a:pPr>
                <a:defRPr/>
              </a:pPr>
              <a:t>‹#›</a:t>
            </a:fld>
            <a:endParaRPr lang="tr-TR"/>
          </a:p>
        </p:txBody>
      </p:sp>
    </p:spTree>
    <p:extLst>
      <p:ext uri="{BB962C8B-B14F-4D97-AF65-F5344CB8AC3E}">
        <p14:creationId xmlns:p14="http://schemas.microsoft.com/office/powerpoint/2010/main" val="254948994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12648" y="228600"/>
            <a:ext cx="8153400" cy="990600"/>
          </a:xfrm>
        </p:spPr>
        <p:txBody>
          <a:bodyPr/>
          <a:lstStyle/>
          <a:p>
            <a:r>
              <a:rPr lang="tr-TR"/>
              <a:t>Asıl başlık stili için tıklatın</a:t>
            </a:r>
            <a:endParaRPr lang="en-US"/>
          </a:p>
        </p:txBody>
      </p:sp>
      <p:sp>
        <p:nvSpPr>
          <p:cNvPr id="8" name="İçerik Yer Tutucusu 7"/>
          <p:cNvSpPr>
            <a:spLocks noGrp="1"/>
          </p:cNvSpPr>
          <p:nvPr>
            <p:ph sz="quarter" idx="1"/>
          </p:nvPr>
        </p:nvSpPr>
        <p:spPr>
          <a:xfrm>
            <a:off x="612648" y="1600200"/>
            <a:ext cx="8153400" cy="4495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3" name="Veri Yer Tutucusu 13">
            <a:extLst>
              <a:ext uri="{FF2B5EF4-FFF2-40B4-BE49-F238E27FC236}">
                <a16:creationId xmlns:a16="http://schemas.microsoft.com/office/drawing/2014/main" id="{C21D45F5-79AB-EBA0-E7F4-3F68F5CA88DC}"/>
              </a:ext>
            </a:extLst>
          </p:cNvPr>
          <p:cNvSpPr>
            <a:spLocks noGrp="1"/>
          </p:cNvSpPr>
          <p:nvPr>
            <p:ph type="dt" sz="half" idx="10"/>
          </p:nvPr>
        </p:nvSpPr>
        <p:spPr/>
        <p:txBody>
          <a:bodyPr/>
          <a:lstStyle>
            <a:lvl1pPr>
              <a:defRPr/>
            </a:lvl1pPr>
          </a:lstStyle>
          <a:p>
            <a:pPr>
              <a:defRPr/>
            </a:pPr>
            <a:fld id="{AF472B2E-330C-0E4F-800D-25025B1C6DA5}" type="datetimeFigureOut">
              <a:rPr lang="tr-TR"/>
              <a:pPr>
                <a:defRPr/>
              </a:pPr>
              <a:t>11.02.2026</a:t>
            </a:fld>
            <a:endParaRPr lang="tr-TR"/>
          </a:p>
        </p:txBody>
      </p:sp>
      <p:sp>
        <p:nvSpPr>
          <p:cNvPr id="4" name="Altbilgi Yer Tutucusu 2">
            <a:extLst>
              <a:ext uri="{FF2B5EF4-FFF2-40B4-BE49-F238E27FC236}">
                <a16:creationId xmlns:a16="http://schemas.microsoft.com/office/drawing/2014/main" id="{44D7BD5A-667F-6482-A4B2-2D8CB0E49FC4}"/>
              </a:ext>
            </a:extLst>
          </p:cNvPr>
          <p:cNvSpPr>
            <a:spLocks noGrp="1"/>
          </p:cNvSpPr>
          <p:nvPr>
            <p:ph type="ftr" sz="quarter" idx="11"/>
          </p:nvPr>
        </p:nvSpPr>
        <p:spPr/>
        <p:txBody>
          <a:bodyPr/>
          <a:lstStyle>
            <a:lvl1pPr>
              <a:defRPr/>
            </a:lvl1pPr>
          </a:lstStyle>
          <a:p>
            <a:pPr>
              <a:defRPr/>
            </a:pPr>
            <a:endParaRPr lang="tr-TR"/>
          </a:p>
        </p:txBody>
      </p:sp>
      <p:sp>
        <p:nvSpPr>
          <p:cNvPr id="5" name="Slayt Numarası Yer Tutucusu 22">
            <a:extLst>
              <a:ext uri="{FF2B5EF4-FFF2-40B4-BE49-F238E27FC236}">
                <a16:creationId xmlns:a16="http://schemas.microsoft.com/office/drawing/2014/main" id="{928C55D4-9961-36D7-1836-72243F3790F8}"/>
              </a:ext>
            </a:extLst>
          </p:cNvPr>
          <p:cNvSpPr>
            <a:spLocks noGrp="1"/>
          </p:cNvSpPr>
          <p:nvPr>
            <p:ph type="sldNum" sz="quarter" idx="12"/>
          </p:nvPr>
        </p:nvSpPr>
        <p:spPr/>
        <p:txBody>
          <a:bodyPr/>
          <a:lstStyle>
            <a:lvl1pPr>
              <a:defRPr/>
            </a:lvl1pPr>
          </a:lstStyle>
          <a:p>
            <a:pPr>
              <a:defRPr/>
            </a:pPr>
            <a:fld id="{18C35709-5220-7948-BE4E-138F268E9850}" type="slidenum">
              <a:rPr lang="tr-TR"/>
              <a:pPr>
                <a:defRPr/>
              </a:pPr>
              <a:t>‹#›</a:t>
            </a:fld>
            <a:endParaRPr lang="tr-TR"/>
          </a:p>
        </p:txBody>
      </p:sp>
    </p:spTree>
    <p:extLst>
      <p:ext uri="{BB962C8B-B14F-4D97-AF65-F5344CB8AC3E}">
        <p14:creationId xmlns:p14="http://schemas.microsoft.com/office/powerpoint/2010/main" val="540472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BFD0BAA2-1F4A-28C8-983A-9697C62BE140}"/>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Dikdörtgen 4">
            <a:extLst>
              <a:ext uri="{FF2B5EF4-FFF2-40B4-BE49-F238E27FC236}">
                <a16:creationId xmlns:a16="http://schemas.microsoft.com/office/drawing/2014/main" id="{4AACE08D-1A86-695E-1CFA-760A49E686FB}"/>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Dikdörtgen 5">
            <a:extLst>
              <a:ext uri="{FF2B5EF4-FFF2-40B4-BE49-F238E27FC236}">
                <a16:creationId xmlns:a16="http://schemas.microsoft.com/office/drawing/2014/main" id="{964D9139-EF0F-97C4-BF81-4B2E328E3D91}"/>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Metin Yer Tutucusu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a:t>Asıl metin stillerini düzenlemek için tıklatın</a:t>
            </a:r>
          </a:p>
        </p:txBody>
      </p:sp>
      <p:sp>
        <p:nvSpPr>
          <p:cNvPr id="2" name="Başlık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tr-TR"/>
              <a:t>Asıl başlık stili için tıklatın</a:t>
            </a:r>
            <a:endParaRPr lang="en-US"/>
          </a:p>
        </p:txBody>
      </p:sp>
      <p:sp>
        <p:nvSpPr>
          <p:cNvPr id="7" name="Veri Yer Tutucusu 11">
            <a:extLst>
              <a:ext uri="{FF2B5EF4-FFF2-40B4-BE49-F238E27FC236}">
                <a16:creationId xmlns:a16="http://schemas.microsoft.com/office/drawing/2014/main" id="{2C016F03-8724-F2EC-E15D-D891A43306FE}"/>
              </a:ext>
            </a:extLst>
          </p:cNvPr>
          <p:cNvSpPr>
            <a:spLocks noGrp="1"/>
          </p:cNvSpPr>
          <p:nvPr>
            <p:ph type="dt" sz="half" idx="10"/>
          </p:nvPr>
        </p:nvSpPr>
        <p:spPr/>
        <p:txBody>
          <a:bodyPr/>
          <a:lstStyle>
            <a:lvl1pPr>
              <a:defRPr/>
            </a:lvl1pPr>
          </a:lstStyle>
          <a:p>
            <a:pPr>
              <a:defRPr/>
            </a:pPr>
            <a:fld id="{BF321E5D-9DFD-A44C-96BE-C7687202B8D9}" type="datetimeFigureOut">
              <a:rPr lang="tr-TR"/>
              <a:pPr>
                <a:defRPr/>
              </a:pPr>
              <a:t>11.02.2026</a:t>
            </a:fld>
            <a:endParaRPr lang="tr-TR"/>
          </a:p>
        </p:txBody>
      </p:sp>
      <p:sp>
        <p:nvSpPr>
          <p:cNvPr id="8" name="Slayt Numarası Yer Tutucusu 12">
            <a:extLst>
              <a:ext uri="{FF2B5EF4-FFF2-40B4-BE49-F238E27FC236}">
                <a16:creationId xmlns:a16="http://schemas.microsoft.com/office/drawing/2014/main" id="{3C709BD1-3F82-F58D-0CC0-C2BF4348DA10}"/>
              </a:ext>
            </a:extLst>
          </p:cNvPr>
          <p:cNvSpPr>
            <a:spLocks noGrp="1"/>
          </p:cNvSpPr>
          <p:nvPr>
            <p:ph type="sldNum" sz="quarter" idx="11"/>
          </p:nvPr>
        </p:nvSpPr>
        <p:spPr>
          <a:xfrm>
            <a:off x="0" y="1752600"/>
            <a:ext cx="1295400" cy="701675"/>
          </a:xfrm>
        </p:spPr>
        <p:txBody>
          <a:bodyPr>
            <a:noAutofit/>
          </a:bodyPr>
          <a:lstStyle>
            <a:lvl1pPr>
              <a:defRPr sz="2400" smtClean="0">
                <a:solidFill>
                  <a:srgbClr val="FFFFFF"/>
                </a:solidFill>
              </a:defRPr>
            </a:lvl1pPr>
          </a:lstStyle>
          <a:p>
            <a:pPr>
              <a:defRPr/>
            </a:pPr>
            <a:fld id="{55F6135D-B2F7-4642-B1C4-5B64B5469DE3}" type="slidenum">
              <a:rPr lang="tr-TR"/>
              <a:pPr>
                <a:defRPr/>
              </a:pPr>
              <a:t>‹#›</a:t>
            </a:fld>
            <a:endParaRPr lang="tr-TR"/>
          </a:p>
        </p:txBody>
      </p:sp>
      <p:sp>
        <p:nvSpPr>
          <p:cNvPr id="9" name="Altbilgi Yer Tutucusu 13">
            <a:extLst>
              <a:ext uri="{FF2B5EF4-FFF2-40B4-BE49-F238E27FC236}">
                <a16:creationId xmlns:a16="http://schemas.microsoft.com/office/drawing/2014/main" id="{4820D5BE-671F-1753-CEBB-1E42EB3CA8C8}"/>
              </a:ext>
            </a:extLst>
          </p:cNvPr>
          <p:cNvSpPr>
            <a:spLocks noGrp="1"/>
          </p:cNvSpPr>
          <p:nvPr>
            <p:ph type="ftr" sz="quarter" idx="12"/>
          </p:nvPr>
        </p:nvSpPr>
        <p:spPr/>
        <p:txBody>
          <a:bodyPr/>
          <a:lstStyle>
            <a:lvl1pPr>
              <a:defRPr/>
            </a:lvl1pPr>
          </a:lstStyle>
          <a:p>
            <a:pPr>
              <a:defRPr/>
            </a:pPr>
            <a:endParaRPr lang="tr-TR"/>
          </a:p>
        </p:txBody>
      </p:sp>
    </p:spTree>
    <p:extLst>
      <p:ext uri="{BB962C8B-B14F-4D97-AF65-F5344CB8AC3E}">
        <p14:creationId xmlns:p14="http://schemas.microsoft.com/office/powerpoint/2010/main" val="419652679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endParaRPr lang="en-US"/>
          </a:p>
        </p:txBody>
      </p:sp>
      <p:sp>
        <p:nvSpPr>
          <p:cNvPr id="9" name="İçerik Yer Tutucusu 8"/>
          <p:cNvSpPr>
            <a:spLocks noGrp="1"/>
          </p:cNvSpPr>
          <p:nvPr>
            <p:ph sz="quarter" idx="1"/>
          </p:nvPr>
        </p:nvSpPr>
        <p:spPr>
          <a:xfrm>
            <a:off x="609600" y="1589567"/>
            <a:ext cx="3886200" cy="45720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11" name="İçerik Yer Tutucusu 10"/>
          <p:cNvSpPr>
            <a:spLocks noGrp="1"/>
          </p:cNvSpPr>
          <p:nvPr>
            <p:ph sz="quarter" idx="2"/>
          </p:nvPr>
        </p:nvSpPr>
        <p:spPr>
          <a:xfrm>
            <a:off x="4844901" y="1589567"/>
            <a:ext cx="3886200" cy="45720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3" name="Veri Yer Tutucusu 7">
            <a:extLst>
              <a:ext uri="{FF2B5EF4-FFF2-40B4-BE49-F238E27FC236}">
                <a16:creationId xmlns:a16="http://schemas.microsoft.com/office/drawing/2014/main" id="{4953DBCF-EA2D-B74C-7B81-38E5CE2CDA21}"/>
              </a:ext>
            </a:extLst>
          </p:cNvPr>
          <p:cNvSpPr>
            <a:spLocks noGrp="1"/>
          </p:cNvSpPr>
          <p:nvPr>
            <p:ph type="dt" sz="half" idx="10"/>
          </p:nvPr>
        </p:nvSpPr>
        <p:spPr/>
        <p:txBody>
          <a:bodyPr rtlCol="0"/>
          <a:lstStyle>
            <a:lvl1pPr>
              <a:defRPr/>
            </a:lvl1pPr>
          </a:lstStyle>
          <a:p>
            <a:pPr>
              <a:defRPr/>
            </a:pPr>
            <a:fld id="{AE3F3996-DCF8-5F40-9F11-CB694AC1F4D1}" type="datetimeFigureOut">
              <a:rPr lang="tr-TR"/>
              <a:pPr>
                <a:defRPr/>
              </a:pPr>
              <a:t>11.02.2026</a:t>
            </a:fld>
            <a:endParaRPr lang="tr-TR"/>
          </a:p>
        </p:txBody>
      </p:sp>
      <p:sp>
        <p:nvSpPr>
          <p:cNvPr id="4" name="Slayt Numarası Yer Tutucusu 9">
            <a:extLst>
              <a:ext uri="{FF2B5EF4-FFF2-40B4-BE49-F238E27FC236}">
                <a16:creationId xmlns:a16="http://schemas.microsoft.com/office/drawing/2014/main" id="{4BB22BC4-95FF-7AD4-49F1-F832DB9D5367}"/>
              </a:ext>
            </a:extLst>
          </p:cNvPr>
          <p:cNvSpPr>
            <a:spLocks noGrp="1"/>
          </p:cNvSpPr>
          <p:nvPr>
            <p:ph type="sldNum" sz="quarter" idx="11"/>
          </p:nvPr>
        </p:nvSpPr>
        <p:spPr/>
        <p:txBody>
          <a:bodyPr rtlCol="0"/>
          <a:lstStyle>
            <a:lvl1pPr>
              <a:defRPr/>
            </a:lvl1pPr>
          </a:lstStyle>
          <a:p>
            <a:pPr>
              <a:defRPr/>
            </a:pPr>
            <a:fld id="{422E4D57-51FA-8C40-8DEB-84937E69B58F}" type="slidenum">
              <a:rPr lang="tr-TR"/>
              <a:pPr>
                <a:defRPr/>
              </a:pPr>
              <a:t>‹#›</a:t>
            </a:fld>
            <a:endParaRPr lang="tr-TR"/>
          </a:p>
        </p:txBody>
      </p:sp>
      <p:sp>
        <p:nvSpPr>
          <p:cNvPr id="5" name="Altbilgi Yer Tutucusu 11">
            <a:extLst>
              <a:ext uri="{FF2B5EF4-FFF2-40B4-BE49-F238E27FC236}">
                <a16:creationId xmlns:a16="http://schemas.microsoft.com/office/drawing/2014/main" id="{798B85BD-822D-60C1-05D7-60BFE2514E61}"/>
              </a:ext>
            </a:extLst>
          </p:cNvPr>
          <p:cNvSpPr>
            <a:spLocks noGrp="1"/>
          </p:cNvSpPr>
          <p:nvPr>
            <p:ph type="ftr" sz="quarter" idx="12"/>
          </p:nvPr>
        </p:nvSpPr>
        <p:spPr/>
        <p:txBody>
          <a:bodyPr rtlCol="0"/>
          <a:lstStyle>
            <a:lvl1pPr>
              <a:defRPr/>
            </a:lvl1pPr>
          </a:lstStyle>
          <a:p>
            <a:pPr>
              <a:defRPr/>
            </a:pPr>
            <a:endParaRPr lang="tr-TR"/>
          </a:p>
        </p:txBody>
      </p:sp>
    </p:spTree>
    <p:extLst>
      <p:ext uri="{BB962C8B-B14F-4D97-AF65-F5344CB8AC3E}">
        <p14:creationId xmlns:p14="http://schemas.microsoft.com/office/powerpoint/2010/main" val="1095193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533400" y="273050"/>
            <a:ext cx="8153400" cy="869950"/>
          </a:xfrm>
        </p:spPr>
        <p:txBody>
          <a:bodyPr/>
          <a:lstStyle>
            <a:lvl1pPr>
              <a:defRPr/>
            </a:lvl1pPr>
          </a:lstStyle>
          <a:p>
            <a:r>
              <a:rPr lang="tr-TR"/>
              <a:t>Asıl başlık stili için tıklatın</a:t>
            </a:r>
            <a:endParaRPr lang="en-US"/>
          </a:p>
        </p:txBody>
      </p:sp>
      <p:sp>
        <p:nvSpPr>
          <p:cNvPr id="11" name="İçerik Yer Tutucusu 10"/>
          <p:cNvSpPr>
            <a:spLocks noGrp="1"/>
          </p:cNvSpPr>
          <p:nvPr>
            <p:ph sz="quarter" idx="2"/>
          </p:nvPr>
        </p:nvSpPr>
        <p:spPr>
          <a:xfrm>
            <a:off x="609600" y="2438400"/>
            <a:ext cx="3886200" cy="35814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13" name="İçerik Yer Tutucusu 12"/>
          <p:cNvSpPr>
            <a:spLocks noGrp="1"/>
          </p:cNvSpPr>
          <p:nvPr>
            <p:ph sz="quarter" idx="4"/>
          </p:nvPr>
        </p:nvSpPr>
        <p:spPr>
          <a:xfrm>
            <a:off x="4800600" y="2438400"/>
            <a:ext cx="3886200" cy="35814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16" name="Metin Yer Tutucusu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tr-TR"/>
              <a:t>Asıl metin stillerini düzenlemek için tıklatın</a:t>
            </a:r>
          </a:p>
        </p:txBody>
      </p:sp>
      <p:sp>
        <p:nvSpPr>
          <p:cNvPr id="15" name="Metin Yer Tutucusu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tr-TR"/>
              <a:t>Asıl metin stillerini düzenlemek için tıklatın</a:t>
            </a:r>
          </a:p>
        </p:txBody>
      </p:sp>
      <p:sp>
        <p:nvSpPr>
          <p:cNvPr id="3" name="Veri Yer Tutucusu 9">
            <a:extLst>
              <a:ext uri="{FF2B5EF4-FFF2-40B4-BE49-F238E27FC236}">
                <a16:creationId xmlns:a16="http://schemas.microsoft.com/office/drawing/2014/main" id="{43EB25B1-1DF8-951C-8887-C03A49853839}"/>
              </a:ext>
            </a:extLst>
          </p:cNvPr>
          <p:cNvSpPr>
            <a:spLocks noGrp="1"/>
          </p:cNvSpPr>
          <p:nvPr>
            <p:ph type="dt" sz="half" idx="10"/>
          </p:nvPr>
        </p:nvSpPr>
        <p:spPr/>
        <p:txBody>
          <a:bodyPr rtlCol="0"/>
          <a:lstStyle>
            <a:lvl1pPr>
              <a:defRPr/>
            </a:lvl1pPr>
          </a:lstStyle>
          <a:p>
            <a:pPr>
              <a:defRPr/>
            </a:pPr>
            <a:fld id="{CF8CBA70-6320-BA4D-B694-45F99AA2B148}" type="datetimeFigureOut">
              <a:rPr lang="tr-TR"/>
              <a:pPr>
                <a:defRPr/>
              </a:pPr>
              <a:t>11.02.2026</a:t>
            </a:fld>
            <a:endParaRPr lang="tr-TR"/>
          </a:p>
        </p:txBody>
      </p:sp>
      <p:sp>
        <p:nvSpPr>
          <p:cNvPr id="4" name="Slayt Numarası Yer Tutucusu 11">
            <a:extLst>
              <a:ext uri="{FF2B5EF4-FFF2-40B4-BE49-F238E27FC236}">
                <a16:creationId xmlns:a16="http://schemas.microsoft.com/office/drawing/2014/main" id="{D8630BC4-D524-2712-D23C-B0CCB70D2330}"/>
              </a:ext>
            </a:extLst>
          </p:cNvPr>
          <p:cNvSpPr>
            <a:spLocks noGrp="1"/>
          </p:cNvSpPr>
          <p:nvPr>
            <p:ph type="sldNum" sz="quarter" idx="11"/>
          </p:nvPr>
        </p:nvSpPr>
        <p:spPr/>
        <p:txBody>
          <a:bodyPr rtlCol="0"/>
          <a:lstStyle>
            <a:lvl1pPr>
              <a:defRPr/>
            </a:lvl1pPr>
          </a:lstStyle>
          <a:p>
            <a:pPr>
              <a:defRPr/>
            </a:pPr>
            <a:fld id="{63251BD5-2FFF-8C41-A6E6-B804EB2D9F0F}" type="slidenum">
              <a:rPr lang="tr-TR"/>
              <a:pPr>
                <a:defRPr/>
              </a:pPr>
              <a:t>‹#›</a:t>
            </a:fld>
            <a:endParaRPr lang="tr-TR"/>
          </a:p>
        </p:txBody>
      </p:sp>
      <p:sp>
        <p:nvSpPr>
          <p:cNvPr id="5" name="Altbilgi Yer Tutucusu 13">
            <a:extLst>
              <a:ext uri="{FF2B5EF4-FFF2-40B4-BE49-F238E27FC236}">
                <a16:creationId xmlns:a16="http://schemas.microsoft.com/office/drawing/2014/main" id="{F42989A6-C16E-F7C9-721A-1A329B4E54DB}"/>
              </a:ext>
            </a:extLst>
          </p:cNvPr>
          <p:cNvSpPr>
            <a:spLocks noGrp="1"/>
          </p:cNvSpPr>
          <p:nvPr>
            <p:ph type="ftr" sz="quarter" idx="12"/>
          </p:nvPr>
        </p:nvSpPr>
        <p:spPr/>
        <p:txBody>
          <a:bodyPr rtlCol="0"/>
          <a:lstStyle>
            <a:lvl1pPr>
              <a:defRPr/>
            </a:lvl1pPr>
          </a:lstStyle>
          <a:p>
            <a:pPr>
              <a:defRPr/>
            </a:pPr>
            <a:endParaRPr lang="tr-TR"/>
          </a:p>
        </p:txBody>
      </p:sp>
    </p:spTree>
    <p:extLst>
      <p:ext uri="{BB962C8B-B14F-4D97-AF65-F5344CB8AC3E}">
        <p14:creationId xmlns:p14="http://schemas.microsoft.com/office/powerpoint/2010/main" val="2661133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endParaRPr lang="en-US"/>
          </a:p>
        </p:txBody>
      </p:sp>
      <p:sp>
        <p:nvSpPr>
          <p:cNvPr id="3" name="Veri Yer Tutucusu 13">
            <a:extLst>
              <a:ext uri="{FF2B5EF4-FFF2-40B4-BE49-F238E27FC236}">
                <a16:creationId xmlns:a16="http://schemas.microsoft.com/office/drawing/2014/main" id="{66DC20F6-9570-23D9-4AD2-E8F4C0FCFC5D}"/>
              </a:ext>
            </a:extLst>
          </p:cNvPr>
          <p:cNvSpPr>
            <a:spLocks noGrp="1"/>
          </p:cNvSpPr>
          <p:nvPr>
            <p:ph type="dt" sz="half" idx="10"/>
          </p:nvPr>
        </p:nvSpPr>
        <p:spPr/>
        <p:txBody>
          <a:bodyPr/>
          <a:lstStyle>
            <a:lvl1pPr>
              <a:defRPr/>
            </a:lvl1pPr>
          </a:lstStyle>
          <a:p>
            <a:pPr>
              <a:defRPr/>
            </a:pPr>
            <a:fld id="{774B7BC6-4D0D-5E4D-BE70-D06E6984CE92}" type="datetimeFigureOut">
              <a:rPr lang="tr-TR"/>
              <a:pPr>
                <a:defRPr/>
              </a:pPr>
              <a:t>11.02.2026</a:t>
            </a:fld>
            <a:endParaRPr lang="tr-TR"/>
          </a:p>
        </p:txBody>
      </p:sp>
      <p:sp>
        <p:nvSpPr>
          <p:cNvPr id="4" name="Altbilgi Yer Tutucusu 2">
            <a:extLst>
              <a:ext uri="{FF2B5EF4-FFF2-40B4-BE49-F238E27FC236}">
                <a16:creationId xmlns:a16="http://schemas.microsoft.com/office/drawing/2014/main" id="{B3E45CB7-D539-6B34-DEE5-90E6D30264D8}"/>
              </a:ext>
            </a:extLst>
          </p:cNvPr>
          <p:cNvSpPr>
            <a:spLocks noGrp="1"/>
          </p:cNvSpPr>
          <p:nvPr>
            <p:ph type="ftr" sz="quarter" idx="11"/>
          </p:nvPr>
        </p:nvSpPr>
        <p:spPr/>
        <p:txBody>
          <a:bodyPr/>
          <a:lstStyle>
            <a:lvl1pPr>
              <a:defRPr/>
            </a:lvl1pPr>
          </a:lstStyle>
          <a:p>
            <a:pPr>
              <a:defRPr/>
            </a:pPr>
            <a:endParaRPr lang="tr-TR"/>
          </a:p>
        </p:txBody>
      </p:sp>
      <p:sp>
        <p:nvSpPr>
          <p:cNvPr id="5" name="Slayt Numarası Yer Tutucusu 22">
            <a:extLst>
              <a:ext uri="{FF2B5EF4-FFF2-40B4-BE49-F238E27FC236}">
                <a16:creationId xmlns:a16="http://schemas.microsoft.com/office/drawing/2014/main" id="{B23A40C1-E522-7FFA-E33C-446D693EC8C8}"/>
              </a:ext>
            </a:extLst>
          </p:cNvPr>
          <p:cNvSpPr>
            <a:spLocks noGrp="1"/>
          </p:cNvSpPr>
          <p:nvPr>
            <p:ph type="sldNum" sz="quarter" idx="12"/>
          </p:nvPr>
        </p:nvSpPr>
        <p:spPr/>
        <p:txBody>
          <a:bodyPr/>
          <a:lstStyle>
            <a:lvl1pPr>
              <a:defRPr/>
            </a:lvl1pPr>
          </a:lstStyle>
          <a:p>
            <a:pPr>
              <a:defRPr/>
            </a:pPr>
            <a:fld id="{543373C3-BC1D-5244-941D-BB0FB25666DC}" type="slidenum">
              <a:rPr lang="tr-TR"/>
              <a:pPr>
                <a:defRPr/>
              </a:pPr>
              <a:t>‹#›</a:t>
            </a:fld>
            <a:endParaRPr lang="tr-TR"/>
          </a:p>
        </p:txBody>
      </p:sp>
    </p:spTree>
    <p:extLst>
      <p:ext uri="{BB962C8B-B14F-4D97-AF65-F5344CB8AC3E}">
        <p14:creationId xmlns:p14="http://schemas.microsoft.com/office/powerpoint/2010/main" val="4238621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5ED1872D-E9A9-9F36-3936-F14EAF8C6C31}"/>
              </a:ext>
            </a:extLst>
          </p:cNvPr>
          <p:cNvSpPr>
            <a:spLocks noGrp="1"/>
          </p:cNvSpPr>
          <p:nvPr>
            <p:ph type="dt" sz="half" idx="10"/>
          </p:nvPr>
        </p:nvSpPr>
        <p:spPr/>
        <p:txBody>
          <a:bodyPr/>
          <a:lstStyle>
            <a:lvl1pPr>
              <a:defRPr/>
            </a:lvl1pPr>
          </a:lstStyle>
          <a:p>
            <a:pPr>
              <a:defRPr/>
            </a:pPr>
            <a:fld id="{35A2B7A8-F184-D947-B660-53AB130C7E9F}" type="datetimeFigureOut">
              <a:rPr lang="tr-TR"/>
              <a:pPr>
                <a:defRPr/>
              </a:pPr>
              <a:t>11.02.2026</a:t>
            </a:fld>
            <a:endParaRPr lang="tr-TR"/>
          </a:p>
        </p:txBody>
      </p:sp>
      <p:sp>
        <p:nvSpPr>
          <p:cNvPr id="3" name="Altbilgi Yer Tutucusu 2">
            <a:extLst>
              <a:ext uri="{FF2B5EF4-FFF2-40B4-BE49-F238E27FC236}">
                <a16:creationId xmlns:a16="http://schemas.microsoft.com/office/drawing/2014/main" id="{2D81AC62-EC95-5C7E-E814-5D1EA2A532D0}"/>
              </a:ext>
            </a:extLst>
          </p:cNvPr>
          <p:cNvSpPr>
            <a:spLocks noGrp="1"/>
          </p:cNvSpPr>
          <p:nvPr>
            <p:ph type="ftr" sz="quarter" idx="11"/>
          </p:nvPr>
        </p:nvSpPr>
        <p:spPr/>
        <p:txBody>
          <a:bodyPr/>
          <a:lstStyle>
            <a:lvl1pPr>
              <a:defRPr/>
            </a:lvl1pPr>
          </a:lstStyle>
          <a:p>
            <a:pPr>
              <a:defRPr/>
            </a:pPr>
            <a:endParaRPr lang="tr-TR"/>
          </a:p>
        </p:txBody>
      </p:sp>
      <p:sp>
        <p:nvSpPr>
          <p:cNvPr id="4" name="Slayt Numarası Yer Tutucusu 3">
            <a:extLst>
              <a:ext uri="{FF2B5EF4-FFF2-40B4-BE49-F238E27FC236}">
                <a16:creationId xmlns:a16="http://schemas.microsoft.com/office/drawing/2014/main" id="{B044E729-81BB-413F-3C37-F10EE8530FB3}"/>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6F2701D8-3569-DF41-B5DB-E1FE542C6F87}" type="slidenum">
              <a:rPr lang="tr-TR"/>
              <a:pPr>
                <a:defRPr/>
              </a:pPr>
              <a:t>‹#›</a:t>
            </a:fld>
            <a:endParaRPr lang="tr-TR"/>
          </a:p>
        </p:txBody>
      </p:sp>
    </p:spTree>
    <p:extLst>
      <p:ext uri="{BB962C8B-B14F-4D97-AF65-F5344CB8AC3E}">
        <p14:creationId xmlns:p14="http://schemas.microsoft.com/office/powerpoint/2010/main" val="3436570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3050"/>
            <a:ext cx="8077200" cy="869950"/>
          </a:xfrm>
        </p:spPr>
        <p:txBody>
          <a:bodyPr/>
          <a:lstStyle>
            <a:lvl1pPr algn="l">
              <a:buNone/>
              <a:defRPr sz="4400" b="0"/>
            </a:lvl1pPr>
          </a:lstStyle>
          <a:p>
            <a:r>
              <a:rPr lang="tr-TR"/>
              <a:t>Asıl başlık stili için tıklatın</a:t>
            </a:r>
            <a:endParaRPr lang="en-US"/>
          </a:p>
        </p:txBody>
      </p:sp>
      <p:sp>
        <p:nvSpPr>
          <p:cNvPr id="3" name="Metin Yer Tutucusu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tr-TR"/>
              <a:t>Asıl metin stillerini düzenlemek için tıklatın</a:t>
            </a:r>
          </a:p>
        </p:txBody>
      </p:sp>
      <p:sp>
        <p:nvSpPr>
          <p:cNvPr id="9" name="İçerik Yer Tutucusu 8"/>
          <p:cNvSpPr>
            <a:spLocks noGrp="1"/>
          </p:cNvSpPr>
          <p:nvPr>
            <p:ph sz="quarter" idx="1"/>
          </p:nvPr>
        </p:nvSpPr>
        <p:spPr>
          <a:xfrm>
            <a:off x="2362200" y="1752600"/>
            <a:ext cx="6400800" cy="44196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13">
            <a:extLst>
              <a:ext uri="{FF2B5EF4-FFF2-40B4-BE49-F238E27FC236}">
                <a16:creationId xmlns:a16="http://schemas.microsoft.com/office/drawing/2014/main" id="{5D63B24F-E2A2-57D7-4527-CB9273FFF720}"/>
              </a:ext>
            </a:extLst>
          </p:cNvPr>
          <p:cNvSpPr>
            <a:spLocks noGrp="1"/>
          </p:cNvSpPr>
          <p:nvPr>
            <p:ph type="dt" sz="half" idx="10"/>
          </p:nvPr>
        </p:nvSpPr>
        <p:spPr/>
        <p:txBody>
          <a:bodyPr/>
          <a:lstStyle>
            <a:lvl1pPr>
              <a:defRPr/>
            </a:lvl1pPr>
          </a:lstStyle>
          <a:p>
            <a:pPr>
              <a:defRPr/>
            </a:pPr>
            <a:fld id="{3A215445-E507-0742-A8D5-5903CBA52F8B}" type="datetimeFigureOut">
              <a:rPr lang="tr-TR"/>
              <a:pPr>
                <a:defRPr/>
              </a:pPr>
              <a:t>11.02.2026</a:t>
            </a:fld>
            <a:endParaRPr lang="tr-TR"/>
          </a:p>
        </p:txBody>
      </p:sp>
      <p:sp>
        <p:nvSpPr>
          <p:cNvPr id="5" name="Altbilgi Yer Tutucusu 2">
            <a:extLst>
              <a:ext uri="{FF2B5EF4-FFF2-40B4-BE49-F238E27FC236}">
                <a16:creationId xmlns:a16="http://schemas.microsoft.com/office/drawing/2014/main" id="{0B0A50DB-AF7F-EC6F-3111-9D773EC7E430}"/>
              </a:ext>
            </a:extLst>
          </p:cNvPr>
          <p:cNvSpPr>
            <a:spLocks noGrp="1"/>
          </p:cNvSpPr>
          <p:nvPr>
            <p:ph type="ftr" sz="quarter" idx="11"/>
          </p:nvPr>
        </p:nvSpPr>
        <p:spPr/>
        <p:txBody>
          <a:bodyPr/>
          <a:lstStyle>
            <a:lvl1pPr>
              <a:defRPr/>
            </a:lvl1pPr>
          </a:lstStyle>
          <a:p>
            <a:pPr>
              <a:defRPr/>
            </a:pPr>
            <a:endParaRPr lang="tr-TR"/>
          </a:p>
        </p:txBody>
      </p:sp>
      <p:sp>
        <p:nvSpPr>
          <p:cNvPr id="6" name="Slayt Numarası Yer Tutucusu 22">
            <a:extLst>
              <a:ext uri="{FF2B5EF4-FFF2-40B4-BE49-F238E27FC236}">
                <a16:creationId xmlns:a16="http://schemas.microsoft.com/office/drawing/2014/main" id="{D961505F-CC03-A1B4-A9CD-61309B583137}"/>
              </a:ext>
            </a:extLst>
          </p:cNvPr>
          <p:cNvSpPr>
            <a:spLocks noGrp="1"/>
          </p:cNvSpPr>
          <p:nvPr>
            <p:ph type="sldNum" sz="quarter" idx="12"/>
          </p:nvPr>
        </p:nvSpPr>
        <p:spPr/>
        <p:txBody>
          <a:bodyPr/>
          <a:lstStyle>
            <a:lvl1pPr>
              <a:defRPr/>
            </a:lvl1pPr>
          </a:lstStyle>
          <a:p>
            <a:pPr>
              <a:defRPr/>
            </a:pPr>
            <a:fld id="{89D51DC6-7421-EA4B-B171-ECBB3097D2D2}" type="slidenum">
              <a:rPr lang="tr-TR"/>
              <a:pPr>
                <a:defRPr/>
              </a:pPr>
              <a:t>‹#›</a:t>
            </a:fld>
            <a:endParaRPr lang="tr-TR"/>
          </a:p>
        </p:txBody>
      </p:sp>
    </p:spTree>
    <p:extLst>
      <p:ext uri="{BB962C8B-B14F-4D97-AF65-F5344CB8AC3E}">
        <p14:creationId xmlns:p14="http://schemas.microsoft.com/office/powerpoint/2010/main" val="1502299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Dikdörtgen 4">
            <a:extLst>
              <a:ext uri="{FF2B5EF4-FFF2-40B4-BE49-F238E27FC236}">
                <a16:creationId xmlns:a16="http://schemas.microsoft.com/office/drawing/2014/main" id="{99641748-FC45-9FC3-8783-A58E6FB96DC2}"/>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Dikdörtgen 5">
            <a:extLst>
              <a:ext uri="{FF2B5EF4-FFF2-40B4-BE49-F238E27FC236}">
                <a16:creationId xmlns:a16="http://schemas.microsoft.com/office/drawing/2014/main" id="{7AA69F73-6EDF-370F-7FB5-0BE94A75A922}"/>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Dikdörtgen 6">
            <a:extLst>
              <a:ext uri="{FF2B5EF4-FFF2-40B4-BE49-F238E27FC236}">
                <a16:creationId xmlns:a16="http://schemas.microsoft.com/office/drawing/2014/main" id="{F87BDB0D-51BE-0E0F-3192-BBA4CE2FAEA6}"/>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Dikdörtgen 7">
            <a:extLst>
              <a:ext uri="{FF2B5EF4-FFF2-40B4-BE49-F238E27FC236}">
                <a16:creationId xmlns:a16="http://schemas.microsoft.com/office/drawing/2014/main" id="{F71D0F3E-C1E5-360B-21AF-B4CBFA363B51}"/>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 name="Metin Yer Tutucusu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tr-TR"/>
              <a:t>Asıl metin stillerini düzenlemek için tıklatın</a:t>
            </a:r>
          </a:p>
        </p:txBody>
      </p:sp>
      <p:sp>
        <p:nvSpPr>
          <p:cNvPr id="2" name="Başlık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tr-TR"/>
              <a:t>Asıl başlık stili için tıklatın</a:t>
            </a:r>
            <a:endParaRPr lang="en-US"/>
          </a:p>
        </p:txBody>
      </p:sp>
      <p:sp>
        <p:nvSpPr>
          <p:cNvPr id="3" name="Resim Yer Tutucusu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tr-TR" noProof="0"/>
              <a:t>Resim eklemek için simgeyi tıklatın</a:t>
            </a:r>
            <a:endParaRPr lang="en-US" noProof="0" dirty="0"/>
          </a:p>
        </p:txBody>
      </p:sp>
      <p:sp>
        <p:nvSpPr>
          <p:cNvPr id="9" name="Veri Yer Tutucusu 11">
            <a:extLst>
              <a:ext uri="{FF2B5EF4-FFF2-40B4-BE49-F238E27FC236}">
                <a16:creationId xmlns:a16="http://schemas.microsoft.com/office/drawing/2014/main" id="{8849C4FE-7163-F8B4-FC6E-38CE0454F53F}"/>
              </a:ext>
            </a:extLst>
          </p:cNvPr>
          <p:cNvSpPr>
            <a:spLocks noGrp="1"/>
          </p:cNvSpPr>
          <p:nvPr>
            <p:ph type="dt" sz="half" idx="10"/>
          </p:nvPr>
        </p:nvSpPr>
        <p:spPr>
          <a:xfrm>
            <a:off x="6248400" y="6248400"/>
            <a:ext cx="2667000" cy="365125"/>
          </a:xfrm>
        </p:spPr>
        <p:txBody>
          <a:bodyPr rtlCol="0"/>
          <a:lstStyle>
            <a:lvl1pPr>
              <a:defRPr/>
            </a:lvl1pPr>
          </a:lstStyle>
          <a:p>
            <a:pPr>
              <a:defRPr/>
            </a:pPr>
            <a:fld id="{3A3E6506-B8D2-3044-913E-A8C3708C94E9}" type="datetimeFigureOut">
              <a:rPr lang="tr-TR"/>
              <a:pPr>
                <a:defRPr/>
              </a:pPr>
              <a:t>11.02.2026</a:t>
            </a:fld>
            <a:endParaRPr lang="tr-TR"/>
          </a:p>
        </p:txBody>
      </p:sp>
      <p:sp>
        <p:nvSpPr>
          <p:cNvPr id="10" name="Slayt Numarası Yer Tutucusu 12">
            <a:extLst>
              <a:ext uri="{FF2B5EF4-FFF2-40B4-BE49-F238E27FC236}">
                <a16:creationId xmlns:a16="http://schemas.microsoft.com/office/drawing/2014/main" id="{FDA5A475-7C2A-E8A2-048B-D8F78BC0D60C}"/>
              </a:ext>
            </a:extLst>
          </p:cNvPr>
          <p:cNvSpPr>
            <a:spLocks noGrp="1"/>
          </p:cNvSpPr>
          <p:nvPr>
            <p:ph type="sldNum" sz="quarter" idx="11"/>
          </p:nvPr>
        </p:nvSpPr>
        <p:spPr>
          <a:xfrm>
            <a:off x="0" y="4667250"/>
            <a:ext cx="1447800" cy="663575"/>
          </a:xfrm>
        </p:spPr>
        <p:txBody>
          <a:bodyPr rtlCol="0"/>
          <a:lstStyle>
            <a:lvl1pPr>
              <a:defRPr sz="2800" smtClean="0"/>
            </a:lvl1pPr>
          </a:lstStyle>
          <a:p>
            <a:pPr>
              <a:defRPr/>
            </a:pPr>
            <a:fld id="{608EB4C3-52DE-8443-A6A8-FD00E8C6012B}" type="slidenum">
              <a:rPr lang="tr-TR"/>
              <a:pPr>
                <a:defRPr/>
              </a:pPr>
              <a:t>‹#›</a:t>
            </a:fld>
            <a:endParaRPr lang="tr-TR"/>
          </a:p>
        </p:txBody>
      </p:sp>
      <p:sp>
        <p:nvSpPr>
          <p:cNvPr id="11" name="Altbilgi Yer Tutucusu 13">
            <a:extLst>
              <a:ext uri="{FF2B5EF4-FFF2-40B4-BE49-F238E27FC236}">
                <a16:creationId xmlns:a16="http://schemas.microsoft.com/office/drawing/2014/main" id="{FCACE1BA-EDC1-2FB4-5FB0-AFB39BA9FFB2}"/>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tr-TR"/>
          </a:p>
        </p:txBody>
      </p:sp>
    </p:spTree>
    <p:extLst>
      <p:ext uri="{BB962C8B-B14F-4D97-AF65-F5344CB8AC3E}">
        <p14:creationId xmlns:p14="http://schemas.microsoft.com/office/powerpoint/2010/main" val="308954276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endParaRPr lang="en-US"/>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13">
            <a:extLst>
              <a:ext uri="{FF2B5EF4-FFF2-40B4-BE49-F238E27FC236}">
                <a16:creationId xmlns:a16="http://schemas.microsoft.com/office/drawing/2014/main" id="{54F7D782-CC8C-8BA7-4C42-E73B7A9C319F}"/>
              </a:ext>
            </a:extLst>
          </p:cNvPr>
          <p:cNvSpPr>
            <a:spLocks noGrp="1"/>
          </p:cNvSpPr>
          <p:nvPr>
            <p:ph type="dt" sz="half" idx="10"/>
          </p:nvPr>
        </p:nvSpPr>
        <p:spPr/>
        <p:txBody>
          <a:bodyPr/>
          <a:lstStyle>
            <a:lvl1pPr>
              <a:defRPr/>
            </a:lvl1pPr>
          </a:lstStyle>
          <a:p>
            <a:pPr>
              <a:defRPr/>
            </a:pPr>
            <a:fld id="{D83CF0FD-99F1-7D46-AB2E-BEE7436E6743}" type="datetimeFigureOut">
              <a:rPr lang="tr-TR"/>
              <a:pPr>
                <a:defRPr/>
              </a:pPr>
              <a:t>11.02.2026</a:t>
            </a:fld>
            <a:endParaRPr lang="tr-TR"/>
          </a:p>
        </p:txBody>
      </p:sp>
      <p:sp>
        <p:nvSpPr>
          <p:cNvPr id="5" name="Altbilgi Yer Tutucusu 2">
            <a:extLst>
              <a:ext uri="{FF2B5EF4-FFF2-40B4-BE49-F238E27FC236}">
                <a16:creationId xmlns:a16="http://schemas.microsoft.com/office/drawing/2014/main" id="{C5E41966-55EC-0F7B-517F-296E93BC9880}"/>
              </a:ext>
            </a:extLst>
          </p:cNvPr>
          <p:cNvSpPr>
            <a:spLocks noGrp="1"/>
          </p:cNvSpPr>
          <p:nvPr>
            <p:ph type="ftr" sz="quarter" idx="11"/>
          </p:nvPr>
        </p:nvSpPr>
        <p:spPr/>
        <p:txBody>
          <a:bodyPr/>
          <a:lstStyle>
            <a:lvl1pPr>
              <a:defRPr/>
            </a:lvl1pPr>
          </a:lstStyle>
          <a:p>
            <a:pPr>
              <a:defRPr/>
            </a:pPr>
            <a:endParaRPr lang="tr-TR"/>
          </a:p>
        </p:txBody>
      </p:sp>
      <p:sp>
        <p:nvSpPr>
          <p:cNvPr id="6" name="Slayt Numarası Yer Tutucusu 22">
            <a:extLst>
              <a:ext uri="{FF2B5EF4-FFF2-40B4-BE49-F238E27FC236}">
                <a16:creationId xmlns:a16="http://schemas.microsoft.com/office/drawing/2014/main" id="{D59D8892-3942-5E79-96DD-BAF0A6DAA01D}"/>
              </a:ext>
            </a:extLst>
          </p:cNvPr>
          <p:cNvSpPr>
            <a:spLocks noGrp="1"/>
          </p:cNvSpPr>
          <p:nvPr>
            <p:ph type="sldNum" sz="quarter" idx="12"/>
          </p:nvPr>
        </p:nvSpPr>
        <p:spPr/>
        <p:txBody>
          <a:bodyPr/>
          <a:lstStyle>
            <a:lvl1pPr>
              <a:defRPr/>
            </a:lvl1pPr>
          </a:lstStyle>
          <a:p>
            <a:pPr>
              <a:defRPr/>
            </a:pPr>
            <a:fld id="{C108A026-2208-A34C-ADA3-ED83FD481268}" type="slidenum">
              <a:rPr lang="tr-TR"/>
              <a:pPr>
                <a:defRPr/>
              </a:pPr>
              <a:t>‹#›</a:t>
            </a:fld>
            <a:endParaRPr lang="tr-TR"/>
          </a:p>
        </p:txBody>
      </p:sp>
    </p:spTree>
    <p:extLst>
      <p:ext uri="{BB962C8B-B14F-4D97-AF65-F5344CB8AC3E}">
        <p14:creationId xmlns:p14="http://schemas.microsoft.com/office/powerpoint/2010/main" val="383138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E391ED0D-5FCF-34C3-A8BC-CEC5C0ADC406}"/>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Dikdörtgen 4">
            <a:extLst>
              <a:ext uri="{FF2B5EF4-FFF2-40B4-BE49-F238E27FC236}">
                <a16:creationId xmlns:a16="http://schemas.microsoft.com/office/drawing/2014/main" id="{7231DCD6-9A26-B2AC-9522-8B2C834016E0}"/>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Dikdörtgen 5">
            <a:extLst>
              <a:ext uri="{FF2B5EF4-FFF2-40B4-BE49-F238E27FC236}">
                <a16:creationId xmlns:a16="http://schemas.microsoft.com/office/drawing/2014/main" id="{8EC3FD54-95E9-A53E-EE4B-90EA589E6E72}"/>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Dikey Başlık 1"/>
          <p:cNvSpPr>
            <a:spLocks noGrp="1"/>
          </p:cNvSpPr>
          <p:nvPr>
            <p:ph type="title" orient="vert"/>
          </p:nvPr>
        </p:nvSpPr>
        <p:spPr>
          <a:xfrm>
            <a:off x="6553200" y="609600"/>
            <a:ext cx="2057400" cy="5516563"/>
          </a:xfrm>
        </p:spPr>
        <p:txBody>
          <a:bodyPr vert="eaVert"/>
          <a:lstStyle/>
          <a:p>
            <a:r>
              <a:rPr lang="tr-TR"/>
              <a:t>Asıl başlık stili için tıklatın</a:t>
            </a:r>
            <a:endParaRPr lang="en-US"/>
          </a:p>
        </p:txBody>
      </p:sp>
      <p:sp>
        <p:nvSpPr>
          <p:cNvPr id="3" name="Dikey Metin Yer Tutucusu 2"/>
          <p:cNvSpPr>
            <a:spLocks noGrp="1"/>
          </p:cNvSpPr>
          <p:nvPr>
            <p:ph type="body" orient="vert" idx="1"/>
          </p:nvPr>
        </p:nvSpPr>
        <p:spPr>
          <a:xfrm>
            <a:off x="457200" y="609600"/>
            <a:ext cx="5562600" cy="5516564"/>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Veri Yer Tutucusu 3">
            <a:extLst>
              <a:ext uri="{FF2B5EF4-FFF2-40B4-BE49-F238E27FC236}">
                <a16:creationId xmlns:a16="http://schemas.microsoft.com/office/drawing/2014/main" id="{6088B5B2-B76D-E05D-ECA5-72B98B544493}"/>
              </a:ext>
            </a:extLst>
          </p:cNvPr>
          <p:cNvSpPr>
            <a:spLocks noGrp="1"/>
          </p:cNvSpPr>
          <p:nvPr>
            <p:ph type="dt" sz="half" idx="10"/>
          </p:nvPr>
        </p:nvSpPr>
        <p:spPr>
          <a:xfrm>
            <a:off x="6553200" y="6248400"/>
            <a:ext cx="2209800" cy="365125"/>
          </a:xfrm>
        </p:spPr>
        <p:txBody>
          <a:bodyPr/>
          <a:lstStyle>
            <a:lvl1pPr>
              <a:defRPr/>
            </a:lvl1pPr>
          </a:lstStyle>
          <a:p>
            <a:pPr>
              <a:defRPr/>
            </a:pPr>
            <a:fld id="{F3B4170F-10A5-4542-9EC7-A17E88822AC9}" type="datetimeFigureOut">
              <a:rPr lang="tr-TR"/>
              <a:pPr>
                <a:defRPr/>
              </a:pPr>
              <a:t>11.02.2026</a:t>
            </a:fld>
            <a:endParaRPr lang="tr-TR"/>
          </a:p>
        </p:txBody>
      </p:sp>
      <p:sp>
        <p:nvSpPr>
          <p:cNvPr id="8" name="Altbilgi Yer Tutucusu 4">
            <a:extLst>
              <a:ext uri="{FF2B5EF4-FFF2-40B4-BE49-F238E27FC236}">
                <a16:creationId xmlns:a16="http://schemas.microsoft.com/office/drawing/2014/main" id="{DC9BF726-8E2B-2B62-D51F-D60E4C9BF241}"/>
              </a:ext>
            </a:extLst>
          </p:cNvPr>
          <p:cNvSpPr>
            <a:spLocks noGrp="1"/>
          </p:cNvSpPr>
          <p:nvPr>
            <p:ph type="ftr" sz="quarter" idx="11"/>
          </p:nvPr>
        </p:nvSpPr>
        <p:spPr>
          <a:xfrm>
            <a:off x="457200" y="6248400"/>
            <a:ext cx="5573713" cy="365125"/>
          </a:xfrm>
        </p:spPr>
        <p:txBody>
          <a:bodyPr/>
          <a:lstStyle>
            <a:lvl1pPr>
              <a:defRPr/>
            </a:lvl1pPr>
          </a:lstStyle>
          <a:p>
            <a:pPr>
              <a:defRPr/>
            </a:pPr>
            <a:endParaRPr lang="tr-TR"/>
          </a:p>
        </p:txBody>
      </p:sp>
      <p:sp>
        <p:nvSpPr>
          <p:cNvPr id="9" name="Slayt Numarası Yer Tutucusu 5">
            <a:extLst>
              <a:ext uri="{FF2B5EF4-FFF2-40B4-BE49-F238E27FC236}">
                <a16:creationId xmlns:a16="http://schemas.microsoft.com/office/drawing/2014/main" id="{64A6DF72-8C9B-32AF-434D-F384D9656753}"/>
              </a:ext>
            </a:extLst>
          </p:cNvPr>
          <p:cNvSpPr>
            <a:spLocks noGrp="1"/>
          </p:cNvSpPr>
          <p:nvPr>
            <p:ph type="sldNum" sz="quarter" idx="12"/>
          </p:nvPr>
        </p:nvSpPr>
        <p:spPr>
          <a:xfrm rot="5400000">
            <a:off x="5989638" y="144462"/>
            <a:ext cx="533400" cy="244475"/>
          </a:xfrm>
        </p:spPr>
        <p:txBody>
          <a:bodyPr/>
          <a:lstStyle>
            <a:lvl1pPr>
              <a:defRPr/>
            </a:lvl1pPr>
          </a:lstStyle>
          <a:p>
            <a:pPr>
              <a:defRPr/>
            </a:pPr>
            <a:fld id="{35390719-D8E0-634D-B13E-4B9C8337285A}" type="slidenum">
              <a:rPr lang="tr-TR"/>
              <a:pPr>
                <a:defRPr/>
              </a:pPr>
              <a:t>‹#›</a:t>
            </a:fld>
            <a:endParaRPr lang="tr-TR"/>
          </a:p>
        </p:txBody>
      </p:sp>
    </p:spTree>
    <p:extLst>
      <p:ext uri="{BB962C8B-B14F-4D97-AF65-F5344CB8AC3E}">
        <p14:creationId xmlns:p14="http://schemas.microsoft.com/office/powerpoint/2010/main" val="369142029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Başlık ve Diyagram veya Kuruluş Grafiği">
    <p:spTree>
      <p:nvGrpSpPr>
        <p:cNvPr id="1" name=""/>
        <p:cNvGrpSpPr/>
        <p:nvPr/>
      </p:nvGrpSpPr>
      <p:grpSpPr>
        <a:xfrm>
          <a:off x="0" y="0"/>
          <a:ext cx="0" cy="0"/>
          <a:chOff x="0" y="0"/>
          <a:chExt cx="0" cy="0"/>
        </a:xfrm>
      </p:grpSpPr>
      <p:sp>
        <p:nvSpPr>
          <p:cNvPr id="2" name="Başlık 1"/>
          <p:cNvSpPr>
            <a:spLocks noGrp="1"/>
          </p:cNvSpPr>
          <p:nvPr>
            <p:ph type="title"/>
          </p:nvPr>
        </p:nvSpPr>
        <p:spPr>
          <a:xfrm>
            <a:off x="381000" y="152400"/>
            <a:ext cx="7391400" cy="563563"/>
          </a:xfrm>
        </p:spPr>
        <p:txBody>
          <a:bodyPr/>
          <a:lstStyle/>
          <a:p>
            <a:r>
              <a:rPr lang="tr-TR"/>
              <a:t>Asıl başlık stili için tıklatın</a:t>
            </a:r>
          </a:p>
        </p:txBody>
      </p:sp>
      <p:sp>
        <p:nvSpPr>
          <p:cNvPr id="3" name="SmartArt Yer Tutucusu 2"/>
          <p:cNvSpPr>
            <a:spLocks noGrp="1"/>
          </p:cNvSpPr>
          <p:nvPr>
            <p:ph type="dgm" idx="1"/>
          </p:nvPr>
        </p:nvSpPr>
        <p:spPr>
          <a:xfrm>
            <a:off x="457200" y="1241425"/>
            <a:ext cx="8229600" cy="5248275"/>
          </a:xfrm>
        </p:spPr>
        <p:txBody>
          <a:bodyPr/>
          <a:lstStyle/>
          <a:p>
            <a:pPr lvl="0"/>
            <a:endParaRPr lang="tr-TR" noProof="0"/>
          </a:p>
        </p:txBody>
      </p:sp>
    </p:spTree>
    <p:extLst>
      <p:ext uri="{BB962C8B-B14F-4D97-AF65-F5344CB8AC3E}">
        <p14:creationId xmlns:p14="http://schemas.microsoft.com/office/powerpoint/2010/main" val="2260359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Başlık Yer Tutucusu 21">
            <a:extLst>
              <a:ext uri="{FF2B5EF4-FFF2-40B4-BE49-F238E27FC236}">
                <a16:creationId xmlns:a16="http://schemas.microsoft.com/office/drawing/2014/main" id="{855ADBDE-7F1A-378E-6F39-AEBB25704063}"/>
              </a:ext>
            </a:extLst>
          </p:cNvPr>
          <p:cNvSpPr>
            <a:spLocks noGrp="1" noChangeArrowheads="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endParaRPr lang="en-US" altLang="tr-TR"/>
          </a:p>
        </p:txBody>
      </p:sp>
      <p:sp>
        <p:nvSpPr>
          <p:cNvPr id="1027" name="Metin Yer Tutucusu 12">
            <a:extLst>
              <a:ext uri="{FF2B5EF4-FFF2-40B4-BE49-F238E27FC236}">
                <a16:creationId xmlns:a16="http://schemas.microsoft.com/office/drawing/2014/main" id="{585E666E-B41B-72C5-6B58-E39CA46D7E5F}"/>
              </a:ext>
            </a:extLst>
          </p:cNvPr>
          <p:cNvSpPr>
            <a:spLocks noGrp="1" noChangeArrowheads="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endParaRPr lang="en-US" altLang="tr-TR"/>
          </a:p>
        </p:txBody>
      </p:sp>
      <p:sp>
        <p:nvSpPr>
          <p:cNvPr id="14" name="Veri Yer Tutucusu 13">
            <a:extLst>
              <a:ext uri="{FF2B5EF4-FFF2-40B4-BE49-F238E27FC236}">
                <a16:creationId xmlns:a16="http://schemas.microsoft.com/office/drawing/2014/main" id="{220F7554-E59B-1E9D-CD84-5E0461C960CF}"/>
              </a:ext>
            </a:extLst>
          </p:cNvPr>
          <p:cNvSpPr>
            <a:spLocks noGrp="1"/>
          </p:cNvSpPr>
          <p:nvPr>
            <p:ph type="dt" sz="half" idx="2"/>
          </p:nvPr>
        </p:nvSpPr>
        <p:spPr>
          <a:xfrm>
            <a:off x="6096000" y="6248400"/>
            <a:ext cx="2667000" cy="365125"/>
          </a:xfrm>
          <a:prstGeom prst="rect">
            <a:avLst/>
          </a:prstGeom>
        </p:spPr>
        <p:txBody>
          <a:bodyPr vert="horz" anchor="ctr" anchorCtr="0"/>
          <a:lstStyle>
            <a:lvl1pPr algn="l" eaLnBrk="1" fontAlgn="auto" latinLnBrk="0" hangingPunct="1">
              <a:spcBef>
                <a:spcPts val="0"/>
              </a:spcBef>
              <a:spcAft>
                <a:spcPts val="0"/>
              </a:spcAft>
              <a:defRPr kumimoji="0" sz="1400" smtClean="0">
                <a:solidFill>
                  <a:schemeClr val="tx2"/>
                </a:solidFill>
                <a:latin typeface="+mn-lt"/>
              </a:defRPr>
            </a:lvl1pPr>
          </a:lstStyle>
          <a:p>
            <a:pPr>
              <a:defRPr/>
            </a:pPr>
            <a:fld id="{ED71B6BA-2DC5-844D-AFA6-567747198F8F}" type="datetimeFigureOut">
              <a:rPr lang="tr-TR"/>
              <a:pPr>
                <a:defRPr/>
              </a:pPr>
              <a:t>11.02.2026</a:t>
            </a:fld>
            <a:endParaRPr lang="tr-TR"/>
          </a:p>
        </p:txBody>
      </p:sp>
      <p:sp>
        <p:nvSpPr>
          <p:cNvPr id="3" name="Altbilgi Yer Tutucusu 2">
            <a:extLst>
              <a:ext uri="{FF2B5EF4-FFF2-40B4-BE49-F238E27FC236}">
                <a16:creationId xmlns:a16="http://schemas.microsoft.com/office/drawing/2014/main" id="{2068F41F-5DB1-E95D-585C-47BBD2C04EAB}"/>
              </a:ext>
            </a:extLst>
          </p:cNvPr>
          <p:cNvSpPr>
            <a:spLocks noGrp="1"/>
          </p:cNvSpPr>
          <p:nvPr>
            <p:ph type="ftr" sz="quarter" idx="3"/>
          </p:nvPr>
        </p:nvSpPr>
        <p:spPr>
          <a:xfrm>
            <a:off x="609600" y="6248400"/>
            <a:ext cx="5421313" cy="365125"/>
          </a:xfrm>
          <a:prstGeom prst="rect">
            <a:avLst/>
          </a:prstGeom>
        </p:spPr>
        <p:txBody>
          <a:bodyPr vert="horz" anchor="ctr"/>
          <a:lstStyle>
            <a:lvl1pPr algn="r" eaLnBrk="1" fontAlgn="auto" latinLnBrk="0" hangingPunct="1">
              <a:spcBef>
                <a:spcPts val="0"/>
              </a:spcBef>
              <a:spcAft>
                <a:spcPts val="0"/>
              </a:spcAft>
              <a:defRPr kumimoji="0" sz="1400">
                <a:solidFill>
                  <a:schemeClr val="tx2"/>
                </a:solidFill>
                <a:latin typeface="+mn-lt"/>
              </a:defRPr>
            </a:lvl1pPr>
          </a:lstStyle>
          <a:p>
            <a:pPr>
              <a:defRPr/>
            </a:pPr>
            <a:endParaRPr lang="tr-TR"/>
          </a:p>
        </p:txBody>
      </p:sp>
      <p:sp>
        <p:nvSpPr>
          <p:cNvPr id="7" name="Dikdörtgen 6">
            <a:extLst>
              <a:ext uri="{FF2B5EF4-FFF2-40B4-BE49-F238E27FC236}">
                <a16:creationId xmlns:a16="http://schemas.microsoft.com/office/drawing/2014/main" id="{BF0583C3-D6E4-F821-CBED-7779C8DD89ED}"/>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Dikdörtgen 7">
            <a:extLst>
              <a:ext uri="{FF2B5EF4-FFF2-40B4-BE49-F238E27FC236}">
                <a16:creationId xmlns:a16="http://schemas.microsoft.com/office/drawing/2014/main" id="{C78967EE-CC4F-23AE-5338-2B8B82161962}"/>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Dikdörtgen 8">
            <a:extLst>
              <a:ext uri="{FF2B5EF4-FFF2-40B4-BE49-F238E27FC236}">
                <a16:creationId xmlns:a16="http://schemas.microsoft.com/office/drawing/2014/main" id="{44B570E7-FCD5-C841-ECF5-1A66D278C1D8}"/>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Slayt Numarası Yer Tutucusu 22">
            <a:extLst>
              <a:ext uri="{FF2B5EF4-FFF2-40B4-BE49-F238E27FC236}">
                <a16:creationId xmlns:a16="http://schemas.microsoft.com/office/drawing/2014/main" id="{9E93CDA2-F406-470D-20C6-06BFAB01085F}"/>
              </a:ext>
            </a:extLst>
          </p:cNvPr>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fontAlgn="auto" latinLnBrk="0" hangingPunct="1">
              <a:spcBef>
                <a:spcPts val="0"/>
              </a:spcBef>
              <a:spcAft>
                <a:spcPts val="0"/>
              </a:spcAft>
              <a:defRPr kumimoji="0" sz="1400" b="1" smtClean="0">
                <a:solidFill>
                  <a:srgbClr val="FFFFFF"/>
                </a:solidFill>
                <a:latin typeface="+mn-lt"/>
              </a:defRPr>
            </a:lvl1pPr>
          </a:lstStyle>
          <a:p>
            <a:pPr>
              <a:defRPr/>
            </a:pPr>
            <a:fld id="{32125200-5FA7-F049-838C-E905A3638528}"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84" r:id="rId1"/>
    <p:sldLayoutId id="2147483680" r:id="rId2"/>
    <p:sldLayoutId id="2147483685" r:id="rId3"/>
    <p:sldLayoutId id="2147483686" r:id="rId4"/>
    <p:sldLayoutId id="2147483687" r:id="rId5"/>
    <p:sldLayoutId id="2147483681" r:id="rId6"/>
    <p:sldLayoutId id="2147483688" r:id="rId7"/>
    <p:sldLayoutId id="2147483682" r:id="rId8"/>
    <p:sldLayoutId id="2147483689" r:id="rId9"/>
    <p:sldLayoutId id="2147483683" r:id="rId10"/>
    <p:sldLayoutId id="2147483690" r:id="rId11"/>
    <p:sldLayoutId id="2147483691" r:id="rId12"/>
  </p:sldLayoutIdLst>
  <p:txStyles>
    <p:titleStyle>
      <a:lvl1pPr algn="l" rtl="0" fontAlgn="base">
        <a:spcBef>
          <a:spcPct val="0"/>
        </a:spcBef>
        <a:spcAft>
          <a:spcPct val="0"/>
        </a:spcAft>
        <a:defRPr sz="4400" kern="1200">
          <a:solidFill>
            <a:schemeClr val="tx2"/>
          </a:solidFill>
          <a:latin typeface="+mj-lt"/>
          <a:ea typeface="+mj-ea"/>
          <a:cs typeface="+mj-cs"/>
        </a:defRPr>
      </a:lvl1pPr>
      <a:lvl2pPr algn="l" rtl="0" fontAlgn="base">
        <a:spcBef>
          <a:spcPct val="0"/>
        </a:spcBef>
        <a:spcAft>
          <a:spcPct val="0"/>
        </a:spcAft>
        <a:defRPr sz="4400">
          <a:solidFill>
            <a:schemeClr val="tx2"/>
          </a:solidFill>
          <a:latin typeface="Candara" panose="020E0502030303020204" pitchFamily="34" charset="0"/>
        </a:defRPr>
      </a:lvl2pPr>
      <a:lvl3pPr algn="l" rtl="0" fontAlgn="base">
        <a:spcBef>
          <a:spcPct val="0"/>
        </a:spcBef>
        <a:spcAft>
          <a:spcPct val="0"/>
        </a:spcAft>
        <a:defRPr sz="4400">
          <a:solidFill>
            <a:schemeClr val="tx2"/>
          </a:solidFill>
          <a:latin typeface="Candara" panose="020E0502030303020204" pitchFamily="34" charset="0"/>
        </a:defRPr>
      </a:lvl3pPr>
      <a:lvl4pPr algn="l" rtl="0" fontAlgn="base">
        <a:spcBef>
          <a:spcPct val="0"/>
        </a:spcBef>
        <a:spcAft>
          <a:spcPct val="0"/>
        </a:spcAft>
        <a:defRPr sz="4400">
          <a:solidFill>
            <a:schemeClr val="tx2"/>
          </a:solidFill>
          <a:latin typeface="Candara" panose="020E0502030303020204" pitchFamily="34" charset="0"/>
        </a:defRPr>
      </a:lvl4pPr>
      <a:lvl5pPr algn="l" rtl="0" fontAlgn="base">
        <a:spcBef>
          <a:spcPct val="0"/>
        </a:spcBef>
        <a:spcAft>
          <a:spcPct val="0"/>
        </a:spcAft>
        <a:defRPr sz="4400">
          <a:solidFill>
            <a:schemeClr val="tx2"/>
          </a:solidFill>
          <a:latin typeface="Candara" panose="020E0502030303020204" pitchFamily="34" charset="0"/>
        </a:defRPr>
      </a:lvl5pPr>
      <a:lvl6pPr marL="457200" algn="l" rtl="0" fontAlgn="base">
        <a:spcBef>
          <a:spcPct val="0"/>
        </a:spcBef>
        <a:spcAft>
          <a:spcPct val="0"/>
        </a:spcAft>
        <a:defRPr sz="4400">
          <a:solidFill>
            <a:schemeClr val="tx2"/>
          </a:solidFill>
          <a:latin typeface="Candara" panose="020E0502030303020204" pitchFamily="34" charset="0"/>
        </a:defRPr>
      </a:lvl6pPr>
      <a:lvl7pPr marL="914400" algn="l" rtl="0" fontAlgn="base">
        <a:spcBef>
          <a:spcPct val="0"/>
        </a:spcBef>
        <a:spcAft>
          <a:spcPct val="0"/>
        </a:spcAft>
        <a:defRPr sz="4400">
          <a:solidFill>
            <a:schemeClr val="tx2"/>
          </a:solidFill>
          <a:latin typeface="Candara" panose="020E0502030303020204" pitchFamily="34" charset="0"/>
        </a:defRPr>
      </a:lvl7pPr>
      <a:lvl8pPr marL="1371600" algn="l" rtl="0" fontAlgn="base">
        <a:spcBef>
          <a:spcPct val="0"/>
        </a:spcBef>
        <a:spcAft>
          <a:spcPct val="0"/>
        </a:spcAft>
        <a:defRPr sz="4400">
          <a:solidFill>
            <a:schemeClr val="tx2"/>
          </a:solidFill>
          <a:latin typeface="Candara" panose="020E0502030303020204" pitchFamily="34" charset="0"/>
        </a:defRPr>
      </a:lvl8pPr>
      <a:lvl9pPr marL="1828800" algn="l" rtl="0" fontAlgn="base">
        <a:spcBef>
          <a:spcPct val="0"/>
        </a:spcBef>
        <a:spcAft>
          <a:spcPct val="0"/>
        </a:spcAft>
        <a:defRPr sz="4400">
          <a:solidFill>
            <a:schemeClr val="tx2"/>
          </a:solidFill>
          <a:latin typeface="Candara" panose="020E0502030303020204" pitchFamily="34"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fontAlgn="base">
        <a:spcBef>
          <a:spcPts val="550"/>
        </a:spcBef>
        <a:spcAft>
          <a:spcPct val="0"/>
        </a:spcAft>
        <a:buClr>
          <a:schemeClr val="accent1"/>
        </a:buClr>
        <a:buSzPct val="70000"/>
        <a:buFont typeface="Wingdings 2" pitchFamily="2" charset="2"/>
        <a:buChar char=""/>
        <a:defRPr sz="2600" kern="1200">
          <a:solidFill>
            <a:schemeClr val="tx1"/>
          </a:solidFill>
          <a:latin typeface="+mn-lt"/>
          <a:ea typeface="+mn-ea"/>
          <a:cs typeface="+mn-cs"/>
        </a:defRPr>
      </a:lvl2pPr>
      <a:lvl3pPr marL="914400" indent="-228600" algn="l" rtl="0" fontAlgn="base">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fontAlgn="base">
        <a:spcBef>
          <a:spcPts val="400"/>
        </a:spcBef>
        <a:spcAft>
          <a:spcPct val="0"/>
        </a:spcAft>
        <a:buClr>
          <a:srgbClr val="E7BC29"/>
        </a:buClr>
        <a:buSzPct val="75000"/>
        <a:buFont typeface="Wingdings" pitchFamily="2" charset="2"/>
        <a:buChar char=""/>
        <a:defRPr sz="2000" kern="1200">
          <a:solidFill>
            <a:schemeClr val="tx1"/>
          </a:solidFill>
          <a:latin typeface="+mn-lt"/>
          <a:ea typeface="+mn-ea"/>
          <a:cs typeface="+mn-cs"/>
        </a:defRPr>
      </a:lvl4pPr>
      <a:lvl5pPr marL="1828800" indent="-228600" algn="l" rtl="0" fontAlgn="base">
        <a:spcBef>
          <a:spcPts val="400"/>
        </a:spcBef>
        <a:spcAft>
          <a:spcPct val="0"/>
        </a:spcAft>
        <a:buClr>
          <a:srgbClr val="D092A7"/>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6A6CAB9-89AC-A8DD-2BA5-4836A7B462EF}"/>
              </a:ext>
            </a:extLst>
          </p:cNvPr>
          <p:cNvSpPr>
            <a:spLocks noGrp="1"/>
          </p:cNvSpPr>
          <p:nvPr>
            <p:ph type="ctrTitle"/>
          </p:nvPr>
        </p:nvSpPr>
        <p:spPr>
          <a:xfrm>
            <a:off x="1153591" y="1772816"/>
            <a:ext cx="6836817" cy="1828800"/>
          </a:xfrm>
        </p:spPr>
        <p:txBody>
          <a:bodyPr>
            <a:normAutofit fontScale="90000"/>
          </a:bodyPr>
          <a:lstStyle/>
          <a:p>
            <a:pPr algn="ctr" fontAlgn="auto">
              <a:spcAft>
                <a:spcPts val="0"/>
              </a:spcAft>
              <a:defRPr/>
            </a:pPr>
            <a:r>
              <a:rPr lang="tr-TR" dirty="0"/>
              <a:t>AKDENİZ BELEDİYELER BİRLİĞİ</a:t>
            </a:r>
            <a:br>
              <a:rPr lang="tr-TR" dirty="0"/>
            </a:br>
            <a:r>
              <a:rPr lang="tr-TR" dirty="0"/>
              <a:t>İ</a:t>
            </a:r>
            <a:r>
              <a:rPr lang="en-GB" dirty="0"/>
              <a:t>ç </a:t>
            </a:r>
            <a:r>
              <a:rPr lang="tr-TR" noProof="0" dirty="0"/>
              <a:t>Kontrol</a:t>
            </a:r>
            <a:r>
              <a:rPr lang="en-GB" dirty="0"/>
              <a:t> </a:t>
            </a:r>
            <a:r>
              <a:rPr lang="tr-TR" dirty="0"/>
              <a:t>EĞİTİMİ*</a:t>
            </a:r>
            <a:endParaRPr lang="en-GB" dirty="0"/>
          </a:p>
        </p:txBody>
      </p:sp>
      <p:sp>
        <p:nvSpPr>
          <p:cNvPr id="10243" name="Alt Başlık 2">
            <a:extLst>
              <a:ext uri="{FF2B5EF4-FFF2-40B4-BE49-F238E27FC236}">
                <a16:creationId xmlns:a16="http://schemas.microsoft.com/office/drawing/2014/main" id="{86C77B41-BE75-B3FB-7D95-E606FF25D5D0}"/>
              </a:ext>
            </a:extLst>
          </p:cNvPr>
          <p:cNvSpPr>
            <a:spLocks noGrp="1" noChangeArrowheads="1"/>
          </p:cNvSpPr>
          <p:nvPr>
            <p:ph type="subTitle" idx="1"/>
          </p:nvPr>
        </p:nvSpPr>
        <p:spPr>
          <a:xfrm>
            <a:off x="2255313" y="4293096"/>
            <a:ext cx="6443662" cy="2881065"/>
          </a:xfrm>
        </p:spPr>
        <p:txBody>
          <a:bodyPr/>
          <a:lstStyle/>
          <a:p>
            <a:r>
              <a:rPr lang="tr-TR" altLang="tr-TR" dirty="0"/>
              <a:t>Prof. Dr. H. Hakan Yılmaz</a:t>
            </a:r>
          </a:p>
          <a:p>
            <a:endParaRPr lang="tr-TR" altLang="tr-TR" dirty="0"/>
          </a:p>
          <a:p>
            <a:endParaRPr lang="tr-TR" altLang="tr-TR" dirty="0"/>
          </a:p>
          <a:p>
            <a:pPr>
              <a:spcBef>
                <a:spcPts val="0"/>
              </a:spcBef>
            </a:pPr>
            <a:r>
              <a:rPr lang="tr-TR" altLang="tr-TR" sz="2400" dirty="0">
                <a:solidFill>
                  <a:schemeClr val="bg1"/>
                </a:solidFill>
              </a:rPr>
              <a:t>11 Şubat 2026</a:t>
            </a:r>
          </a:p>
          <a:p>
            <a:pPr>
              <a:spcBef>
                <a:spcPts val="0"/>
              </a:spcBef>
            </a:pPr>
            <a:r>
              <a:rPr lang="tr-TR" altLang="tr-TR" sz="1200" dirty="0">
                <a:solidFill>
                  <a:schemeClr val="bg1"/>
                </a:solidFill>
              </a:rPr>
              <a:t>* Sunum, devam etmekte olan bir çalışmanın bilgileri olup izin alıp kaynak olarak gösterilmek şartıyla kullanılabilir. </a:t>
            </a:r>
            <a:endParaRPr lang="en-GB" altLang="tr-TR" sz="12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Başlık 1">
            <a:extLst>
              <a:ext uri="{FF2B5EF4-FFF2-40B4-BE49-F238E27FC236}">
                <a16:creationId xmlns:a16="http://schemas.microsoft.com/office/drawing/2014/main" id="{5FE653FE-7BAD-8959-0D53-2D5A17473253}"/>
              </a:ext>
            </a:extLst>
          </p:cNvPr>
          <p:cNvSpPr>
            <a:spLocks noGrp="1" noChangeArrowheads="1"/>
          </p:cNvSpPr>
          <p:nvPr>
            <p:ph type="title"/>
          </p:nvPr>
        </p:nvSpPr>
        <p:spPr>
          <a:xfrm>
            <a:off x="612775" y="228600"/>
            <a:ext cx="8153400" cy="990600"/>
          </a:xfrm>
        </p:spPr>
        <p:txBody>
          <a:bodyPr/>
          <a:lstStyle/>
          <a:p>
            <a:r>
              <a:rPr lang="tr-TR" altLang="tr-TR" dirty="0"/>
              <a:t>Eğitimin amacı ve kapsamı</a:t>
            </a:r>
            <a:endParaRPr lang="en-US" altLang="tr-TR" dirty="0"/>
          </a:p>
        </p:txBody>
      </p:sp>
      <p:sp>
        <p:nvSpPr>
          <p:cNvPr id="11267" name="İçerik Yer Tutucusu 2">
            <a:extLst>
              <a:ext uri="{FF2B5EF4-FFF2-40B4-BE49-F238E27FC236}">
                <a16:creationId xmlns:a16="http://schemas.microsoft.com/office/drawing/2014/main" id="{ED6FBAC7-8E43-B0F8-B990-D0C94438AF67}"/>
              </a:ext>
            </a:extLst>
          </p:cNvPr>
          <p:cNvSpPr>
            <a:spLocks noGrp="1" noChangeArrowheads="1"/>
          </p:cNvSpPr>
          <p:nvPr>
            <p:ph sz="quarter" idx="1"/>
          </p:nvPr>
        </p:nvSpPr>
        <p:spPr>
          <a:xfrm>
            <a:off x="612775" y="1600200"/>
            <a:ext cx="8153400" cy="4495800"/>
          </a:xfrm>
        </p:spPr>
        <p:txBody>
          <a:bodyPr/>
          <a:lstStyle/>
          <a:p>
            <a:r>
              <a:rPr lang="tr-TR" altLang="tr-TR" dirty="0"/>
              <a:t>Bu eğitimin amacı; </a:t>
            </a:r>
          </a:p>
          <a:p>
            <a:pPr lvl="1"/>
            <a:r>
              <a:rPr lang="tr-TR" altLang="tr-TR" dirty="0"/>
              <a:t>mevzuatta yapılan düzenlemelerle </a:t>
            </a:r>
            <a:r>
              <a:rPr lang="tr-TR" altLang="tr-TR" b="1" i="1" dirty="0"/>
              <a:t>kapsamlı değişikliğe uğrayan iç kontrol sisteminin </a:t>
            </a:r>
            <a:r>
              <a:rPr lang="tr-TR" altLang="tr-TR" dirty="0"/>
              <a:t>anlaşılması ve özellikle içinde bulunduğumuz yıl yapılması gerekenler konusunda bilgilendirmede bulunulması</a:t>
            </a:r>
          </a:p>
          <a:p>
            <a:pPr lvl="1"/>
            <a:r>
              <a:rPr lang="tr-TR" altLang="tr-TR" dirty="0"/>
              <a:t>İç Kontrol Standartlarına </a:t>
            </a:r>
            <a:r>
              <a:rPr lang="tr-TR" altLang="tr-TR" b="1" i="1" dirty="0"/>
              <a:t>Uyum Eylem Planı ve Risk Kontrol Eylem Planları</a:t>
            </a:r>
            <a:r>
              <a:rPr lang="tr-TR" altLang="tr-TR" dirty="0"/>
              <a:t> hazırlanmasına yönelik olmak üzere kurumsal kapasitenin belediyemizde geliştirilmesine yönelik katkıda verilmesi.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87C513-5CDA-6FD0-3C99-1B0DE5E3A14D}"/>
              </a:ext>
            </a:extLst>
          </p:cNvPr>
          <p:cNvSpPr>
            <a:spLocks noGrp="1"/>
          </p:cNvSpPr>
          <p:nvPr>
            <p:ph type="title"/>
          </p:nvPr>
        </p:nvSpPr>
        <p:spPr/>
        <p:txBody>
          <a:bodyPr/>
          <a:lstStyle/>
          <a:p>
            <a:r>
              <a:rPr lang="tr-TR" dirty="0"/>
              <a:t>Program</a:t>
            </a:r>
            <a:endParaRPr lang="en-US" dirty="0"/>
          </a:p>
        </p:txBody>
      </p:sp>
      <p:pic>
        <p:nvPicPr>
          <p:cNvPr id="4" name="Resim 3">
            <a:extLst>
              <a:ext uri="{FF2B5EF4-FFF2-40B4-BE49-F238E27FC236}">
                <a16:creationId xmlns:a16="http://schemas.microsoft.com/office/drawing/2014/main" id="{CC02CFD4-D792-5079-D5EE-21275542E503}"/>
              </a:ext>
            </a:extLst>
          </p:cNvPr>
          <p:cNvPicPr>
            <a:picLocks noChangeAspect="1"/>
          </p:cNvPicPr>
          <p:nvPr/>
        </p:nvPicPr>
        <p:blipFill>
          <a:blip r:embed="rId2"/>
          <a:stretch>
            <a:fillRect/>
          </a:stretch>
        </p:blipFill>
        <p:spPr>
          <a:xfrm>
            <a:off x="755576" y="1628800"/>
            <a:ext cx="7956376" cy="4476303"/>
          </a:xfrm>
          <a:prstGeom prst="rect">
            <a:avLst/>
          </a:prstGeom>
        </p:spPr>
      </p:pic>
    </p:spTree>
    <p:extLst>
      <p:ext uri="{BB962C8B-B14F-4D97-AF65-F5344CB8AC3E}">
        <p14:creationId xmlns:p14="http://schemas.microsoft.com/office/powerpoint/2010/main" val="1851676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24930-29AD-0512-3ED7-428F04CFFE4B}"/>
              </a:ext>
            </a:extLst>
          </p:cNvPr>
          <p:cNvSpPr>
            <a:spLocks noGrp="1"/>
          </p:cNvSpPr>
          <p:nvPr>
            <p:ph type="title"/>
          </p:nvPr>
        </p:nvSpPr>
        <p:spPr>
          <a:xfrm>
            <a:off x="554038" y="404813"/>
            <a:ext cx="7886700" cy="606425"/>
          </a:xfrm>
        </p:spPr>
        <p:txBody>
          <a:bodyPr>
            <a:normAutofit fontScale="90000"/>
          </a:bodyPr>
          <a:lstStyle/>
          <a:p>
            <a:pPr fontAlgn="auto">
              <a:spcAft>
                <a:spcPts val="0"/>
              </a:spcAft>
              <a:defRPr/>
            </a:pPr>
            <a:r>
              <a:rPr lang="en-US" dirty="0" err="1">
                <a:latin typeface="+mn-lt"/>
              </a:rPr>
              <a:t>Kontrol</a:t>
            </a:r>
            <a:r>
              <a:rPr lang="en-US" dirty="0">
                <a:latin typeface="+mn-lt"/>
              </a:rPr>
              <a:t> </a:t>
            </a:r>
            <a:r>
              <a:rPr lang="en-US" dirty="0" err="1">
                <a:latin typeface="+mn-lt"/>
              </a:rPr>
              <a:t>Kavramı</a:t>
            </a:r>
            <a:endParaRPr lang="en-GB" dirty="0">
              <a:latin typeface="+mn-lt"/>
            </a:endParaRPr>
          </a:p>
        </p:txBody>
      </p:sp>
      <p:sp>
        <p:nvSpPr>
          <p:cNvPr id="3" name="Content Placeholder 2">
            <a:extLst>
              <a:ext uri="{FF2B5EF4-FFF2-40B4-BE49-F238E27FC236}">
                <a16:creationId xmlns:a16="http://schemas.microsoft.com/office/drawing/2014/main" id="{3C008FDF-C186-3DC9-3A8A-D863ED9CC81C}"/>
              </a:ext>
            </a:extLst>
          </p:cNvPr>
          <p:cNvSpPr>
            <a:spLocks noGrp="1"/>
          </p:cNvSpPr>
          <p:nvPr>
            <p:ph idx="1"/>
          </p:nvPr>
        </p:nvSpPr>
        <p:spPr>
          <a:xfrm>
            <a:off x="565150" y="1700213"/>
            <a:ext cx="7886700" cy="4897437"/>
          </a:xfrm>
        </p:spPr>
        <p:txBody>
          <a:bodyPr>
            <a:normAutofit fontScale="77500" lnSpcReduction="20000"/>
          </a:bodyPr>
          <a:lstStyle/>
          <a:p>
            <a:pPr marL="320040" indent="-320040" fontAlgn="auto">
              <a:spcAft>
                <a:spcPts val="0"/>
              </a:spcAft>
              <a:buFont typeface="Wingdings"/>
              <a:buChar char=""/>
              <a:defRPr/>
            </a:pPr>
            <a:r>
              <a:rPr lang="tr-TR" dirty="0"/>
              <a:t>Öncelikle tekrar </a:t>
            </a:r>
            <a:r>
              <a:rPr lang="tr-TR" dirty="0" err="1"/>
              <a:t>hatırlatılım</a:t>
            </a:r>
            <a:r>
              <a:rPr lang="tr-TR" dirty="0"/>
              <a:t> iç kontrol sadece mali bir kavram değil</a:t>
            </a:r>
          </a:p>
          <a:p>
            <a:pPr marL="320040" indent="-320040" fontAlgn="auto">
              <a:spcAft>
                <a:spcPts val="0"/>
              </a:spcAft>
              <a:buFont typeface="Wingdings"/>
              <a:buChar char=""/>
              <a:defRPr/>
            </a:pPr>
            <a:r>
              <a:rPr lang="tr-TR" dirty="0"/>
              <a:t>Dilimize </a:t>
            </a:r>
            <a:r>
              <a:rPr lang="tr-TR" dirty="0" err="1"/>
              <a:t>Fransızca’dan</a:t>
            </a:r>
            <a:r>
              <a:rPr lang="tr-TR" dirty="0"/>
              <a:t> gelme. </a:t>
            </a:r>
            <a:r>
              <a:rPr lang="tr-TR" dirty="0" err="1"/>
              <a:t>TDK’ya</a:t>
            </a:r>
            <a:r>
              <a:rPr lang="tr-TR" dirty="0"/>
              <a:t> göre</a:t>
            </a:r>
          </a:p>
          <a:p>
            <a:pPr marL="320040" indent="-320040" fontAlgn="auto">
              <a:spcAft>
                <a:spcPts val="0"/>
              </a:spcAft>
              <a:buFont typeface="Wingdings"/>
              <a:buChar char=""/>
              <a:defRPr/>
            </a:pPr>
            <a:r>
              <a:rPr lang="tr-TR" dirty="0">
                <a:solidFill>
                  <a:srgbClr val="000000"/>
                </a:solidFill>
              </a:rPr>
              <a:t>Bir işin; </a:t>
            </a:r>
          </a:p>
          <a:p>
            <a:pPr marL="640080" lvl="1" indent="-274320" fontAlgn="auto">
              <a:spcAft>
                <a:spcPts val="0"/>
              </a:spcAft>
              <a:buFont typeface="Wingdings 2"/>
              <a:buChar char=""/>
              <a:defRPr/>
            </a:pPr>
            <a:r>
              <a:rPr lang="tr-TR" dirty="0">
                <a:solidFill>
                  <a:srgbClr val="000000"/>
                </a:solidFill>
              </a:rPr>
              <a:t>doğru ve usulüne,</a:t>
            </a:r>
          </a:p>
          <a:p>
            <a:pPr marL="640080" lvl="1" indent="-274320" fontAlgn="auto">
              <a:spcAft>
                <a:spcPts val="0"/>
              </a:spcAft>
              <a:buFont typeface="Wingdings 2"/>
              <a:buChar char=""/>
              <a:defRPr/>
            </a:pPr>
            <a:r>
              <a:rPr lang="tr-TR" dirty="0">
                <a:solidFill>
                  <a:srgbClr val="000000"/>
                </a:solidFill>
              </a:rPr>
              <a:t>gerçeğe ve aslına uygun olarak </a:t>
            </a:r>
          </a:p>
          <a:p>
            <a:pPr marL="365760" lvl="1" indent="0" fontAlgn="auto">
              <a:spcAft>
                <a:spcPts val="0"/>
              </a:spcAft>
              <a:buNone/>
              <a:defRPr/>
            </a:pPr>
            <a:r>
              <a:rPr lang="tr-TR" dirty="0">
                <a:solidFill>
                  <a:srgbClr val="000000"/>
                </a:solidFill>
              </a:rPr>
              <a:t>yapılıp yapılmadığını inceleme ve denetleme şeklinde tanımlanmakta</a:t>
            </a:r>
          </a:p>
          <a:p>
            <a:pPr marL="320040" indent="-320040" fontAlgn="auto">
              <a:spcAft>
                <a:spcPts val="0"/>
              </a:spcAft>
              <a:buFont typeface="Wingdings"/>
              <a:buChar char=""/>
              <a:defRPr/>
            </a:pPr>
            <a:r>
              <a:rPr lang="tr-TR" dirty="0" err="1">
                <a:solidFill>
                  <a:srgbClr val="000000"/>
                </a:solidFill>
              </a:rPr>
              <a:t>Angla</a:t>
            </a:r>
            <a:r>
              <a:rPr lang="tr-TR" dirty="0">
                <a:solidFill>
                  <a:srgbClr val="000000"/>
                </a:solidFill>
              </a:rPr>
              <a:t> Sakson yaklaşımda ise kontrol; </a:t>
            </a:r>
          </a:p>
          <a:p>
            <a:pPr marL="640080" lvl="1" indent="-274320" fontAlgn="auto">
              <a:spcAft>
                <a:spcPts val="0"/>
              </a:spcAft>
              <a:buFont typeface="Wingdings 2"/>
              <a:buChar char=""/>
              <a:defRPr/>
            </a:pPr>
            <a:r>
              <a:rPr lang="tr-TR" dirty="0">
                <a:solidFill>
                  <a:srgbClr val="000000"/>
                </a:solidFill>
              </a:rPr>
              <a:t>eylem ve davranışları sınırlandırma, </a:t>
            </a:r>
          </a:p>
          <a:p>
            <a:pPr marL="640080" lvl="1" indent="-274320" fontAlgn="auto">
              <a:spcAft>
                <a:spcPts val="0"/>
              </a:spcAft>
              <a:buFont typeface="Wingdings 2"/>
              <a:buChar char=""/>
              <a:defRPr/>
            </a:pPr>
            <a:r>
              <a:rPr lang="tr-TR" dirty="0">
                <a:solidFill>
                  <a:srgbClr val="000000"/>
                </a:solidFill>
              </a:rPr>
              <a:t>kural koyma</a:t>
            </a:r>
          </a:p>
          <a:p>
            <a:pPr marL="640080" lvl="1" indent="-274320" fontAlgn="auto">
              <a:spcAft>
                <a:spcPts val="0"/>
              </a:spcAft>
              <a:buFont typeface="Wingdings 2"/>
              <a:buChar char=""/>
              <a:defRPr/>
            </a:pPr>
            <a:r>
              <a:rPr lang="tr-TR" dirty="0">
                <a:solidFill>
                  <a:srgbClr val="000000"/>
                </a:solidFill>
              </a:rPr>
              <a:t>eylem ve davranışların ne yönde olacağına karar verme</a:t>
            </a:r>
          </a:p>
          <a:p>
            <a:pPr marL="640080" lvl="1" indent="-274320" fontAlgn="auto">
              <a:spcAft>
                <a:spcPts val="0"/>
              </a:spcAft>
              <a:buFont typeface="Wingdings 2"/>
              <a:buChar char=""/>
              <a:defRPr/>
            </a:pPr>
            <a:r>
              <a:rPr lang="tr-TR" dirty="0">
                <a:solidFill>
                  <a:srgbClr val="000000"/>
                </a:solidFill>
              </a:rPr>
              <a:t>süreç temelli etkileme</a:t>
            </a:r>
          </a:p>
          <a:p>
            <a:pPr marL="320040" indent="-320040" fontAlgn="auto">
              <a:spcAft>
                <a:spcPts val="0"/>
              </a:spcAft>
              <a:buFont typeface="Wingdings"/>
              <a:buChar char=""/>
              <a:defRPr/>
            </a:pPr>
            <a:r>
              <a:rPr lang="tr-TR" dirty="0"/>
              <a:t>Kamu müdahalesi genişledikçe planlanmış ve programlanmış çıktı ve sonuçlara ulaşmayı içerecek şekilde de tanımlanmaya başlanması</a:t>
            </a:r>
            <a:endParaRPr lang="tr-TR" dirty="0">
              <a:solidFill>
                <a:srgbClr val="000000"/>
              </a:solidFill>
            </a:endParaRPr>
          </a:p>
          <a:p>
            <a:pPr marL="640080" lvl="1" indent="-274320" fontAlgn="auto">
              <a:spcAft>
                <a:spcPts val="0"/>
              </a:spcAft>
              <a:buFont typeface="Wingdings 2"/>
              <a:buChar char=""/>
              <a:defRPr/>
            </a:pPr>
            <a:endParaRPr lang="en-GB" dirty="0">
              <a:solidFill>
                <a:srgbClr val="000000"/>
              </a:solidFill>
              <a:latin typeface="Helvetica Neue"/>
            </a:endParaRPr>
          </a:p>
          <a:p>
            <a:pPr marL="640080" lvl="1" indent="-274320" fontAlgn="auto">
              <a:spcAft>
                <a:spcPts val="0"/>
              </a:spcAft>
              <a:buFont typeface="Wingdings 2"/>
              <a:buChar char=""/>
              <a:defRPr/>
            </a:pPr>
            <a:endParaRPr lang="en-US" dirty="0">
              <a:solidFill>
                <a:srgbClr val="000000"/>
              </a:solidFill>
              <a:latin typeface="Helvetica Neue"/>
            </a:endParaRPr>
          </a:p>
          <a:p>
            <a:pPr marL="320040" indent="-320040" fontAlgn="auto">
              <a:spcAft>
                <a:spcPts val="0"/>
              </a:spcAft>
              <a:buFont typeface="Wingdings"/>
              <a:buChar char=""/>
              <a:defRPr/>
            </a:pP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Kamu mali yönetimi ve mali kontrol Kanunu</a:t>
            </a:r>
          </a:p>
        </p:txBody>
      </p:sp>
      <p:sp>
        <p:nvSpPr>
          <p:cNvPr id="3" name="2 İçerik Yer Tutucusu"/>
          <p:cNvSpPr>
            <a:spLocks noGrp="1"/>
          </p:cNvSpPr>
          <p:nvPr>
            <p:ph idx="1"/>
          </p:nvPr>
        </p:nvSpPr>
        <p:spPr>
          <a:xfrm>
            <a:off x="457200" y="1600200"/>
            <a:ext cx="8363272" cy="4525963"/>
          </a:xfrm>
        </p:spPr>
        <p:txBody>
          <a:bodyPr>
            <a:normAutofit fontScale="85000" lnSpcReduction="20000"/>
          </a:bodyPr>
          <a:lstStyle/>
          <a:p>
            <a:r>
              <a:rPr lang="tr-TR" dirty="0"/>
              <a:t>2003 yılında yasalaşan 5018 sayılı Kamu Mali Yönetimi ve Kontrol Kanunu ile kamuda mali yönetim ve kontrol sistemi kapsamlı bir reforma tabi tutulmuştur.</a:t>
            </a:r>
          </a:p>
          <a:p>
            <a:pPr marL="0" indent="0">
              <a:buNone/>
            </a:pPr>
            <a:endParaRPr lang="tr-TR" dirty="0"/>
          </a:p>
          <a:p>
            <a:r>
              <a:rPr lang="tr-TR" b="1" dirty="0"/>
              <a:t>Kamu malî yönetimi: </a:t>
            </a:r>
            <a:r>
              <a:rPr lang="tr-TR" dirty="0"/>
              <a:t>Kamu kaynaklarının tanımlanmış standartlara uygun olarak </a:t>
            </a:r>
            <a:r>
              <a:rPr lang="tr-TR" b="1" u="sng" dirty="0"/>
              <a:t>etkili, ekonomik ve verimli kullanılmasını </a:t>
            </a:r>
            <a:r>
              <a:rPr lang="tr-TR" dirty="0"/>
              <a:t>sağlayacak yasal ve yönetsel sistem ve süreçleri, </a:t>
            </a:r>
          </a:p>
          <a:p>
            <a:endParaRPr lang="tr-TR" dirty="0"/>
          </a:p>
          <a:p>
            <a:r>
              <a:rPr lang="tr-TR" b="1" dirty="0"/>
              <a:t>Malî kontrol: </a:t>
            </a:r>
            <a:r>
              <a:rPr lang="tr-TR" dirty="0"/>
              <a:t>Kamu kaynaklarının belirlenmiş amaçlar doğrultusunda, ilgili </a:t>
            </a:r>
            <a:r>
              <a:rPr lang="tr-TR" b="1" dirty="0"/>
              <a:t>mevzuatla belirlenen kurallara ve mali yönetime kullanılmasını sağlamak için oluşturulan </a:t>
            </a:r>
            <a:r>
              <a:rPr lang="tr-TR" b="1" u="sng" dirty="0"/>
              <a:t>kontrol sistemi ile kurumsal yapı, yöntem ve süreçleri, </a:t>
            </a:r>
          </a:p>
          <a:p>
            <a:endParaRPr lang="tr-TR" dirty="0"/>
          </a:p>
          <a:p>
            <a:endParaRPr lang="tr-TR" dirty="0"/>
          </a:p>
        </p:txBody>
      </p:sp>
      <p:sp>
        <p:nvSpPr>
          <p:cNvPr id="4" name="3 Slayt Numarası Yer Tutucusu"/>
          <p:cNvSpPr>
            <a:spLocks noGrp="1"/>
          </p:cNvSpPr>
          <p:nvPr>
            <p:ph type="sldNum" sz="quarter" idx="12"/>
          </p:nvPr>
        </p:nvSpPr>
        <p:spPr/>
        <p:txBody>
          <a:bodyPr>
            <a:normAutofit fontScale="85000" lnSpcReduction="20000"/>
          </a:bodyPr>
          <a:lstStyle/>
          <a:p>
            <a:fld id="{C82BC245-AE3B-4E72-94EC-706466790AFD}" type="slidenum">
              <a:rPr lang="tr-TR" smtClean="0"/>
              <a:pPr/>
              <a:t>5</a:t>
            </a:fld>
            <a:endParaRPr lang="tr-TR" dirty="0"/>
          </a:p>
        </p:txBody>
      </p:sp>
    </p:spTree>
    <p:extLst>
      <p:ext uri="{BB962C8B-B14F-4D97-AF65-F5344CB8AC3E}">
        <p14:creationId xmlns:p14="http://schemas.microsoft.com/office/powerpoint/2010/main" val="3810939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77FCFEA8-8C94-98F6-8885-D98235F3DAC3}"/>
              </a:ext>
            </a:extLst>
          </p:cNvPr>
          <p:cNvSpPr>
            <a:spLocks noGrp="1"/>
          </p:cNvSpPr>
          <p:nvPr>
            <p:ph type="title"/>
          </p:nvPr>
        </p:nvSpPr>
        <p:spPr>
          <a:xfrm>
            <a:off x="684213" y="260350"/>
            <a:ext cx="5715000" cy="857250"/>
          </a:xfrm>
        </p:spPr>
        <p:txBody>
          <a:bodyPr>
            <a:normAutofit fontScale="90000"/>
          </a:bodyPr>
          <a:lstStyle/>
          <a:p>
            <a:pPr fontAlgn="auto">
              <a:spcAft>
                <a:spcPts val="0"/>
              </a:spcAft>
              <a:defRPr/>
            </a:pPr>
            <a:r>
              <a:rPr lang="tr-TR" sz="3000" b="1" dirty="0"/>
              <a:t>İÇ KONTROL: KAVRAMSAL ÇERÇEVE </a:t>
            </a:r>
          </a:p>
        </p:txBody>
      </p:sp>
      <p:sp>
        <p:nvSpPr>
          <p:cNvPr id="15362" name="Content Placeholder 2">
            <a:extLst>
              <a:ext uri="{FF2B5EF4-FFF2-40B4-BE49-F238E27FC236}">
                <a16:creationId xmlns:a16="http://schemas.microsoft.com/office/drawing/2014/main" id="{9899E184-B419-4522-F6D4-6A6F87BAB707}"/>
              </a:ext>
            </a:extLst>
          </p:cNvPr>
          <p:cNvSpPr>
            <a:spLocks noGrp="1"/>
          </p:cNvSpPr>
          <p:nvPr>
            <p:ph idx="1"/>
          </p:nvPr>
        </p:nvSpPr>
        <p:spPr>
          <a:xfrm>
            <a:off x="684212" y="1700213"/>
            <a:ext cx="7992243" cy="4824412"/>
          </a:xfrm>
        </p:spPr>
        <p:txBody>
          <a:bodyPr>
            <a:normAutofit/>
          </a:bodyPr>
          <a:lstStyle/>
          <a:p>
            <a:pPr marL="0" indent="0" fontAlgn="auto">
              <a:spcAft>
                <a:spcPts val="0"/>
              </a:spcAft>
              <a:buFont typeface="Wingdings"/>
              <a:buNone/>
              <a:defRPr/>
            </a:pPr>
            <a:r>
              <a:rPr lang="tr-TR" b="1" u="sng" dirty="0"/>
              <a:t>İç kontrol, </a:t>
            </a:r>
            <a:r>
              <a:rPr lang="tr-TR" dirty="0"/>
              <a:t>kamu idarelerine tahsis edilen kaynakların:</a:t>
            </a:r>
          </a:p>
          <a:p>
            <a:pPr lvl="2" fontAlgn="auto">
              <a:spcAft>
                <a:spcPts val="0"/>
              </a:spcAft>
              <a:buFont typeface="Arial"/>
              <a:buChar char="•"/>
              <a:defRPr/>
            </a:pPr>
            <a:r>
              <a:rPr lang="tr-TR" sz="2100" dirty="0"/>
              <a:t>stratejik plan ve performans programlarıyla belirlenen amaç ve hedefler doğrultusunda, mevzuata uygun, etkili, ekonomik ve verimli bir şekilde kullanılması</a:t>
            </a:r>
            <a:r>
              <a:rPr lang="tr-TR" sz="2100" b="1" i="1" dirty="0"/>
              <a:t>, (program bütçeyle de tanımlanan)</a:t>
            </a:r>
          </a:p>
          <a:p>
            <a:pPr lvl="2" fontAlgn="auto">
              <a:spcAft>
                <a:spcPts val="0"/>
              </a:spcAft>
              <a:buFont typeface="Arial"/>
              <a:buChar char="•"/>
              <a:defRPr/>
            </a:pPr>
            <a:r>
              <a:rPr lang="tr-TR" sz="2100" dirty="0"/>
              <a:t>varlık ve kaynakların korunması, </a:t>
            </a:r>
          </a:p>
          <a:p>
            <a:pPr lvl="2" fontAlgn="auto">
              <a:spcAft>
                <a:spcPts val="0"/>
              </a:spcAft>
              <a:buFont typeface="Arial"/>
              <a:buChar char="•"/>
              <a:defRPr/>
            </a:pPr>
            <a:r>
              <a:rPr lang="tr-TR" sz="2100" dirty="0"/>
              <a:t>yolsuzluk ve usulsüzlüklerin önlenmesi, </a:t>
            </a:r>
          </a:p>
          <a:p>
            <a:pPr lvl="2" fontAlgn="auto">
              <a:spcAft>
                <a:spcPts val="0"/>
              </a:spcAft>
              <a:buFont typeface="Arial"/>
              <a:buChar char="•"/>
              <a:defRPr/>
            </a:pPr>
            <a:r>
              <a:rPr lang="tr-TR" sz="2100" dirty="0"/>
              <a:t>zamanında, doğru ve güvenilir bilgi üretilmesi </a:t>
            </a:r>
          </a:p>
          <a:p>
            <a:pPr marL="85725" indent="0" fontAlgn="auto">
              <a:spcAft>
                <a:spcPts val="0"/>
              </a:spcAft>
              <a:buFont typeface="Wingdings"/>
              <a:buNone/>
              <a:defRPr/>
            </a:pPr>
            <a:r>
              <a:rPr lang="tr-TR" dirty="0"/>
              <a:t>konularında yeterli güvence sağlayan </a:t>
            </a:r>
            <a:r>
              <a:rPr lang="tr-TR" b="1" u="sng" dirty="0"/>
              <a:t>bir yönetim aracı </a:t>
            </a:r>
            <a:r>
              <a:rPr lang="tr-TR" dirty="0"/>
              <a:t>olarak tanımlanmaktadır.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Başlık 1"/>
          <p:cNvSpPr>
            <a:spLocks noGrp="1"/>
          </p:cNvSpPr>
          <p:nvPr>
            <p:ph type="title"/>
          </p:nvPr>
        </p:nvSpPr>
        <p:spPr>
          <a:xfrm>
            <a:off x="750888" y="301625"/>
            <a:ext cx="8164512" cy="1143000"/>
          </a:xfrm>
        </p:spPr>
        <p:txBody>
          <a:bodyPr/>
          <a:lstStyle/>
          <a:p>
            <a:pPr>
              <a:defRPr/>
            </a:pPr>
            <a:r>
              <a:rPr lang="tr-TR" altLang="tr-TR" sz="2800" dirty="0">
                <a:solidFill>
                  <a:srgbClr val="C00000"/>
                </a:solidFill>
              </a:rPr>
              <a:t>Hesap verme sorumluluğu ….</a:t>
            </a:r>
          </a:p>
        </p:txBody>
      </p:sp>
      <p:sp>
        <p:nvSpPr>
          <p:cNvPr id="3" name="İçerik Yer Tutucusu 2"/>
          <p:cNvSpPr>
            <a:spLocks noGrp="1"/>
          </p:cNvSpPr>
          <p:nvPr>
            <p:ph idx="1"/>
          </p:nvPr>
        </p:nvSpPr>
        <p:spPr>
          <a:xfrm>
            <a:off x="750888" y="1676400"/>
            <a:ext cx="8175625" cy="5029200"/>
          </a:xfrm>
        </p:spPr>
        <p:txBody>
          <a:bodyPr>
            <a:noAutofit/>
          </a:bodyPr>
          <a:lstStyle/>
          <a:p>
            <a:pPr marL="400050" lvl="1" indent="0" algn="just">
              <a:spcBef>
                <a:spcPts val="600"/>
              </a:spcBef>
              <a:spcAft>
                <a:spcPts val="600"/>
              </a:spcAft>
              <a:buFont typeface="Wingdings" pitchFamily="2" charset="2"/>
              <a:buNone/>
              <a:defRPr/>
            </a:pPr>
            <a:r>
              <a:rPr lang="tr-TR" sz="2400" b="1" dirty="0">
                <a:solidFill>
                  <a:schemeClr val="tx1">
                    <a:lumMod val="85000"/>
                    <a:lumOff val="15000"/>
                  </a:schemeClr>
                </a:solidFill>
                <a:ea typeface="+mj-ea"/>
                <a:cs typeface="+mj-cs"/>
              </a:rPr>
              <a:t>5018 Madde 8- </a:t>
            </a:r>
            <a:r>
              <a:rPr lang="tr-TR" sz="2400" dirty="0">
                <a:solidFill>
                  <a:schemeClr val="tx1">
                    <a:lumMod val="85000"/>
                    <a:lumOff val="15000"/>
                  </a:schemeClr>
                </a:solidFill>
                <a:ea typeface="+mj-ea"/>
                <a:cs typeface="+mj-cs"/>
              </a:rPr>
              <a:t>Her türlü kamu kaynağının elde edilmesi ve kullanılmasında görevli ve yetkili olanlar kaynakların;</a:t>
            </a:r>
          </a:p>
          <a:p>
            <a:pPr lvl="1" indent="-342900" algn="just">
              <a:spcBef>
                <a:spcPts val="600"/>
              </a:spcBef>
              <a:spcAft>
                <a:spcPts val="600"/>
              </a:spcAft>
              <a:buFontTx/>
              <a:buChar char="-"/>
              <a:defRPr/>
            </a:pPr>
            <a:r>
              <a:rPr lang="tr-TR" sz="2400" b="1" i="1" u="sng" dirty="0">
                <a:solidFill>
                  <a:schemeClr val="tx1">
                    <a:lumMod val="85000"/>
                    <a:lumOff val="15000"/>
                  </a:schemeClr>
                </a:solidFill>
                <a:ea typeface="+mj-ea"/>
                <a:cs typeface="+mj-cs"/>
              </a:rPr>
              <a:t>etkili, ekonomik, verimli ve hukuka uygun</a:t>
            </a:r>
            <a:r>
              <a:rPr lang="tr-TR" sz="2400" u="sng" dirty="0">
                <a:solidFill>
                  <a:schemeClr val="tx1">
                    <a:lumMod val="85000"/>
                    <a:lumOff val="15000"/>
                  </a:schemeClr>
                </a:solidFill>
                <a:ea typeface="+mj-ea"/>
                <a:cs typeface="+mj-cs"/>
              </a:rPr>
              <a:t> </a:t>
            </a:r>
            <a:r>
              <a:rPr lang="tr-TR" sz="2400" dirty="0">
                <a:solidFill>
                  <a:schemeClr val="tx1">
                    <a:lumMod val="85000"/>
                    <a:lumOff val="15000"/>
                  </a:schemeClr>
                </a:solidFill>
                <a:ea typeface="+mj-ea"/>
                <a:cs typeface="+mj-cs"/>
              </a:rPr>
              <a:t>olarak elde edilmesinden ve kullanılmasından,</a:t>
            </a:r>
          </a:p>
          <a:p>
            <a:pPr lvl="1" indent="-342900" algn="just">
              <a:spcBef>
                <a:spcPts val="600"/>
              </a:spcBef>
              <a:spcAft>
                <a:spcPts val="600"/>
              </a:spcAft>
              <a:buFontTx/>
              <a:buChar char="-"/>
              <a:defRPr/>
            </a:pPr>
            <a:r>
              <a:rPr lang="tr-TR" sz="2400" dirty="0">
                <a:solidFill>
                  <a:schemeClr val="tx1">
                    <a:lumMod val="85000"/>
                    <a:lumOff val="15000"/>
                  </a:schemeClr>
                </a:solidFill>
                <a:ea typeface="+mj-ea"/>
                <a:cs typeface="+mj-cs"/>
              </a:rPr>
              <a:t>muhasebeleştirilmesinden, </a:t>
            </a:r>
          </a:p>
          <a:p>
            <a:pPr lvl="1" indent="-342900" algn="just">
              <a:spcBef>
                <a:spcPts val="600"/>
              </a:spcBef>
              <a:spcAft>
                <a:spcPts val="600"/>
              </a:spcAft>
              <a:buFontTx/>
              <a:buChar char="-"/>
              <a:defRPr/>
            </a:pPr>
            <a:r>
              <a:rPr lang="tr-TR" sz="2400" dirty="0">
                <a:solidFill>
                  <a:schemeClr val="tx1">
                    <a:lumMod val="85000"/>
                    <a:lumOff val="15000"/>
                  </a:schemeClr>
                </a:solidFill>
                <a:ea typeface="+mj-ea"/>
                <a:cs typeface="+mj-cs"/>
              </a:rPr>
              <a:t>raporlanmasından,</a:t>
            </a:r>
          </a:p>
          <a:p>
            <a:pPr lvl="1" indent="-342900" algn="just">
              <a:spcBef>
                <a:spcPts val="600"/>
              </a:spcBef>
              <a:spcAft>
                <a:spcPts val="600"/>
              </a:spcAft>
              <a:buFontTx/>
              <a:buChar char="-"/>
              <a:defRPr/>
            </a:pPr>
            <a:r>
              <a:rPr lang="tr-TR" sz="2400" dirty="0">
                <a:solidFill>
                  <a:schemeClr val="tx1">
                    <a:lumMod val="85000"/>
                    <a:lumOff val="15000"/>
                  </a:schemeClr>
                </a:solidFill>
                <a:ea typeface="+mj-ea"/>
                <a:cs typeface="+mj-cs"/>
              </a:rPr>
              <a:t>kötüye kullanılmaması için </a:t>
            </a:r>
            <a:r>
              <a:rPr lang="tr-TR" sz="2400" b="1" i="1" u="sng" dirty="0">
                <a:solidFill>
                  <a:schemeClr val="tx1">
                    <a:lumMod val="85000"/>
                    <a:lumOff val="15000"/>
                  </a:schemeClr>
                </a:solidFill>
                <a:ea typeface="+mj-ea"/>
                <a:cs typeface="+mj-cs"/>
              </a:rPr>
              <a:t>gerekli önlemlerin alınmasından </a:t>
            </a:r>
          </a:p>
          <a:p>
            <a:pPr marL="400050" lvl="1" indent="0" algn="just">
              <a:spcBef>
                <a:spcPts val="600"/>
              </a:spcBef>
              <a:spcAft>
                <a:spcPts val="600"/>
              </a:spcAft>
              <a:buFont typeface="Wingdings" pitchFamily="2" charset="2"/>
              <a:buNone/>
              <a:defRPr/>
            </a:pPr>
            <a:r>
              <a:rPr lang="tr-TR" sz="2400" dirty="0">
                <a:solidFill>
                  <a:schemeClr val="tx1">
                    <a:lumMod val="85000"/>
                    <a:lumOff val="15000"/>
                  </a:schemeClr>
                </a:solidFill>
                <a:ea typeface="+mj-ea"/>
                <a:cs typeface="+mj-cs"/>
              </a:rPr>
              <a:t>sorumludur ve yetkili kılınmış mercilere hesap vermek zorundadır.</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Başlık">
            <a:extLst>
              <a:ext uri="{FF2B5EF4-FFF2-40B4-BE49-F238E27FC236}">
                <a16:creationId xmlns:a16="http://schemas.microsoft.com/office/drawing/2014/main" id="{DCC8469B-B22B-2B71-418B-1A5734771871}"/>
              </a:ext>
            </a:extLst>
          </p:cNvPr>
          <p:cNvSpPr>
            <a:spLocks noGrp="1" noChangeArrowheads="1"/>
          </p:cNvSpPr>
          <p:nvPr>
            <p:ph type="title"/>
          </p:nvPr>
        </p:nvSpPr>
        <p:spPr>
          <a:xfrm>
            <a:off x="671513" y="333375"/>
            <a:ext cx="6953250" cy="588963"/>
          </a:xfrm>
        </p:spPr>
        <p:txBody>
          <a:bodyPr/>
          <a:lstStyle/>
          <a:p>
            <a:r>
              <a:rPr lang="tr-TR" altLang="tr-TR" sz="2400" b="1">
                <a:solidFill>
                  <a:srgbClr val="002060"/>
                </a:solidFill>
              </a:rPr>
              <a:t>İç Kontrolü Anlamak:</a:t>
            </a:r>
            <a:r>
              <a:rPr lang="en-US" altLang="tr-TR" sz="2400" b="1">
                <a:solidFill>
                  <a:srgbClr val="002060"/>
                </a:solidFill>
              </a:rPr>
              <a:t> </a:t>
            </a:r>
            <a:r>
              <a:rPr lang="tr-TR" altLang="tr-TR" sz="2400" b="1">
                <a:solidFill>
                  <a:srgbClr val="002060"/>
                </a:solidFill>
              </a:rPr>
              <a:t>Bazı Sihirli Sözcükler</a:t>
            </a:r>
          </a:p>
        </p:txBody>
      </p:sp>
      <p:sp>
        <p:nvSpPr>
          <p:cNvPr id="6147" name="2 İçerik Yer Tutucusu">
            <a:extLst>
              <a:ext uri="{FF2B5EF4-FFF2-40B4-BE49-F238E27FC236}">
                <a16:creationId xmlns:a16="http://schemas.microsoft.com/office/drawing/2014/main" id="{4490B15A-72C2-F4B8-C0EE-460C5DE80634}"/>
              </a:ext>
            </a:extLst>
          </p:cNvPr>
          <p:cNvSpPr>
            <a:spLocks noGrp="1"/>
          </p:cNvSpPr>
          <p:nvPr>
            <p:ph idx="1"/>
          </p:nvPr>
        </p:nvSpPr>
        <p:spPr>
          <a:xfrm>
            <a:off x="703263" y="1773238"/>
            <a:ext cx="8116887" cy="4751387"/>
          </a:xfrm>
        </p:spPr>
        <p:txBody>
          <a:bodyPr>
            <a:normAutofit lnSpcReduction="10000"/>
          </a:bodyPr>
          <a:lstStyle/>
          <a:p>
            <a:pPr marL="320040" indent="-320040" fontAlgn="auto">
              <a:spcAft>
                <a:spcPts val="0"/>
              </a:spcAft>
              <a:buFont typeface="Wingdings"/>
              <a:buNone/>
              <a:defRPr/>
            </a:pPr>
            <a:r>
              <a:rPr lang="tr-TR" sz="1950" b="1" dirty="0">
                <a:solidFill>
                  <a:srgbClr val="002060"/>
                </a:solidFill>
              </a:rPr>
              <a:t>Makul güvenceyi sağlama arayışı…</a:t>
            </a:r>
          </a:p>
          <a:p>
            <a:pPr marL="640080" lvl="1" indent="-274320" fontAlgn="auto">
              <a:spcAft>
                <a:spcPts val="0"/>
              </a:spcAft>
              <a:buFont typeface="Wingdings 2"/>
              <a:buNone/>
              <a:defRPr/>
            </a:pPr>
            <a:r>
              <a:rPr lang="tr-TR" dirty="0"/>
              <a:t>Kurallara/mevzuata uyma: uygunluk…</a:t>
            </a:r>
          </a:p>
          <a:p>
            <a:pPr marL="640080" lvl="1" indent="-274320" fontAlgn="auto">
              <a:spcAft>
                <a:spcPts val="0"/>
              </a:spcAft>
              <a:buFont typeface="Georgia" pitchFamily="18" charset="0"/>
              <a:buNone/>
              <a:defRPr/>
            </a:pPr>
            <a:r>
              <a:rPr lang="tr-TR" dirty="0"/>
              <a:t>Etkinlik ve etkililik: önemli bir sorun alanı…</a:t>
            </a:r>
          </a:p>
          <a:p>
            <a:pPr marL="640080" lvl="1" indent="-274320" fontAlgn="auto">
              <a:spcAft>
                <a:spcPts val="0"/>
              </a:spcAft>
              <a:buFont typeface="Georgia" pitchFamily="18" charset="0"/>
              <a:buNone/>
              <a:defRPr/>
            </a:pPr>
            <a:r>
              <a:rPr lang="tr-TR" dirty="0"/>
              <a:t>Güvenilirlik: mali raporlama, hesap verebilirlik</a:t>
            </a:r>
          </a:p>
          <a:p>
            <a:pPr marL="640080" lvl="1" indent="-274320" fontAlgn="auto">
              <a:spcAft>
                <a:spcPts val="0"/>
              </a:spcAft>
              <a:buFont typeface="Georgia" pitchFamily="18" charset="0"/>
              <a:buNone/>
              <a:defRPr/>
            </a:pPr>
            <a:r>
              <a:rPr lang="tr-TR" dirty="0"/>
              <a:t>Varlıkları koruma: sahip olabiliyor mu?</a:t>
            </a:r>
          </a:p>
          <a:p>
            <a:pPr marL="640080" lvl="1" indent="-274320" fontAlgn="auto">
              <a:spcAft>
                <a:spcPts val="0"/>
              </a:spcAft>
              <a:buFont typeface="Georgia" pitchFamily="18" charset="0"/>
              <a:buNone/>
              <a:defRPr/>
            </a:pPr>
            <a:r>
              <a:rPr lang="tr-TR" dirty="0"/>
              <a:t>Kamu kaynağı: bize emanet…</a:t>
            </a:r>
          </a:p>
          <a:p>
            <a:pPr marL="640080" lvl="1" indent="-274320" fontAlgn="auto">
              <a:spcBef>
                <a:spcPts val="0"/>
              </a:spcBef>
              <a:spcAft>
                <a:spcPts val="0"/>
              </a:spcAft>
              <a:buFont typeface="Wingdings 2"/>
              <a:buNone/>
              <a:defRPr/>
            </a:pPr>
            <a:endParaRPr lang="tr-TR" dirty="0"/>
          </a:p>
          <a:p>
            <a:pPr marL="320040" indent="-320040" fontAlgn="auto">
              <a:spcAft>
                <a:spcPts val="0"/>
              </a:spcAft>
              <a:buFont typeface="Georgia" pitchFamily="18" charset="0"/>
              <a:buNone/>
              <a:defRPr/>
            </a:pPr>
            <a:r>
              <a:rPr lang="tr-TR" sz="1950" b="1" dirty="0">
                <a:solidFill>
                  <a:srgbClr val="002060"/>
                </a:solidFill>
              </a:rPr>
              <a:t>İç kontrolün bir süreç olması…</a:t>
            </a:r>
          </a:p>
          <a:p>
            <a:pPr marL="266700" lvl="1" indent="0" fontAlgn="auto">
              <a:spcAft>
                <a:spcPts val="0"/>
              </a:spcAft>
              <a:buFont typeface="Wingdings 2"/>
              <a:buNone/>
              <a:defRPr/>
            </a:pPr>
            <a:r>
              <a:rPr lang="tr-TR" dirty="0"/>
              <a:t>Misyonu gerçekleştirme doğrultusunda faaliyetleri sürdürme</a:t>
            </a:r>
          </a:p>
          <a:p>
            <a:pPr marL="266700" lvl="1" indent="0" fontAlgn="auto">
              <a:spcAft>
                <a:spcPts val="0"/>
              </a:spcAft>
              <a:buFont typeface="Wingdings 2"/>
              <a:buNone/>
              <a:defRPr/>
            </a:pPr>
            <a:r>
              <a:rPr lang="tr-TR" dirty="0"/>
              <a:t>Riskleri görebilme yeteneği</a:t>
            </a:r>
          </a:p>
          <a:p>
            <a:pPr marL="640080" lvl="1" indent="-274320" fontAlgn="auto">
              <a:spcAft>
                <a:spcPts val="0"/>
              </a:spcAft>
              <a:buFont typeface="Georgia" pitchFamily="18" charset="0"/>
              <a:buNone/>
              <a:defRPr/>
            </a:pPr>
            <a:endParaRPr lang="tr-TR" dirty="0"/>
          </a:p>
          <a:p>
            <a:pPr marL="640080" lvl="1" indent="-274320" fontAlgn="auto">
              <a:spcAft>
                <a:spcPts val="0"/>
              </a:spcAft>
              <a:buFont typeface="Georgia" pitchFamily="18" charset="0"/>
              <a:buNone/>
              <a:defRPr/>
            </a:pPr>
            <a:endParaRPr lang="tr-TR" dirty="0"/>
          </a:p>
          <a:p>
            <a:pPr marL="640080" lvl="1" indent="-274320" fontAlgn="auto">
              <a:spcAft>
                <a:spcPts val="0"/>
              </a:spcAft>
              <a:buFont typeface="Georgia" pitchFamily="18" charset="0"/>
              <a:buNone/>
              <a:defRPr/>
            </a:pPr>
            <a:endParaRPr lang="tr-TR" dirty="0"/>
          </a:p>
          <a:p>
            <a:pPr marL="640080" lvl="1" indent="-274320" fontAlgn="auto">
              <a:spcAft>
                <a:spcPts val="0"/>
              </a:spcAft>
              <a:buFont typeface="Georgia" pitchFamily="18" charset="0"/>
              <a:buNone/>
              <a:defRPr/>
            </a:pP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Başlık">
            <a:extLst>
              <a:ext uri="{FF2B5EF4-FFF2-40B4-BE49-F238E27FC236}">
                <a16:creationId xmlns:a16="http://schemas.microsoft.com/office/drawing/2014/main" id="{F9EA7FC9-F67E-9EA2-0FA1-54D7BB71580B}"/>
              </a:ext>
            </a:extLst>
          </p:cNvPr>
          <p:cNvSpPr>
            <a:spLocks noGrp="1"/>
          </p:cNvSpPr>
          <p:nvPr>
            <p:ph type="title"/>
          </p:nvPr>
        </p:nvSpPr>
        <p:spPr>
          <a:xfrm>
            <a:off x="611188" y="333375"/>
            <a:ext cx="6386512" cy="588963"/>
          </a:xfrm>
        </p:spPr>
        <p:txBody>
          <a:bodyPr>
            <a:normAutofit/>
          </a:bodyPr>
          <a:lstStyle/>
          <a:p>
            <a:pPr fontAlgn="auto">
              <a:spcAft>
                <a:spcPts val="0"/>
              </a:spcAft>
              <a:defRPr/>
            </a:pPr>
            <a:r>
              <a:rPr lang="tr-TR" sz="2400" b="1" dirty="0">
                <a:solidFill>
                  <a:srgbClr val="002060"/>
                </a:solidFill>
                <a:latin typeface="+mn-lt"/>
              </a:rPr>
              <a:t>İç Kontrolün Dört Temel Hedefi ve Beş Bileşeni</a:t>
            </a:r>
          </a:p>
        </p:txBody>
      </p:sp>
      <p:sp>
        <p:nvSpPr>
          <p:cNvPr id="6147" name="2 İçerik Yer Tutucusu">
            <a:extLst>
              <a:ext uri="{FF2B5EF4-FFF2-40B4-BE49-F238E27FC236}">
                <a16:creationId xmlns:a16="http://schemas.microsoft.com/office/drawing/2014/main" id="{A24867FD-7385-E6C0-9F42-DAA5FE420B89}"/>
              </a:ext>
            </a:extLst>
          </p:cNvPr>
          <p:cNvSpPr>
            <a:spLocks noGrp="1"/>
          </p:cNvSpPr>
          <p:nvPr>
            <p:ph idx="1"/>
          </p:nvPr>
        </p:nvSpPr>
        <p:spPr>
          <a:xfrm>
            <a:off x="25400" y="1773238"/>
            <a:ext cx="5329238" cy="4751387"/>
          </a:xfrm>
        </p:spPr>
        <p:txBody>
          <a:bodyPr>
            <a:normAutofit lnSpcReduction="10000"/>
          </a:bodyPr>
          <a:lstStyle/>
          <a:p>
            <a:pPr marL="130969" indent="-7144" fontAlgn="auto">
              <a:spcAft>
                <a:spcPts val="0"/>
              </a:spcAft>
              <a:buFont typeface="Wingdings"/>
              <a:buNone/>
              <a:defRPr/>
            </a:pPr>
            <a:r>
              <a:rPr lang="tr-TR" sz="1800" b="1" dirty="0"/>
              <a:t>İç kontrol dört genel hedef üzerine kurulmuştur (INTOSAI):</a:t>
            </a:r>
          </a:p>
          <a:p>
            <a:pPr marL="603647" lvl="1" indent="-117872" fontAlgn="auto">
              <a:spcAft>
                <a:spcPts val="0"/>
              </a:spcAft>
              <a:buFont typeface="Georgia" pitchFamily="18" charset="0"/>
              <a:buChar char="–"/>
              <a:defRPr/>
            </a:pPr>
            <a:r>
              <a:rPr lang="tr-TR" sz="1500" dirty="0"/>
              <a:t>Hesap verme sorumluluğu (raporlama), </a:t>
            </a:r>
          </a:p>
          <a:p>
            <a:pPr marL="603647" lvl="1" indent="-117872" fontAlgn="auto">
              <a:spcAft>
                <a:spcPts val="0"/>
              </a:spcAft>
              <a:buFont typeface="Georgia" pitchFamily="18" charset="0"/>
              <a:buChar char="–"/>
              <a:defRPr/>
            </a:pPr>
            <a:r>
              <a:rPr lang="tr-TR" sz="1500" dirty="0"/>
              <a:t>Uygunluk (yasalara ve yönetmeliklere), </a:t>
            </a:r>
          </a:p>
          <a:p>
            <a:pPr marL="603647" lvl="1" indent="-117872" fontAlgn="auto">
              <a:spcAft>
                <a:spcPts val="0"/>
              </a:spcAft>
              <a:buFont typeface="Georgia" pitchFamily="18" charset="0"/>
              <a:buChar char="–"/>
              <a:defRPr/>
            </a:pPr>
            <a:r>
              <a:rPr lang="tr-TR" sz="1500" dirty="0"/>
              <a:t>Faaliyetlerin değerlendirilmesi</a:t>
            </a:r>
            <a:r>
              <a:rPr lang="en-US" sz="1500" dirty="0"/>
              <a:t> </a:t>
            </a:r>
            <a:r>
              <a:rPr lang="tr-TR" sz="1500" dirty="0"/>
              <a:t>(düzenli, etik kurallarına uygun, ekonomik, verimli ve etkin),</a:t>
            </a:r>
          </a:p>
          <a:p>
            <a:pPr marL="603647" lvl="1" indent="-117872" fontAlgn="auto">
              <a:spcAft>
                <a:spcPts val="0"/>
              </a:spcAft>
              <a:buFont typeface="Georgia" pitchFamily="18" charset="0"/>
              <a:buChar char="–"/>
              <a:defRPr/>
            </a:pPr>
            <a:r>
              <a:rPr lang="tr-TR" sz="1500" dirty="0"/>
              <a:t>Kaynakları koruma.</a:t>
            </a:r>
          </a:p>
          <a:p>
            <a:pPr marL="130969" lvl="1" indent="-7144" fontAlgn="auto">
              <a:spcAft>
                <a:spcPts val="0"/>
              </a:spcAft>
              <a:buClr>
                <a:srgbClr val="A04DA3"/>
              </a:buClr>
              <a:buFont typeface="Wingdings 2"/>
              <a:buNone/>
              <a:defRPr/>
            </a:pPr>
            <a:r>
              <a:rPr lang="tr-TR" b="1" dirty="0"/>
              <a:t>Dört hedefi hayata geçirmeye yönelik beş bileşen (COSO, INTOSAI)</a:t>
            </a:r>
          </a:p>
          <a:p>
            <a:pPr marL="603647" lvl="1" indent="-117872" fontAlgn="auto">
              <a:spcAft>
                <a:spcPts val="0"/>
              </a:spcAft>
              <a:buFont typeface="Georgia" pitchFamily="18" charset="0"/>
              <a:buChar char="–"/>
              <a:defRPr/>
            </a:pPr>
            <a:r>
              <a:rPr lang="tr-TR" sz="1500" dirty="0"/>
              <a:t>Kontrol ortamı: Kurumun iş görme biçimi</a:t>
            </a:r>
          </a:p>
          <a:p>
            <a:pPr marL="603647" lvl="1" indent="-117872" fontAlgn="auto">
              <a:spcAft>
                <a:spcPts val="0"/>
              </a:spcAft>
              <a:buFont typeface="Georgia" pitchFamily="18" charset="0"/>
              <a:buChar char="–"/>
              <a:defRPr/>
            </a:pPr>
            <a:r>
              <a:rPr lang="tr-TR" sz="1500" dirty="0"/>
              <a:t>Risk değerlendirme: Hedeflere ulaşma ve riskler</a:t>
            </a:r>
          </a:p>
          <a:p>
            <a:pPr marL="603647" lvl="1" indent="-117872" fontAlgn="auto">
              <a:spcAft>
                <a:spcPts val="0"/>
              </a:spcAft>
              <a:buFont typeface="Georgia" pitchFamily="18" charset="0"/>
              <a:buChar char="–"/>
              <a:defRPr/>
            </a:pPr>
            <a:r>
              <a:rPr lang="tr-TR" sz="1500" dirty="0"/>
              <a:t>Kontrol faaliyetleri: Politikalar ve prosedürler</a:t>
            </a:r>
          </a:p>
          <a:p>
            <a:pPr marL="603647" lvl="1" indent="-117872" fontAlgn="auto">
              <a:spcAft>
                <a:spcPts val="0"/>
              </a:spcAft>
              <a:buFont typeface="Georgia" pitchFamily="18" charset="0"/>
              <a:buChar char="–"/>
              <a:defRPr/>
            </a:pPr>
            <a:r>
              <a:rPr lang="tr-TR" sz="1500" dirty="0"/>
              <a:t>Bilgi ve iletişim: Bilgilendirme, iletişim</a:t>
            </a:r>
          </a:p>
          <a:p>
            <a:pPr marL="603647" lvl="1" indent="-117872" fontAlgn="auto">
              <a:spcAft>
                <a:spcPts val="0"/>
              </a:spcAft>
              <a:buFont typeface="Georgia" pitchFamily="18" charset="0"/>
              <a:buChar char="–"/>
              <a:defRPr/>
            </a:pPr>
            <a:r>
              <a:rPr lang="tr-TR" sz="1500" dirty="0"/>
              <a:t>İzleme: Değerlendirme ve denetim</a:t>
            </a:r>
          </a:p>
          <a:p>
            <a:pPr marL="266700" lvl="1" indent="0" fontAlgn="auto">
              <a:spcAft>
                <a:spcPts val="0"/>
              </a:spcAft>
              <a:buFont typeface="Wingdings 2"/>
              <a:buNone/>
              <a:defRPr/>
            </a:pPr>
            <a:endParaRPr lang="tr-TR" dirty="0"/>
          </a:p>
          <a:p>
            <a:pPr marL="640080" lvl="1" indent="-274320" fontAlgn="auto">
              <a:spcAft>
                <a:spcPts val="0"/>
              </a:spcAft>
              <a:buFont typeface="Georgia" pitchFamily="18" charset="0"/>
              <a:buNone/>
              <a:defRPr/>
            </a:pPr>
            <a:endParaRPr lang="tr-TR" dirty="0"/>
          </a:p>
          <a:p>
            <a:pPr marL="640080" lvl="1" indent="-274320" fontAlgn="auto">
              <a:spcAft>
                <a:spcPts val="0"/>
              </a:spcAft>
              <a:buFont typeface="Georgia" pitchFamily="18" charset="0"/>
              <a:buNone/>
              <a:defRPr/>
            </a:pPr>
            <a:endParaRPr lang="tr-TR" dirty="0"/>
          </a:p>
          <a:p>
            <a:pPr marL="640080" lvl="1" indent="-274320" fontAlgn="auto">
              <a:spcAft>
                <a:spcPts val="0"/>
              </a:spcAft>
              <a:buFont typeface="Georgia" pitchFamily="18" charset="0"/>
              <a:buNone/>
              <a:defRPr/>
            </a:pPr>
            <a:endParaRPr lang="tr-TR" dirty="0"/>
          </a:p>
          <a:p>
            <a:pPr marL="640080" lvl="1" indent="-274320" fontAlgn="auto">
              <a:spcAft>
                <a:spcPts val="0"/>
              </a:spcAft>
              <a:buFont typeface="Georgia" pitchFamily="18" charset="0"/>
              <a:buNone/>
              <a:defRPr/>
            </a:pPr>
            <a:endParaRPr lang="tr-TR" dirty="0"/>
          </a:p>
        </p:txBody>
      </p:sp>
      <p:pic>
        <p:nvPicPr>
          <p:cNvPr id="21508" name="Resim 98">
            <a:extLst>
              <a:ext uri="{FF2B5EF4-FFF2-40B4-BE49-F238E27FC236}">
                <a16:creationId xmlns:a16="http://schemas.microsoft.com/office/drawing/2014/main" id="{CDB2A69A-5BC9-0BB5-E29A-3CED9F5EA5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0175" y="3141663"/>
            <a:ext cx="3933825" cy="2735262"/>
          </a:xfrm>
          <a:prstGeom prst="rect">
            <a:avLst/>
          </a:prstGeom>
          <a:solidFill>
            <a:srgbClr val="BAAB40"/>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4459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C920DC7-9E49-91EB-F3D7-4BD8981930EC}"/>
              </a:ext>
            </a:extLst>
          </p:cNvPr>
          <p:cNvSpPr>
            <a:spLocks noGrp="1" noChangeArrowheads="1"/>
          </p:cNvSpPr>
          <p:nvPr>
            <p:ph type="title"/>
          </p:nvPr>
        </p:nvSpPr>
        <p:spPr>
          <a:xfrm>
            <a:off x="683568" y="404664"/>
            <a:ext cx="6172200" cy="477838"/>
          </a:xfrm>
        </p:spPr>
        <p:txBody>
          <a:bodyPr/>
          <a:lstStyle/>
          <a:p>
            <a:r>
              <a:rPr lang="tr-TR" altLang="tr-TR" sz="2400" b="1" dirty="0"/>
              <a:t>İç Kontrol Zayıflığı</a:t>
            </a:r>
            <a:r>
              <a:rPr lang="en-US" altLang="tr-TR" sz="2400" b="1" dirty="0"/>
              <a:t> </a:t>
            </a:r>
            <a:r>
              <a:rPr lang="tr-TR" sz="2400" b="1" noProof="0" dirty="0"/>
              <a:t>sonucunda</a:t>
            </a:r>
            <a:r>
              <a:rPr lang="tr-TR" altLang="tr-TR" sz="2400" b="1" dirty="0"/>
              <a:t>…</a:t>
            </a:r>
          </a:p>
        </p:txBody>
      </p:sp>
      <p:sp>
        <p:nvSpPr>
          <p:cNvPr id="16387" name="Rectangle 3">
            <a:extLst>
              <a:ext uri="{FF2B5EF4-FFF2-40B4-BE49-F238E27FC236}">
                <a16:creationId xmlns:a16="http://schemas.microsoft.com/office/drawing/2014/main" id="{AB697703-BC6E-DC2F-E463-C15ADC5D0896}"/>
              </a:ext>
            </a:extLst>
          </p:cNvPr>
          <p:cNvSpPr>
            <a:spLocks noGrp="1" noChangeArrowheads="1"/>
          </p:cNvSpPr>
          <p:nvPr>
            <p:ph idx="1"/>
          </p:nvPr>
        </p:nvSpPr>
        <p:spPr>
          <a:xfrm>
            <a:off x="683568" y="1412776"/>
            <a:ext cx="7488832" cy="5328592"/>
          </a:xfrm>
        </p:spPr>
        <p:txBody>
          <a:bodyPr>
            <a:normAutofit/>
          </a:bodyPr>
          <a:lstStyle/>
          <a:p>
            <a:pPr marL="320040" indent="-320040" fontAlgn="auto">
              <a:spcAft>
                <a:spcPts val="0"/>
              </a:spcAft>
              <a:buFont typeface="Wingdings" pitchFamily="2" charset="2"/>
              <a:buNone/>
              <a:defRPr/>
            </a:pPr>
            <a:r>
              <a:rPr lang="tr-TR" sz="1500" dirty="0">
                <a:solidFill>
                  <a:srgbClr val="F81D06"/>
                </a:solidFill>
                <a:latin typeface="Comic Sans MS" pitchFamily="66" charset="0"/>
              </a:rPr>
              <a:t>	</a:t>
            </a:r>
            <a:endParaRPr lang="tr-TR" sz="1500" dirty="0">
              <a:solidFill>
                <a:srgbClr val="000000"/>
              </a:solidFill>
              <a:latin typeface="Comic Sans MS" pitchFamily="66" charset="0"/>
            </a:endParaRPr>
          </a:p>
          <a:p>
            <a:pPr marL="320040" indent="-320040" fontAlgn="auto">
              <a:spcBef>
                <a:spcPts val="600"/>
              </a:spcBef>
              <a:spcAft>
                <a:spcPts val="600"/>
              </a:spcAft>
              <a:buFont typeface="Wingdings"/>
              <a:buChar char=""/>
              <a:defRPr/>
            </a:pPr>
            <a:r>
              <a:rPr lang="tr-TR" sz="2800" b="1" dirty="0">
                <a:solidFill>
                  <a:srgbClr val="000000"/>
                </a:solidFill>
              </a:rPr>
              <a:t>İsabetsiz yönetim kararları</a:t>
            </a:r>
          </a:p>
          <a:p>
            <a:pPr marL="320040" indent="-320040" fontAlgn="auto">
              <a:spcBef>
                <a:spcPts val="600"/>
              </a:spcBef>
              <a:spcAft>
                <a:spcPts val="600"/>
              </a:spcAft>
              <a:buFont typeface="Wingdings"/>
              <a:buChar char=""/>
              <a:defRPr/>
            </a:pPr>
            <a:r>
              <a:rPr lang="tr-TR" sz="2800" b="1" dirty="0">
                <a:solidFill>
                  <a:srgbClr val="000000"/>
                </a:solidFill>
              </a:rPr>
              <a:t>Faaliyetlerin doğru planlanamaması ve yerine getirilememesi</a:t>
            </a:r>
          </a:p>
          <a:p>
            <a:pPr marL="320040" indent="-320040" fontAlgn="auto">
              <a:spcBef>
                <a:spcPts val="600"/>
              </a:spcBef>
              <a:spcAft>
                <a:spcPts val="600"/>
              </a:spcAft>
              <a:buFont typeface="Wingdings"/>
              <a:buChar char=""/>
              <a:defRPr/>
            </a:pPr>
            <a:r>
              <a:rPr lang="tr-TR" sz="2800" b="1" dirty="0">
                <a:solidFill>
                  <a:srgbClr val="000000"/>
                </a:solidFill>
              </a:rPr>
              <a:t>İtibar kaybı</a:t>
            </a:r>
          </a:p>
          <a:p>
            <a:pPr marL="320040" indent="-320040" fontAlgn="auto">
              <a:spcBef>
                <a:spcPts val="600"/>
              </a:spcBef>
              <a:spcAft>
                <a:spcPts val="600"/>
              </a:spcAft>
              <a:buFont typeface="Wingdings"/>
              <a:buChar char=""/>
              <a:defRPr/>
            </a:pPr>
            <a:r>
              <a:rPr lang="tr-TR" sz="2800" b="1" dirty="0">
                <a:solidFill>
                  <a:srgbClr val="000000"/>
                </a:solidFill>
              </a:rPr>
              <a:t>Varlıkların kaybı</a:t>
            </a:r>
          </a:p>
          <a:p>
            <a:pPr marL="320040" indent="-320040" fontAlgn="auto">
              <a:spcBef>
                <a:spcPts val="600"/>
              </a:spcBef>
              <a:spcAft>
                <a:spcPts val="600"/>
              </a:spcAft>
              <a:buFont typeface="Wingdings"/>
              <a:buChar char=""/>
              <a:defRPr/>
            </a:pPr>
            <a:r>
              <a:rPr lang="tr-TR" sz="2800" b="1" dirty="0">
                <a:solidFill>
                  <a:srgbClr val="000000"/>
                </a:solidFill>
              </a:rPr>
              <a:t>Kaynak kullanımında israf</a:t>
            </a:r>
          </a:p>
          <a:p>
            <a:pPr marL="320040" indent="-320040" fontAlgn="auto">
              <a:spcBef>
                <a:spcPts val="600"/>
              </a:spcBef>
              <a:spcAft>
                <a:spcPts val="600"/>
              </a:spcAft>
              <a:buFont typeface="Wingdings"/>
              <a:buChar char=""/>
              <a:defRPr/>
            </a:pPr>
            <a:r>
              <a:rPr lang="tr-TR" sz="2800" b="1" dirty="0">
                <a:solidFill>
                  <a:srgbClr val="000000"/>
                </a:solidFill>
              </a:rPr>
              <a:t>Hizmetlerde yetersizlik ve kalitesizlik</a:t>
            </a:r>
          </a:p>
          <a:p>
            <a:pPr marL="320040" indent="-320040" fontAlgn="auto">
              <a:spcBef>
                <a:spcPts val="600"/>
              </a:spcBef>
              <a:spcAft>
                <a:spcPts val="600"/>
              </a:spcAft>
              <a:buFont typeface="Wingdings"/>
              <a:buChar char=""/>
              <a:defRPr/>
            </a:pPr>
            <a:r>
              <a:rPr lang="tr-TR" sz="2800" b="1" dirty="0">
                <a:solidFill>
                  <a:srgbClr val="000000"/>
                </a:solidFill>
              </a:rPr>
              <a:t>Yolsuzluk ve usulsüzlükle birlikte karışan </a:t>
            </a:r>
            <a:r>
              <a:rPr lang="tr-TR" sz="2800" b="1" i="1" dirty="0">
                <a:solidFill>
                  <a:srgbClr val="000000"/>
                </a:solidFill>
              </a:rPr>
              <a:t>sorumluluk riski</a:t>
            </a:r>
            <a:r>
              <a:rPr lang="tr-TR" sz="2800" b="1" dirty="0">
                <a:solidFill>
                  <a:srgbClr val="000000"/>
                </a:solidFill>
              </a:rPr>
              <a:t>…</a:t>
            </a:r>
          </a:p>
        </p:txBody>
      </p:sp>
    </p:spTree>
    <p:extLst>
      <p:ext uri="{BB962C8B-B14F-4D97-AF65-F5344CB8AC3E}">
        <p14:creationId xmlns:p14="http://schemas.microsoft.com/office/powerpoint/2010/main" val="3136048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Başlık 1">
            <a:extLst>
              <a:ext uri="{FF2B5EF4-FFF2-40B4-BE49-F238E27FC236}">
                <a16:creationId xmlns:a16="http://schemas.microsoft.com/office/drawing/2014/main" id="{6E058C5A-2A8C-2660-D5A8-E0220AD4A528}"/>
              </a:ext>
            </a:extLst>
          </p:cNvPr>
          <p:cNvSpPr>
            <a:spLocks noGrp="1" noChangeArrowheads="1"/>
          </p:cNvSpPr>
          <p:nvPr>
            <p:ph type="title"/>
          </p:nvPr>
        </p:nvSpPr>
        <p:spPr>
          <a:xfrm>
            <a:off x="827584" y="332656"/>
            <a:ext cx="6318250" cy="638175"/>
          </a:xfrm>
        </p:spPr>
        <p:txBody>
          <a:bodyPr/>
          <a:lstStyle/>
          <a:p>
            <a:r>
              <a:rPr lang="tr-TR" altLang="tr-TR" sz="2700" b="1" dirty="0"/>
              <a:t>İç Kontrol: 5018’le gelen yasal çerçeve</a:t>
            </a:r>
          </a:p>
        </p:txBody>
      </p:sp>
      <p:sp>
        <p:nvSpPr>
          <p:cNvPr id="17411" name="İçerik Yer Tutucusu 2">
            <a:extLst>
              <a:ext uri="{FF2B5EF4-FFF2-40B4-BE49-F238E27FC236}">
                <a16:creationId xmlns:a16="http://schemas.microsoft.com/office/drawing/2014/main" id="{973B560C-9A86-0F16-04AD-F1B6BB06DEB0}"/>
              </a:ext>
            </a:extLst>
          </p:cNvPr>
          <p:cNvSpPr>
            <a:spLocks noGrp="1" noChangeArrowheads="1"/>
          </p:cNvSpPr>
          <p:nvPr>
            <p:ph idx="1"/>
          </p:nvPr>
        </p:nvSpPr>
        <p:spPr>
          <a:xfrm>
            <a:off x="628650" y="2133600"/>
            <a:ext cx="7029450" cy="3654425"/>
          </a:xfrm>
        </p:spPr>
        <p:txBody>
          <a:bodyPr/>
          <a:lstStyle/>
          <a:p>
            <a:pPr marL="0" indent="0">
              <a:buFont typeface="Wingdings" pitchFamily="2" charset="2"/>
              <a:buNone/>
            </a:pPr>
            <a:r>
              <a:rPr lang="tr-TR" altLang="tr-TR"/>
              <a:t>5018 sayılı kanun ve buna ilişkin ikincil mevzuat, COSO modelini esas alan bir iç kontrol sisteminin kurulmasını hedeflemiştir.  </a:t>
            </a:r>
          </a:p>
          <a:p>
            <a:pPr marL="0" indent="0">
              <a:buFont typeface="Wingdings" pitchFamily="2" charset="2"/>
              <a:buNone/>
            </a:pPr>
            <a:endParaRPr lang="tr-TR" altLang="tr-TR"/>
          </a:p>
          <a:p>
            <a:pPr marL="0" indent="0">
              <a:buFont typeface="Wingdings" pitchFamily="2" charset="2"/>
              <a:buNone/>
            </a:pPr>
            <a:r>
              <a:rPr lang="tr-TR" altLang="tr-TR"/>
              <a:t>Kanunun 55 inci maddesinde iç kontrol;.</a:t>
            </a:r>
          </a:p>
          <a:p>
            <a:pPr marL="0" indent="0">
              <a:buFont typeface="Wingdings" pitchFamily="2" charset="2"/>
              <a:buNone/>
            </a:pPr>
            <a:endParaRPr lang="tr-TR" altLang="tr-TR"/>
          </a:p>
        </p:txBody>
      </p:sp>
      <p:sp>
        <p:nvSpPr>
          <p:cNvPr id="4" name="Slayt Numarası Yer Tutucusu 3">
            <a:extLst>
              <a:ext uri="{FF2B5EF4-FFF2-40B4-BE49-F238E27FC236}">
                <a16:creationId xmlns:a16="http://schemas.microsoft.com/office/drawing/2014/main" id="{6436A0A8-C4F7-7680-6B79-12D61743E74D}"/>
              </a:ext>
            </a:extLst>
          </p:cNvPr>
          <p:cNvSpPr>
            <a:spLocks noGrp="1"/>
          </p:cNvSpPr>
          <p:nvPr>
            <p:ph type="sldNum" sz="quarter" idx="12"/>
          </p:nvPr>
        </p:nvSpPr>
        <p:spPr/>
        <p:txBody>
          <a:bodyPr>
            <a:normAutofit fontScale="85000" lnSpcReduction="20000"/>
          </a:bodyPr>
          <a:lstStyle/>
          <a:p>
            <a:pPr>
              <a:defRPr/>
            </a:pPr>
            <a:fld id="{B35837F5-7DF3-914A-BA8B-D1CFFAF4432C}" type="slidenum">
              <a:rPr lang="tr-TR"/>
              <a:pPr>
                <a:defRPr/>
              </a:pPr>
              <a:t>11</a:t>
            </a:fld>
            <a:endParaRPr lang="tr-T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Başlık 1">
            <a:extLst>
              <a:ext uri="{FF2B5EF4-FFF2-40B4-BE49-F238E27FC236}">
                <a16:creationId xmlns:a16="http://schemas.microsoft.com/office/drawing/2014/main" id="{82F73B15-46B2-ACAF-0AF3-91C9BF2D3D92}"/>
              </a:ext>
            </a:extLst>
          </p:cNvPr>
          <p:cNvSpPr>
            <a:spLocks noGrp="1" noChangeArrowheads="1"/>
          </p:cNvSpPr>
          <p:nvPr>
            <p:ph type="title"/>
          </p:nvPr>
        </p:nvSpPr>
        <p:spPr>
          <a:xfrm>
            <a:off x="612775" y="228600"/>
            <a:ext cx="8153400" cy="990600"/>
          </a:xfrm>
        </p:spPr>
        <p:txBody>
          <a:bodyPr/>
          <a:lstStyle/>
          <a:p>
            <a:endParaRPr lang="tr-TR" altLang="tr-TR"/>
          </a:p>
        </p:txBody>
      </p:sp>
      <p:sp>
        <p:nvSpPr>
          <p:cNvPr id="18435" name="İçerik Yer Tutucusu 2">
            <a:extLst>
              <a:ext uri="{FF2B5EF4-FFF2-40B4-BE49-F238E27FC236}">
                <a16:creationId xmlns:a16="http://schemas.microsoft.com/office/drawing/2014/main" id="{4A9B325D-F91C-D3F7-0469-1CCFF688B8E1}"/>
              </a:ext>
            </a:extLst>
          </p:cNvPr>
          <p:cNvSpPr>
            <a:spLocks noGrp="1" noChangeArrowheads="1"/>
          </p:cNvSpPr>
          <p:nvPr>
            <p:ph idx="1"/>
          </p:nvPr>
        </p:nvSpPr>
        <p:spPr>
          <a:xfrm>
            <a:off x="612775" y="1600200"/>
            <a:ext cx="8153400" cy="4495800"/>
          </a:xfrm>
        </p:spPr>
        <p:txBody>
          <a:bodyPr/>
          <a:lstStyle/>
          <a:p>
            <a:endParaRPr lang="tr-TR" altLang="tr-TR"/>
          </a:p>
        </p:txBody>
      </p:sp>
      <p:pic>
        <p:nvPicPr>
          <p:cNvPr id="18436" name="Picture 3">
            <a:extLst>
              <a:ext uri="{FF2B5EF4-FFF2-40B4-BE49-F238E27FC236}">
                <a16:creationId xmlns:a16="http://schemas.microsoft.com/office/drawing/2014/main" id="{6FCE432D-218E-925F-144B-D81B7B6B59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0"/>
            <a:ext cx="9212263"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Başlık 1">
            <a:extLst>
              <a:ext uri="{FF2B5EF4-FFF2-40B4-BE49-F238E27FC236}">
                <a16:creationId xmlns:a16="http://schemas.microsoft.com/office/drawing/2014/main" id="{16F5DE15-E38A-EBE9-07BD-3AB03EC2EF4E}"/>
              </a:ext>
            </a:extLst>
          </p:cNvPr>
          <p:cNvSpPr>
            <a:spLocks noGrp="1" noChangeArrowheads="1"/>
          </p:cNvSpPr>
          <p:nvPr>
            <p:ph type="title"/>
          </p:nvPr>
        </p:nvSpPr>
        <p:spPr>
          <a:xfrm>
            <a:off x="612775" y="228600"/>
            <a:ext cx="8153400" cy="990600"/>
          </a:xfrm>
        </p:spPr>
        <p:txBody>
          <a:bodyPr/>
          <a:lstStyle/>
          <a:p>
            <a:endParaRPr lang="tr-TR" altLang="tr-TR"/>
          </a:p>
        </p:txBody>
      </p:sp>
      <p:sp>
        <p:nvSpPr>
          <p:cNvPr id="19459" name="İçerik Yer Tutucusu 2">
            <a:extLst>
              <a:ext uri="{FF2B5EF4-FFF2-40B4-BE49-F238E27FC236}">
                <a16:creationId xmlns:a16="http://schemas.microsoft.com/office/drawing/2014/main" id="{D31EBACC-053A-9137-54F6-91524E3B6737}"/>
              </a:ext>
            </a:extLst>
          </p:cNvPr>
          <p:cNvSpPr>
            <a:spLocks noGrp="1" noChangeArrowheads="1"/>
          </p:cNvSpPr>
          <p:nvPr>
            <p:ph idx="1"/>
          </p:nvPr>
        </p:nvSpPr>
        <p:spPr>
          <a:xfrm>
            <a:off x="612775" y="1600200"/>
            <a:ext cx="8153400" cy="4495800"/>
          </a:xfrm>
        </p:spPr>
        <p:txBody>
          <a:bodyPr/>
          <a:lstStyle/>
          <a:p>
            <a:endParaRPr lang="tr-TR" altLang="tr-TR"/>
          </a:p>
        </p:txBody>
      </p:sp>
      <p:pic>
        <p:nvPicPr>
          <p:cNvPr id="19460" name="Picture 2">
            <a:extLst>
              <a:ext uri="{FF2B5EF4-FFF2-40B4-BE49-F238E27FC236}">
                <a16:creationId xmlns:a16="http://schemas.microsoft.com/office/drawing/2014/main" id="{0E3B67A1-24EB-A8C7-6B74-6E80FFB7DB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34925"/>
            <a:ext cx="9144000"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 name="Metin kutusu 1">
            <a:extLst>
              <a:ext uri="{FF2B5EF4-FFF2-40B4-BE49-F238E27FC236}">
                <a16:creationId xmlns:a16="http://schemas.microsoft.com/office/drawing/2014/main" id="{90D51E7B-590B-AB6D-D25A-B7CC3AF2B1DC}"/>
              </a:ext>
            </a:extLst>
          </p:cNvPr>
          <p:cNvSpPr txBox="1"/>
          <p:nvPr/>
        </p:nvSpPr>
        <p:spPr>
          <a:xfrm>
            <a:off x="2627784" y="2204864"/>
            <a:ext cx="1368152" cy="1200329"/>
          </a:xfrm>
          <a:prstGeom prst="rect">
            <a:avLst/>
          </a:prstGeom>
          <a:solidFill>
            <a:schemeClr val="accent1">
              <a:lumMod val="75000"/>
            </a:schemeClr>
          </a:solidFill>
        </p:spPr>
        <p:txBody>
          <a:bodyPr wrap="square" rtlCol="0">
            <a:spAutoFit/>
          </a:bodyPr>
          <a:lstStyle/>
          <a:p>
            <a:pPr algn="ctr"/>
            <a:r>
              <a:rPr lang="tr-TR" b="1" dirty="0">
                <a:solidFill>
                  <a:schemeClr val="bg1"/>
                </a:solidFill>
              </a:rPr>
              <a:t>İç Kontrol Yönetmeliği</a:t>
            </a:r>
          </a:p>
          <a:p>
            <a:endParaRPr lang="tr-TR" dirty="0"/>
          </a:p>
          <a:p>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21B63117-5AF7-95CC-113D-787DCD363360}"/>
              </a:ext>
            </a:extLst>
          </p:cNvPr>
          <p:cNvSpPr>
            <a:spLocks noGrp="1" noChangeArrowheads="1"/>
          </p:cNvSpPr>
          <p:nvPr>
            <p:ph type="title"/>
          </p:nvPr>
        </p:nvSpPr>
        <p:spPr>
          <a:xfrm>
            <a:off x="395536" y="548680"/>
            <a:ext cx="6588125" cy="455613"/>
          </a:xfrm>
        </p:spPr>
        <p:txBody>
          <a:bodyPr>
            <a:noAutofit/>
          </a:bodyPr>
          <a:lstStyle/>
          <a:p>
            <a:pPr fontAlgn="auto">
              <a:spcAft>
                <a:spcPts val="0"/>
              </a:spcAft>
              <a:defRPr/>
            </a:pPr>
            <a:r>
              <a:rPr lang="tr-TR" sz="2800" b="1" dirty="0">
                <a:latin typeface="+mn-lt"/>
              </a:rPr>
              <a:t>İç Kontrol Sorumluluğu</a:t>
            </a:r>
          </a:p>
        </p:txBody>
      </p:sp>
      <p:sp>
        <p:nvSpPr>
          <p:cNvPr id="18435" name="Rectangle 3">
            <a:extLst>
              <a:ext uri="{FF2B5EF4-FFF2-40B4-BE49-F238E27FC236}">
                <a16:creationId xmlns:a16="http://schemas.microsoft.com/office/drawing/2014/main" id="{9A2D4A86-A519-D5A4-25E1-C78950FE69FF}"/>
              </a:ext>
            </a:extLst>
          </p:cNvPr>
          <p:cNvSpPr>
            <a:spLocks noGrp="1" noChangeArrowheads="1"/>
          </p:cNvSpPr>
          <p:nvPr>
            <p:ph type="body" idx="1"/>
          </p:nvPr>
        </p:nvSpPr>
        <p:spPr>
          <a:xfrm>
            <a:off x="179512" y="1484784"/>
            <a:ext cx="8784976" cy="5373216"/>
          </a:xfrm>
        </p:spPr>
        <p:txBody>
          <a:bodyPr>
            <a:normAutofit lnSpcReduction="10000"/>
          </a:bodyPr>
          <a:lstStyle/>
          <a:p>
            <a:pPr marL="320040" indent="-320040" algn="just" fontAlgn="auto">
              <a:lnSpc>
                <a:spcPct val="80000"/>
              </a:lnSpc>
              <a:spcAft>
                <a:spcPts val="0"/>
              </a:spcAft>
              <a:buFont typeface="Wingdings" pitchFamily="2" charset="2"/>
              <a:buNone/>
              <a:defRPr/>
            </a:pPr>
            <a:r>
              <a:rPr lang="tr-TR" sz="1350" dirty="0"/>
              <a:t>	</a:t>
            </a:r>
          </a:p>
          <a:p>
            <a:pPr marL="69056" indent="0" fontAlgn="auto">
              <a:spcBef>
                <a:spcPts val="450"/>
              </a:spcBef>
              <a:spcAft>
                <a:spcPts val="450"/>
              </a:spcAft>
              <a:buFont typeface="Wingdings"/>
              <a:buNone/>
              <a:defRPr/>
            </a:pPr>
            <a:r>
              <a:rPr lang="tr-TR" sz="2100" b="1" u="sng" dirty="0"/>
              <a:t>İç kontrol; idarede ayrı bir birim veya görev olmayıp, yönetim işleviyle birlikte mevcut sistemlerin ayrılmaz bir parçası niteliğindedir. </a:t>
            </a:r>
          </a:p>
          <a:p>
            <a:pPr marL="69056" indent="0" fontAlgn="auto">
              <a:spcBef>
                <a:spcPts val="450"/>
              </a:spcBef>
              <a:spcAft>
                <a:spcPts val="450"/>
              </a:spcAft>
              <a:buFont typeface="Wingdings"/>
              <a:buNone/>
              <a:defRPr/>
            </a:pPr>
            <a:r>
              <a:rPr lang="tr-TR" sz="2100" dirty="0"/>
              <a:t>İç kontrolün kapsamına idarenin bütün birimlerindeki </a:t>
            </a:r>
            <a:r>
              <a:rPr lang="tr-TR" sz="2100" b="1" i="1" dirty="0"/>
              <a:t>mali ve mali olmayan her türlü faaliyet, karar ve işlem dâhildir</a:t>
            </a:r>
            <a:r>
              <a:rPr lang="tr-TR" sz="2100" dirty="0"/>
              <a:t>. Bu nedenle, tüm harcama birimlerimiz iç kontrol eylem planının oluşturulmasında, revize edilmesinde ve iç kontrol eylem planının hayata geçirilmesinde üzerlerine düşen görevleri yerine getirmekle yükümlüdür. </a:t>
            </a:r>
            <a:endParaRPr lang="en-US" sz="2100" dirty="0"/>
          </a:p>
          <a:p>
            <a:pPr marL="69056" indent="0" algn="just" fontAlgn="auto">
              <a:lnSpc>
                <a:spcPct val="80000"/>
              </a:lnSpc>
              <a:spcBef>
                <a:spcPts val="450"/>
              </a:spcBef>
              <a:spcAft>
                <a:spcPts val="450"/>
              </a:spcAft>
              <a:buFont typeface="Wingdings"/>
              <a:buNone/>
              <a:defRPr/>
            </a:pPr>
            <a:r>
              <a:rPr lang="tr-TR" sz="2100" b="1" dirty="0"/>
              <a:t>Üst yönetici: </a:t>
            </a:r>
            <a:r>
              <a:rPr lang="tr-TR" sz="2100" dirty="0"/>
              <a:t>idarede yeterli ve etkili bir iç kontrol sisteminin kurulmasını sağlamak, işleyişi izlemek ve gerekli tedbirleri alarak geliştirmek.</a:t>
            </a:r>
          </a:p>
          <a:p>
            <a:pPr marL="69056" indent="0" algn="just" fontAlgn="auto">
              <a:lnSpc>
                <a:spcPct val="80000"/>
              </a:lnSpc>
              <a:spcBef>
                <a:spcPts val="450"/>
              </a:spcBef>
              <a:spcAft>
                <a:spcPts val="450"/>
              </a:spcAft>
              <a:buFont typeface="Wingdings"/>
              <a:buNone/>
              <a:defRPr/>
            </a:pPr>
            <a:r>
              <a:rPr lang="tr-TR" sz="2100" b="1" dirty="0"/>
              <a:t>Birim </a:t>
            </a:r>
            <a:r>
              <a:rPr lang="tr-TR" sz="2100" b="1" noProof="0" dirty="0"/>
              <a:t>Yöneticileri</a:t>
            </a:r>
            <a:r>
              <a:rPr lang="en-US" sz="2100" b="1" dirty="0"/>
              <a:t> </a:t>
            </a:r>
            <a:r>
              <a:rPr lang="tr-TR" sz="2100" b="1" dirty="0"/>
              <a:t>(harcama yetkilileri): </a:t>
            </a:r>
            <a:r>
              <a:rPr lang="tr-TR" sz="2100" dirty="0"/>
              <a:t>Birimlerinde etkili bir iç kontrol sistemi oluşturmak, uygulamak ve geliştirmek.</a:t>
            </a:r>
          </a:p>
          <a:p>
            <a:pPr marL="69056" indent="0" algn="just" fontAlgn="auto">
              <a:lnSpc>
                <a:spcPct val="80000"/>
              </a:lnSpc>
              <a:spcBef>
                <a:spcPts val="450"/>
              </a:spcBef>
              <a:spcAft>
                <a:spcPts val="450"/>
              </a:spcAft>
              <a:buFont typeface="Wingdings"/>
              <a:buNone/>
              <a:defRPr/>
            </a:pPr>
            <a:r>
              <a:rPr lang="tr-TR" sz="2100" b="1" dirty="0"/>
              <a:t>Mali Hizmetler Birimi/Strateji Planlama Birimi : </a:t>
            </a:r>
            <a:r>
              <a:rPr lang="tr-TR" sz="2100" dirty="0"/>
              <a:t>İç kontrol sisteminin kurulması çalışmalarını başlatmak, bu amaçla çalışmaları koordine etmek ve teknik destek sağlamak.</a:t>
            </a:r>
          </a:p>
          <a:p>
            <a:pPr marL="69056" indent="0" algn="just" fontAlgn="auto">
              <a:lnSpc>
                <a:spcPct val="80000"/>
              </a:lnSpc>
              <a:spcBef>
                <a:spcPts val="450"/>
              </a:spcBef>
              <a:spcAft>
                <a:spcPts val="450"/>
              </a:spcAft>
              <a:buFont typeface="Wingdings"/>
              <a:buNone/>
              <a:defRPr/>
            </a:pPr>
            <a:r>
              <a:rPr lang="tr-TR" sz="2100" b="1" dirty="0"/>
              <a:t>İç denetçiler: </a:t>
            </a:r>
            <a:r>
              <a:rPr lang="tr-TR" sz="2100" dirty="0"/>
              <a:t>İç kontrol sistemine ilişkin tasarım ve uygulamaların uygunluğunu ve yeterliliğini değerlendirmek ve geliştirilmesi için öneriler sunmak.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FF7B11-3E96-C3B5-0D8B-004A56A32FE0}"/>
              </a:ext>
            </a:extLst>
          </p:cNvPr>
          <p:cNvSpPr>
            <a:spLocks noGrp="1"/>
          </p:cNvSpPr>
          <p:nvPr>
            <p:ph type="title"/>
          </p:nvPr>
        </p:nvSpPr>
        <p:spPr/>
        <p:txBody>
          <a:bodyPr/>
          <a:lstStyle/>
          <a:p>
            <a:r>
              <a:rPr lang="tr-TR" sz="2800" b="1" dirty="0"/>
              <a:t>Değişen Yeni Yapıda - Kamu İç Kontrol Yönetmeliği</a:t>
            </a:r>
            <a:endParaRPr lang="en-GB" sz="2800" b="1" dirty="0"/>
          </a:p>
        </p:txBody>
      </p:sp>
      <p:sp>
        <p:nvSpPr>
          <p:cNvPr id="3" name="İçerik Yer Tutucusu 2">
            <a:extLst>
              <a:ext uri="{FF2B5EF4-FFF2-40B4-BE49-F238E27FC236}">
                <a16:creationId xmlns:a16="http://schemas.microsoft.com/office/drawing/2014/main" id="{3F070BF3-36E9-2610-0DCC-B3ACC3EEF43D}"/>
              </a:ext>
            </a:extLst>
          </p:cNvPr>
          <p:cNvSpPr>
            <a:spLocks noGrp="1"/>
          </p:cNvSpPr>
          <p:nvPr>
            <p:ph sz="quarter" idx="1"/>
          </p:nvPr>
        </p:nvSpPr>
        <p:spPr/>
        <p:txBody>
          <a:bodyPr/>
          <a:lstStyle/>
          <a:p>
            <a:r>
              <a:rPr lang="tr-TR" dirty="0"/>
              <a:t>Yönetmelik 5 Mart 2025 tarihinde yayımlandı.</a:t>
            </a:r>
          </a:p>
          <a:p>
            <a:endParaRPr lang="en-GB" dirty="0"/>
          </a:p>
        </p:txBody>
      </p:sp>
      <p:pic>
        <p:nvPicPr>
          <p:cNvPr id="5" name="Resim 4">
            <a:extLst>
              <a:ext uri="{FF2B5EF4-FFF2-40B4-BE49-F238E27FC236}">
                <a16:creationId xmlns:a16="http://schemas.microsoft.com/office/drawing/2014/main" id="{F3115E97-2276-1917-716F-66F1F9324A0D}"/>
              </a:ext>
            </a:extLst>
          </p:cNvPr>
          <p:cNvPicPr>
            <a:picLocks noChangeAspect="1"/>
          </p:cNvPicPr>
          <p:nvPr/>
        </p:nvPicPr>
        <p:blipFill>
          <a:blip r:embed="rId2"/>
          <a:stretch>
            <a:fillRect/>
          </a:stretch>
        </p:blipFill>
        <p:spPr>
          <a:xfrm>
            <a:off x="999192" y="2312344"/>
            <a:ext cx="7380312" cy="4317056"/>
          </a:xfrm>
          <a:prstGeom prst="rect">
            <a:avLst/>
          </a:prstGeom>
        </p:spPr>
      </p:pic>
    </p:spTree>
    <p:extLst>
      <p:ext uri="{BB962C8B-B14F-4D97-AF65-F5344CB8AC3E}">
        <p14:creationId xmlns:p14="http://schemas.microsoft.com/office/powerpoint/2010/main" val="3211261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8F2DE-2620-F4B9-49E2-A6F653C98082}"/>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2C733E59-6BDD-764C-CC55-63A895CFBA73}"/>
              </a:ext>
            </a:extLst>
          </p:cNvPr>
          <p:cNvSpPr>
            <a:spLocks noGrp="1"/>
          </p:cNvSpPr>
          <p:nvPr>
            <p:ph type="title"/>
          </p:nvPr>
        </p:nvSpPr>
        <p:spPr/>
        <p:txBody>
          <a:bodyPr/>
          <a:lstStyle/>
          <a:p>
            <a:r>
              <a:rPr lang="tr-TR" sz="3200" b="1" dirty="0"/>
              <a:t>Temel Değişiklikler (1)</a:t>
            </a:r>
            <a:endParaRPr lang="en-GB" sz="3200" b="1" dirty="0"/>
          </a:p>
        </p:txBody>
      </p:sp>
      <p:sp>
        <p:nvSpPr>
          <p:cNvPr id="3" name="İçerik Yer Tutucusu 2">
            <a:extLst>
              <a:ext uri="{FF2B5EF4-FFF2-40B4-BE49-F238E27FC236}">
                <a16:creationId xmlns:a16="http://schemas.microsoft.com/office/drawing/2014/main" id="{45C6CF18-7860-6755-6EE8-F340A1393AC8}"/>
              </a:ext>
            </a:extLst>
          </p:cNvPr>
          <p:cNvSpPr>
            <a:spLocks noGrp="1"/>
          </p:cNvSpPr>
          <p:nvPr>
            <p:ph sz="quarter" idx="1"/>
          </p:nvPr>
        </p:nvSpPr>
        <p:spPr>
          <a:xfrm>
            <a:off x="612648" y="1600200"/>
            <a:ext cx="8153400" cy="5213176"/>
          </a:xfrm>
        </p:spPr>
        <p:txBody>
          <a:bodyPr/>
          <a:lstStyle/>
          <a:p>
            <a:pPr>
              <a:spcBef>
                <a:spcPts val="0"/>
              </a:spcBef>
              <a:spcAft>
                <a:spcPts val="400"/>
              </a:spcAft>
            </a:pPr>
            <a:r>
              <a:rPr lang="tr-TR" sz="2400" dirty="0"/>
              <a:t>Üst yöneticinin temel gözetim sorumluluğu devam etmekte</a:t>
            </a:r>
          </a:p>
          <a:p>
            <a:pPr>
              <a:spcBef>
                <a:spcPts val="0"/>
              </a:spcBef>
              <a:spcAft>
                <a:spcPts val="400"/>
              </a:spcAft>
            </a:pPr>
            <a:r>
              <a:rPr lang="tr-TR" sz="2400" b="1" i="1" u="sng" dirty="0"/>
              <a:t>Harcama birimlerinin iç kontrol sorumluluğu artmakta</a:t>
            </a:r>
          </a:p>
          <a:p>
            <a:pPr lvl="1">
              <a:spcBef>
                <a:spcPts val="0"/>
              </a:spcBef>
              <a:spcAft>
                <a:spcPts val="400"/>
              </a:spcAft>
            </a:pPr>
            <a:r>
              <a:rPr lang="tr-TR" sz="2400" dirty="0"/>
              <a:t>Her harcama birimi birim seviyesinde;</a:t>
            </a:r>
          </a:p>
          <a:p>
            <a:pPr lvl="2">
              <a:spcBef>
                <a:spcPts val="0"/>
              </a:spcBef>
              <a:spcAft>
                <a:spcPts val="400"/>
              </a:spcAft>
            </a:pPr>
            <a:r>
              <a:rPr lang="tr-TR" sz="2400" dirty="0"/>
              <a:t>Kamu İç Kontrol Standartlarına Uyum Eylem Planını </a:t>
            </a:r>
          </a:p>
          <a:p>
            <a:pPr lvl="2">
              <a:spcBef>
                <a:spcPts val="0"/>
              </a:spcBef>
              <a:spcAft>
                <a:spcPts val="400"/>
              </a:spcAft>
            </a:pPr>
            <a:r>
              <a:rPr lang="tr-TR" sz="2400" dirty="0"/>
              <a:t>Birim Risk Kontrol Eylem Planını hazırlamakla yükümlü</a:t>
            </a:r>
            <a:endParaRPr lang="tr-TR" sz="2400" b="1" dirty="0"/>
          </a:p>
          <a:p>
            <a:pPr>
              <a:spcBef>
                <a:spcPts val="0"/>
              </a:spcBef>
              <a:spcAft>
                <a:spcPts val="400"/>
              </a:spcAft>
            </a:pPr>
            <a:r>
              <a:rPr lang="tr-TR" sz="2400" b="1" i="1" dirty="0"/>
              <a:t>2026 yılından 2028 yılına kadar olan süreçte</a:t>
            </a:r>
            <a:r>
              <a:rPr lang="tr-TR" sz="2400" dirty="0"/>
              <a:t>; </a:t>
            </a:r>
          </a:p>
          <a:p>
            <a:pPr lvl="1">
              <a:spcBef>
                <a:spcPts val="0"/>
              </a:spcBef>
              <a:spcAft>
                <a:spcPts val="400"/>
              </a:spcAft>
            </a:pPr>
            <a:r>
              <a:rPr lang="tr-TR" sz="2400" dirty="0"/>
              <a:t>bütün harcama birimleri yukarı da sayılan iki raporu tamamlayacak</a:t>
            </a:r>
          </a:p>
          <a:p>
            <a:pPr lvl="1">
              <a:spcBef>
                <a:spcPts val="0"/>
              </a:spcBef>
              <a:spcAft>
                <a:spcPts val="400"/>
              </a:spcAft>
            </a:pPr>
            <a:r>
              <a:rPr lang="tr-TR" sz="2400" dirty="0"/>
              <a:t>Her yıl en az üç birim…</a:t>
            </a:r>
          </a:p>
          <a:p>
            <a:pPr lvl="1">
              <a:spcBef>
                <a:spcPts val="0"/>
              </a:spcBef>
              <a:spcAft>
                <a:spcPts val="400"/>
              </a:spcAft>
            </a:pPr>
            <a:r>
              <a:rPr lang="tr-TR" sz="2400" dirty="0"/>
              <a:t>Usul ve esasları ile geçiş takvimi her kurum üst yöneticinin onayı ile belirlenecek</a:t>
            </a:r>
          </a:p>
        </p:txBody>
      </p:sp>
    </p:spTree>
    <p:extLst>
      <p:ext uri="{BB962C8B-B14F-4D97-AF65-F5344CB8AC3E}">
        <p14:creationId xmlns:p14="http://schemas.microsoft.com/office/powerpoint/2010/main" val="2150806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2D5BB-3A03-F353-7D81-696039E4ACDA}"/>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E4821EED-EF61-FCF9-C11C-9BC26EED5A08}"/>
              </a:ext>
            </a:extLst>
          </p:cNvPr>
          <p:cNvSpPr>
            <a:spLocks noGrp="1"/>
          </p:cNvSpPr>
          <p:nvPr>
            <p:ph type="title"/>
          </p:nvPr>
        </p:nvSpPr>
        <p:spPr/>
        <p:txBody>
          <a:bodyPr/>
          <a:lstStyle/>
          <a:p>
            <a:r>
              <a:rPr lang="tr-TR" sz="3200" b="1" dirty="0"/>
              <a:t>Temel Değişiklikler (2)</a:t>
            </a:r>
            <a:endParaRPr lang="en-GB" sz="3200" b="1" dirty="0"/>
          </a:p>
        </p:txBody>
      </p:sp>
      <p:sp>
        <p:nvSpPr>
          <p:cNvPr id="3" name="İçerik Yer Tutucusu 2">
            <a:extLst>
              <a:ext uri="{FF2B5EF4-FFF2-40B4-BE49-F238E27FC236}">
                <a16:creationId xmlns:a16="http://schemas.microsoft.com/office/drawing/2014/main" id="{154147CB-C383-9A67-FEE0-4B6F691058FE}"/>
              </a:ext>
            </a:extLst>
          </p:cNvPr>
          <p:cNvSpPr>
            <a:spLocks noGrp="1"/>
          </p:cNvSpPr>
          <p:nvPr>
            <p:ph sz="quarter" idx="1"/>
          </p:nvPr>
        </p:nvSpPr>
        <p:spPr>
          <a:xfrm>
            <a:off x="612648" y="1600200"/>
            <a:ext cx="8153400" cy="5213176"/>
          </a:xfrm>
        </p:spPr>
        <p:txBody>
          <a:bodyPr/>
          <a:lstStyle/>
          <a:p>
            <a:r>
              <a:rPr lang="tr-TR" sz="2400" b="1" i="1" dirty="0"/>
              <a:t>İdare bazında </a:t>
            </a:r>
            <a:r>
              <a:rPr lang="tr-TR" sz="2400" dirty="0"/>
              <a:t>Mali Hizmetleri Biriminin hazırlaması, Kurul Değerlendirme ve Üst Yönetici onayı ile;</a:t>
            </a:r>
          </a:p>
          <a:p>
            <a:pPr lvl="1"/>
            <a:r>
              <a:rPr lang="tr-TR" sz="2100" dirty="0"/>
              <a:t>En fazla iki yılı kapsayan </a:t>
            </a:r>
            <a:r>
              <a:rPr lang="tr-TR" sz="2100" b="1" i="1" dirty="0"/>
              <a:t>Kamu İç Kontrol Standartlarına Uyum Eylem Planı ve</a:t>
            </a:r>
            <a:endParaRPr lang="tr-TR" sz="2100" dirty="0"/>
          </a:p>
          <a:p>
            <a:pPr lvl="1"/>
            <a:r>
              <a:rPr lang="tr-TR" sz="2100" b="1" i="1" dirty="0"/>
              <a:t>Risk Kontrol Eylem Planının </a:t>
            </a:r>
            <a:r>
              <a:rPr lang="tr-TR" sz="2100" dirty="0"/>
              <a:t>yürürlüğe konması devam edecek</a:t>
            </a:r>
          </a:p>
          <a:p>
            <a:pPr lvl="2"/>
            <a:r>
              <a:rPr lang="tr-TR" sz="1800" dirty="0"/>
              <a:t>İdare periyotları belirlemekte, </a:t>
            </a:r>
          </a:p>
          <a:p>
            <a:pPr lvl="2"/>
            <a:r>
              <a:rPr lang="tr-TR" sz="1800" dirty="0"/>
              <a:t>mali yönetim birimi takip etmekte</a:t>
            </a:r>
          </a:p>
          <a:p>
            <a:pPr marL="319088" lvl="2" indent="-319088">
              <a:spcBef>
                <a:spcPts val="700"/>
              </a:spcBef>
              <a:buSzPct val="60000"/>
              <a:buFont typeface="Wingdings" pitchFamily="2" charset="2"/>
              <a:buChar char=""/>
            </a:pPr>
            <a:r>
              <a:rPr lang="tr-TR" sz="2400" b="1" i="1" dirty="0"/>
              <a:t>İzleme sorumluluğu:</a:t>
            </a:r>
          </a:p>
          <a:p>
            <a:pPr lvl="2"/>
            <a:r>
              <a:rPr lang="tr-TR" sz="1800" dirty="0"/>
              <a:t>Birimlerde harcama yetkilisinde, mali hizmetlere raporlamakla yükümlü</a:t>
            </a:r>
          </a:p>
          <a:p>
            <a:pPr lvl="2"/>
            <a:r>
              <a:rPr lang="tr-TR" sz="1800" dirty="0"/>
              <a:t>Mali hizmetler birimi İç Kontrol Sistemi Değerlendirme Raporunu(İKSDR) hazırlamakta (güvence beyanına kanıt) ve üst yöneticiye onay için sunmakta</a:t>
            </a:r>
          </a:p>
          <a:p>
            <a:pPr lvl="2"/>
            <a:r>
              <a:rPr lang="tr-TR" sz="1800" dirty="0"/>
              <a:t>İKSDR ve KİKUEP gerçekleşme sonuçları Bakanlığa bildirilmekte (mahalli idarelerde izleyen yılın Mayıs ayının 15’ine kadar).</a:t>
            </a:r>
          </a:p>
          <a:p>
            <a:pPr lvl="2"/>
            <a:endParaRPr lang="tr-TR" sz="1800" dirty="0"/>
          </a:p>
          <a:p>
            <a:endParaRPr lang="en-GB" dirty="0"/>
          </a:p>
        </p:txBody>
      </p:sp>
    </p:spTree>
    <p:extLst>
      <p:ext uri="{BB962C8B-B14F-4D97-AF65-F5344CB8AC3E}">
        <p14:creationId xmlns:p14="http://schemas.microsoft.com/office/powerpoint/2010/main" val="1423879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AD8B5-BAAD-B3FD-EE5C-FBA6794A1B8B}"/>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81FB8CC6-40DE-7C3A-5664-7C0ACB113C32}"/>
              </a:ext>
            </a:extLst>
          </p:cNvPr>
          <p:cNvSpPr>
            <a:spLocks noGrp="1"/>
          </p:cNvSpPr>
          <p:nvPr>
            <p:ph type="title"/>
          </p:nvPr>
        </p:nvSpPr>
        <p:spPr/>
        <p:txBody>
          <a:bodyPr/>
          <a:lstStyle/>
          <a:p>
            <a:r>
              <a:rPr lang="tr-TR" sz="3200" b="1" dirty="0"/>
              <a:t>Temel Değişiklikler (3)</a:t>
            </a:r>
            <a:endParaRPr lang="en-GB" sz="3200" b="1" dirty="0"/>
          </a:p>
        </p:txBody>
      </p:sp>
      <p:sp>
        <p:nvSpPr>
          <p:cNvPr id="3" name="İçerik Yer Tutucusu 2">
            <a:extLst>
              <a:ext uri="{FF2B5EF4-FFF2-40B4-BE49-F238E27FC236}">
                <a16:creationId xmlns:a16="http://schemas.microsoft.com/office/drawing/2014/main" id="{9FC47629-BE8B-F5AD-12BA-53633FCE4D07}"/>
              </a:ext>
            </a:extLst>
          </p:cNvPr>
          <p:cNvSpPr>
            <a:spLocks noGrp="1"/>
          </p:cNvSpPr>
          <p:nvPr>
            <p:ph sz="quarter" idx="1"/>
          </p:nvPr>
        </p:nvSpPr>
        <p:spPr>
          <a:xfrm>
            <a:off x="612648" y="1600200"/>
            <a:ext cx="8153400" cy="5213176"/>
          </a:xfrm>
        </p:spPr>
        <p:txBody>
          <a:bodyPr/>
          <a:lstStyle/>
          <a:p>
            <a:r>
              <a:rPr lang="tr-TR" sz="2400" b="1" i="1" dirty="0"/>
              <a:t>Üst yönetici uygulama sonuçlarına göre gerekli tedbirleri almakla yükümlü</a:t>
            </a:r>
          </a:p>
          <a:p>
            <a:r>
              <a:rPr lang="tr-TR" sz="2400" b="1" i="1" dirty="0"/>
              <a:t>Bakanlığın izleme ve değerlendirme ile yerinde izleme değerlendirme yapma yetkisi var</a:t>
            </a:r>
            <a:r>
              <a:rPr lang="tr-TR" sz="2400" dirty="0"/>
              <a:t>.</a:t>
            </a:r>
          </a:p>
          <a:p>
            <a:endParaRPr lang="tr-TR" sz="1800" dirty="0"/>
          </a:p>
          <a:p>
            <a:pPr lvl="2"/>
            <a:endParaRPr lang="tr-TR" sz="1800" dirty="0"/>
          </a:p>
          <a:p>
            <a:r>
              <a:rPr lang="tr-TR" sz="3200" b="1" i="1" dirty="0"/>
              <a:t>2026 yılında </a:t>
            </a:r>
            <a:r>
              <a:rPr lang="tr-TR" sz="3200" dirty="0"/>
              <a:t>iç kontrole ilişkin dünyada yaşanan değişimleri de içeren </a:t>
            </a:r>
            <a:r>
              <a:rPr lang="tr-TR" sz="3200" b="1" i="1" dirty="0"/>
              <a:t>yeni standartları bekliyoruz…</a:t>
            </a:r>
          </a:p>
          <a:p>
            <a:endParaRPr lang="en-GB" dirty="0"/>
          </a:p>
        </p:txBody>
      </p:sp>
    </p:spTree>
    <p:extLst>
      <p:ext uri="{BB962C8B-B14F-4D97-AF65-F5344CB8AC3E}">
        <p14:creationId xmlns:p14="http://schemas.microsoft.com/office/powerpoint/2010/main" val="3346236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09028-9CB1-91E1-BBC2-723D23E6D165}"/>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1ADC75C5-0931-CBB3-9034-CC3708D2F40F}"/>
              </a:ext>
            </a:extLst>
          </p:cNvPr>
          <p:cNvSpPr>
            <a:spLocks noGrp="1"/>
          </p:cNvSpPr>
          <p:nvPr>
            <p:ph type="title"/>
          </p:nvPr>
        </p:nvSpPr>
        <p:spPr/>
        <p:txBody>
          <a:bodyPr/>
          <a:lstStyle/>
          <a:p>
            <a:r>
              <a:rPr lang="tr-TR" sz="3200" b="1" dirty="0"/>
              <a:t>İç Kontrol İzleme ve Yönlendirme Kurulu</a:t>
            </a:r>
            <a:endParaRPr lang="en-GB" sz="3200" b="1" dirty="0"/>
          </a:p>
        </p:txBody>
      </p:sp>
      <p:sp>
        <p:nvSpPr>
          <p:cNvPr id="3" name="İçerik Yer Tutucusu 2">
            <a:extLst>
              <a:ext uri="{FF2B5EF4-FFF2-40B4-BE49-F238E27FC236}">
                <a16:creationId xmlns:a16="http://schemas.microsoft.com/office/drawing/2014/main" id="{B7C9A90F-341A-1BF9-9AB1-6C19C3F4D525}"/>
              </a:ext>
            </a:extLst>
          </p:cNvPr>
          <p:cNvSpPr>
            <a:spLocks noGrp="1"/>
          </p:cNvSpPr>
          <p:nvPr>
            <p:ph sz="quarter" idx="1"/>
          </p:nvPr>
        </p:nvSpPr>
        <p:spPr/>
        <p:txBody>
          <a:bodyPr/>
          <a:lstStyle/>
          <a:p>
            <a:r>
              <a:rPr lang="tr-TR" b="1" dirty="0"/>
              <a:t>MADDE 17- (1) İç Kontrol İzleme ve Yönlendirme Kurulu, iç kontrol sisteminin ve Kamu İç Kontrol Standartlarına uyum çalışmalarının izlenmesinden, yönlendirilmesinden ve üst yöneticiye raporlanmasından sorumludur. </a:t>
            </a:r>
          </a:p>
          <a:p>
            <a:r>
              <a:rPr lang="tr-TR" b="1" dirty="0"/>
              <a:t>Kurul, yılda en az iki kez olmak üzere toplanır.</a:t>
            </a:r>
            <a:endParaRPr lang="tr-TR" dirty="0"/>
          </a:p>
          <a:p>
            <a:endParaRPr lang="en-GB" dirty="0"/>
          </a:p>
        </p:txBody>
      </p:sp>
    </p:spTree>
    <p:extLst>
      <p:ext uri="{BB962C8B-B14F-4D97-AF65-F5344CB8AC3E}">
        <p14:creationId xmlns:p14="http://schemas.microsoft.com/office/powerpoint/2010/main" val="4064526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AF844-B2E6-10C3-A62E-CFBF03C20FA4}"/>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ADB6A4D2-A6A8-21C7-9D02-CF2704216350}"/>
              </a:ext>
            </a:extLst>
          </p:cNvPr>
          <p:cNvSpPr>
            <a:spLocks noGrp="1"/>
          </p:cNvSpPr>
          <p:nvPr>
            <p:ph type="title"/>
          </p:nvPr>
        </p:nvSpPr>
        <p:spPr/>
        <p:txBody>
          <a:bodyPr/>
          <a:lstStyle/>
          <a:p>
            <a:r>
              <a:rPr lang="tr-TR" sz="3200" b="1" dirty="0"/>
              <a:t>Harcama birimlerinde Kamu İç Kontrol Standartlarına uyum eylem planı</a:t>
            </a:r>
            <a:endParaRPr lang="en-GB" sz="3200" b="1" dirty="0"/>
          </a:p>
        </p:txBody>
      </p:sp>
      <p:sp>
        <p:nvSpPr>
          <p:cNvPr id="3" name="İçerik Yer Tutucusu 2">
            <a:extLst>
              <a:ext uri="{FF2B5EF4-FFF2-40B4-BE49-F238E27FC236}">
                <a16:creationId xmlns:a16="http://schemas.microsoft.com/office/drawing/2014/main" id="{E1D0B8A8-9A88-26F3-7351-CDAC98E549FF}"/>
              </a:ext>
            </a:extLst>
          </p:cNvPr>
          <p:cNvSpPr>
            <a:spLocks noGrp="1"/>
          </p:cNvSpPr>
          <p:nvPr>
            <p:ph sz="quarter" idx="1"/>
          </p:nvPr>
        </p:nvSpPr>
        <p:spPr/>
        <p:txBody>
          <a:bodyPr/>
          <a:lstStyle/>
          <a:p>
            <a:r>
              <a:rPr lang="tr-TR" sz="2400" b="1" dirty="0"/>
              <a:t>MADDE 19- </a:t>
            </a:r>
            <a:r>
              <a:rPr lang="tr-TR" sz="2400" dirty="0"/>
              <a:t>(1) </a:t>
            </a:r>
            <a:r>
              <a:rPr lang="tr-TR" sz="2400" b="1" u="sng" dirty="0"/>
              <a:t>Harcama yetkilisi, </a:t>
            </a:r>
            <a:r>
              <a:rPr lang="tr-TR" sz="2400" dirty="0"/>
              <a:t>iç kontrol ve risk koordinatörü olarak görevlendireceği bir yardımcısının, yardımcısı yoksa hiyerarşik olarak kendisine en yakın kademedeki bir görevlinin koordinatörlüğünde, </a:t>
            </a:r>
          </a:p>
          <a:p>
            <a:r>
              <a:rPr lang="tr-TR" sz="2400" dirty="0"/>
              <a:t>harcama birimindeki alt birim yöneticileri ve personelin katılımlarıyla birim faaliyetlerine ilişkin mevcut durumun Kamu İç Kontrol Standartlarına uyumunu değerlendirir ve uyumu sağlayacak veya güçlendirecek tedbirleri içeren «</a:t>
            </a:r>
            <a:r>
              <a:rPr lang="tr-TR" sz="2400" b="1" dirty="0"/>
              <a:t>Birim</a:t>
            </a:r>
            <a:r>
              <a:rPr lang="tr-TR" sz="2400" dirty="0"/>
              <a:t> </a:t>
            </a:r>
            <a:r>
              <a:rPr lang="tr-TR" sz="2400" b="1" dirty="0"/>
              <a:t>Kamu İç Kontrol Standartlarına uyum eylem planını» yürürlüğe koyar.</a:t>
            </a:r>
            <a:endParaRPr lang="tr-TR" sz="2400" dirty="0"/>
          </a:p>
        </p:txBody>
      </p:sp>
    </p:spTree>
    <p:extLst>
      <p:ext uri="{BB962C8B-B14F-4D97-AF65-F5344CB8AC3E}">
        <p14:creationId xmlns:p14="http://schemas.microsoft.com/office/powerpoint/2010/main" val="3336957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7BEC6-3E99-721B-A602-CE1329A101B7}"/>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87171315-021C-D2DA-D8B9-4C406DEE0E75}"/>
              </a:ext>
            </a:extLst>
          </p:cNvPr>
          <p:cNvSpPr>
            <a:spLocks noGrp="1"/>
          </p:cNvSpPr>
          <p:nvPr>
            <p:ph type="title"/>
          </p:nvPr>
        </p:nvSpPr>
        <p:spPr>
          <a:xfrm>
            <a:off x="612648" y="228600"/>
            <a:ext cx="8351840" cy="990600"/>
          </a:xfrm>
        </p:spPr>
        <p:txBody>
          <a:bodyPr/>
          <a:lstStyle/>
          <a:p>
            <a:r>
              <a:rPr lang="tr-TR" sz="3200" b="1" dirty="0"/>
              <a:t>Harcama birimlerinde risk kontrol eylem planı</a:t>
            </a:r>
            <a:endParaRPr lang="en-GB" sz="3200" b="1" dirty="0"/>
          </a:p>
        </p:txBody>
      </p:sp>
      <p:sp>
        <p:nvSpPr>
          <p:cNvPr id="3" name="İçerik Yer Tutucusu 2">
            <a:extLst>
              <a:ext uri="{FF2B5EF4-FFF2-40B4-BE49-F238E27FC236}">
                <a16:creationId xmlns:a16="http://schemas.microsoft.com/office/drawing/2014/main" id="{33EEBC03-BA26-A82B-A707-9BE3C83E4E71}"/>
              </a:ext>
            </a:extLst>
          </p:cNvPr>
          <p:cNvSpPr>
            <a:spLocks noGrp="1"/>
          </p:cNvSpPr>
          <p:nvPr>
            <p:ph sz="quarter" idx="1"/>
          </p:nvPr>
        </p:nvSpPr>
        <p:spPr/>
        <p:txBody>
          <a:bodyPr/>
          <a:lstStyle/>
          <a:p>
            <a:r>
              <a:rPr lang="tr-TR" sz="2400" b="1" dirty="0"/>
              <a:t>MADDE 20- </a:t>
            </a:r>
            <a:r>
              <a:rPr lang="tr-TR" sz="2400" dirty="0"/>
              <a:t>(1) Harcama yetkilisi, iç kontrol ve risk koordinatörü olarak görevlendireceği bir yardımcısının, yardımcısı yoksa hiyerarşik olarak kendisine en yakın kademedeki bir görevlinin koordinatörlüğünde, </a:t>
            </a:r>
          </a:p>
          <a:p>
            <a:r>
              <a:rPr lang="tr-TR" sz="2400" dirty="0"/>
              <a:t>harcama birimindeki alt birim yöneticileri ve personelin katılımlarıyla, biriminde yürütülen faaliyet ve süreçleri olumsuz etkileyebilecek risklerin tespit edilmesini, değerlendirilmesini ve bu risklerin etki ve olasılıklarını azaltacak önlemlerin alınmasını sağlamak üzere hazırlanan «</a:t>
            </a:r>
            <a:r>
              <a:rPr lang="tr-TR" sz="2400" b="1" u="sng" dirty="0"/>
              <a:t>Birim Risk Kontrol Eylem Planını»</a:t>
            </a:r>
            <a:r>
              <a:rPr lang="tr-TR" sz="2400" dirty="0"/>
              <a:t> yürürlüğe koyar.</a:t>
            </a:r>
          </a:p>
        </p:txBody>
      </p:sp>
    </p:spTree>
    <p:extLst>
      <p:ext uri="{BB962C8B-B14F-4D97-AF65-F5344CB8AC3E}">
        <p14:creationId xmlns:p14="http://schemas.microsoft.com/office/powerpoint/2010/main" val="11624013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F2FA6-4AD0-96E8-2566-4286064B20BC}"/>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AC62DD7D-3ECA-416D-26E7-194426B3FE0F}"/>
              </a:ext>
            </a:extLst>
          </p:cNvPr>
          <p:cNvSpPr>
            <a:spLocks noGrp="1"/>
          </p:cNvSpPr>
          <p:nvPr>
            <p:ph type="title"/>
          </p:nvPr>
        </p:nvSpPr>
        <p:spPr>
          <a:xfrm>
            <a:off x="612648" y="228600"/>
            <a:ext cx="8351840" cy="990600"/>
          </a:xfrm>
        </p:spPr>
        <p:txBody>
          <a:bodyPr/>
          <a:lstStyle/>
          <a:p>
            <a:r>
              <a:rPr lang="tr-TR" sz="3200" b="1" dirty="0"/>
              <a:t>İdare Kamu İç Kontrol Standartlarına uyum eylem planı ve idare risk kontrol eylem planı</a:t>
            </a:r>
            <a:endParaRPr lang="en-GB" sz="3200" b="1" dirty="0"/>
          </a:p>
        </p:txBody>
      </p:sp>
      <p:sp>
        <p:nvSpPr>
          <p:cNvPr id="3" name="İçerik Yer Tutucusu 2">
            <a:extLst>
              <a:ext uri="{FF2B5EF4-FFF2-40B4-BE49-F238E27FC236}">
                <a16:creationId xmlns:a16="http://schemas.microsoft.com/office/drawing/2014/main" id="{77B5FC3D-D8D1-6B73-E51B-428DE7B04DE4}"/>
              </a:ext>
            </a:extLst>
          </p:cNvPr>
          <p:cNvSpPr>
            <a:spLocks noGrp="1"/>
          </p:cNvSpPr>
          <p:nvPr>
            <p:ph sz="quarter" idx="1"/>
          </p:nvPr>
        </p:nvSpPr>
        <p:spPr>
          <a:xfrm>
            <a:off x="612648" y="1600200"/>
            <a:ext cx="8153400" cy="4925144"/>
          </a:xfrm>
        </p:spPr>
        <p:txBody>
          <a:bodyPr/>
          <a:lstStyle/>
          <a:p>
            <a:r>
              <a:rPr lang="tr-TR" sz="2000" b="1" dirty="0"/>
              <a:t>MADDE 21- </a:t>
            </a:r>
            <a:r>
              <a:rPr lang="tr-TR" sz="2000" dirty="0"/>
              <a:t>(1) Malî hizmetler birimi, idare </a:t>
            </a:r>
            <a:r>
              <a:rPr lang="tr-TR" sz="2000" b="1" u="sng" dirty="0"/>
              <a:t>Kamu İç Kontrol Standartlarına uyum eylem planına</a:t>
            </a:r>
            <a:r>
              <a:rPr lang="tr-TR" sz="2000" dirty="0"/>
              <a:t> dâhil edilmek üzere harcama birimlerince iletilen eylemleri, İç Kontrol İzleme ve Yönlendirme Kurulunun değerlendirmesine sunar. </a:t>
            </a:r>
          </a:p>
          <a:p>
            <a:pPr lvl="1"/>
            <a:r>
              <a:rPr lang="tr-TR" sz="2000" dirty="0"/>
              <a:t>İdare Kamu İç Kontrol Standartlarına uyum eylem planları en fazla iki yıllık dönemler itibarıyla malî hizmetler birimince hazırlanır, en geç kapsadığı dönemin ilk yılının Ocak ayının ilk haftası itibarıyla yürürlüğe konulur.</a:t>
            </a:r>
          </a:p>
          <a:p>
            <a:r>
              <a:rPr lang="tr-TR" sz="2000" dirty="0"/>
              <a:t>Malî hizmetler birimi, idarenin stratejik planında yer alan amaç ve hedeflerine yönelik kurumsal riskler ile harcama birimlerinden idare risk kontrol eylem planına eklenmek üzere bildirilen risklerden oluşan </a:t>
            </a:r>
            <a:r>
              <a:rPr lang="tr-TR" sz="2000" b="1" u="sng" dirty="0"/>
              <a:t>idare risk kontrol eylem planını hazırlar </a:t>
            </a:r>
            <a:r>
              <a:rPr lang="tr-TR" sz="2000" dirty="0"/>
              <a:t>ve Kurula sunar. </a:t>
            </a:r>
          </a:p>
          <a:p>
            <a:pPr lvl="1"/>
            <a:r>
              <a:rPr lang="tr-TR" sz="2000" dirty="0"/>
              <a:t>Üst yönetici onayı ile yürürlüğe giren idare risk kontrol eylem planı uygulamaları, idare tarafından belirlenecek periyotlarda malî hizmetler birimince takip edilir ve sonuçları Kurula raporlanır.</a:t>
            </a:r>
          </a:p>
          <a:p>
            <a:pPr lvl="1"/>
            <a:endParaRPr lang="tr-TR" sz="1900" dirty="0"/>
          </a:p>
        </p:txBody>
      </p:sp>
    </p:spTree>
    <p:extLst>
      <p:ext uri="{BB962C8B-B14F-4D97-AF65-F5344CB8AC3E}">
        <p14:creationId xmlns:p14="http://schemas.microsoft.com/office/powerpoint/2010/main" val="358782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E85A4-965F-9E83-5B7D-F4B0250126F0}"/>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B4516790-D3D1-0011-C194-67951876F4E4}"/>
              </a:ext>
            </a:extLst>
          </p:cNvPr>
          <p:cNvSpPr>
            <a:spLocks noGrp="1"/>
          </p:cNvSpPr>
          <p:nvPr>
            <p:ph type="title"/>
          </p:nvPr>
        </p:nvSpPr>
        <p:spPr>
          <a:xfrm>
            <a:off x="612648" y="228600"/>
            <a:ext cx="8351840" cy="990600"/>
          </a:xfrm>
        </p:spPr>
        <p:txBody>
          <a:bodyPr/>
          <a:lstStyle/>
          <a:p>
            <a:r>
              <a:rPr lang="tr-TR" sz="3200" b="1" dirty="0"/>
              <a:t>İdarede iç kontrol sisteminin izlenmesi</a:t>
            </a:r>
            <a:endParaRPr lang="en-GB" sz="3200" b="1" dirty="0"/>
          </a:p>
        </p:txBody>
      </p:sp>
      <p:sp>
        <p:nvSpPr>
          <p:cNvPr id="3" name="İçerik Yer Tutucusu 2">
            <a:extLst>
              <a:ext uri="{FF2B5EF4-FFF2-40B4-BE49-F238E27FC236}">
                <a16:creationId xmlns:a16="http://schemas.microsoft.com/office/drawing/2014/main" id="{F1E461DD-754D-C32E-302A-F933FF96E0F2}"/>
              </a:ext>
            </a:extLst>
          </p:cNvPr>
          <p:cNvSpPr>
            <a:spLocks noGrp="1"/>
          </p:cNvSpPr>
          <p:nvPr>
            <p:ph sz="quarter" idx="1"/>
          </p:nvPr>
        </p:nvSpPr>
        <p:spPr>
          <a:xfrm>
            <a:off x="612648" y="1600200"/>
            <a:ext cx="8351840" cy="5141168"/>
          </a:xfrm>
        </p:spPr>
        <p:txBody>
          <a:bodyPr/>
          <a:lstStyle/>
          <a:p>
            <a:r>
              <a:rPr lang="tr-TR" sz="1800" b="1" dirty="0"/>
              <a:t>MADDE 22- (1) Harcama yetkilisi; </a:t>
            </a:r>
            <a:r>
              <a:rPr lang="tr-TR" sz="1800" dirty="0"/>
              <a:t>birimindeki düzenleme, faaliyet, süreç ve işlemlerin iç kontrol bileşenleri ile Kamu İç Kontrol Standartlarına uyum düzeyini sürekli değerlendirmeler yapmak suretiyle </a:t>
            </a:r>
            <a:r>
              <a:rPr lang="tr-TR" sz="1800" b="1" i="1" dirty="0"/>
              <a:t>izler ve sonuçlarını malî hizmetler birimine raporlar.</a:t>
            </a:r>
          </a:p>
          <a:p>
            <a:r>
              <a:rPr lang="tr-TR" sz="1800" dirty="0"/>
              <a:t>….</a:t>
            </a:r>
          </a:p>
          <a:p>
            <a:r>
              <a:rPr lang="tr-TR" sz="1800" b="1" dirty="0"/>
              <a:t>(3) Malî hizmetler birimi, </a:t>
            </a:r>
            <a:r>
              <a:rPr lang="tr-TR" sz="1800" dirty="0"/>
              <a:t>idarenin yönetici ve diğer personelinin görüşleri, kişi ve/veya idarelerin talep ve önerileri, harcama birimlerinin değerlendirmeleri, eylem planlarının gerçekleşme sonuçları ile iç ve dış denetim sonucunda düzenlenen raporları dikkate alarak idarede iç kontrol sisteminin uygulama sonuçlarını izler, değerlendirir ve </a:t>
            </a:r>
            <a:r>
              <a:rPr lang="tr-TR" sz="1800" b="1" i="1" u="sng" dirty="0"/>
              <a:t>hazırladığı iç kontrol sistemi değerlendirme raporunu güvence beyanlarına kanıt teşkil etmek amacıyla üst yöneticiye sunar. </a:t>
            </a:r>
          </a:p>
          <a:p>
            <a:r>
              <a:rPr lang="tr-TR" sz="1800" dirty="0"/>
              <a:t>Üst yönetici tarafından </a:t>
            </a:r>
            <a:r>
              <a:rPr lang="tr-TR" sz="1800" b="1" i="1" dirty="0"/>
              <a:t>onaylanan iç kontrol sistemi değerlendirme raporu ve idare Kamu İç Kontrol Standartlarına uyum eylem planı gerçekleşme sonuçları, </a:t>
            </a:r>
            <a:r>
              <a:rPr lang="tr-TR" sz="1800" b="1" i="1" u="sng" dirty="0"/>
              <a:t>Kanuna ekli (I), (II) ve (IV) sayılı cetvellerde yer alan idarelerce izleyen yılın en geç Mart ayının on beşine kadar, mahalli idarelerce ise izleyen yılın en geç Mayıs ayının on beşine kadar </a:t>
            </a:r>
            <a:r>
              <a:rPr lang="tr-TR" sz="1800" b="1" i="1" dirty="0"/>
              <a:t>Bakanlığa gönderilir.</a:t>
            </a:r>
          </a:p>
          <a:p>
            <a:r>
              <a:rPr lang="tr-TR" sz="1800" dirty="0"/>
              <a:t>(4) Üst yönetici, uygulama sonuçlarını izler ve gerekli tedbirleri alır.</a:t>
            </a:r>
          </a:p>
          <a:p>
            <a:endParaRPr lang="tr-TR" sz="2400" dirty="0"/>
          </a:p>
        </p:txBody>
      </p:sp>
    </p:spTree>
    <p:extLst>
      <p:ext uri="{BB962C8B-B14F-4D97-AF65-F5344CB8AC3E}">
        <p14:creationId xmlns:p14="http://schemas.microsoft.com/office/powerpoint/2010/main" val="3776439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Başlık"/>
          <p:cNvSpPr>
            <a:spLocks noGrp="1"/>
          </p:cNvSpPr>
          <p:nvPr>
            <p:ph type="title"/>
          </p:nvPr>
        </p:nvSpPr>
        <p:spPr/>
        <p:txBody>
          <a:bodyPr/>
          <a:lstStyle/>
          <a:p>
            <a:r>
              <a:rPr lang="tr-TR" dirty="0"/>
              <a:t>Sayıştay Kanunu</a:t>
            </a:r>
          </a:p>
        </p:txBody>
      </p:sp>
      <p:sp>
        <p:nvSpPr>
          <p:cNvPr id="3" name="2 İçerik Yer Tutucusu"/>
          <p:cNvSpPr>
            <a:spLocks noGrp="1"/>
          </p:cNvSpPr>
          <p:nvPr>
            <p:ph idx="1"/>
          </p:nvPr>
        </p:nvSpPr>
        <p:spPr>
          <a:xfrm>
            <a:off x="531695" y="1772816"/>
            <a:ext cx="8077200" cy="4649787"/>
          </a:xfrm>
        </p:spPr>
        <p:txBody>
          <a:bodyPr>
            <a:normAutofit lnSpcReduction="10000"/>
          </a:bodyPr>
          <a:lstStyle/>
          <a:p>
            <a:pPr algn="just">
              <a:buFont typeface="Wingdings" pitchFamily="2" charset="2"/>
              <a:buNone/>
              <a:defRPr/>
            </a:pPr>
            <a:r>
              <a:rPr lang="tr-TR" sz="2000" dirty="0"/>
              <a:t>MADDE 35- (1) Denetimin genel esasları şunlardır:</a:t>
            </a:r>
          </a:p>
          <a:p>
            <a:pPr algn="just">
              <a:buFont typeface="Wingdings" pitchFamily="2" charset="2"/>
              <a:buNone/>
              <a:defRPr/>
            </a:pPr>
            <a:endParaRPr lang="tr-TR" sz="2000" dirty="0"/>
          </a:p>
          <a:p>
            <a:pPr algn="just">
              <a:buFont typeface="Wingdings" pitchFamily="2" charset="2"/>
              <a:buNone/>
              <a:defRPr/>
            </a:pPr>
            <a:r>
              <a:rPr lang="tr-TR" sz="2000" dirty="0"/>
              <a:t>	a) Denetim; kamu idarelerinin hesap, mali işlem ve faaliyetleri ile iç kontrol sistemlerinin incelenmesi ve kaynakların etkili, ekonomik, verimli ve hukuka uygun olarak kullanılmasının değerlendirilmesidir. </a:t>
            </a:r>
          </a:p>
          <a:p>
            <a:pPr algn="just">
              <a:buFont typeface="Wingdings" pitchFamily="2" charset="2"/>
              <a:buNone/>
              <a:defRPr/>
            </a:pPr>
            <a:endParaRPr lang="tr-TR" sz="2000" dirty="0"/>
          </a:p>
          <a:p>
            <a:pPr algn="just">
              <a:buFont typeface="Wingdings" pitchFamily="2" charset="2"/>
              <a:buNone/>
              <a:defRPr/>
            </a:pPr>
            <a:r>
              <a:rPr lang="tr-TR" sz="2000" dirty="0"/>
              <a:t>	MADDE 36- (1) Sayıştay denetimi, düzenlilik denetimi ve performans denetimini kapsar.</a:t>
            </a:r>
          </a:p>
          <a:p>
            <a:pPr algn="just">
              <a:buFont typeface="Wingdings" pitchFamily="2" charset="2"/>
              <a:buNone/>
              <a:defRPr/>
            </a:pPr>
            <a:r>
              <a:rPr lang="tr-TR" sz="2000" dirty="0"/>
              <a:t>	(2) Düzenlilik denetimi;</a:t>
            </a:r>
          </a:p>
          <a:p>
            <a:pPr algn="just">
              <a:buFont typeface="Wingdings" pitchFamily="2" charset="2"/>
              <a:buNone/>
              <a:defRPr/>
            </a:pPr>
            <a:r>
              <a:rPr lang="tr-TR" sz="2000" dirty="0"/>
              <a:t>	……</a:t>
            </a:r>
          </a:p>
          <a:p>
            <a:pPr algn="just">
              <a:buFont typeface="Wingdings" pitchFamily="2" charset="2"/>
              <a:buNone/>
              <a:defRPr/>
            </a:pPr>
            <a:r>
              <a:rPr lang="tr-TR" sz="2000" dirty="0"/>
              <a:t>	c)Mali yönetim ve iç kontrol sistemlerinin değerlendirilmesi,</a:t>
            </a:r>
          </a:p>
          <a:p>
            <a:pPr algn="just">
              <a:buFont typeface="Wingdings" pitchFamily="2" charset="2"/>
              <a:buNone/>
              <a:defRPr/>
            </a:pPr>
            <a:endParaRPr lang="tr-TR" sz="2000" dirty="0"/>
          </a:p>
          <a:p>
            <a:pPr algn="just">
              <a:buFont typeface="Wingdings" pitchFamily="2" charset="2"/>
              <a:buNone/>
              <a:defRPr/>
            </a:pPr>
            <a:r>
              <a:rPr lang="tr-TR" sz="2000" dirty="0"/>
              <a:t>	suretiyle gerçekleştirilir.</a:t>
            </a:r>
          </a:p>
        </p:txBody>
      </p:sp>
      <p:sp>
        <p:nvSpPr>
          <p:cNvPr id="65540" name="3 Slayt Numarası Yer Tutucusu"/>
          <p:cNvSpPr>
            <a:spLocks noGrp="1"/>
          </p:cNvSpPr>
          <p:nvPr>
            <p:ph type="sldNum" sz="quarter" idx="12"/>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fontScale="85000" lnSpcReduction="20000"/>
          </a:bodyPr>
          <a:lstStyle>
            <a:lvl1pPr eaLnBrk="0" hangingPunct="0">
              <a:defRPr u="sng">
                <a:solidFill>
                  <a:schemeClr val="tx1"/>
                </a:solidFill>
                <a:latin typeface="Verdana" pitchFamily="34" charset="0"/>
              </a:defRPr>
            </a:lvl1pPr>
            <a:lvl2pPr marL="742950" indent="-285750" eaLnBrk="0" hangingPunct="0">
              <a:defRPr u="sng">
                <a:solidFill>
                  <a:schemeClr val="tx1"/>
                </a:solidFill>
                <a:latin typeface="Verdana" pitchFamily="34" charset="0"/>
              </a:defRPr>
            </a:lvl2pPr>
            <a:lvl3pPr marL="1143000" indent="-228600" eaLnBrk="0" hangingPunct="0">
              <a:defRPr u="sng">
                <a:solidFill>
                  <a:schemeClr val="tx1"/>
                </a:solidFill>
                <a:latin typeface="Verdana" pitchFamily="34" charset="0"/>
              </a:defRPr>
            </a:lvl3pPr>
            <a:lvl4pPr marL="1600200" indent="-228600" eaLnBrk="0" hangingPunct="0">
              <a:defRPr u="sng">
                <a:solidFill>
                  <a:schemeClr val="tx1"/>
                </a:solidFill>
                <a:latin typeface="Verdana" pitchFamily="34" charset="0"/>
              </a:defRPr>
            </a:lvl4pPr>
            <a:lvl5pPr marL="2057400" indent="-228600" eaLnBrk="0" hangingPunct="0">
              <a:defRPr u="sng">
                <a:solidFill>
                  <a:schemeClr val="tx1"/>
                </a:solidFill>
                <a:latin typeface="Verdana" pitchFamily="34" charset="0"/>
              </a:defRPr>
            </a:lvl5pPr>
            <a:lvl6pPr marL="2514600" indent="-228600" algn="ctr" eaLnBrk="0" fontAlgn="base" hangingPunct="0">
              <a:spcBef>
                <a:spcPct val="0"/>
              </a:spcBef>
              <a:spcAft>
                <a:spcPct val="0"/>
              </a:spcAft>
              <a:defRPr u="sng">
                <a:solidFill>
                  <a:schemeClr val="tx1"/>
                </a:solidFill>
                <a:latin typeface="Verdana" pitchFamily="34" charset="0"/>
              </a:defRPr>
            </a:lvl6pPr>
            <a:lvl7pPr marL="2971800" indent="-228600" algn="ctr" eaLnBrk="0" fontAlgn="base" hangingPunct="0">
              <a:spcBef>
                <a:spcPct val="0"/>
              </a:spcBef>
              <a:spcAft>
                <a:spcPct val="0"/>
              </a:spcAft>
              <a:defRPr u="sng">
                <a:solidFill>
                  <a:schemeClr val="tx1"/>
                </a:solidFill>
                <a:latin typeface="Verdana" pitchFamily="34" charset="0"/>
              </a:defRPr>
            </a:lvl7pPr>
            <a:lvl8pPr marL="3429000" indent="-228600" algn="ctr" eaLnBrk="0" fontAlgn="base" hangingPunct="0">
              <a:spcBef>
                <a:spcPct val="0"/>
              </a:spcBef>
              <a:spcAft>
                <a:spcPct val="0"/>
              </a:spcAft>
              <a:defRPr u="sng">
                <a:solidFill>
                  <a:schemeClr val="tx1"/>
                </a:solidFill>
                <a:latin typeface="Verdana" pitchFamily="34" charset="0"/>
              </a:defRPr>
            </a:lvl8pPr>
            <a:lvl9pPr marL="3886200" indent="-228600" algn="ctr" eaLnBrk="0" fontAlgn="base" hangingPunct="0">
              <a:spcBef>
                <a:spcPct val="0"/>
              </a:spcBef>
              <a:spcAft>
                <a:spcPct val="0"/>
              </a:spcAft>
              <a:defRPr u="sng">
                <a:solidFill>
                  <a:schemeClr val="tx1"/>
                </a:solidFill>
                <a:latin typeface="Verdana" pitchFamily="34" charset="0"/>
              </a:defRPr>
            </a:lvl9pPr>
          </a:lstStyle>
          <a:p>
            <a:pPr eaLnBrk="1" hangingPunct="1"/>
            <a:fld id="{6F69C2CC-D6F9-4DFB-9BA0-F11A92EC0D85}" type="slidenum">
              <a:rPr lang="tr-TR" u="none" smtClean="0"/>
              <a:pPr eaLnBrk="1" hangingPunct="1"/>
              <a:t>24</a:t>
            </a:fld>
            <a:endParaRPr lang="tr-TR" u="none"/>
          </a:p>
        </p:txBody>
      </p:sp>
    </p:spTree>
    <p:extLst>
      <p:ext uri="{BB962C8B-B14F-4D97-AF65-F5344CB8AC3E}">
        <p14:creationId xmlns:p14="http://schemas.microsoft.com/office/powerpoint/2010/main" val="2250150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İçerik Yer Tutucusu 2">
            <a:extLst>
              <a:ext uri="{FF2B5EF4-FFF2-40B4-BE49-F238E27FC236}">
                <a16:creationId xmlns:a16="http://schemas.microsoft.com/office/drawing/2014/main" id="{C5B37FF3-DF57-D215-7474-466E50C59238}"/>
              </a:ext>
            </a:extLst>
          </p:cNvPr>
          <p:cNvSpPr>
            <a:spLocks noGrp="1" noChangeArrowheads="1"/>
          </p:cNvSpPr>
          <p:nvPr>
            <p:ph idx="1"/>
          </p:nvPr>
        </p:nvSpPr>
        <p:spPr>
          <a:xfrm>
            <a:off x="4508500" y="857250"/>
            <a:ext cx="4239964" cy="5884118"/>
          </a:xfrm>
        </p:spPr>
        <p:txBody>
          <a:bodyPr/>
          <a:lstStyle/>
          <a:p>
            <a:pPr marL="0" indent="0" algn="just">
              <a:buFont typeface="Wingdings" pitchFamily="2" charset="2"/>
              <a:buNone/>
            </a:pPr>
            <a:endParaRPr lang="tr-TR" altLang="en-US" sz="1500" b="1" dirty="0">
              <a:solidFill>
                <a:srgbClr val="000099"/>
              </a:solidFill>
            </a:endParaRPr>
          </a:p>
          <a:p>
            <a:pPr marL="0" indent="0" algn="just">
              <a:buFont typeface="Wingdings" pitchFamily="2" charset="2"/>
              <a:buNone/>
            </a:pPr>
            <a:endParaRPr lang="tr-TR" altLang="en-US" sz="1500" b="1" dirty="0">
              <a:solidFill>
                <a:srgbClr val="000099"/>
              </a:solidFill>
            </a:endParaRPr>
          </a:p>
          <a:p>
            <a:pPr marL="0" indent="0" algn="just">
              <a:buFont typeface="Wingdings" pitchFamily="2" charset="2"/>
              <a:buNone/>
            </a:pPr>
            <a:r>
              <a:rPr lang="tr-TR" altLang="en-US" sz="2000" b="1" dirty="0"/>
              <a:t>Uluslararası genel kabul görmüş standartlar ve konuyla ilgili mevzuat çerçevesinde hazırlanmıştır.</a:t>
            </a:r>
          </a:p>
          <a:p>
            <a:pPr marL="0" indent="0" algn="just">
              <a:buFont typeface="Wingdings" pitchFamily="2" charset="2"/>
              <a:buNone/>
            </a:pPr>
            <a:r>
              <a:rPr lang="tr-TR" altLang="en-US" sz="2000" b="1" dirty="0"/>
              <a:t> </a:t>
            </a:r>
          </a:p>
          <a:p>
            <a:pPr marL="0" indent="0" algn="just">
              <a:buFont typeface="Wingdings" pitchFamily="2" charset="2"/>
              <a:buNone/>
            </a:pPr>
            <a:r>
              <a:rPr lang="tr-TR" altLang="en-US" sz="2000" b="1" dirty="0"/>
              <a:t>Rehberde;</a:t>
            </a:r>
          </a:p>
          <a:p>
            <a:pPr marL="0" indent="0" algn="just">
              <a:buFont typeface="Wingdings" pitchFamily="2" charset="2"/>
              <a:buNone/>
            </a:pPr>
            <a:endParaRPr lang="tr-TR" altLang="en-US" sz="2000" b="1" dirty="0"/>
          </a:p>
          <a:p>
            <a:pPr lvl="1" algn="just">
              <a:buFont typeface="Arial" panose="020B0604020202020204" pitchFamily="34" charset="0"/>
              <a:buChar char="–"/>
            </a:pPr>
            <a:r>
              <a:rPr lang="tr-TR" altLang="en-US" sz="2000" b="1" dirty="0"/>
              <a:t>Standartlara ilişkin genel açıklamalara</a:t>
            </a:r>
          </a:p>
          <a:p>
            <a:pPr lvl="1" algn="just">
              <a:buFont typeface="Arial" panose="020B0604020202020204" pitchFamily="34" charset="0"/>
              <a:buChar char="–"/>
            </a:pPr>
            <a:r>
              <a:rPr lang="tr-TR" altLang="en-US" sz="2000" b="1" dirty="0"/>
              <a:t>Uygulama adımlarına</a:t>
            </a:r>
          </a:p>
          <a:p>
            <a:pPr lvl="1" algn="just">
              <a:buFont typeface="Arial" panose="020B0604020202020204" pitchFamily="34" charset="0"/>
              <a:buChar char="–"/>
            </a:pPr>
            <a:r>
              <a:rPr lang="tr-TR" altLang="en-US" sz="2000" b="1" dirty="0"/>
              <a:t>Örnek formlara ve tablolara</a:t>
            </a:r>
          </a:p>
          <a:p>
            <a:pPr lvl="1" algn="just">
              <a:buFont typeface="Arial" panose="020B0604020202020204" pitchFamily="34" charset="0"/>
              <a:buChar char="–"/>
            </a:pPr>
            <a:endParaRPr lang="tr-TR" altLang="en-US" sz="2000" b="1" dirty="0"/>
          </a:p>
          <a:p>
            <a:pPr lvl="1" algn="just">
              <a:spcBef>
                <a:spcPts val="450"/>
              </a:spcBef>
              <a:buClr>
                <a:schemeClr val="tx2"/>
              </a:buClr>
              <a:buSzPct val="73000"/>
              <a:buFont typeface="Wingdings 2" pitchFamily="2" charset="2"/>
              <a:buNone/>
            </a:pPr>
            <a:r>
              <a:rPr lang="tr-TR" altLang="en-US" sz="2000" b="1" dirty="0"/>
              <a:t>yer verilmiştir.</a:t>
            </a:r>
          </a:p>
        </p:txBody>
      </p:sp>
      <p:pic>
        <p:nvPicPr>
          <p:cNvPr id="23555" name="Resim 4">
            <a:extLst>
              <a:ext uri="{FF2B5EF4-FFF2-40B4-BE49-F238E27FC236}">
                <a16:creationId xmlns:a16="http://schemas.microsoft.com/office/drawing/2014/main" id="{637B4FA7-DC2D-EA64-CD30-390C10D596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620688"/>
            <a:ext cx="3744416" cy="595593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E32C093A-13EB-7697-851E-1FA6606A6D8D}"/>
              </a:ext>
            </a:extLst>
          </p:cNvPr>
          <p:cNvSpPr>
            <a:spLocks noGrp="1" noChangeArrowheads="1"/>
          </p:cNvSpPr>
          <p:nvPr>
            <p:ph type="title"/>
          </p:nvPr>
        </p:nvSpPr>
        <p:spPr>
          <a:xfrm>
            <a:off x="612775" y="228600"/>
            <a:ext cx="8153400" cy="990600"/>
          </a:xfrm>
        </p:spPr>
        <p:txBody>
          <a:bodyPr>
            <a:normAutofit/>
          </a:bodyPr>
          <a:lstStyle/>
          <a:p>
            <a:pPr fontAlgn="auto">
              <a:spcAft>
                <a:spcPts val="0"/>
              </a:spcAft>
              <a:defRPr/>
            </a:pPr>
            <a:r>
              <a:rPr lang="tr-TR" sz="2800" dirty="0">
                <a:latin typeface="+mn-lt"/>
              </a:rPr>
              <a:t>Kamu İç Kontrol Standartları</a:t>
            </a:r>
          </a:p>
        </p:txBody>
      </p:sp>
      <p:sp>
        <p:nvSpPr>
          <p:cNvPr id="20483" name="Rectangle 3">
            <a:extLst>
              <a:ext uri="{FF2B5EF4-FFF2-40B4-BE49-F238E27FC236}">
                <a16:creationId xmlns:a16="http://schemas.microsoft.com/office/drawing/2014/main" id="{9B7DC8E2-B0F0-3D19-3864-374C184987CC}"/>
              </a:ext>
            </a:extLst>
          </p:cNvPr>
          <p:cNvSpPr>
            <a:spLocks noGrp="1" noChangeArrowheads="1"/>
          </p:cNvSpPr>
          <p:nvPr>
            <p:ph type="body" idx="1"/>
          </p:nvPr>
        </p:nvSpPr>
        <p:spPr>
          <a:xfrm>
            <a:off x="838200" y="1600200"/>
            <a:ext cx="4800600" cy="4724400"/>
          </a:xfrm>
        </p:spPr>
        <p:txBody>
          <a:bodyPr>
            <a:normAutofit/>
          </a:bodyPr>
          <a:lstStyle/>
          <a:p>
            <a:pPr marL="320040" indent="-320040" algn="just" fontAlgn="auto">
              <a:lnSpc>
                <a:spcPct val="80000"/>
              </a:lnSpc>
              <a:spcAft>
                <a:spcPts val="0"/>
              </a:spcAft>
              <a:buFont typeface="Wingdings" pitchFamily="2" charset="2"/>
              <a:buNone/>
              <a:defRPr/>
            </a:pPr>
            <a:r>
              <a:rPr lang="tr-TR" altLang="tr-TR" sz="2000" dirty="0">
                <a:latin typeface="Comic Sans MS" pitchFamily="66" charset="0"/>
              </a:rPr>
              <a:t>	</a:t>
            </a:r>
            <a:endParaRPr lang="tr-TR" altLang="tr-TR" sz="2000" dirty="0">
              <a:solidFill>
                <a:srgbClr val="F81D06"/>
              </a:solidFill>
            </a:endParaRPr>
          </a:p>
          <a:p>
            <a:pPr marL="320040" indent="-320040" algn="just" fontAlgn="auto">
              <a:lnSpc>
                <a:spcPct val="80000"/>
              </a:lnSpc>
              <a:spcAft>
                <a:spcPts val="0"/>
              </a:spcAft>
              <a:buFont typeface="Wingdings" pitchFamily="2" charset="2"/>
              <a:buNone/>
              <a:defRPr/>
            </a:pPr>
            <a:r>
              <a:rPr lang="tr-TR" altLang="tr-TR" sz="2000" dirty="0">
                <a:solidFill>
                  <a:schemeClr val="accent2"/>
                </a:solidFill>
              </a:rPr>
              <a:t>	</a:t>
            </a:r>
            <a:r>
              <a:rPr lang="tr-TR" altLang="tr-TR" sz="2000" dirty="0">
                <a:solidFill>
                  <a:schemeClr val="tx2">
                    <a:lumMod val="50000"/>
                  </a:schemeClr>
                </a:solidFill>
              </a:rPr>
              <a:t>Kamu İç Kontrol Standartları COSO modeli, INTOSAI Kamu Sektörü İç Kontrol Standartları Rehberi ve Avrupa Birliği İç Kontrol Standartları çerçevesinde belirlenmiştir.</a:t>
            </a:r>
          </a:p>
          <a:p>
            <a:pPr marL="320040" indent="-320040" algn="just" fontAlgn="auto">
              <a:lnSpc>
                <a:spcPct val="80000"/>
              </a:lnSpc>
              <a:spcAft>
                <a:spcPts val="0"/>
              </a:spcAft>
              <a:buFont typeface="Wingdings"/>
              <a:buChar char=""/>
              <a:defRPr/>
            </a:pPr>
            <a:endParaRPr lang="tr-TR" altLang="tr-TR" sz="2000" dirty="0">
              <a:solidFill>
                <a:schemeClr val="tx2">
                  <a:lumMod val="50000"/>
                </a:schemeClr>
              </a:solidFill>
            </a:endParaRPr>
          </a:p>
          <a:p>
            <a:pPr marL="320040" indent="-320040" algn="just" fontAlgn="auto">
              <a:lnSpc>
                <a:spcPct val="80000"/>
              </a:lnSpc>
              <a:spcAft>
                <a:spcPts val="0"/>
              </a:spcAft>
              <a:buFont typeface="Wingdings"/>
              <a:buChar char=""/>
              <a:defRPr/>
            </a:pPr>
            <a:r>
              <a:rPr lang="tr-TR" altLang="tr-TR" sz="2000" dirty="0">
                <a:solidFill>
                  <a:schemeClr val="tx2">
                    <a:lumMod val="50000"/>
                  </a:schemeClr>
                </a:solidFill>
              </a:rPr>
              <a:t>18 Standart</a:t>
            </a:r>
          </a:p>
          <a:p>
            <a:pPr marL="320040" indent="-320040" algn="just" fontAlgn="auto">
              <a:lnSpc>
                <a:spcPct val="80000"/>
              </a:lnSpc>
              <a:spcAft>
                <a:spcPts val="0"/>
              </a:spcAft>
              <a:buFont typeface="Wingdings"/>
              <a:buChar char=""/>
              <a:defRPr/>
            </a:pPr>
            <a:endParaRPr lang="tr-TR" altLang="tr-TR" sz="2000" dirty="0">
              <a:solidFill>
                <a:schemeClr val="tx2">
                  <a:lumMod val="50000"/>
                </a:schemeClr>
              </a:solidFill>
            </a:endParaRPr>
          </a:p>
          <a:p>
            <a:pPr marL="320040" indent="-320040" algn="just" fontAlgn="auto">
              <a:lnSpc>
                <a:spcPct val="80000"/>
              </a:lnSpc>
              <a:spcAft>
                <a:spcPts val="0"/>
              </a:spcAft>
              <a:buFont typeface="Wingdings"/>
              <a:buChar char=""/>
              <a:defRPr/>
            </a:pPr>
            <a:r>
              <a:rPr lang="tr-TR" altLang="tr-TR" sz="2000" dirty="0">
                <a:solidFill>
                  <a:schemeClr val="tx2">
                    <a:lumMod val="50000"/>
                  </a:schemeClr>
                </a:solidFill>
              </a:rPr>
              <a:t>79 Genel Şart</a:t>
            </a:r>
          </a:p>
        </p:txBody>
      </p:sp>
      <p:pic>
        <p:nvPicPr>
          <p:cNvPr id="25604" name="Picture 5" descr="http://www.bumko.gov.tr/KONTROL/Genel/rg.ashx?DIL=1&amp;BELGEANAH=15394&amp;RESIMISIM=kiks.png">
            <a:extLst>
              <a:ext uri="{FF2B5EF4-FFF2-40B4-BE49-F238E27FC236}">
                <a16:creationId xmlns:a16="http://schemas.microsoft.com/office/drawing/2014/main" id="{131EAC41-E342-A7BB-F3C7-BADB693EE1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905000"/>
            <a:ext cx="29337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Başlık 1"/>
          <p:cNvSpPr>
            <a:spLocks noGrp="1"/>
          </p:cNvSpPr>
          <p:nvPr>
            <p:ph type="title"/>
          </p:nvPr>
        </p:nvSpPr>
        <p:spPr>
          <a:xfrm>
            <a:off x="0" y="31750"/>
            <a:ext cx="9144000" cy="457200"/>
          </a:xfrm>
        </p:spPr>
        <p:txBody>
          <a:bodyPr/>
          <a:lstStyle/>
          <a:p>
            <a:pPr algn="ctr"/>
            <a:r>
              <a:rPr lang="tr-TR" altLang="tr-TR" sz="1800" b="1">
                <a:solidFill>
                  <a:srgbClr val="006666"/>
                </a:solidFill>
              </a:rPr>
              <a:t>5018 sayılı Kanuna Göre Hesap Verebilirlik ve İç Kontrol</a:t>
            </a:r>
          </a:p>
        </p:txBody>
      </p:sp>
      <p:sp>
        <p:nvSpPr>
          <p:cNvPr id="4" name="Yuvarlatılmış Dikdörtgen 3"/>
          <p:cNvSpPr/>
          <p:nvPr/>
        </p:nvSpPr>
        <p:spPr>
          <a:xfrm>
            <a:off x="36513" y="592138"/>
            <a:ext cx="9144000" cy="720725"/>
          </a:xfrm>
          <a:prstGeom prst="roundRect">
            <a:avLst/>
          </a:prstGeom>
          <a:solidFill>
            <a:srgbClr val="7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tr-TR" sz="1600" b="1" u="none" dirty="0"/>
              <a:t>Kanunlar /Kalkınma Planları/</a:t>
            </a:r>
            <a:r>
              <a:rPr lang="tr-TR" sz="1600" b="1" u="none" dirty="0" err="1"/>
              <a:t>OVP</a:t>
            </a:r>
            <a:r>
              <a:rPr lang="tr-TR" sz="1600" b="1" u="none" dirty="0"/>
              <a:t>//Cumhurbaşkanlığı Yılı Programları</a:t>
            </a:r>
          </a:p>
        </p:txBody>
      </p:sp>
      <p:sp>
        <p:nvSpPr>
          <p:cNvPr id="5" name="Aşağı Ok 4"/>
          <p:cNvSpPr/>
          <p:nvPr/>
        </p:nvSpPr>
        <p:spPr>
          <a:xfrm>
            <a:off x="2195513" y="1312863"/>
            <a:ext cx="71437" cy="2873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r-TR">
              <a:solidFill>
                <a:srgbClr val="FFFFFF"/>
              </a:solidFill>
            </a:endParaRPr>
          </a:p>
        </p:txBody>
      </p:sp>
      <p:sp>
        <p:nvSpPr>
          <p:cNvPr id="7" name="Aşağı Ok 6"/>
          <p:cNvSpPr/>
          <p:nvPr/>
        </p:nvSpPr>
        <p:spPr>
          <a:xfrm>
            <a:off x="5227638" y="1319213"/>
            <a:ext cx="107950" cy="2873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r-TR">
              <a:solidFill>
                <a:srgbClr val="FFFFFF"/>
              </a:solidFill>
            </a:endParaRPr>
          </a:p>
        </p:txBody>
      </p:sp>
      <p:sp>
        <p:nvSpPr>
          <p:cNvPr id="8" name="Aşağı Ok 7"/>
          <p:cNvSpPr/>
          <p:nvPr/>
        </p:nvSpPr>
        <p:spPr>
          <a:xfrm>
            <a:off x="7951788" y="1292225"/>
            <a:ext cx="73025" cy="2873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r-TR">
              <a:solidFill>
                <a:srgbClr val="FFFFFF"/>
              </a:solidFill>
            </a:endParaRPr>
          </a:p>
        </p:txBody>
      </p:sp>
      <p:sp>
        <p:nvSpPr>
          <p:cNvPr id="9" name="Yuvarlatılmış Dikdörtgen 8"/>
          <p:cNvSpPr/>
          <p:nvPr/>
        </p:nvSpPr>
        <p:spPr>
          <a:xfrm>
            <a:off x="1331887" y="1618456"/>
            <a:ext cx="2452688" cy="1150939"/>
          </a:xfrm>
          <a:prstGeom prst="roundRect">
            <a:avLst/>
          </a:prstGeom>
          <a:solidFill>
            <a:srgbClr val="0033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r-TR" sz="1400" dirty="0">
              <a:solidFill>
                <a:srgbClr val="FFFFFF"/>
              </a:solidFill>
            </a:endParaRPr>
          </a:p>
          <a:p>
            <a:pPr>
              <a:defRPr/>
            </a:pPr>
            <a:endParaRPr lang="tr-TR" sz="1400" dirty="0">
              <a:solidFill>
                <a:srgbClr val="FFFFFF"/>
              </a:solidFill>
            </a:endParaRPr>
          </a:p>
          <a:p>
            <a:pPr>
              <a:defRPr/>
            </a:pPr>
            <a:r>
              <a:rPr lang="tr-TR" sz="1400" b="1" u="none" dirty="0">
                <a:solidFill>
                  <a:srgbClr val="FFC000"/>
                </a:solidFill>
              </a:rPr>
              <a:t>STRATEJİK PLAN</a:t>
            </a:r>
          </a:p>
          <a:p>
            <a:pPr marL="285750" indent="-285750" algn="l">
              <a:buFont typeface="Arial" pitchFamily="34" charset="0"/>
              <a:buChar char="•"/>
              <a:defRPr/>
            </a:pPr>
            <a:endParaRPr lang="tr-TR" sz="1200" u="none" dirty="0">
              <a:solidFill>
                <a:schemeClr val="tx1"/>
              </a:solidFill>
            </a:endParaRPr>
          </a:p>
          <a:p>
            <a:pPr marL="285750" indent="-285750" algn="l">
              <a:buFont typeface="Arial" pitchFamily="34" charset="0"/>
              <a:buChar char="•"/>
              <a:defRPr/>
            </a:pPr>
            <a:r>
              <a:rPr lang="tr-TR" sz="1400" u="none" dirty="0">
                <a:solidFill>
                  <a:schemeClr val="bg1"/>
                </a:solidFill>
              </a:rPr>
              <a:t>Stratejik amaçlar</a:t>
            </a:r>
          </a:p>
          <a:p>
            <a:pPr marL="285750" indent="-285750" algn="l">
              <a:buFont typeface="Arial" pitchFamily="34" charset="0"/>
              <a:buChar char="•"/>
              <a:defRPr/>
            </a:pPr>
            <a:r>
              <a:rPr lang="tr-TR" sz="1400" u="none" dirty="0">
                <a:solidFill>
                  <a:schemeClr val="bg1"/>
                </a:solidFill>
              </a:rPr>
              <a:t>Hedefler </a:t>
            </a:r>
          </a:p>
          <a:p>
            <a:pPr marL="285750" indent="-285750" algn="l">
              <a:buFont typeface="Arial" pitchFamily="34" charset="0"/>
              <a:buChar char="•"/>
              <a:defRPr/>
            </a:pPr>
            <a:r>
              <a:rPr lang="tr-TR" sz="1400" u="none" dirty="0">
                <a:solidFill>
                  <a:schemeClr val="bg1"/>
                </a:solidFill>
              </a:rPr>
              <a:t>Performans göstergeleri</a:t>
            </a:r>
          </a:p>
          <a:p>
            <a:pPr>
              <a:defRPr/>
            </a:pPr>
            <a:endParaRPr lang="tr-TR" b="1" dirty="0">
              <a:solidFill>
                <a:srgbClr val="FFFFFF"/>
              </a:solidFill>
            </a:endParaRPr>
          </a:p>
          <a:p>
            <a:pPr>
              <a:defRPr/>
            </a:pPr>
            <a:endParaRPr lang="tr-TR" dirty="0">
              <a:solidFill>
                <a:srgbClr val="FFFFFF"/>
              </a:solidFill>
            </a:endParaRPr>
          </a:p>
        </p:txBody>
      </p:sp>
      <p:sp>
        <p:nvSpPr>
          <p:cNvPr id="12" name="Yuvarlatılmış Dikdörtgen 11"/>
          <p:cNvSpPr/>
          <p:nvPr/>
        </p:nvSpPr>
        <p:spPr>
          <a:xfrm>
            <a:off x="3929063" y="1643063"/>
            <a:ext cx="2762250" cy="1150939"/>
          </a:xfrm>
          <a:prstGeom prst="roundRect">
            <a:avLst/>
          </a:prstGeom>
          <a:solidFill>
            <a:srgbClr val="0033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tr-TR" sz="1400" b="1" u="none" dirty="0">
                <a:solidFill>
                  <a:srgbClr val="FFC000"/>
                </a:solidFill>
              </a:rPr>
              <a:t>PERFORMANS PROGRAMI</a:t>
            </a:r>
          </a:p>
          <a:p>
            <a:pPr marL="285750" indent="-285750" algn="l">
              <a:buFont typeface="Arial" pitchFamily="34" charset="0"/>
              <a:buChar char="•"/>
              <a:defRPr/>
            </a:pPr>
            <a:r>
              <a:rPr lang="tr-TR" sz="1400" u="none" dirty="0">
                <a:solidFill>
                  <a:schemeClr val="bg1"/>
                </a:solidFill>
              </a:rPr>
              <a:t>Faaliyet ve projeler</a:t>
            </a:r>
          </a:p>
          <a:p>
            <a:pPr marL="285750" indent="-285750" algn="l">
              <a:buFont typeface="Arial" pitchFamily="34" charset="0"/>
              <a:buChar char="•"/>
              <a:defRPr/>
            </a:pPr>
            <a:r>
              <a:rPr lang="tr-TR" sz="1400" u="none" dirty="0">
                <a:solidFill>
                  <a:schemeClr val="bg1"/>
                </a:solidFill>
              </a:rPr>
              <a:t>Performans hedef ve göstergeleri</a:t>
            </a:r>
          </a:p>
          <a:p>
            <a:pPr marL="285750" indent="-285750" algn="l">
              <a:buFont typeface="Arial" pitchFamily="34" charset="0"/>
              <a:buChar char="•"/>
              <a:defRPr/>
            </a:pPr>
            <a:r>
              <a:rPr lang="tr-TR" sz="1400" u="none" dirty="0">
                <a:solidFill>
                  <a:schemeClr val="bg1"/>
                </a:solidFill>
              </a:rPr>
              <a:t>Kaynak ihtiyacı</a:t>
            </a:r>
          </a:p>
        </p:txBody>
      </p:sp>
      <p:sp>
        <p:nvSpPr>
          <p:cNvPr id="13" name="Yuvarlatılmış Dikdörtgen 12"/>
          <p:cNvSpPr/>
          <p:nvPr/>
        </p:nvSpPr>
        <p:spPr>
          <a:xfrm>
            <a:off x="6907213" y="1606550"/>
            <a:ext cx="2236787" cy="1214439"/>
          </a:xfrm>
          <a:prstGeom prst="roundRect">
            <a:avLst/>
          </a:prstGeom>
          <a:solidFill>
            <a:srgbClr val="0033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r-TR" sz="1400" dirty="0">
              <a:solidFill>
                <a:srgbClr val="FFFFFF"/>
              </a:solidFill>
            </a:endParaRPr>
          </a:p>
          <a:p>
            <a:pPr>
              <a:defRPr/>
            </a:pPr>
            <a:r>
              <a:rPr lang="tr-TR" sz="1400" b="1" u="none" dirty="0">
                <a:solidFill>
                  <a:srgbClr val="FFC000"/>
                </a:solidFill>
              </a:rPr>
              <a:t>BÜTÇE</a:t>
            </a:r>
          </a:p>
          <a:p>
            <a:pPr>
              <a:defRPr/>
            </a:pPr>
            <a:endParaRPr lang="tr-TR" sz="1200" b="1" u="none" dirty="0">
              <a:solidFill>
                <a:srgbClr val="FFFF00"/>
              </a:solidFill>
            </a:endParaRPr>
          </a:p>
          <a:p>
            <a:pPr marL="285750" indent="-285750" algn="l">
              <a:buFont typeface="Arial" pitchFamily="34" charset="0"/>
              <a:buChar char="•"/>
              <a:defRPr/>
            </a:pPr>
            <a:r>
              <a:rPr lang="tr-TR" sz="1400" u="none" dirty="0">
                <a:solidFill>
                  <a:schemeClr val="bg1"/>
                </a:solidFill>
              </a:rPr>
              <a:t>Harcama birimleri</a:t>
            </a:r>
          </a:p>
          <a:p>
            <a:pPr marL="285750" indent="-285750" algn="l">
              <a:buFont typeface="Arial" pitchFamily="34" charset="0"/>
              <a:buChar char="•"/>
              <a:defRPr/>
            </a:pPr>
            <a:r>
              <a:rPr lang="tr-TR" sz="1400" u="none" dirty="0">
                <a:solidFill>
                  <a:schemeClr val="bg1"/>
                </a:solidFill>
              </a:rPr>
              <a:t>Ödenekler</a:t>
            </a:r>
          </a:p>
          <a:p>
            <a:pPr>
              <a:defRPr/>
            </a:pPr>
            <a:endParaRPr lang="tr-TR" dirty="0">
              <a:solidFill>
                <a:srgbClr val="FFFFFF"/>
              </a:solidFill>
            </a:endParaRPr>
          </a:p>
          <a:p>
            <a:pPr>
              <a:defRPr/>
            </a:pPr>
            <a:endParaRPr lang="tr-TR" dirty="0">
              <a:solidFill>
                <a:srgbClr val="FFFFFF"/>
              </a:solidFill>
            </a:endParaRPr>
          </a:p>
        </p:txBody>
      </p:sp>
      <p:sp>
        <p:nvSpPr>
          <p:cNvPr id="14" name="Yuvarlatılmış Dikdörtgen 13"/>
          <p:cNvSpPr/>
          <p:nvPr/>
        </p:nvSpPr>
        <p:spPr>
          <a:xfrm>
            <a:off x="1382713" y="5449093"/>
            <a:ext cx="2525712" cy="1420019"/>
          </a:xfrm>
          <a:prstGeom prst="roundRect">
            <a:avLst/>
          </a:prstGeom>
          <a:solidFill>
            <a:srgbClr val="003366"/>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tr-TR" sz="1400" b="1" u="none" dirty="0">
                <a:solidFill>
                  <a:srgbClr val="FFC000"/>
                </a:solidFill>
              </a:rPr>
              <a:t>FAALİYET RAPORU</a:t>
            </a:r>
          </a:p>
          <a:p>
            <a:pPr>
              <a:defRPr/>
            </a:pPr>
            <a:endParaRPr lang="tr-TR" sz="1200" b="1" dirty="0">
              <a:solidFill>
                <a:srgbClr val="FFFF00"/>
              </a:solidFill>
            </a:endParaRPr>
          </a:p>
          <a:p>
            <a:pPr marL="285750" indent="-285750" algn="l">
              <a:buFont typeface="Arial" pitchFamily="34" charset="0"/>
              <a:buChar char="•"/>
              <a:defRPr/>
            </a:pPr>
            <a:r>
              <a:rPr lang="tr-TR" sz="1400" u="none" dirty="0">
                <a:solidFill>
                  <a:schemeClr val="bg1"/>
                </a:solidFill>
              </a:rPr>
              <a:t>Faaliyet/proje sonuçları</a:t>
            </a:r>
          </a:p>
          <a:p>
            <a:pPr marL="285750" indent="-285750" algn="l">
              <a:buFont typeface="Arial" pitchFamily="34" charset="0"/>
              <a:buChar char="•"/>
              <a:defRPr/>
            </a:pPr>
            <a:r>
              <a:rPr lang="tr-TR" sz="1400" u="none" dirty="0">
                <a:solidFill>
                  <a:schemeClr val="bg1"/>
                </a:solidFill>
              </a:rPr>
              <a:t>Performans hedef ve gerçekleşmeleri</a:t>
            </a:r>
          </a:p>
          <a:p>
            <a:pPr marL="285750" indent="-285750" algn="l">
              <a:buFont typeface="Arial" pitchFamily="34" charset="0"/>
              <a:buChar char="•"/>
              <a:defRPr/>
            </a:pPr>
            <a:r>
              <a:rPr lang="tr-TR" sz="1400" u="none" dirty="0">
                <a:solidFill>
                  <a:schemeClr val="bg1"/>
                </a:solidFill>
              </a:rPr>
              <a:t>Sapmalar ve nedenleri</a:t>
            </a:r>
          </a:p>
        </p:txBody>
      </p:sp>
      <p:sp>
        <p:nvSpPr>
          <p:cNvPr id="15" name="Yuvarlatılmış Dikdörtgen 14"/>
          <p:cNvSpPr/>
          <p:nvPr/>
        </p:nvSpPr>
        <p:spPr>
          <a:xfrm>
            <a:off x="4195763" y="5538787"/>
            <a:ext cx="2606675" cy="1343026"/>
          </a:xfrm>
          <a:prstGeom prst="roundRect">
            <a:avLst/>
          </a:prstGeom>
          <a:solidFill>
            <a:srgbClr val="0033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tr-TR" sz="1400" b="1" u="none" dirty="0">
                <a:solidFill>
                  <a:srgbClr val="FFC000"/>
                </a:solidFill>
              </a:rPr>
              <a:t>SAYIŞTAY</a:t>
            </a:r>
          </a:p>
          <a:p>
            <a:pPr>
              <a:defRPr/>
            </a:pPr>
            <a:endParaRPr lang="tr-TR" sz="1400" b="1" u="none" dirty="0">
              <a:solidFill>
                <a:srgbClr val="002060"/>
              </a:solidFill>
            </a:endParaRPr>
          </a:p>
          <a:p>
            <a:pPr marL="285750" indent="-285750" algn="l">
              <a:buFont typeface="Arial" pitchFamily="34" charset="0"/>
              <a:buChar char="•"/>
              <a:defRPr/>
            </a:pPr>
            <a:r>
              <a:rPr lang="tr-TR" sz="1400" u="none" dirty="0">
                <a:solidFill>
                  <a:schemeClr val="bg1"/>
                </a:solidFill>
              </a:rPr>
              <a:t>Düzenlilik Denetimi</a:t>
            </a:r>
          </a:p>
          <a:p>
            <a:pPr marL="742950" lvl="2" indent="-285750" algn="l">
              <a:buFont typeface="Arial" pitchFamily="34" charset="0"/>
              <a:buChar char="•"/>
              <a:defRPr/>
            </a:pPr>
            <a:r>
              <a:rPr lang="tr-TR" sz="1400" u="none" dirty="0">
                <a:solidFill>
                  <a:schemeClr val="bg1"/>
                </a:solidFill>
              </a:rPr>
              <a:t>Mali denetim</a:t>
            </a:r>
          </a:p>
          <a:p>
            <a:pPr marL="742950" lvl="2" indent="-285750" algn="l">
              <a:buFont typeface="Arial" pitchFamily="34" charset="0"/>
              <a:buChar char="•"/>
              <a:defRPr/>
            </a:pPr>
            <a:r>
              <a:rPr lang="tr-TR" sz="1400" u="none" dirty="0">
                <a:solidFill>
                  <a:schemeClr val="bg1"/>
                </a:solidFill>
              </a:rPr>
              <a:t>Uygunluk denetimi</a:t>
            </a:r>
          </a:p>
          <a:p>
            <a:pPr marL="285750" indent="-285750" algn="l">
              <a:buFont typeface="Arial" pitchFamily="34" charset="0"/>
              <a:buChar char="•"/>
              <a:defRPr/>
            </a:pPr>
            <a:r>
              <a:rPr lang="tr-TR" sz="1400" u="none" dirty="0">
                <a:solidFill>
                  <a:schemeClr val="bg1"/>
                </a:solidFill>
              </a:rPr>
              <a:t>Performans denetimi</a:t>
            </a:r>
          </a:p>
        </p:txBody>
      </p:sp>
      <p:sp>
        <p:nvSpPr>
          <p:cNvPr id="17" name="Sağ Ok 16"/>
          <p:cNvSpPr/>
          <p:nvPr/>
        </p:nvSpPr>
        <p:spPr>
          <a:xfrm>
            <a:off x="6691313" y="2343150"/>
            <a:ext cx="215900" cy="460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r-TR">
              <a:solidFill>
                <a:srgbClr val="FFFFFF"/>
              </a:solidFill>
            </a:endParaRPr>
          </a:p>
        </p:txBody>
      </p:sp>
      <p:sp>
        <p:nvSpPr>
          <p:cNvPr id="20" name="Sağ Ok 19"/>
          <p:cNvSpPr/>
          <p:nvPr/>
        </p:nvSpPr>
        <p:spPr>
          <a:xfrm>
            <a:off x="3929063" y="6024563"/>
            <a:ext cx="215900" cy="460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r-TR">
              <a:solidFill>
                <a:srgbClr val="FFFFFF"/>
              </a:solidFill>
            </a:endParaRPr>
          </a:p>
        </p:txBody>
      </p:sp>
      <p:sp>
        <p:nvSpPr>
          <p:cNvPr id="21" name="Yuvarlatılmış Dikdörtgen 20"/>
          <p:cNvSpPr/>
          <p:nvPr/>
        </p:nvSpPr>
        <p:spPr>
          <a:xfrm>
            <a:off x="7011988" y="5449092"/>
            <a:ext cx="2259012" cy="1408907"/>
          </a:xfrm>
          <a:prstGeom prst="roundRect">
            <a:avLst/>
          </a:prstGeom>
          <a:solidFill>
            <a:srgbClr val="0033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tr-TR" sz="1400" b="1" u="none" dirty="0">
                <a:solidFill>
                  <a:srgbClr val="FFC000"/>
                </a:solidFill>
              </a:rPr>
              <a:t>MECLİS</a:t>
            </a:r>
          </a:p>
          <a:p>
            <a:pPr>
              <a:defRPr/>
            </a:pPr>
            <a:endParaRPr lang="tr-TR" sz="1400" b="1" dirty="0">
              <a:solidFill>
                <a:srgbClr val="FFFF00"/>
              </a:solidFill>
            </a:endParaRPr>
          </a:p>
          <a:p>
            <a:pPr indent="-285750" algn="l">
              <a:buFont typeface="Arial" pitchFamily="34" charset="0"/>
              <a:buChar char="•"/>
              <a:defRPr/>
            </a:pPr>
            <a:r>
              <a:rPr lang="tr-TR" sz="1400" u="none" dirty="0">
                <a:solidFill>
                  <a:schemeClr val="bg1"/>
                </a:solidFill>
              </a:rPr>
              <a:t>Denetim Raporları</a:t>
            </a:r>
          </a:p>
          <a:p>
            <a:pPr indent="-285750" algn="l">
              <a:buFont typeface="Arial" pitchFamily="34" charset="0"/>
              <a:buChar char="•"/>
              <a:defRPr/>
            </a:pPr>
            <a:r>
              <a:rPr lang="tr-TR" sz="1400" u="none" dirty="0">
                <a:solidFill>
                  <a:schemeClr val="bg1"/>
                </a:solidFill>
              </a:rPr>
              <a:t>Faaliyet  Raporu</a:t>
            </a:r>
          </a:p>
          <a:p>
            <a:pPr indent="-285750" algn="l">
              <a:buFont typeface="Arial" pitchFamily="34" charset="0"/>
              <a:buChar char="•"/>
              <a:defRPr/>
            </a:pPr>
            <a:r>
              <a:rPr lang="tr-TR" sz="1400" u="none" dirty="0">
                <a:solidFill>
                  <a:schemeClr val="bg1"/>
                </a:solidFill>
              </a:rPr>
              <a:t>Kesin Hesap</a:t>
            </a:r>
          </a:p>
        </p:txBody>
      </p:sp>
      <p:sp>
        <p:nvSpPr>
          <p:cNvPr id="22" name="Sağ Ok 21"/>
          <p:cNvSpPr/>
          <p:nvPr/>
        </p:nvSpPr>
        <p:spPr>
          <a:xfrm>
            <a:off x="6802438" y="5978525"/>
            <a:ext cx="209550" cy="460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r-TR">
              <a:solidFill>
                <a:srgbClr val="FFFFFF"/>
              </a:solidFill>
            </a:endParaRPr>
          </a:p>
        </p:txBody>
      </p:sp>
      <p:sp>
        <p:nvSpPr>
          <p:cNvPr id="23" name="Yuvarlatılmış Dikdörtgen 22"/>
          <p:cNvSpPr/>
          <p:nvPr/>
        </p:nvSpPr>
        <p:spPr>
          <a:xfrm>
            <a:off x="0" y="1637115"/>
            <a:ext cx="1028966" cy="1517247"/>
          </a:xfrm>
          <a:prstGeom prst="roundRect">
            <a:avLst/>
          </a:prstGeom>
          <a:solidFill>
            <a:srgbClr val="700000"/>
          </a:solidFill>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defRPr/>
            </a:pPr>
            <a:r>
              <a:rPr lang="tr-TR" sz="1400" b="1" u="none" dirty="0">
                <a:solidFill>
                  <a:schemeClr val="bg1"/>
                </a:solidFill>
              </a:rPr>
              <a:t>Ne yapacaksın ?</a:t>
            </a:r>
          </a:p>
          <a:p>
            <a:pPr>
              <a:defRPr/>
            </a:pPr>
            <a:endParaRPr lang="tr-TR" sz="1400" b="1" u="none" dirty="0">
              <a:solidFill>
                <a:schemeClr val="bg1"/>
              </a:solidFill>
            </a:endParaRPr>
          </a:p>
          <a:p>
            <a:pPr>
              <a:defRPr/>
            </a:pPr>
            <a:r>
              <a:rPr lang="tr-TR" sz="1400" b="1" u="none" dirty="0">
                <a:solidFill>
                  <a:schemeClr val="bg1"/>
                </a:solidFill>
              </a:rPr>
              <a:t> Taahhüt et !</a:t>
            </a:r>
          </a:p>
        </p:txBody>
      </p:sp>
      <p:sp>
        <p:nvSpPr>
          <p:cNvPr id="24" name="Sağ Ok 23"/>
          <p:cNvSpPr/>
          <p:nvPr/>
        </p:nvSpPr>
        <p:spPr>
          <a:xfrm>
            <a:off x="3692525" y="2428875"/>
            <a:ext cx="215900" cy="460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r-TR">
              <a:solidFill>
                <a:srgbClr val="FFFFFF"/>
              </a:solidFill>
            </a:endParaRPr>
          </a:p>
        </p:txBody>
      </p:sp>
      <p:sp>
        <p:nvSpPr>
          <p:cNvPr id="26" name="Yuvarlatılmış Dikdörtgen 25"/>
          <p:cNvSpPr/>
          <p:nvPr/>
        </p:nvSpPr>
        <p:spPr>
          <a:xfrm>
            <a:off x="93879" y="5105237"/>
            <a:ext cx="1028966" cy="1752763"/>
          </a:xfrm>
          <a:prstGeom prst="roundRect">
            <a:avLst/>
          </a:prstGeom>
          <a:solidFill>
            <a:srgbClr val="700000"/>
          </a:solidFill>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defRPr/>
            </a:pPr>
            <a:r>
              <a:rPr lang="tr-TR" sz="1400" b="1" u="none" dirty="0">
                <a:solidFill>
                  <a:schemeClr val="bg1"/>
                </a:solidFill>
              </a:rPr>
              <a:t>Ne yaptın ?</a:t>
            </a:r>
          </a:p>
          <a:p>
            <a:pPr>
              <a:defRPr/>
            </a:pPr>
            <a:r>
              <a:rPr lang="tr-TR" sz="1400" b="1" u="none" dirty="0">
                <a:solidFill>
                  <a:schemeClr val="bg1"/>
                </a:solidFill>
              </a:rPr>
              <a:t>Hesap ver !</a:t>
            </a:r>
            <a:endParaRPr lang="tr-TR" sz="1400" b="1" dirty="0">
              <a:solidFill>
                <a:schemeClr val="bg1"/>
              </a:solidFill>
            </a:endParaRPr>
          </a:p>
        </p:txBody>
      </p:sp>
      <p:sp>
        <p:nvSpPr>
          <p:cNvPr id="33" name="Sağ Ok 32"/>
          <p:cNvSpPr/>
          <p:nvPr/>
        </p:nvSpPr>
        <p:spPr>
          <a:xfrm>
            <a:off x="1058863" y="2389188"/>
            <a:ext cx="217487" cy="4603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r-TR">
              <a:solidFill>
                <a:srgbClr val="FFFFFF"/>
              </a:solidFill>
            </a:endParaRPr>
          </a:p>
        </p:txBody>
      </p:sp>
      <p:sp>
        <p:nvSpPr>
          <p:cNvPr id="34" name="Sağ Ok 33"/>
          <p:cNvSpPr/>
          <p:nvPr/>
        </p:nvSpPr>
        <p:spPr>
          <a:xfrm>
            <a:off x="1136650" y="6002338"/>
            <a:ext cx="215900" cy="4603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tr-TR">
              <a:solidFill>
                <a:srgbClr val="FFFFFF"/>
              </a:solidFill>
            </a:endParaRPr>
          </a:p>
        </p:txBody>
      </p:sp>
      <p:pic>
        <p:nvPicPr>
          <p:cNvPr id="32" name="Picture 10" descr="http://learnbonds.com/wp-content/uploads/Question-Mark.jpg"/>
          <p:cNvPicPr>
            <a:picLocks noChangeAspect="1" noChangeArrowheads="1"/>
          </p:cNvPicPr>
          <p:nvPr/>
        </p:nvPicPr>
        <p:blipFill>
          <a:blip r:embed="rId3"/>
          <a:srcRect/>
          <a:stretch>
            <a:fillRect/>
          </a:stretch>
        </p:blipFill>
        <p:spPr bwMode="auto">
          <a:xfrm>
            <a:off x="0" y="3284538"/>
            <a:ext cx="1166813" cy="1584325"/>
          </a:xfrm>
          <a:prstGeom prst="rect">
            <a:avLst/>
          </a:prstGeom>
          <a:noFill/>
          <a:ln w="9525">
            <a:noFill/>
            <a:miter lim="800000"/>
            <a:headEnd/>
            <a:tailEnd/>
          </a:ln>
        </p:spPr>
      </p:pic>
      <p:pic>
        <p:nvPicPr>
          <p:cNvPr id="25" name="Picture 2"/>
          <p:cNvPicPr>
            <a:picLocks noChangeAspect="1" noChangeArrowheads="1"/>
          </p:cNvPicPr>
          <p:nvPr/>
        </p:nvPicPr>
        <p:blipFill>
          <a:blip r:embed="rId4"/>
          <a:srcRect/>
          <a:stretch>
            <a:fillRect/>
          </a:stretch>
        </p:blipFill>
        <p:spPr bwMode="auto">
          <a:xfrm>
            <a:off x="1028966" y="2829217"/>
            <a:ext cx="8057716" cy="2503485"/>
          </a:xfrm>
          <a:prstGeom prst="rect">
            <a:avLst/>
          </a:prstGeom>
          <a:noFill/>
          <a:ln w="9525" algn="ctr">
            <a:noFill/>
            <a:miter lim="800000"/>
            <a:headEnd/>
            <a:tailEnd/>
          </a:ln>
        </p:spPr>
      </p:pic>
    </p:spTree>
    <p:extLst>
      <p:ext uri="{BB962C8B-B14F-4D97-AF65-F5344CB8AC3E}">
        <p14:creationId xmlns:p14="http://schemas.microsoft.com/office/powerpoint/2010/main" val="23359673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1000"/>
                                        <p:tgtEl>
                                          <p:spTgt spid="33"/>
                                        </p:tgtEl>
                                      </p:cBhvr>
                                    </p:animEffect>
                                    <p:anim calcmode="lin" valueType="num">
                                      <p:cBhvr>
                                        <p:cTn id="39" dur="1000" fill="hold"/>
                                        <p:tgtEl>
                                          <p:spTgt spid="33"/>
                                        </p:tgtEl>
                                        <p:attrNameLst>
                                          <p:attrName>ppt_x</p:attrName>
                                        </p:attrNameLst>
                                      </p:cBhvr>
                                      <p:tavLst>
                                        <p:tav tm="0">
                                          <p:val>
                                            <p:strVal val="#ppt_x"/>
                                          </p:val>
                                        </p:tav>
                                        <p:tav tm="100000">
                                          <p:val>
                                            <p:strVal val="#ppt_x"/>
                                          </p:val>
                                        </p:tav>
                                      </p:tavLst>
                                    </p:anim>
                                    <p:anim calcmode="lin" valueType="num">
                                      <p:cBhvr>
                                        <p:cTn id="40" dur="1000" fill="hold"/>
                                        <p:tgtEl>
                                          <p:spTgt spid="3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0"/>
                                        <p:tgtEl>
                                          <p:spTgt spid="12"/>
                                        </p:tgtEl>
                                      </p:cBhvr>
                                    </p:animEffect>
                                    <p:anim calcmode="lin" valueType="num">
                                      <p:cBhvr>
                                        <p:cTn id="56" dur="1000" fill="hold"/>
                                        <p:tgtEl>
                                          <p:spTgt spid="12"/>
                                        </p:tgtEl>
                                        <p:attrNameLst>
                                          <p:attrName>ppt_x</p:attrName>
                                        </p:attrNameLst>
                                      </p:cBhvr>
                                      <p:tavLst>
                                        <p:tav tm="0">
                                          <p:val>
                                            <p:strVal val="#ppt_x"/>
                                          </p:val>
                                        </p:tav>
                                        <p:tav tm="100000">
                                          <p:val>
                                            <p:strVal val="#ppt_x"/>
                                          </p:val>
                                        </p:tav>
                                      </p:tavLst>
                                    </p:anim>
                                    <p:anim calcmode="lin" valueType="num">
                                      <p:cBhvr>
                                        <p:cTn id="5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1000"/>
                                        <p:tgtEl>
                                          <p:spTgt spid="13"/>
                                        </p:tgtEl>
                                      </p:cBhvr>
                                    </p:animEffect>
                                    <p:anim calcmode="lin" valueType="num">
                                      <p:cBhvr>
                                        <p:cTn id="68" dur="1000" fill="hold"/>
                                        <p:tgtEl>
                                          <p:spTgt spid="13"/>
                                        </p:tgtEl>
                                        <p:attrNameLst>
                                          <p:attrName>ppt_x</p:attrName>
                                        </p:attrNameLst>
                                      </p:cBhvr>
                                      <p:tavLst>
                                        <p:tav tm="0">
                                          <p:val>
                                            <p:strVal val="#ppt_x"/>
                                          </p:val>
                                        </p:tav>
                                        <p:tav tm="100000">
                                          <p:val>
                                            <p:strVal val="#ppt_x"/>
                                          </p:val>
                                        </p:tav>
                                      </p:tavLst>
                                    </p:anim>
                                    <p:anim calcmode="lin" valueType="num">
                                      <p:cBhvr>
                                        <p:cTn id="6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0" fill="hold" nodeType="clickPar">
                      <p:stCondLst>
                        <p:cond delay="indefinite"/>
                      </p:stCondLst>
                      <p:childTnLst>
                        <p:par>
                          <p:cTn id="71" fill="hold" nodeType="withGroup">
                            <p:stCondLst>
                              <p:cond delay="0"/>
                            </p:stCondLst>
                            <p:childTnLst>
                              <p:par>
                                <p:cTn id="72" presetID="42" presetClass="entr" presetSubtype="0" fill="hold" nodeType="click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1000"/>
                                        <p:tgtEl>
                                          <p:spTgt spid="26"/>
                                        </p:tgtEl>
                                      </p:cBhvr>
                                    </p:animEffect>
                                    <p:anim calcmode="lin" valueType="num">
                                      <p:cBhvr>
                                        <p:cTn id="75" dur="1000" fill="hold"/>
                                        <p:tgtEl>
                                          <p:spTgt spid="26"/>
                                        </p:tgtEl>
                                        <p:attrNameLst>
                                          <p:attrName>ppt_x</p:attrName>
                                        </p:attrNameLst>
                                      </p:cBhvr>
                                      <p:tavLst>
                                        <p:tav tm="0">
                                          <p:val>
                                            <p:strVal val="#ppt_x"/>
                                          </p:val>
                                        </p:tav>
                                        <p:tav tm="100000">
                                          <p:val>
                                            <p:strVal val="#ppt_x"/>
                                          </p:val>
                                        </p:tav>
                                      </p:tavLst>
                                    </p:anim>
                                    <p:anim calcmode="lin" valueType="num">
                                      <p:cBhvr>
                                        <p:cTn id="7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77" fill="hold" nodeType="clickPar">
                      <p:stCondLst>
                        <p:cond delay="indefinite"/>
                      </p:stCondLst>
                      <p:childTnLst>
                        <p:par>
                          <p:cTn id="78" fill="hold" nodeType="withGroup">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fade">
                                      <p:cBhvr>
                                        <p:cTn id="81" dur="1000"/>
                                        <p:tgtEl>
                                          <p:spTgt spid="34"/>
                                        </p:tgtEl>
                                      </p:cBhvr>
                                    </p:animEffect>
                                    <p:anim calcmode="lin" valueType="num">
                                      <p:cBhvr>
                                        <p:cTn id="82" dur="1000" fill="hold"/>
                                        <p:tgtEl>
                                          <p:spTgt spid="34"/>
                                        </p:tgtEl>
                                        <p:attrNameLst>
                                          <p:attrName>ppt_x</p:attrName>
                                        </p:attrNameLst>
                                      </p:cBhvr>
                                      <p:tavLst>
                                        <p:tav tm="0">
                                          <p:val>
                                            <p:strVal val="#ppt_x"/>
                                          </p:val>
                                        </p:tav>
                                        <p:tav tm="100000">
                                          <p:val>
                                            <p:strVal val="#ppt_x"/>
                                          </p:val>
                                        </p:tav>
                                      </p:tavLst>
                                    </p:anim>
                                    <p:anim calcmode="lin" valueType="num">
                                      <p:cBhvr>
                                        <p:cTn id="83" dur="1000" fill="hold"/>
                                        <p:tgtEl>
                                          <p:spTgt spid="34"/>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fade">
                                      <p:cBhvr>
                                        <p:cTn id="86" dur="1000"/>
                                        <p:tgtEl>
                                          <p:spTgt spid="14"/>
                                        </p:tgtEl>
                                      </p:cBhvr>
                                    </p:animEffect>
                                    <p:anim calcmode="lin" valueType="num">
                                      <p:cBhvr>
                                        <p:cTn id="87" dur="1000" fill="hold"/>
                                        <p:tgtEl>
                                          <p:spTgt spid="14"/>
                                        </p:tgtEl>
                                        <p:attrNameLst>
                                          <p:attrName>ppt_x</p:attrName>
                                        </p:attrNameLst>
                                      </p:cBhvr>
                                      <p:tavLst>
                                        <p:tav tm="0">
                                          <p:val>
                                            <p:strVal val="#ppt_x"/>
                                          </p:val>
                                        </p:tav>
                                        <p:tav tm="100000">
                                          <p:val>
                                            <p:strVal val="#ppt_x"/>
                                          </p:val>
                                        </p:tav>
                                      </p:tavLst>
                                    </p:anim>
                                    <p:anim calcmode="lin" valueType="num">
                                      <p:cBhvr>
                                        <p:cTn id="8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89" fill="hold" nodeType="clickPar">
                      <p:stCondLst>
                        <p:cond delay="indefinite"/>
                      </p:stCondLst>
                      <p:childTnLst>
                        <p:par>
                          <p:cTn id="90" fill="hold" nodeType="withGroup">
                            <p:stCondLst>
                              <p:cond delay="0"/>
                            </p:stCondLst>
                            <p:childTnLst>
                              <p:par>
                                <p:cTn id="91" presetID="42" presetClass="entr" presetSubtype="0" fill="hold" grpId="0" nodeType="click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fade">
                                      <p:cBhvr>
                                        <p:cTn id="93" dur="1000"/>
                                        <p:tgtEl>
                                          <p:spTgt spid="20"/>
                                        </p:tgtEl>
                                      </p:cBhvr>
                                    </p:animEffect>
                                    <p:anim calcmode="lin" valueType="num">
                                      <p:cBhvr>
                                        <p:cTn id="94" dur="1000" fill="hold"/>
                                        <p:tgtEl>
                                          <p:spTgt spid="20"/>
                                        </p:tgtEl>
                                        <p:attrNameLst>
                                          <p:attrName>ppt_x</p:attrName>
                                        </p:attrNameLst>
                                      </p:cBhvr>
                                      <p:tavLst>
                                        <p:tav tm="0">
                                          <p:val>
                                            <p:strVal val="#ppt_x"/>
                                          </p:val>
                                        </p:tav>
                                        <p:tav tm="100000">
                                          <p:val>
                                            <p:strVal val="#ppt_x"/>
                                          </p:val>
                                        </p:tav>
                                      </p:tavLst>
                                    </p:anim>
                                    <p:anim calcmode="lin" valueType="num">
                                      <p:cBhvr>
                                        <p:cTn id="95" dur="1000" fill="hold"/>
                                        <p:tgtEl>
                                          <p:spTgt spid="20"/>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15"/>
                                        </p:tgtEl>
                                        <p:attrNameLst>
                                          <p:attrName>style.visibility</p:attrName>
                                        </p:attrNameLst>
                                      </p:cBhvr>
                                      <p:to>
                                        <p:strVal val="visible"/>
                                      </p:to>
                                    </p:set>
                                    <p:animEffect transition="in" filter="fade">
                                      <p:cBhvr>
                                        <p:cTn id="98" dur="1000"/>
                                        <p:tgtEl>
                                          <p:spTgt spid="15"/>
                                        </p:tgtEl>
                                      </p:cBhvr>
                                    </p:animEffect>
                                    <p:anim calcmode="lin" valueType="num">
                                      <p:cBhvr>
                                        <p:cTn id="99" dur="1000" fill="hold"/>
                                        <p:tgtEl>
                                          <p:spTgt spid="15"/>
                                        </p:tgtEl>
                                        <p:attrNameLst>
                                          <p:attrName>ppt_x</p:attrName>
                                        </p:attrNameLst>
                                      </p:cBhvr>
                                      <p:tavLst>
                                        <p:tav tm="0">
                                          <p:val>
                                            <p:strVal val="#ppt_x"/>
                                          </p:val>
                                        </p:tav>
                                        <p:tav tm="100000">
                                          <p:val>
                                            <p:strVal val="#ppt_x"/>
                                          </p:val>
                                        </p:tav>
                                      </p:tavLst>
                                    </p:anim>
                                    <p:anim calcmode="lin" valueType="num">
                                      <p:cBhvr>
                                        <p:cTn id="10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1" fill="hold" nodeType="clickPar">
                      <p:stCondLst>
                        <p:cond delay="indefinite"/>
                      </p:stCondLst>
                      <p:childTnLst>
                        <p:par>
                          <p:cTn id="102" fill="hold" nodeType="withGroup">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22"/>
                                        </p:tgtEl>
                                        <p:attrNameLst>
                                          <p:attrName>style.visibility</p:attrName>
                                        </p:attrNameLst>
                                      </p:cBhvr>
                                      <p:to>
                                        <p:strVal val="visible"/>
                                      </p:to>
                                    </p:set>
                                    <p:animEffect transition="in" filter="fade">
                                      <p:cBhvr>
                                        <p:cTn id="105" dur="1000"/>
                                        <p:tgtEl>
                                          <p:spTgt spid="22"/>
                                        </p:tgtEl>
                                      </p:cBhvr>
                                    </p:animEffect>
                                    <p:anim calcmode="lin" valueType="num">
                                      <p:cBhvr>
                                        <p:cTn id="106" dur="1000" fill="hold"/>
                                        <p:tgtEl>
                                          <p:spTgt spid="22"/>
                                        </p:tgtEl>
                                        <p:attrNameLst>
                                          <p:attrName>ppt_x</p:attrName>
                                        </p:attrNameLst>
                                      </p:cBhvr>
                                      <p:tavLst>
                                        <p:tav tm="0">
                                          <p:val>
                                            <p:strVal val="#ppt_x"/>
                                          </p:val>
                                        </p:tav>
                                        <p:tav tm="100000">
                                          <p:val>
                                            <p:strVal val="#ppt_x"/>
                                          </p:val>
                                        </p:tav>
                                      </p:tavLst>
                                    </p:anim>
                                    <p:anim calcmode="lin" valueType="num">
                                      <p:cBhvr>
                                        <p:cTn id="107" dur="1000" fill="hold"/>
                                        <p:tgtEl>
                                          <p:spTgt spid="22"/>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21"/>
                                        </p:tgtEl>
                                        <p:attrNameLst>
                                          <p:attrName>style.visibility</p:attrName>
                                        </p:attrNameLst>
                                      </p:cBhvr>
                                      <p:to>
                                        <p:strVal val="visible"/>
                                      </p:to>
                                    </p:set>
                                    <p:animEffect transition="in" filter="fade">
                                      <p:cBhvr>
                                        <p:cTn id="110" dur="1000"/>
                                        <p:tgtEl>
                                          <p:spTgt spid="21"/>
                                        </p:tgtEl>
                                      </p:cBhvr>
                                    </p:animEffect>
                                    <p:anim calcmode="lin" valueType="num">
                                      <p:cBhvr>
                                        <p:cTn id="111" dur="1000" fill="hold"/>
                                        <p:tgtEl>
                                          <p:spTgt spid="21"/>
                                        </p:tgtEl>
                                        <p:attrNameLst>
                                          <p:attrName>ppt_x</p:attrName>
                                        </p:attrNameLst>
                                      </p:cBhvr>
                                      <p:tavLst>
                                        <p:tav tm="0">
                                          <p:val>
                                            <p:strVal val="#ppt_x"/>
                                          </p:val>
                                        </p:tav>
                                        <p:tav tm="100000">
                                          <p:val>
                                            <p:strVal val="#ppt_x"/>
                                          </p:val>
                                        </p:tav>
                                      </p:tavLst>
                                    </p:anim>
                                    <p:anim calcmode="lin" valueType="num">
                                      <p:cBhvr>
                                        <p:cTn id="11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13" fill="hold" nodeType="clickPar">
                      <p:stCondLst>
                        <p:cond delay="indefinite"/>
                      </p:stCondLst>
                      <p:childTnLst>
                        <p:par>
                          <p:cTn id="114" fill="hold" nodeType="withGroup">
                            <p:stCondLst>
                              <p:cond delay="0"/>
                            </p:stCondLst>
                            <p:childTnLst>
                              <p:par>
                                <p:cTn id="115" presetID="42" presetClass="entr" presetSubtype="0" fill="hold" nodeType="clickEffect">
                                  <p:stCondLst>
                                    <p:cond delay="0"/>
                                  </p:stCondLst>
                                  <p:childTnLst>
                                    <p:set>
                                      <p:cBhvr>
                                        <p:cTn id="116" dur="1" fill="hold">
                                          <p:stCondLst>
                                            <p:cond delay="0"/>
                                          </p:stCondLst>
                                        </p:cTn>
                                        <p:tgtEl>
                                          <p:spTgt spid="32"/>
                                        </p:tgtEl>
                                        <p:attrNameLst>
                                          <p:attrName>style.visibility</p:attrName>
                                        </p:attrNameLst>
                                      </p:cBhvr>
                                      <p:to>
                                        <p:strVal val="visible"/>
                                      </p:to>
                                    </p:set>
                                    <p:animEffect transition="in" filter="fade">
                                      <p:cBhvr>
                                        <p:cTn id="117" dur="1000"/>
                                        <p:tgtEl>
                                          <p:spTgt spid="32"/>
                                        </p:tgtEl>
                                      </p:cBhvr>
                                    </p:animEffect>
                                    <p:anim calcmode="lin" valueType="num">
                                      <p:cBhvr>
                                        <p:cTn id="118" dur="1000" fill="hold"/>
                                        <p:tgtEl>
                                          <p:spTgt spid="32"/>
                                        </p:tgtEl>
                                        <p:attrNameLst>
                                          <p:attrName>ppt_x</p:attrName>
                                        </p:attrNameLst>
                                      </p:cBhvr>
                                      <p:tavLst>
                                        <p:tav tm="0">
                                          <p:val>
                                            <p:strVal val="#ppt_x"/>
                                          </p:val>
                                        </p:tav>
                                        <p:tav tm="100000">
                                          <p:val>
                                            <p:strVal val="#ppt_x"/>
                                          </p:val>
                                        </p:tav>
                                      </p:tavLst>
                                    </p:anim>
                                    <p:anim calcmode="lin" valueType="num">
                                      <p:cBhvr>
                                        <p:cTn id="11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20" fill="hold" nodeType="clickPar">
                      <p:stCondLst>
                        <p:cond delay="indefinite"/>
                      </p:stCondLst>
                      <p:childTnLst>
                        <p:par>
                          <p:cTn id="121" fill="hold" nodeType="withGroup">
                            <p:stCondLst>
                              <p:cond delay="0"/>
                            </p:stCondLst>
                            <p:childTnLst>
                              <p:par>
                                <p:cTn id="122" presetID="1" presetClass="entr" presetSubtype="0" fill="hold" nodeType="clickEffect">
                                  <p:stCondLst>
                                    <p:cond delay="0"/>
                                  </p:stCondLst>
                                  <p:childTnLst>
                                    <p:set>
                                      <p:cBhvr>
                                        <p:cTn id="123"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2" grpId="0" animBg="1"/>
      <p:bldP spid="13" grpId="0" animBg="1"/>
      <p:bldP spid="14" grpId="0" animBg="1"/>
      <p:bldP spid="15" grpId="0" animBg="1"/>
      <p:bldP spid="17" grpId="0" animBg="1"/>
      <p:bldP spid="20" grpId="0" animBg="1"/>
      <p:bldP spid="21" grpId="0" animBg="1"/>
      <p:bldP spid="22" grpId="0" animBg="1"/>
      <p:bldP spid="24" grpId="0" animBg="1"/>
      <p:bldP spid="33" grpId="0" animBg="1"/>
      <p:bldP spid="3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Başlık 1">
            <a:extLst>
              <a:ext uri="{FF2B5EF4-FFF2-40B4-BE49-F238E27FC236}">
                <a16:creationId xmlns:a16="http://schemas.microsoft.com/office/drawing/2014/main" id="{5C710B81-0649-1217-C6A5-B037214E7CDD}"/>
              </a:ext>
            </a:extLst>
          </p:cNvPr>
          <p:cNvSpPr>
            <a:spLocks noGrp="1" noChangeArrowheads="1"/>
          </p:cNvSpPr>
          <p:nvPr>
            <p:ph type="title"/>
          </p:nvPr>
        </p:nvSpPr>
        <p:spPr>
          <a:xfrm>
            <a:off x="612775" y="228600"/>
            <a:ext cx="8153400" cy="990600"/>
          </a:xfrm>
        </p:spPr>
        <p:txBody>
          <a:bodyPr/>
          <a:lstStyle/>
          <a:p>
            <a:endParaRPr lang="tr-TR" altLang="tr-TR"/>
          </a:p>
        </p:txBody>
      </p:sp>
      <p:sp>
        <p:nvSpPr>
          <p:cNvPr id="26627" name="İçerik Yer Tutucusu 2">
            <a:extLst>
              <a:ext uri="{FF2B5EF4-FFF2-40B4-BE49-F238E27FC236}">
                <a16:creationId xmlns:a16="http://schemas.microsoft.com/office/drawing/2014/main" id="{717BE8D4-1FBD-987F-8768-07BB017E1798}"/>
              </a:ext>
            </a:extLst>
          </p:cNvPr>
          <p:cNvSpPr>
            <a:spLocks noGrp="1" noChangeArrowheads="1"/>
          </p:cNvSpPr>
          <p:nvPr>
            <p:ph idx="1"/>
          </p:nvPr>
        </p:nvSpPr>
        <p:spPr>
          <a:xfrm>
            <a:off x="612775" y="1600200"/>
            <a:ext cx="8153400" cy="4495800"/>
          </a:xfrm>
        </p:spPr>
        <p:txBody>
          <a:bodyPr/>
          <a:lstStyle/>
          <a:p>
            <a:endParaRPr lang="tr-TR" altLang="tr-TR"/>
          </a:p>
        </p:txBody>
      </p:sp>
      <p:pic>
        <p:nvPicPr>
          <p:cNvPr id="26628" name="Picture 2">
            <a:extLst>
              <a:ext uri="{FF2B5EF4-FFF2-40B4-BE49-F238E27FC236}">
                <a16:creationId xmlns:a16="http://schemas.microsoft.com/office/drawing/2014/main" id="{E01DE70D-0D0F-A3D3-2F6B-37D085882B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6" name="Picture 5" descr="http://www.bumko.gov.tr/KONTROL/Genel/rg.ashx?DIL=1&amp;BELGEANAH=15394&amp;RESIMISIM=kiks.png">
            <a:extLst>
              <a:ext uri="{FF2B5EF4-FFF2-40B4-BE49-F238E27FC236}">
                <a16:creationId xmlns:a16="http://schemas.microsoft.com/office/drawing/2014/main" id="{51E8E8B7-F352-3F01-C6A7-782BADF110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4530725"/>
            <a:ext cx="1600200"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Unvan 1">
            <a:extLst>
              <a:ext uri="{FF2B5EF4-FFF2-40B4-BE49-F238E27FC236}">
                <a16:creationId xmlns:a16="http://schemas.microsoft.com/office/drawing/2014/main" id="{7106EC82-AF60-6A10-0ECB-3DB10E1F3714}"/>
              </a:ext>
            </a:extLst>
          </p:cNvPr>
          <p:cNvSpPr>
            <a:spLocks noGrp="1" noChangeArrowheads="1"/>
          </p:cNvSpPr>
          <p:nvPr>
            <p:ph type="title"/>
          </p:nvPr>
        </p:nvSpPr>
        <p:spPr>
          <a:xfrm>
            <a:off x="1331640" y="548680"/>
            <a:ext cx="6696744" cy="360040"/>
          </a:xfrm>
        </p:spPr>
        <p:txBody>
          <a:bodyPr/>
          <a:lstStyle/>
          <a:p>
            <a:r>
              <a:rPr lang="tr-TR" altLang="tr-TR" sz="2400" b="1" dirty="0"/>
              <a:t>İç Kontrol Standartları Uyum Eylem Planı Özeti </a:t>
            </a:r>
            <a:endParaRPr lang="tr-TR" altLang="tr-TR" sz="2400" dirty="0"/>
          </a:p>
        </p:txBody>
      </p:sp>
      <p:sp>
        <p:nvSpPr>
          <p:cNvPr id="4" name="Slayt Numarası Yer Tutucusu 3">
            <a:extLst>
              <a:ext uri="{FF2B5EF4-FFF2-40B4-BE49-F238E27FC236}">
                <a16:creationId xmlns:a16="http://schemas.microsoft.com/office/drawing/2014/main" id="{7EFC8DA9-FA6A-4A03-7451-1EBA178D5AC4}"/>
              </a:ext>
            </a:extLst>
          </p:cNvPr>
          <p:cNvSpPr>
            <a:spLocks noGrp="1"/>
          </p:cNvSpPr>
          <p:nvPr>
            <p:ph type="sldNum" sz="quarter" idx="12"/>
          </p:nvPr>
        </p:nvSpPr>
        <p:spPr/>
        <p:txBody>
          <a:bodyPr>
            <a:normAutofit fontScale="85000" lnSpcReduction="20000"/>
          </a:bodyPr>
          <a:lstStyle/>
          <a:p>
            <a:pPr>
              <a:defRPr/>
            </a:pPr>
            <a:fld id="{EEB3452A-756F-1D47-AB72-14F427100FF5}" type="slidenum">
              <a:rPr lang="tr-TR"/>
              <a:pPr>
                <a:defRPr/>
              </a:pPr>
              <a:t>29</a:t>
            </a:fld>
            <a:endParaRPr lang="tr-TR" dirty="0"/>
          </a:p>
        </p:txBody>
      </p:sp>
      <p:graphicFrame>
        <p:nvGraphicFramePr>
          <p:cNvPr id="7" name="Tablo 6">
            <a:extLst>
              <a:ext uri="{FF2B5EF4-FFF2-40B4-BE49-F238E27FC236}">
                <a16:creationId xmlns:a16="http://schemas.microsoft.com/office/drawing/2014/main" id="{9C917C17-6958-6B54-5FF0-860B26CCB240}"/>
              </a:ext>
            </a:extLst>
          </p:cNvPr>
          <p:cNvGraphicFramePr>
            <a:graphicFrameLocks noGrp="1"/>
          </p:cNvGraphicFramePr>
          <p:nvPr>
            <p:extLst>
              <p:ext uri="{D42A27DB-BD31-4B8C-83A1-F6EECF244321}">
                <p14:modId xmlns:p14="http://schemas.microsoft.com/office/powerpoint/2010/main" val="1699032215"/>
              </p:ext>
            </p:extLst>
          </p:nvPr>
        </p:nvGraphicFramePr>
        <p:xfrm>
          <a:off x="0" y="1124744"/>
          <a:ext cx="9144000" cy="5594744"/>
        </p:xfrm>
        <a:graphic>
          <a:graphicData uri="http://schemas.openxmlformats.org/drawingml/2006/table">
            <a:tbl>
              <a:tblPr firstRow="1" firstCol="1" lastRow="1" lastCol="1" bandRow="1" bandCol="1">
                <a:tableStyleId>{5C22544A-7EE6-4342-B048-85BDC9FD1C3A}</a:tableStyleId>
              </a:tblPr>
              <a:tblGrid>
                <a:gridCol w="1405538">
                  <a:extLst>
                    <a:ext uri="{9D8B030D-6E8A-4147-A177-3AD203B41FA5}">
                      <a16:colId xmlns:a16="http://schemas.microsoft.com/office/drawing/2014/main" val="20000"/>
                    </a:ext>
                  </a:extLst>
                </a:gridCol>
                <a:gridCol w="1085945">
                  <a:extLst>
                    <a:ext uri="{9D8B030D-6E8A-4147-A177-3AD203B41FA5}">
                      <a16:colId xmlns:a16="http://schemas.microsoft.com/office/drawing/2014/main" val="20001"/>
                    </a:ext>
                  </a:extLst>
                </a:gridCol>
                <a:gridCol w="4111074">
                  <a:extLst>
                    <a:ext uri="{9D8B030D-6E8A-4147-A177-3AD203B41FA5}">
                      <a16:colId xmlns:a16="http://schemas.microsoft.com/office/drawing/2014/main" val="20002"/>
                    </a:ext>
                  </a:extLst>
                </a:gridCol>
                <a:gridCol w="1300364">
                  <a:extLst>
                    <a:ext uri="{9D8B030D-6E8A-4147-A177-3AD203B41FA5}">
                      <a16:colId xmlns:a16="http://schemas.microsoft.com/office/drawing/2014/main" val="20003"/>
                    </a:ext>
                  </a:extLst>
                </a:gridCol>
                <a:gridCol w="1241079">
                  <a:extLst>
                    <a:ext uri="{9D8B030D-6E8A-4147-A177-3AD203B41FA5}">
                      <a16:colId xmlns:a16="http://schemas.microsoft.com/office/drawing/2014/main" val="20004"/>
                    </a:ext>
                  </a:extLst>
                </a:gridCol>
              </a:tblGrid>
              <a:tr h="378973">
                <a:tc>
                  <a:txBody>
                    <a:bodyPr/>
                    <a:lstStyle/>
                    <a:p>
                      <a:pPr algn="ctr">
                        <a:lnSpc>
                          <a:spcPct val="100000"/>
                        </a:lnSpc>
                        <a:spcBef>
                          <a:spcPts val="0"/>
                        </a:spcBef>
                        <a:spcAft>
                          <a:spcPts val="0"/>
                        </a:spcAft>
                      </a:pPr>
                      <a:r>
                        <a:rPr lang="tr-TR" sz="1200" dirty="0">
                          <a:effectLst/>
                        </a:rPr>
                        <a:t>İÇ KONTROL BİLEŞENLERİ</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00000"/>
                        </a:lnSpc>
                        <a:spcBef>
                          <a:spcPts val="0"/>
                        </a:spcBef>
                        <a:spcAft>
                          <a:spcPts val="0"/>
                        </a:spcAft>
                      </a:pPr>
                      <a:r>
                        <a:rPr lang="tr-TR" sz="1200" dirty="0">
                          <a:effectLst/>
                        </a:rPr>
                        <a:t>STANDART KODU</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00000"/>
                        </a:lnSpc>
                        <a:spcBef>
                          <a:spcPts val="0"/>
                        </a:spcBef>
                        <a:spcAft>
                          <a:spcPts val="0"/>
                        </a:spcAft>
                      </a:pPr>
                      <a:r>
                        <a:rPr lang="tr-TR" sz="1200" dirty="0">
                          <a:effectLst/>
                        </a:rPr>
                        <a:t>STANDART ADI</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00000"/>
                        </a:lnSpc>
                        <a:spcBef>
                          <a:spcPts val="0"/>
                        </a:spcBef>
                        <a:spcAft>
                          <a:spcPts val="0"/>
                        </a:spcAft>
                      </a:pPr>
                      <a:r>
                        <a:rPr lang="tr-TR" sz="1200" dirty="0">
                          <a:effectLst/>
                        </a:rPr>
                        <a:t>GENEL ŞART SAYISI</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00000"/>
                        </a:lnSpc>
                        <a:spcBef>
                          <a:spcPts val="0"/>
                        </a:spcBef>
                        <a:spcAft>
                          <a:spcPts val="0"/>
                        </a:spcAft>
                      </a:pPr>
                      <a:r>
                        <a:rPr lang="tr-TR" sz="1200" dirty="0">
                          <a:effectLst/>
                        </a:rPr>
                        <a:t>BELİRLENEN EYLEM SAYISI</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00"/>
                  </a:ext>
                </a:extLst>
              </a:tr>
              <a:tr h="268294">
                <a:tc rowSpan="4">
                  <a:txBody>
                    <a:bodyPr/>
                    <a:lstStyle/>
                    <a:p>
                      <a:pPr algn="ctr">
                        <a:lnSpc>
                          <a:spcPct val="150000"/>
                        </a:lnSpc>
                        <a:spcBef>
                          <a:spcPts val="600"/>
                        </a:spcBef>
                        <a:spcAft>
                          <a:spcPts val="0"/>
                        </a:spcAft>
                      </a:pPr>
                      <a:r>
                        <a:rPr lang="tr-TR" sz="1200" dirty="0">
                          <a:effectLst/>
                        </a:rPr>
                        <a:t>KONTROL ORTAMI</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dirty="0">
                          <a:effectLst/>
                        </a:rPr>
                        <a:t>1</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dirty="0">
                          <a:effectLst/>
                        </a:rPr>
                        <a:t>Etik değerler ve dürüstlük</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a:effectLst/>
                        </a:rPr>
                        <a:t>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01"/>
                  </a:ext>
                </a:extLst>
              </a:tr>
              <a:tr h="268294">
                <a:tc vMerge="1">
                  <a:txBody>
                    <a:bodyPr/>
                    <a:lstStyle/>
                    <a:p>
                      <a:endParaRPr lang="tr-TR"/>
                    </a:p>
                  </a:txBody>
                  <a:tcPr/>
                </a:tc>
                <a:tc>
                  <a:txBody>
                    <a:bodyPr/>
                    <a:lstStyle/>
                    <a:p>
                      <a:pPr algn="ctr">
                        <a:lnSpc>
                          <a:spcPct val="150000"/>
                        </a:lnSpc>
                        <a:spcBef>
                          <a:spcPts val="600"/>
                        </a:spcBef>
                        <a:spcAft>
                          <a:spcPts val="0"/>
                        </a:spcAft>
                      </a:pPr>
                      <a:r>
                        <a:rPr lang="tr-TR" sz="1200" dirty="0">
                          <a:effectLst/>
                        </a:rPr>
                        <a:t>2</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dirty="0">
                          <a:effectLst/>
                        </a:rPr>
                        <a:t>Misyon, organizasyon yapısı ve görevler</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a:effectLst/>
                        </a:rPr>
                        <a:t>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02"/>
                  </a:ext>
                </a:extLst>
              </a:tr>
              <a:tr h="268294">
                <a:tc vMerge="1">
                  <a:txBody>
                    <a:bodyPr/>
                    <a:lstStyle/>
                    <a:p>
                      <a:endParaRPr lang="tr-TR"/>
                    </a:p>
                  </a:txBody>
                  <a:tcPr/>
                </a:tc>
                <a:tc>
                  <a:txBody>
                    <a:bodyPr/>
                    <a:lstStyle/>
                    <a:p>
                      <a:pPr algn="ctr">
                        <a:lnSpc>
                          <a:spcPct val="150000"/>
                        </a:lnSpc>
                        <a:spcBef>
                          <a:spcPts val="600"/>
                        </a:spcBef>
                        <a:spcAft>
                          <a:spcPts val="0"/>
                        </a:spcAft>
                      </a:pPr>
                      <a:r>
                        <a:rPr lang="tr-TR" sz="1200">
                          <a:effectLst/>
                        </a:rPr>
                        <a:t>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dirty="0">
                          <a:effectLst/>
                        </a:rPr>
                        <a:t>Personelin yeterliliği ve performansı</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a:effectLst/>
                        </a:rPr>
                        <a:t>8</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03"/>
                  </a:ext>
                </a:extLst>
              </a:tr>
              <a:tr h="268294">
                <a:tc vMerge="1">
                  <a:txBody>
                    <a:bodyPr/>
                    <a:lstStyle/>
                    <a:p>
                      <a:endParaRPr lang="tr-TR"/>
                    </a:p>
                  </a:txBody>
                  <a:tcPr/>
                </a:tc>
                <a:tc>
                  <a:txBody>
                    <a:bodyPr/>
                    <a:lstStyle/>
                    <a:p>
                      <a:pPr algn="ctr">
                        <a:lnSpc>
                          <a:spcPct val="150000"/>
                        </a:lnSpc>
                        <a:spcBef>
                          <a:spcPts val="600"/>
                        </a:spcBef>
                        <a:spcAft>
                          <a:spcPts val="0"/>
                        </a:spcAft>
                      </a:pPr>
                      <a:r>
                        <a:rPr lang="tr-TR" sz="1200">
                          <a:effectLst/>
                        </a:rPr>
                        <a:t>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dirty="0">
                          <a:effectLst/>
                        </a:rPr>
                        <a:t>Yetki devri</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dirty="0">
                          <a:effectLst/>
                        </a:rPr>
                        <a:t>5</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04"/>
                  </a:ext>
                </a:extLst>
              </a:tr>
              <a:tr h="268294">
                <a:tc rowSpan="2">
                  <a:txBody>
                    <a:bodyPr/>
                    <a:lstStyle/>
                    <a:p>
                      <a:pPr algn="ctr">
                        <a:lnSpc>
                          <a:spcPct val="150000"/>
                        </a:lnSpc>
                        <a:spcBef>
                          <a:spcPts val="600"/>
                        </a:spcBef>
                        <a:spcAft>
                          <a:spcPts val="0"/>
                        </a:spcAft>
                      </a:pPr>
                      <a:r>
                        <a:rPr lang="tr-TR" sz="1200" dirty="0">
                          <a:effectLst/>
                        </a:rPr>
                        <a:t>RİSK DEĞERLENDİR-ME</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a:effectLst/>
                        </a:rPr>
                        <a:t>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dirty="0">
                          <a:effectLst/>
                        </a:rPr>
                        <a:t>Planlama ve programlama</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dirty="0">
                          <a:effectLst/>
                        </a:rPr>
                        <a:t>6</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05"/>
                  </a:ext>
                </a:extLst>
              </a:tr>
              <a:tr h="386479">
                <a:tc vMerge="1">
                  <a:txBody>
                    <a:bodyPr/>
                    <a:lstStyle/>
                    <a:p>
                      <a:endParaRPr lang="tr-TR"/>
                    </a:p>
                  </a:txBody>
                  <a:tcPr/>
                </a:tc>
                <a:tc>
                  <a:txBody>
                    <a:bodyPr/>
                    <a:lstStyle/>
                    <a:p>
                      <a:pPr algn="ctr">
                        <a:lnSpc>
                          <a:spcPct val="150000"/>
                        </a:lnSpc>
                        <a:spcBef>
                          <a:spcPts val="600"/>
                        </a:spcBef>
                        <a:spcAft>
                          <a:spcPts val="0"/>
                        </a:spcAft>
                      </a:pPr>
                      <a:r>
                        <a:rPr lang="tr-TR" sz="1200">
                          <a:effectLst/>
                        </a:rPr>
                        <a:t>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dirty="0">
                          <a:effectLst/>
                        </a:rPr>
                        <a:t>Risklerin belirlenmesi ve değerlendirilmesi</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dirty="0">
                          <a:effectLst/>
                        </a:rPr>
                        <a:t>3</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06"/>
                  </a:ext>
                </a:extLst>
              </a:tr>
              <a:tr h="268294">
                <a:tc rowSpan="6">
                  <a:txBody>
                    <a:bodyPr/>
                    <a:lstStyle/>
                    <a:p>
                      <a:pPr algn="ctr">
                        <a:lnSpc>
                          <a:spcPct val="150000"/>
                        </a:lnSpc>
                        <a:spcBef>
                          <a:spcPts val="600"/>
                        </a:spcBef>
                        <a:spcAft>
                          <a:spcPts val="0"/>
                        </a:spcAft>
                      </a:pPr>
                      <a:r>
                        <a:rPr lang="tr-TR" sz="1200" dirty="0">
                          <a:effectLst/>
                        </a:rPr>
                        <a:t>KONTROL FAALİYETLERİ</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dirty="0">
                          <a:effectLst/>
                        </a:rPr>
                        <a:t>7</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dirty="0">
                          <a:effectLst/>
                        </a:rPr>
                        <a:t>Kontrol stratejileri ve yöntemleri</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dirty="0">
                          <a:effectLst/>
                        </a:rPr>
                        <a:t>4</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07"/>
                  </a:ext>
                </a:extLst>
              </a:tr>
              <a:tr h="268294">
                <a:tc vMerge="1">
                  <a:txBody>
                    <a:bodyPr/>
                    <a:lstStyle/>
                    <a:p>
                      <a:endParaRPr lang="tr-TR"/>
                    </a:p>
                  </a:txBody>
                  <a:tcPr/>
                </a:tc>
                <a:tc>
                  <a:txBody>
                    <a:bodyPr/>
                    <a:lstStyle/>
                    <a:p>
                      <a:pPr algn="ctr">
                        <a:lnSpc>
                          <a:spcPct val="150000"/>
                        </a:lnSpc>
                        <a:spcBef>
                          <a:spcPts val="600"/>
                        </a:spcBef>
                        <a:spcAft>
                          <a:spcPts val="0"/>
                        </a:spcAft>
                      </a:pPr>
                      <a:r>
                        <a:rPr lang="tr-TR" sz="1200" dirty="0">
                          <a:effectLst/>
                        </a:rPr>
                        <a:t>8</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dirty="0">
                          <a:effectLst/>
                        </a:rPr>
                        <a:t>Prosedürlerin belirlenmesi ve belgelendirilmesi</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dirty="0">
                          <a:effectLst/>
                        </a:rPr>
                        <a:t>3</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08"/>
                  </a:ext>
                </a:extLst>
              </a:tr>
              <a:tr h="268294">
                <a:tc vMerge="1">
                  <a:txBody>
                    <a:bodyPr/>
                    <a:lstStyle/>
                    <a:p>
                      <a:endParaRPr lang="tr-TR"/>
                    </a:p>
                  </a:txBody>
                  <a:tcPr/>
                </a:tc>
                <a:tc>
                  <a:txBody>
                    <a:bodyPr/>
                    <a:lstStyle/>
                    <a:p>
                      <a:pPr algn="ctr">
                        <a:lnSpc>
                          <a:spcPct val="150000"/>
                        </a:lnSpc>
                        <a:spcBef>
                          <a:spcPts val="600"/>
                        </a:spcBef>
                        <a:spcAft>
                          <a:spcPts val="0"/>
                        </a:spcAft>
                      </a:pPr>
                      <a:r>
                        <a:rPr lang="tr-TR" sz="1200" dirty="0">
                          <a:effectLst/>
                        </a:rPr>
                        <a:t>9</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dirty="0">
                          <a:effectLst/>
                        </a:rPr>
                        <a:t>Görevler ayrılığı </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dirty="0">
                          <a:effectLst/>
                        </a:rPr>
                        <a:t>2</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09"/>
                  </a:ext>
                </a:extLst>
              </a:tr>
              <a:tr h="268294">
                <a:tc vMerge="1">
                  <a:txBody>
                    <a:bodyPr/>
                    <a:lstStyle/>
                    <a:p>
                      <a:endParaRPr lang="tr-TR"/>
                    </a:p>
                  </a:txBody>
                  <a:tcPr/>
                </a:tc>
                <a:tc>
                  <a:txBody>
                    <a:bodyPr/>
                    <a:lstStyle/>
                    <a:p>
                      <a:pPr algn="ctr">
                        <a:lnSpc>
                          <a:spcPct val="150000"/>
                        </a:lnSpc>
                        <a:spcBef>
                          <a:spcPts val="600"/>
                        </a:spcBef>
                        <a:spcAft>
                          <a:spcPts val="0"/>
                        </a:spcAft>
                      </a:pPr>
                      <a:r>
                        <a:rPr lang="tr-TR" sz="1200">
                          <a:effectLst/>
                        </a:rPr>
                        <a:t>10</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a:effectLst/>
                        </a:rPr>
                        <a:t>Hiyerarşik kontroller</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dirty="0">
                          <a:effectLst/>
                        </a:rPr>
                        <a:t>2</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10"/>
                  </a:ext>
                </a:extLst>
              </a:tr>
              <a:tr h="268294">
                <a:tc vMerge="1">
                  <a:txBody>
                    <a:bodyPr/>
                    <a:lstStyle/>
                    <a:p>
                      <a:endParaRPr lang="tr-TR"/>
                    </a:p>
                  </a:txBody>
                  <a:tcPr/>
                </a:tc>
                <a:tc>
                  <a:txBody>
                    <a:bodyPr/>
                    <a:lstStyle/>
                    <a:p>
                      <a:pPr algn="ctr">
                        <a:lnSpc>
                          <a:spcPct val="150000"/>
                        </a:lnSpc>
                        <a:spcBef>
                          <a:spcPts val="600"/>
                        </a:spcBef>
                        <a:spcAft>
                          <a:spcPts val="0"/>
                        </a:spcAft>
                      </a:pPr>
                      <a:r>
                        <a:rPr lang="tr-TR" sz="1200">
                          <a:effectLst/>
                        </a:rPr>
                        <a:t>11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a:effectLst/>
                        </a:rPr>
                        <a:t>Faaliyetlerin sürekliliği</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dirty="0">
                          <a:effectLst/>
                        </a:rPr>
                        <a:t>3</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11"/>
                  </a:ext>
                </a:extLst>
              </a:tr>
              <a:tr h="268294">
                <a:tc vMerge="1">
                  <a:txBody>
                    <a:bodyPr/>
                    <a:lstStyle/>
                    <a:p>
                      <a:endParaRPr lang="tr-TR"/>
                    </a:p>
                  </a:txBody>
                  <a:tcPr/>
                </a:tc>
                <a:tc>
                  <a:txBody>
                    <a:bodyPr/>
                    <a:lstStyle/>
                    <a:p>
                      <a:pPr algn="ctr">
                        <a:lnSpc>
                          <a:spcPct val="150000"/>
                        </a:lnSpc>
                        <a:spcBef>
                          <a:spcPts val="600"/>
                        </a:spcBef>
                        <a:spcAft>
                          <a:spcPts val="0"/>
                        </a:spcAft>
                      </a:pPr>
                      <a:r>
                        <a:rPr lang="tr-TR" sz="1200">
                          <a:effectLst/>
                        </a:rPr>
                        <a:t>12</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dirty="0">
                          <a:effectLst/>
                        </a:rPr>
                        <a:t>Bilgi sistemleri kontrolleri</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dirty="0">
                          <a:effectLst/>
                        </a:rPr>
                        <a:t>3</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12"/>
                  </a:ext>
                </a:extLst>
              </a:tr>
              <a:tr h="268294">
                <a:tc rowSpan="4">
                  <a:txBody>
                    <a:bodyPr/>
                    <a:lstStyle/>
                    <a:p>
                      <a:pPr algn="ctr">
                        <a:lnSpc>
                          <a:spcPct val="150000"/>
                        </a:lnSpc>
                        <a:spcBef>
                          <a:spcPts val="600"/>
                        </a:spcBef>
                        <a:spcAft>
                          <a:spcPts val="0"/>
                        </a:spcAft>
                      </a:pPr>
                      <a:r>
                        <a:rPr lang="tr-TR" sz="1200" dirty="0">
                          <a:effectLst/>
                        </a:rPr>
                        <a:t>BİLGİ VE İLETİŞİM</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a:effectLst/>
                        </a:rPr>
                        <a:t>13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a:effectLst/>
                        </a:rPr>
                        <a:t>Bilgi ve iletişim</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dirty="0">
                          <a:effectLst/>
                        </a:rPr>
                        <a:t>7</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13"/>
                  </a:ext>
                </a:extLst>
              </a:tr>
              <a:tr h="268294">
                <a:tc vMerge="1">
                  <a:txBody>
                    <a:bodyPr/>
                    <a:lstStyle/>
                    <a:p>
                      <a:endParaRPr lang="tr-TR"/>
                    </a:p>
                  </a:txBody>
                  <a:tcPr/>
                </a:tc>
                <a:tc>
                  <a:txBody>
                    <a:bodyPr/>
                    <a:lstStyle/>
                    <a:p>
                      <a:pPr algn="ctr">
                        <a:lnSpc>
                          <a:spcPct val="150000"/>
                        </a:lnSpc>
                        <a:spcBef>
                          <a:spcPts val="600"/>
                        </a:spcBef>
                        <a:spcAft>
                          <a:spcPts val="0"/>
                        </a:spcAft>
                      </a:pPr>
                      <a:r>
                        <a:rPr lang="tr-TR" sz="1200">
                          <a:effectLst/>
                        </a:rPr>
                        <a:t>14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a:effectLst/>
                        </a:rPr>
                        <a:t>Raporlama</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dirty="0">
                          <a:effectLst/>
                        </a:rPr>
                        <a:t>4</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14"/>
                  </a:ext>
                </a:extLst>
              </a:tr>
              <a:tr h="268294">
                <a:tc vMerge="1">
                  <a:txBody>
                    <a:bodyPr/>
                    <a:lstStyle/>
                    <a:p>
                      <a:endParaRPr lang="tr-TR"/>
                    </a:p>
                  </a:txBody>
                  <a:tcPr/>
                </a:tc>
                <a:tc>
                  <a:txBody>
                    <a:bodyPr/>
                    <a:lstStyle/>
                    <a:p>
                      <a:pPr algn="ctr">
                        <a:lnSpc>
                          <a:spcPct val="150000"/>
                        </a:lnSpc>
                        <a:spcBef>
                          <a:spcPts val="600"/>
                        </a:spcBef>
                        <a:spcAft>
                          <a:spcPts val="0"/>
                        </a:spcAft>
                      </a:pPr>
                      <a:r>
                        <a:rPr lang="tr-TR" sz="1200">
                          <a:effectLst/>
                        </a:rPr>
                        <a:t>15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a:effectLst/>
                        </a:rPr>
                        <a:t>Kayıt ve dosyalama sistemi</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dirty="0">
                          <a:effectLst/>
                        </a:rPr>
                        <a:t>6</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15"/>
                  </a:ext>
                </a:extLst>
              </a:tr>
              <a:tr h="268294">
                <a:tc vMerge="1">
                  <a:txBody>
                    <a:bodyPr/>
                    <a:lstStyle/>
                    <a:p>
                      <a:endParaRPr lang="tr-TR"/>
                    </a:p>
                  </a:txBody>
                  <a:tcPr/>
                </a:tc>
                <a:tc>
                  <a:txBody>
                    <a:bodyPr/>
                    <a:lstStyle/>
                    <a:p>
                      <a:pPr algn="ctr">
                        <a:lnSpc>
                          <a:spcPct val="150000"/>
                        </a:lnSpc>
                        <a:spcBef>
                          <a:spcPts val="600"/>
                        </a:spcBef>
                        <a:spcAft>
                          <a:spcPts val="0"/>
                        </a:spcAft>
                      </a:pPr>
                      <a:r>
                        <a:rPr lang="tr-TR" sz="1200">
                          <a:effectLst/>
                        </a:rPr>
                        <a:t>16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a:effectLst/>
                        </a:rPr>
                        <a:t>Hata, usulsüzlük ve yolsuzlukların bildirilmesi</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dirty="0">
                          <a:effectLst/>
                        </a:rPr>
                        <a:t>3</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16"/>
                  </a:ext>
                </a:extLst>
              </a:tr>
              <a:tr h="268294">
                <a:tc rowSpan="2">
                  <a:txBody>
                    <a:bodyPr/>
                    <a:lstStyle/>
                    <a:p>
                      <a:pPr algn="ctr">
                        <a:lnSpc>
                          <a:spcPct val="150000"/>
                        </a:lnSpc>
                        <a:spcBef>
                          <a:spcPts val="600"/>
                        </a:spcBef>
                        <a:spcAft>
                          <a:spcPts val="0"/>
                        </a:spcAft>
                      </a:pPr>
                      <a:r>
                        <a:rPr lang="tr-TR" sz="1200" dirty="0">
                          <a:effectLst/>
                        </a:rPr>
                        <a:t>İZLEME</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a:effectLst/>
                        </a:rPr>
                        <a:t>17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a:effectLst/>
                        </a:rPr>
                        <a:t>İç kontrolün değerlendirilmesi</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dirty="0">
                          <a:effectLst/>
                        </a:rPr>
                        <a:t>5</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17"/>
                  </a:ext>
                </a:extLst>
              </a:tr>
              <a:tr h="268294">
                <a:tc vMerge="1">
                  <a:txBody>
                    <a:bodyPr/>
                    <a:lstStyle/>
                    <a:p>
                      <a:endParaRPr lang="tr-TR"/>
                    </a:p>
                  </a:txBody>
                  <a:tcPr/>
                </a:tc>
                <a:tc>
                  <a:txBody>
                    <a:bodyPr/>
                    <a:lstStyle/>
                    <a:p>
                      <a:pPr algn="ctr">
                        <a:lnSpc>
                          <a:spcPct val="150000"/>
                        </a:lnSpc>
                        <a:spcBef>
                          <a:spcPts val="600"/>
                        </a:spcBef>
                        <a:spcAft>
                          <a:spcPts val="0"/>
                        </a:spcAft>
                      </a:pPr>
                      <a:r>
                        <a:rPr lang="tr-TR" sz="1200">
                          <a:effectLst/>
                        </a:rPr>
                        <a:t>18</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l">
                        <a:lnSpc>
                          <a:spcPct val="150000"/>
                        </a:lnSpc>
                        <a:spcBef>
                          <a:spcPts val="600"/>
                        </a:spcBef>
                        <a:spcAft>
                          <a:spcPts val="0"/>
                        </a:spcAft>
                      </a:pPr>
                      <a:r>
                        <a:rPr lang="tr-TR" sz="1200">
                          <a:effectLst/>
                        </a:rPr>
                        <a:t>İç denetim</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200" dirty="0">
                          <a:effectLst/>
                        </a:rPr>
                        <a:t>2</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18"/>
                  </a:ext>
                </a:extLst>
              </a:tr>
              <a:tr h="268294">
                <a:tc>
                  <a:txBody>
                    <a:bodyPr/>
                    <a:lstStyle/>
                    <a:p>
                      <a:pPr algn="ctr">
                        <a:lnSpc>
                          <a:spcPct val="150000"/>
                        </a:lnSpc>
                        <a:spcBef>
                          <a:spcPts val="600"/>
                        </a:spcBef>
                        <a:spcAft>
                          <a:spcPts val="0"/>
                        </a:spcAft>
                      </a:pPr>
                      <a:r>
                        <a:rPr lang="tr-TR" sz="1200" dirty="0">
                          <a:effectLst/>
                        </a:rPr>
                        <a:t>TOPLAM</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000" dirty="0">
                          <a:effectLst/>
                        </a:rPr>
                        <a:t> </a:t>
                      </a: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000" dirty="0">
                          <a:effectLst/>
                        </a:rPr>
                        <a:t> </a:t>
                      </a: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r>
                        <a:rPr lang="tr-TR" sz="1000" dirty="0">
                          <a:effectLst/>
                        </a:rPr>
                        <a:t>79</a:t>
                      </a: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tc>
                  <a:txBody>
                    <a:bodyPr/>
                    <a:lstStyle/>
                    <a:p>
                      <a:pPr algn="ctr">
                        <a:lnSpc>
                          <a:spcPct val="150000"/>
                        </a:lnSpc>
                        <a:spcBef>
                          <a:spcPts val="600"/>
                        </a:spcBef>
                        <a:spcAft>
                          <a:spcPts val="0"/>
                        </a:spcAft>
                      </a:pP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9627" marR="19627" marT="0" marB="0" anchor="ctr"/>
                </a:tc>
                <a:extLst>
                  <a:ext uri="{0D108BD9-81ED-4DB2-BD59-A6C34878D82A}">
                    <a16:rowId xmlns:a16="http://schemas.microsoft.com/office/drawing/2014/main" val="10019"/>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İçerik Yer Tutucusu 10"/>
          <p:cNvGraphicFramePr>
            <a:graphicFrameLocks noGrp="1"/>
          </p:cNvGraphicFramePr>
          <p:nvPr>
            <p:ph sz="quarter" idx="1"/>
          </p:nvPr>
        </p:nvGraphicFramePr>
        <p:xfrm>
          <a:off x="0" y="0"/>
          <a:ext cx="9144000" cy="6932315"/>
        </p:xfrm>
        <a:graphic>
          <a:graphicData uri="http://schemas.openxmlformats.org/drawingml/2006/table">
            <a:tbl>
              <a:tblPr firstRow="1" bandRow="1">
                <a:tableStyleId>{5C22544A-7EE6-4342-B048-85BDC9FD1C3A}</a:tableStyleId>
              </a:tblPr>
              <a:tblGrid>
                <a:gridCol w="2771800">
                  <a:extLst>
                    <a:ext uri="{9D8B030D-6E8A-4147-A177-3AD203B41FA5}">
                      <a16:colId xmlns:a16="http://schemas.microsoft.com/office/drawing/2014/main" val="120324681"/>
                    </a:ext>
                  </a:extLst>
                </a:gridCol>
                <a:gridCol w="2520280">
                  <a:extLst>
                    <a:ext uri="{9D8B030D-6E8A-4147-A177-3AD203B41FA5}">
                      <a16:colId xmlns:a16="http://schemas.microsoft.com/office/drawing/2014/main" val="2701655255"/>
                    </a:ext>
                  </a:extLst>
                </a:gridCol>
                <a:gridCol w="2592288">
                  <a:extLst>
                    <a:ext uri="{9D8B030D-6E8A-4147-A177-3AD203B41FA5}">
                      <a16:colId xmlns:a16="http://schemas.microsoft.com/office/drawing/2014/main" val="1175862584"/>
                    </a:ext>
                  </a:extLst>
                </a:gridCol>
                <a:gridCol w="419877">
                  <a:extLst>
                    <a:ext uri="{9D8B030D-6E8A-4147-A177-3AD203B41FA5}">
                      <a16:colId xmlns:a16="http://schemas.microsoft.com/office/drawing/2014/main" val="554356629"/>
                    </a:ext>
                  </a:extLst>
                </a:gridCol>
                <a:gridCol w="419878">
                  <a:extLst>
                    <a:ext uri="{9D8B030D-6E8A-4147-A177-3AD203B41FA5}">
                      <a16:colId xmlns:a16="http://schemas.microsoft.com/office/drawing/2014/main" val="316659379"/>
                    </a:ext>
                  </a:extLst>
                </a:gridCol>
                <a:gridCol w="419877">
                  <a:extLst>
                    <a:ext uri="{9D8B030D-6E8A-4147-A177-3AD203B41FA5}">
                      <a16:colId xmlns:a16="http://schemas.microsoft.com/office/drawing/2014/main" val="4166901490"/>
                    </a:ext>
                  </a:extLst>
                </a:gridCol>
              </a:tblGrid>
              <a:tr h="908720">
                <a:tc gridSpan="3">
                  <a:txBody>
                    <a:bodyPr/>
                    <a:lstStyle/>
                    <a:p>
                      <a:pPr algn="ctr"/>
                      <a:r>
                        <a:rPr lang="tr-TR" sz="2400" dirty="0"/>
                        <a:t>BELEDİYE</a:t>
                      </a:r>
                      <a:r>
                        <a:rPr lang="tr-TR" sz="2400" baseline="0" dirty="0"/>
                        <a:t> BAŞKANI</a:t>
                      </a:r>
                      <a:endParaRPr lang="tr-TR" sz="2400" dirty="0"/>
                    </a:p>
                  </a:txBody>
                  <a:tcPr anchor="ctr">
                    <a:solidFill>
                      <a:schemeClr val="accent2">
                        <a:lumMod val="50000"/>
                      </a:schemeClr>
                    </a:solidFill>
                  </a:tcPr>
                </a:tc>
                <a:tc hMerge="1">
                  <a:txBody>
                    <a:bodyPr/>
                    <a:lstStyle/>
                    <a:p>
                      <a:endParaRPr lang="tr-TR" dirty="0"/>
                    </a:p>
                  </a:txBody>
                  <a:tcPr/>
                </a:tc>
                <a:tc hMerge="1">
                  <a:txBody>
                    <a:bodyPr/>
                    <a:lstStyle/>
                    <a:p>
                      <a:endParaRPr lang="tr-TR" dirty="0"/>
                    </a:p>
                  </a:txBody>
                  <a:tcPr/>
                </a:tc>
                <a:tc rowSpan="4">
                  <a:txBody>
                    <a:bodyPr/>
                    <a:lstStyle/>
                    <a:p>
                      <a:pPr algn="ctr"/>
                      <a:r>
                        <a:rPr lang="tr-TR" dirty="0"/>
                        <a:t>SAYIŞTAY</a:t>
                      </a:r>
                    </a:p>
                  </a:txBody>
                  <a:tcPr vert="vert" anchor="ctr">
                    <a:solidFill>
                      <a:srgbClr val="C00000"/>
                    </a:solidFill>
                  </a:tcPr>
                </a:tc>
                <a:tc rowSpan="4">
                  <a:txBody>
                    <a:bodyPr/>
                    <a:lstStyle/>
                    <a:p>
                      <a:pPr algn="ctr"/>
                      <a:r>
                        <a:rPr lang="tr-TR" dirty="0"/>
                        <a:t>BELEDİYE MECLİSİ</a:t>
                      </a:r>
                    </a:p>
                  </a:txBody>
                  <a:tcPr vert="vert" anchor="ctr">
                    <a:solidFill>
                      <a:srgbClr val="C00000"/>
                    </a:solidFill>
                  </a:tcPr>
                </a:tc>
                <a:tc rowSpan="4">
                  <a:txBody>
                    <a:bodyPr/>
                    <a:lstStyle/>
                    <a:p>
                      <a:pPr algn="ctr"/>
                      <a:r>
                        <a:rPr lang="tr-TR" dirty="0"/>
                        <a:t>SEÇMEN</a:t>
                      </a:r>
                    </a:p>
                  </a:txBody>
                  <a:tcPr vert="vert" anchor="ctr">
                    <a:solidFill>
                      <a:srgbClr val="C00000"/>
                    </a:solidFill>
                  </a:tcPr>
                </a:tc>
                <a:extLst>
                  <a:ext uri="{0D108BD9-81ED-4DB2-BD59-A6C34878D82A}">
                    <a16:rowId xmlns:a16="http://schemas.microsoft.com/office/drawing/2014/main" val="499094422"/>
                  </a:ext>
                </a:extLst>
              </a:tr>
              <a:tr h="788665">
                <a:tc gridSpan="3">
                  <a:txBody>
                    <a:bodyPr/>
                    <a:lstStyle/>
                    <a:p>
                      <a:pPr algn="ctr"/>
                      <a:endParaRPr lang="tr-TR" sz="2400" dirty="0"/>
                    </a:p>
                  </a:txBody>
                  <a:tcPr anchor="ctr">
                    <a:solidFill>
                      <a:schemeClr val="bg1"/>
                    </a:solidFill>
                  </a:tcPr>
                </a:tc>
                <a:tc hMerge="1">
                  <a:txBody>
                    <a:bodyPr/>
                    <a:lstStyle/>
                    <a:p>
                      <a:endParaRPr lang="tr-TR"/>
                    </a:p>
                  </a:txBody>
                  <a:tcPr/>
                </a:tc>
                <a:tc h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val="676888290"/>
                  </a:ext>
                </a:extLst>
              </a:tr>
              <a:tr h="1577330">
                <a:tc>
                  <a:txBody>
                    <a:bodyPr/>
                    <a:lstStyle/>
                    <a:p>
                      <a:pPr algn="ctr"/>
                      <a:r>
                        <a:rPr lang="tr-TR" b="1" dirty="0">
                          <a:solidFill>
                            <a:schemeClr val="bg1"/>
                          </a:solidFill>
                        </a:rPr>
                        <a:t>HİZMET BİRİMLERİ</a:t>
                      </a:r>
                    </a:p>
                    <a:p>
                      <a:pPr algn="ctr"/>
                      <a:r>
                        <a:rPr lang="tr-TR" b="1" dirty="0">
                          <a:solidFill>
                            <a:schemeClr val="bg1"/>
                          </a:solidFill>
                        </a:rPr>
                        <a:t>(Birinci Savunma Hattı)</a:t>
                      </a:r>
                    </a:p>
                  </a:txBody>
                  <a:tcPr anchor="ctr">
                    <a:solidFill>
                      <a:schemeClr val="accent2">
                        <a:lumMod val="75000"/>
                      </a:schemeClr>
                    </a:solidFill>
                  </a:tcPr>
                </a:tc>
                <a:tc>
                  <a:txBody>
                    <a:bodyPr/>
                    <a:lstStyle/>
                    <a:p>
                      <a:pPr algn="ctr"/>
                      <a:r>
                        <a:rPr lang="tr-TR" b="1" dirty="0">
                          <a:solidFill>
                            <a:schemeClr val="bg1"/>
                          </a:solidFill>
                        </a:rPr>
                        <a:t>STRATEJİ</a:t>
                      </a:r>
                      <a:r>
                        <a:rPr lang="tr-TR" b="1" baseline="0" dirty="0">
                          <a:solidFill>
                            <a:schemeClr val="bg1"/>
                          </a:solidFill>
                        </a:rPr>
                        <a:t> GELİŞTİRME BİRİMİ</a:t>
                      </a:r>
                    </a:p>
                    <a:p>
                      <a:pPr algn="ctr"/>
                      <a:r>
                        <a:rPr lang="tr-TR" b="1" baseline="0" dirty="0">
                          <a:solidFill>
                            <a:schemeClr val="bg1"/>
                          </a:solidFill>
                        </a:rPr>
                        <a:t>(İkinci Savunma Hattı)</a:t>
                      </a:r>
                    </a:p>
                  </a:txBody>
                  <a:tcPr anchor="ctr">
                    <a:solidFill>
                      <a:schemeClr val="accent2">
                        <a:lumMod val="75000"/>
                      </a:schemeClr>
                    </a:solidFill>
                  </a:tcPr>
                </a:tc>
                <a:tc>
                  <a:txBody>
                    <a:bodyPr/>
                    <a:lstStyle/>
                    <a:p>
                      <a:pPr algn="ctr"/>
                      <a:r>
                        <a:rPr lang="tr-TR" b="1" dirty="0">
                          <a:solidFill>
                            <a:schemeClr val="bg1"/>
                          </a:solidFill>
                        </a:rPr>
                        <a:t>İÇ DENETİM BİRİMİ</a:t>
                      </a:r>
                    </a:p>
                    <a:p>
                      <a:pPr algn="ctr"/>
                      <a:r>
                        <a:rPr lang="tr-TR" b="1" dirty="0">
                          <a:solidFill>
                            <a:schemeClr val="bg1"/>
                          </a:solidFill>
                        </a:rPr>
                        <a:t>(Üçüncü Savunma Hattı)</a:t>
                      </a:r>
                    </a:p>
                  </a:txBody>
                  <a:tcPr anchor="ctr">
                    <a:solidFill>
                      <a:schemeClr val="accent2">
                        <a:lumMod val="75000"/>
                      </a:schemeClr>
                    </a:solidFill>
                  </a:tcPr>
                </a:tc>
                <a:tc vMerge="1">
                  <a:txBody>
                    <a:bodyPr/>
                    <a:lstStyle/>
                    <a:p>
                      <a:endParaRPr lang="tr-TR" dirty="0"/>
                    </a:p>
                  </a:txBody>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val="563697401"/>
                  </a:ext>
                </a:extLst>
              </a:tr>
              <a:tr h="31546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solidFill>
                            <a:schemeClr val="tx1"/>
                          </a:solidFill>
                        </a:rPr>
                        <a:t>İç kontrol ve risk yönetimi </a:t>
                      </a:r>
                      <a:r>
                        <a:rPr lang="tr-TR" dirty="0"/>
                        <a:t>Birim amirleri risklerin sahibi ve yöneticisidir.</a:t>
                      </a:r>
                    </a:p>
                    <a:p>
                      <a:r>
                        <a:rPr lang="tr-TR" dirty="0"/>
                        <a:t>Süreçlerdeki kontrol zafiyetlerini tespit etmekten ve gerekli önlemleri alarak riskleri kabul edilebilir seviyelere indirmekten ve üst yöneticiye hesap vermekten sorumludur.</a:t>
                      </a:r>
                    </a:p>
                  </a:txBody>
                  <a:tcP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b="1" dirty="0">
                          <a:solidFill>
                            <a:schemeClr val="tx1"/>
                          </a:solidFill>
                        </a:rPr>
                        <a:t>Eğitim, koordinasyon,</a:t>
                      </a:r>
                      <a:r>
                        <a:rPr lang="tr-TR" b="1" baseline="0" dirty="0">
                          <a:solidFill>
                            <a:schemeClr val="tx1"/>
                          </a:solidFill>
                        </a:rPr>
                        <a:t> uyum, ön mali kontrol</a:t>
                      </a:r>
                      <a:endParaRPr kumimoji="0" lang="tr-TR" kern="1200" dirty="0">
                        <a:solidFill>
                          <a:schemeClr val="dk1"/>
                        </a:solidFill>
                        <a:latin typeface="+mn-lt"/>
                        <a:ea typeface="+mn-ea"/>
                        <a:cs typeface="+mn-cs"/>
                      </a:endParaRPr>
                    </a:p>
                    <a:p>
                      <a:r>
                        <a:rPr kumimoji="0" lang="tr-TR" kern="1200" dirty="0">
                          <a:solidFill>
                            <a:schemeClr val="dk1"/>
                          </a:solidFill>
                          <a:latin typeface="+mn-lt"/>
                          <a:ea typeface="+mn-ea"/>
                          <a:cs typeface="+mn-cs"/>
                        </a:rPr>
                        <a:t>Planlama, programlama, bütçe,  iç kontrol, risk yönetimi, mali mevzuata uyum konularında hizmet birimlerindeki çalışmaları koordine etmek,</a:t>
                      </a:r>
                      <a:r>
                        <a:rPr kumimoji="0" lang="tr-TR" kern="1200" baseline="0" dirty="0">
                          <a:solidFill>
                            <a:schemeClr val="dk1"/>
                          </a:solidFill>
                          <a:latin typeface="+mn-lt"/>
                          <a:ea typeface="+mn-ea"/>
                          <a:cs typeface="+mn-cs"/>
                        </a:rPr>
                        <a:t> kontrol etmek,</a:t>
                      </a:r>
                      <a:r>
                        <a:rPr kumimoji="0" lang="tr-TR" kern="1200" dirty="0">
                          <a:solidFill>
                            <a:schemeClr val="dk1"/>
                          </a:solidFill>
                          <a:latin typeface="+mn-lt"/>
                          <a:ea typeface="+mn-ea"/>
                          <a:cs typeface="+mn-cs"/>
                        </a:rPr>
                        <a:t> izlemek ve raporlamaktan sorumludur.</a:t>
                      </a:r>
                    </a:p>
                  </a:txBody>
                  <a:tcPr>
                    <a:solidFill>
                      <a:schemeClr val="bg2">
                        <a:lumMod val="90000"/>
                      </a:schemeClr>
                    </a:solidFill>
                  </a:tcPr>
                </a:tc>
                <a:tc>
                  <a:txBody>
                    <a:bodyPr/>
                    <a:lstStyle/>
                    <a:p>
                      <a:r>
                        <a:rPr lang="tr-TR" b="1" dirty="0"/>
                        <a:t>Güvence</a:t>
                      </a:r>
                    </a:p>
                    <a:p>
                      <a:r>
                        <a:rPr lang="tr-TR" b="0" baseline="0" dirty="0"/>
                        <a:t>Süreçlerden bağımsız bir taraf olarak, b</a:t>
                      </a:r>
                      <a:r>
                        <a:rPr lang="tr-TR" b="0" dirty="0"/>
                        <a:t>irinci ve ikinci savunma hatlarının</a:t>
                      </a:r>
                      <a:r>
                        <a:rPr lang="tr-TR" b="0" baseline="0" dirty="0"/>
                        <a:t> etkinliğini değerlendirmekten ve öneriler geliştirmekten sorumludur. </a:t>
                      </a:r>
                      <a:endParaRPr lang="tr-TR" b="0" dirty="0"/>
                    </a:p>
                  </a:txBody>
                  <a:tcPr>
                    <a:solidFill>
                      <a:schemeClr val="bg2">
                        <a:lumMod val="90000"/>
                      </a:schemeClr>
                    </a:solidFill>
                  </a:tcPr>
                </a:tc>
                <a:tc vMerge="1">
                  <a:txBody>
                    <a:bodyPr/>
                    <a:lstStyle/>
                    <a:p>
                      <a:pPr algn="ctr"/>
                      <a:endParaRPr lang="tr-TR" dirty="0"/>
                    </a:p>
                  </a:txBody>
                  <a:tcPr vert="vert" anchor="ct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val="1564497037"/>
                  </a:ext>
                </a:extLst>
              </a:tr>
            </a:tbl>
          </a:graphicData>
        </a:graphic>
      </p:graphicFrame>
      <p:sp>
        <p:nvSpPr>
          <p:cNvPr id="14" name="Yukarı Ok 13"/>
          <p:cNvSpPr/>
          <p:nvPr/>
        </p:nvSpPr>
        <p:spPr>
          <a:xfrm>
            <a:off x="971600" y="908720"/>
            <a:ext cx="504056" cy="5040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Yukarı Ok 14"/>
          <p:cNvSpPr/>
          <p:nvPr/>
        </p:nvSpPr>
        <p:spPr>
          <a:xfrm>
            <a:off x="3419872" y="980728"/>
            <a:ext cx="720080" cy="43204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Yukarı Ok 15"/>
          <p:cNvSpPr/>
          <p:nvPr/>
        </p:nvSpPr>
        <p:spPr>
          <a:xfrm>
            <a:off x="5940152" y="980728"/>
            <a:ext cx="576064" cy="5040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Sağ Ok 16"/>
          <p:cNvSpPr/>
          <p:nvPr/>
        </p:nvSpPr>
        <p:spPr>
          <a:xfrm>
            <a:off x="7452320" y="188640"/>
            <a:ext cx="72008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939218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DCA20-0531-789B-10E9-956FA81C1DBD}"/>
            </a:ext>
          </a:extLst>
        </p:cNvPr>
        <p:cNvGrpSpPr/>
        <p:nvPr/>
      </p:nvGrpSpPr>
      <p:grpSpPr>
        <a:xfrm>
          <a:off x="0" y="0"/>
          <a:ext cx="0" cy="0"/>
          <a:chOff x="0" y="0"/>
          <a:chExt cx="0" cy="0"/>
        </a:xfrm>
      </p:grpSpPr>
      <p:sp>
        <p:nvSpPr>
          <p:cNvPr id="2" name="1 Başlık">
            <a:extLst>
              <a:ext uri="{FF2B5EF4-FFF2-40B4-BE49-F238E27FC236}">
                <a16:creationId xmlns:a16="http://schemas.microsoft.com/office/drawing/2014/main" id="{9D62FE2F-0CD9-966E-B25B-93F62E5D3052}"/>
              </a:ext>
            </a:extLst>
          </p:cNvPr>
          <p:cNvSpPr>
            <a:spLocks noGrp="1"/>
          </p:cNvSpPr>
          <p:nvPr>
            <p:ph type="title"/>
          </p:nvPr>
        </p:nvSpPr>
        <p:spPr/>
        <p:txBody>
          <a:bodyPr/>
          <a:lstStyle/>
          <a:p>
            <a:r>
              <a:rPr lang="tr-TR" dirty="0"/>
              <a:t>EYLEM PLANI MATRİSİ</a:t>
            </a:r>
          </a:p>
        </p:txBody>
      </p:sp>
      <p:pic>
        <p:nvPicPr>
          <p:cNvPr id="55299" name="Picture 3">
            <a:extLst>
              <a:ext uri="{FF2B5EF4-FFF2-40B4-BE49-F238E27FC236}">
                <a16:creationId xmlns:a16="http://schemas.microsoft.com/office/drawing/2014/main" id="{4CBB6CC8-77F6-F778-4F03-5E1493AA3780}"/>
              </a:ext>
            </a:extLst>
          </p:cNvPr>
          <p:cNvPicPr>
            <a:picLocks noChangeAspect="1" noChangeArrowheads="1"/>
          </p:cNvPicPr>
          <p:nvPr/>
        </p:nvPicPr>
        <p:blipFill>
          <a:blip r:embed="rId2" cstate="print"/>
          <a:srcRect/>
          <a:stretch>
            <a:fillRect/>
          </a:stretch>
        </p:blipFill>
        <p:spPr bwMode="auto">
          <a:xfrm>
            <a:off x="130626" y="2428868"/>
            <a:ext cx="8937788" cy="1504188"/>
          </a:xfrm>
          <a:prstGeom prst="rect">
            <a:avLst/>
          </a:prstGeom>
          <a:noFill/>
          <a:ln w="9525">
            <a:noFill/>
            <a:miter lim="800000"/>
            <a:headEnd/>
            <a:tailEnd/>
          </a:ln>
          <a:effectLst/>
        </p:spPr>
      </p:pic>
    </p:spTree>
    <p:extLst>
      <p:ext uri="{BB962C8B-B14F-4D97-AF65-F5344CB8AC3E}">
        <p14:creationId xmlns:p14="http://schemas.microsoft.com/office/powerpoint/2010/main" val="3576656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4DF83-12E1-915C-7AB7-83300A5FA437}"/>
            </a:ext>
          </a:extLst>
        </p:cNvPr>
        <p:cNvGrpSpPr/>
        <p:nvPr/>
      </p:nvGrpSpPr>
      <p:grpSpPr>
        <a:xfrm>
          <a:off x="0" y="0"/>
          <a:ext cx="0" cy="0"/>
          <a:chOff x="0" y="0"/>
          <a:chExt cx="0" cy="0"/>
        </a:xfrm>
      </p:grpSpPr>
      <p:sp>
        <p:nvSpPr>
          <p:cNvPr id="68610" name="Başlık 1">
            <a:extLst>
              <a:ext uri="{FF2B5EF4-FFF2-40B4-BE49-F238E27FC236}">
                <a16:creationId xmlns:a16="http://schemas.microsoft.com/office/drawing/2014/main" id="{58780E5D-A345-1E01-664A-8FA9C86A03D6}"/>
              </a:ext>
            </a:extLst>
          </p:cNvPr>
          <p:cNvSpPr>
            <a:spLocks noGrp="1" noChangeArrowheads="1"/>
          </p:cNvSpPr>
          <p:nvPr>
            <p:ph type="title"/>
          </p:nvPr>
        </p:nvSpPr>
        <p:spPr>
          <a:xfrm>
            <a:off x="612775" y="228600"/>
            <a:ext cx="8153400" cy="990600"/>
          </a:xfrm>
        </p:spPr>
        <p:txBody>
          <a:bodyPr/>
          <a:lstStyle/>
          <a:p>
            <a:endParaRPr lang="en-US" altLang="tr-TR"/>
          </a:p>
        </p:txBody>
      </p:sp>
      <p:pic>
        <p:nvPicPr>
          <p:cNvPr id="5" name="İçerik Yer Tutucusu 4">
            <a:extLst>
              <a:ext uri="{FF2B5EF4-FFF2-40B4-BE49-F238E27FC236}">
                <a16:creationId xmlns:a16="http://schemas.microsoft.com/office/drawing/2014/main" id="{9DEC2334-773F-404C-75B2-F4F4CEA1E717}"/>
              </a:ext>
            </a:extLst>
          </p:cNvPr>
          <p:cNvPicPr>
            <a:picLocks noGrp="1" noChangeAspect="1"/>
          </p:cNvPicPr>
          <p:nvPr>
            <p:ph sz="quarter" idx="1"/>
          </p:nvPr>
        </p:nvPicPr>
        <p:blipFill>
          <a:blip r:embed="rId2"/>
          <a:stretch>
            <a:fillRect/>
          </a:stretch>
        </p:blipFill>
        <p:spPr>
          <a:xfrm>
            <a:off x="141952" y="2966295"/>
            <a:ext cx="9002047" cy="4184264"/>
          </a:xfrm>
        </p:spPr>
      </p:pic>
      <p:pic>
        <p:nvPicPr>
          <p:cNvPr id="3" name="Resim 2">
            <a:extLst>
              <a:ext uri="{FF2B5EF4-FFF2-40B4-BE49-F238E27FC236}">
                <a16:creationId xmlns:a16="http://schemas.microsoft.com/office/drawing/2014/main" id="{1092EF60-0B13-C0F6-67D6-8B90D9ADBEC2}"/>
              </a:ext>
            </a:extLst>
          </p:cNvPr>
          <p:cNvPicPr>
            <a:picLocks noChangeAspect="1"/>
          </p:cNvPicPr>
          <p:nvPr/>
        </p:nvPicPr>
        <p:blipFill>
          <a:blip r:embed="rId3"/>
          <a:stretch>
            <a:fillRect/>
          </a:stretch>
        </p:blipFill>
        <p:spPr>
          <a:xfrm>
            <a:off x="117475" y="-99392"/>
            <a:ext cx="9144000" cy="3065687"/>
          </a:xfrm>
          <a:prstGeom prst="rect">
            <a:avLst/>
          </a:prstGeom>
        </p:spPr>
      </p:pic>
    </p:spTree>
    <p:extLst>
      <p:ext uri="{BB962C8B-B14F-4D97-AF65-F5344CB8AC3E}">
        <p14:creationId xmlns:p14="http://schemas.microsoft.com/office/powerpoint/2010/main" val="4736588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İçerik Yer Tutucusu">
            <a:extLst>
              <a:ext uri="{FF2B5EF4-FFF2-40B4-BE49-F238E27FC236}">
                <a16:creationId xmlns:a16="http://schemas.microsoft.com/office/drawing/2014/main" id="{E5764381-7B0B-4B77-316C-E80CF2B35E7D}"/>
              </a:ext>
            </a:extLst>
          </p:cNvPr>
          <p:cNvSpPr>
            <a:spLocks noGrp="1"/>
          </p:cNvSpPr>
          <p:nvPr>
            <p:ph idx="1"/>
          </p:nvPr>
        </p:nvSpPr>
        <p:spPr>
          <a:xfrm>
            <a:off x="0" y="0"/>
            <a:ext cx="9144000" cy="6858000"/>
          </a:xfrm>
          <a:solidFill>
            <a:schemeClr val="tx2">
              <a:lumMod val="50000"/>
            </a:schemeClr>
          </a:solidFill>
        </p:spPr>
        <p:txBody>
          <a:bodyPr>
            <a:normAutofit/>
          </a:bodyPr>
          <a:lstStyle/>
          <a:p>
            <a:pPr marL="320040" indent="-320040" fontAlgn="auto">
              <a:spcAft>
                <a:spcPts val="0"/>
              </a:spcAft>
              <a:buFont typeface="Wingdings" pitchFamily="2" charset="2"/>
              <a:buNone/>
              <a:defRPr/>
            </a:pPr>
            <a:endParaRPr lang="tr-TR" altLang="tr-TR" dirty="0"/>
          </a:p>
          <a:p>
            <a:pPr marL="320040" indent="-320040" algn="ctr" fontAlgn="auto">
              <a:spcAft>
                <a:spcPts val="0"/>
              </a:spcAft>
              <a:buFont typeface="Wingdings" pitchFamily="2" charset="2"/>
              <a:buNone/>
              <a:defRPr/>
            </a:pPr>
            <a:endParaRPr lang="tr-TR" altLang="tr-TR" sz="2400" b="1" dirty="0">
              <a:solidFill>
                <a:srgbClr val="FF0000"/>
              </a:solidFill>
            </a:endParaRPr>
          </a:p>
          <a:p>
            <a:pPr marL="320040" indent="-320040" algn="ctr" fontAlgn="auto">
              <a:spcAft>
                <a:spcPts val="0"/>
              </a:spcAft>
              <a:buFont typeface="Wingdings" pitchFamily="2" charset="2"/>
              <a:buNone/>
              <a:defRPr/>
            </a:pPr>
            <a:endParaRPr lang="tr-TR" altLang="tr-TR" sz="2400" b="1" dirty="0">
              <a:solidFill>
                <a:srgbClr val="FF0000"/>
              </a:solidFill>
            </a:endParaRPr>
          </a:p>
          <a:p>
            <a:pPr marL="320040" indent="-320040" algn="ctr" fontAlgn="auto">
              <a:spcAft>
                <a:spcPts val="0"/>
              </a:spcAft>
              <a:buFont typeface="Wingdings" pitchFamily="2" charset="2"/>
              <a:buNone/>
              <a:defRPr/>
            </a:pPr>
            <a:endParaRPr lang="tr-TR" altLang="tr-TR" sz="2400" b="1" dirty="0">
              <a:solidFill>
                <a:srgbClr val="FF0000"/>
              </a:solidFill>
            </a:endParaRPr>
          </a:p>
          <a:p>
            <a:pPr marL="320040" indent="-320040" algn="ctr" fontAlgn="auto">
              <a:spcAft>
                <a:spcPts val="0"/>
              </a:spcAft>
              <a:buFont typeface="Wingdings" pitchFamily="2" charset="2"/>
              <a:buNone/>
              <a:defRPr/>
            </a:pPr>
            <a:endParaRPr lang="tr-TR" altLang="tr-TR" sz="2400" b="1" dirty="0">
              <a:solidFill>
                <a:srgbClr val="FF0000"/>
              </a:solidFill>
            </a:endParaRPr>
          </a:p>
          <a:p>
            <a:pPr marL="320040" indent="-320040" algn="ctr" fontAlgn="auto">
              <a:spcAft>
                <a:spcPts val="0"/>
              </a:spcAft>
              <a:buFont typeface="Wingdings" pitchFamily="2" charset="2"/>
              <a:buNone/>
              <a:defRPr/>
            </a:pPr>
            <a:endParaRPr lang="tr-TR" altLang="tr-TR" sz="2400" b="1" dirty="0">
              <a:solidFill>
                <a:srgbClr val="FF0000"/>
              </a:solidFill>
            </a:endParaRPr>
          </a:p>
          <a:p>
            <a:pPr marL="320040" indent="-320040" algn="ctr" fontAlgn="auto">
              <a:spcAft>
                <a:spcPts val="0"/>
              </a:spcAft>
              <a:buFont typeface="Wingdings" pitchFamily="2" charset="2"/>
              <a:buNone/>
              <a:defRPr/>
            </a:pPr>
            <a:r>
              <a:rPr lang="tr-TR" altLang="tr-TR" b="1" dirty="0">
                <a:solidFill>
                  <a:schemeClr val="bg1"/>
                </a:solidFill>
              </a:rPr>
              <a:t>I.BİLEŞEN</a:t>
            </a:r>
          </a:p>
          <a:p>
            <a:pPr marL="320040" indent="-320040" algn="ctr" fontAlgn="auto">
              <a:spcAft>
                <a:spcPts val="0"/>
              </a:spcAft>
              <a:buFont typeface="Wingdings" pitchFamily="2" charset="2"/>
              <a:buNone/>
              <a:defRPr/>
            </a:pPr>
            <a:endParaRPr lang="tr-TR" altLang="tr-TR" b="1" dirty="0">
              <a:solidFill>
                <a:schemeClr val="bg1"/>
              </a:solidFill>
            </a:endParaRPr>
          </a:p>
          <a:p>
            <a:pPr marL="320040" indent="-320040" algn="ctr" fontAlgn="auto">
              <a:spcAft>
                <a:spcPts val="0"/>
              </a:spcAft>
              <a:buFont typeface="Wingdings" pitchFamily="2" charset="2"/>
              <a:buNone/>
              <a:defRPr/>
            </a:pPr>
            <a:r>
              <a:rPr lang="tr-TR" altLang="tr-TR" b="1" dirty="0">
                <a:solidFill>
                  <a:schemeClr val="bg1"/>
                </a:solidFill>
              </a:rPr>
              <a:t>KONTROL ORTAMI</a:t>
            </a:r>
          </a:p>
          <a:p>
            <a:pPr marL="320040" indent="-320040" fontAlgn="auto">
              <a:spcAft>
                <a:spcPts val="0"/>
              </a:spcAft>
              <a:buFont typeface="Wingdings" pitchFamily="2" charset="2"/>
              <a:buNone/>
              <a:defRPr/>
            </a:pPr>
            <a:endParaRPr lang="tr-TR" altLang="tr-TR" dirty="0">
              <a:solidFill>
                <a:srgbClr val="006666"/>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0A83085C-6763-27D1-5AE5-1096899F0F38}"/>
              </a:ext>
            </a:extLst>
          </p:cNvPr>
          <p:cNvSpPr>
            <a:spLocks noGrp="1" noChangeArrowheads="1"/>
          </p:cNvSpPr>
          <p:nvPr>
            <p:ph type="title"/>
          </p:nvPr>
        </p:nvSpPr>
        <p:spPr>
          <a:xfrm>
            <a:off x="762000" y="317500"/>
            <a:ext cx="7313613" cy="1143000"/>
          </a:xfrm>
        </p:spPr>
        <p:txBody>
          <a:bodyPr>
            <a:normAutofit/>
          </a:bodyPr>
          <a:lstStyle/>
          <a:p>
            <a:pPr fontAlgn="auto">
              <a:spcAft>
                <a:spcPts val="0"/>
              </a:spcAft>
              <a:defRPr/>
            </a:pPr>
            <a:r>
              <a:rPr lang="tr-TR" sz="2800" dirty="0">
                <a:latin typeface="+mn-lt"/>
              </a:rPr>
              <a:t>I.Bileşen : Kontrol Ortamı</a:t>
            </a:r>
          </a:p>
        </p:txBody>
      </p:sp>
      <p:sp>
        <p:nvSpPr>
          <p:cNvPr id="24579" name="Rectangle 3">
            <a:extLst>
              <a:ext uri="{FF2B5EF4-FFF2-40B4-BE49-F238E27FC236}">
                <a16:creationId xmlns:a16="http://schemas.microsoft.com/office/drawing/2014/main" id="{EF6EF4B4-2B87-6E63-B0DF-238975A9B4CB}"/>
              </a:ext>
            </a:extLst>
          </p:cNvPr>
          <p:cNvSpPr>
            <a:spLocks noGrp="1" noChangeArrowheads="1"/>
          </p:cNvSpPr>
          <p:nvPr>
            <p:ph type="body" idx="1"/>
          </p:nvPr>
        </p:nvSpPr>
        <p:spPr>
          <a:xfrm>
            <a:off x="685800" y="1752600"/>
            <a:ext cx="8001000" cy="5105400"/>
          </a:xfrm>
        </p:spPr>
        <p:txBody>
          <a:bodyPr>
            <a:normAutofit/>
          </a:bodyPr>
          <a:lstStyle/>
          <a:p>
            <a:pPr marL="320040" indent="-320040" fontAlgn="auto">
              <a:lnSpc>
                <a:spcPct val="80000"/>
              </a:lnSpc>
              <a:spcAft>
                <a:spcPts val="0"/>
              </a:spcAft>
              <a:buFont typeface="Wingdings" pitchFamily="2" charset="2"/>
              <a:buNone/>
              <a:defRPr/>
            </a:pPr>
            <a:r>
              <a:rPr lang="tr-TR" altLang="tr-TR" sz="1800" dirty="0">
                <a:solidFill>
                  <a:schemeClr val="accent2"/>
                </a:solidFill>
                <a:latin typeface="Comic Sans MS" pitchFamily="66" charset="0"/>
              </a:rPr>
              <a:t>	</a:t>
            </a:r>
          </a:p>
          <a:p>
            <a:pPr marL="320040" indent="-320040" fontAlgn="auto">
              <a:lnSpc>
                <a:spcPct val="80000"/>
              </a:lnSpc>
              <a:spcAft>
                <a:spcPts val="0"/>
              </a:spcAft>
              <a:buFont typeface="Wingdings" pitchFamily="2" charset="2"/>
              <a:buNone/>
              <a:defRPr/>
            </a:pPr>
            <a:r>
              <a:rPr lang="tr-TR" altLang="tr-TR" sz="1800" b="1" dirty="0">
                <a:solidFill>
                  <a:schemeClr val="accent2"/>
                </a:solidFill>
                <a:latin typeface="Comic Sans MS" pitchFamily="66" charset="0"/>
              </a:rPr>
              <a:t>	</a:t>
            </a:r>
            <a:r>
              <a:rPr lang="tr-TR" altLang="tr-TR" sz="2000" b="1" dirty="0">
                <a:solidFill>
                  <a:schemeClr val="tx2">
                    <a:lumMod val="50000"/>
                  </a:schemeClr>
                </a:solidFill>
              </a:rPr>
              <a:t>Kontrol ortamının temel unsuru “</a:t>
            </a:r>
            <a:r>
              <a:rPr lang="tr-TR" altLang="tr-TR" sz="2000" b="1" dirty="0">
                <a:solidFill>
                  <a:srgbClr val="FF0000"/>
                </a:solidFill>
              </a:rPr>
              <a:t>kurum</a:t>
            </a:r>
            <a:r>
              <a:rPr lang="tr-TR" altLang="tr-TR" sz="2000" b="1" dirty="0">
                <a:solidFill>
                  <a:schemeClr val="tx2">
                    <a:lumMod val="50000"/>
                  </a:schemeClr>
                </a:solidFill>
              </a:rPr>
              <a:t>” ve “</a:t>
            </a:r>
            <a:r>
              <a:rPr lang="tr-TR" altLang="tr-TR" sz="2000" b="1" dirty="0" err="1">
                <a:solidFill>
                  <a:srgbClr val="FF0000"/>
                </a:solidFill>
              </a:rPr>
              <a:t>insan</a:t>
            </a:r>
            <a:r>
              <a:rPr lang="tr-TR" altLang="tr-TR" sz="2000" b="1" dirty="0" err="1">
                <a:solidFill>
                  <a:schemeClr val="tx2">
                    <a:lumMod val="50000"/>
                  </a:schemeClr>
                </a:solidFill>
              </a:rPr>
              <a:t>”dır</a:t>
            </a:r>
            <a:r>
              <a:rPr lang="tr-TR" altLang="tr-TR" sz="2000" b="1" dirty="0">
                <a:solidFill>
                  <a:srgbClr val="000099"/>
                </a:solidFill>
              </a:rPr>
              <a:t>.</a:t>
            </a:r>
          </a:p>
          <a:p>
            <a:pPr marL="320040" indent="-320040" algn="just" fontAlgn="auto">
              <a:lnSpc>
                <a:spcPct val="80000"/>
              </a:lnSpc>
              <a:spcAft>
                <a:spcPts val="0"/>
              </a:spcAft>
              <a:buFont typeface="Wingdings" pitchFamily="2" charset="2"/>
              <a:buNone/>
              <a:defRPr/>
            </a:pPr>
            <a:r>
              <a:rPr lang="tr-TR" altLang="tr-TR" sz="2000" b="1" dirty="0">
                <a:solidFill>
                  <a:srgbClr val="000099"/>
                </a:solidFill>
              </a:rPr>
              <a:t>	</a:t>
            </a:r>
          </a:p>
          <a:p>
            <a:pPr marL="640080" lvl="1" indent="-274320" algn="just" fontAlgn="auto">
              <a:lnSpc>
                <a:spcPct val="80000"/>
              </a:lnSpc>
              <a:spcAft>
                <a:spcPts val="0"/>
              </a:spcAft>
              <a:buFont typeface="Wingdings 2"/>
              <a:buChar char=""/>
              <a:defRPr/>
            </a:pPr>
            <a:r>
              <a:rPr lang="tr-TR" altLang="tr-TR" sz="2000" dirty="0">
                <a:solidFill>
                  <a:schemeClr val="tx2">
                    <a:lumMod val="50000"/>
                  </a:schemeClr>
                </a:solidFill>
              </a:rPr>
              <a:t>Kişisel ve mesleki dürüstlük ilkeleri</a:t>
            </a:r>
          </a:p>
          <a:p>
            <a:pPr marL="640080" lvl="1" indent="-274320" algn="just" fontAlgn="auto">
              <a:lnSpc>
                <a:spcPct val="80000"/>
              </a:lnSpc>
              <a:spcAft>
                <a:spcPts val="0"/>
              </a:spcAft>
              <a:buFont typeface="Wingdings 2"/>
              <a:buChar char=""/>
              <a:defRPr/>
            </a:pPr>
            <a:endParaRPr lang="tr-TR" altLang="tr-TR" sz="2000" dirty="0">
              <a:solidFill>
                <a:schemeClr val="tx2">
                  <a:lumMod val="50000"/>
                </a:schemeClr>
              </a:solidFill>
            </a:endParaRPr>
          </a:p>
          <a:p>
            <a:pPr marL="640080" lvl="1" indent="-274320" algn="just" fontAlgn="auto">
              <a:lnSpc>
                <a:spcPct val="80000"/>
              </a:lnSpc>
              <a:spcAft>
                <a:spcPts val="0"/>
              </a:spcAft>
              <a:buFont typeface="Wingdings 2"/>
              <a:buChar char=""/>
              <a:defRPr/>
            </a:pPr>
            <a:r>
              <a:rPr lang="tr-TR" altLang="tr-TR" sz="2000" dirty="0">
                <a:solidFill>
                  <a:schemeClr val="tx2">
                    <a:lumMod val="50000"/>
                  </a:schemeClr>
                </a:solidFill>
              </a:rPr>
              <a:t>Yönetimin ve personelin etik değerleri benimsemesi</a:t>
            </a:r>
          </a:p>
          <a:p>
            <a:pPr marL="640080" lvl="1" indent="-274320" algn="just" fontAlgn="auto">
              <a:lnSpc>
                <a:spcPct val="80000"/>
              </a:lnSpc>
              <a:spcAft>
                <a:spcPts val="0"/>
              </a:spcAft>
              <a:buFont typeface="Wingdings 2"/>
              <a:buChar char=""/>
              <a:defRPr/>
            </a:pPr>
            <a:endParaRPr lang="tr-TR" altLang="tr-TR" sz="2000" dirty="0">
              <a:solidFill>
                <a:schemeClr val="tx2">
                  <a:lumMod val="50000"/>
                </a:schemeClr>
              </a:solidFill>
            </a:endParaRPr>
          </a:p>
          <a:p>
            <a:pPr marL="640080" lvl="1" indent="-274320" algn="just" fontAlgn="auto">
              <a:lnSpc>
                <a:spcPct val="80000"/>
              </a:lnSpc>
              <a:spcAft>
                <a:spcPts val="0"/>
              </a:spcAft>
              <a:buFont typeface="Wingdings 2"/>
              <a:buChar char=""/>
              <a:defRPr/>
            </a:pPr>
            <a:r>
              <a:rPr lang="tr-TR" altLang="tr-TR" sz="2000" dirty="0">
                <a:solidFill>
                  <a:schemeClr val="tx2">
                    <a:lumMod val="50000"/>
                  </a:schemeClr>
                </a:solidFill>
              </a:rPr>
              <a:t>Üst yönetimin iç kontrole yönelik destekleyici tutumu</a:t>
            </a:r>
          </a:p>
          <a:p>
            <a:pPr marL="640080" lvl="1" indent="-274320" algn="just" fontAlgn="auto">
              <a:lnSpc>
                <a:spcPct val="80000"/>
              </a:lnSpc>
              <a:spcAft>
                <a:spcPts val="0"/>
              </a:spcAft>
              <a:buFont typeface="Wingdings 2"/>
              <a:buChar char=""/>
              <a:defRPr/>
            </a:pPr>
            <a:endParaRPr lang="tr-TR" altLang="tr-TR" sz="2000" dirty="0">
              <a:solidFill>
                <a:schemeClr val="tx2">
                  <a:lumMod val="50000"/>
                </a:schemeClr>
              </a:solidFill>
            </a:endParaRPr>
          </a:p>
          <a:p>
            <a:pPr marL="640080" lvl="1" indent="-274320" algn="just" fontAlgn="auto">
              <a:lnSpc>
                <a:spcPct val="80000"/>
              </a:lnSpc>
              <a:spcAft>
                <a:spcPts val="0"/>
              </a:spcAft>
              <a:buFont typeface="Wingdings 2"/>
              <a:buChar char=""/>
              <a:defRPr/>
            </a:pPr>
            <a:r>
              <a:rPr lang="tr-TR" altLang="tr-TR" sz="2000" dirty="0">
                <a:solidFill>
                  <a:schemeClr val="tx2">
                    <a:lumMod val="50000"/>
                  </a:schemeClr>
                </a:solidFill>
              </a:rPr>
              <a:t>Kurumsal (</a:t>
            </a:r>
            <a:r>
              <a:rPr lang="tr-TR" altLang="tr-TR" sz="2000" dirty="0" err="1">
                <a:solidFill>
                  <a:schemeClr val="tx2">
                    <a:lumMod val="50000"/>
                  </a:schemeClr>
                </a:solidFill>
              </a:rPr>
              <a:t>organizasyonel</a:t>
            </a:r>
            <a:r>
              <a:rPr lang="tr-TR" altLang="tr-TR" sz="2000" dirty="0">
                <a:solidFill>
                  <a:schemeClr val="tx2">
                    <a:lumMod val="50000"/>
                  </a:schemeClr>
                </a:solidFill>
              </a:rPr>
              <a:t>) yapı, görev, yetki ve sorumluluklar</a:t>
            </a:r>
          </a:p>
          <a:p>
            <a:pPr marL="640080" lvl="1" indent="-274320" algn="just" fontAlgn="auto">
              <a:lnSpc>
                <a:spcPct val="80000"/>
              </a:lnSpc>
              <a:spcAft>
                <a:spcPts val="0"/>
              </a:spcAft>
              <a:buFont typeface="Wingdings 2"/>
              <a:buChar char=""/>
              <a:defRPr/>
            </a:pPr>
            <a:endParaRPr lang="tr-TR" altLang="tr-TR" sz="2000" dirty="0">
              <a:solidFill>
                <a:schemeClr val="tx2">
                  <a:lumMod val="50000"/>
                </a:schemeClr>
              </a:solidFill>
            </a:endParaRPr>
          </a:p>
          <a:p>
            <a:pPr marL="640080" lvl="1" indent="-274320" algn="just" fontAlgn="auto">
              <a:lnSpc>
                <a:spcPct val="80000"/>
              </a:lnSpc>
              <a:spcAft>
                <a:spcPts val="0"/>
              </a:spcAft>
              <a:buFont typeface="Wingdings 2"/>
              <a:buChar char=""/>
              <a:defRPr/>
            </a:pPr>
            <a:r>
              <a:rPr lang="tr-TR" altLang="tr-TR" sz="2000" dirty="0">
                <a:solidFill>
                  <a:schemeClr val="tx2">
                    <a:lumMod val="50000"/>
                  </a:schemeClr>
                </a:solidFill>
              </a:rPr>
              <a:t>Personelin mesleki yeterliliği ve performansı</a:t>
            </a:r>
          </a:p>
          <a:p>
            <a:pPr marL="640080" lvl="1" indent="-274320" algn="just" fontAlgn="auto">
              <a:lnSpc>
                <a:spcPct val="80000"/>
              </a:lnSpc>
              <a:spcAft>
                <a:spcPts val="0"/>
              </a:spcAft>
              <a:buFont typeface="Wingdings 2"/>
              <a:buChar char=""/>
              <a:defRPr/>
            </a:pPr>
            <a:endParaRPr lang="tr-TR" altLang="tr-TR" sz="2000" dirty="0">
              <a:solidFill>
                <a:schemeClr val="tx2">
                  <a:lumMod val="50000"/>
                </a:schemeClr>
              </a:solidFill>
            </a:endParaRPr>
          </a:p>
          <a:p>
            <a:pPr marL="320040" indent="-320040" algn="just" fontAlgn="auto">
              <a:lnSpc>
                <a:spcPct val="80000"/>
              </a:lnSpc>
              <a:spcAft>
                <a:spcPts val="0"/>
              </a:spcAft>
              <a:buFont typeface="Wingdings"/>
              <a:buChar char=""/>
              <a:defRPr/>
            </a:pPr>
            <a:endParaRPr lang="tr-TR" altLang="tr-TR" sz="2000" dirty="0">
              <a:solidFill>
                <a:srgbClr val="000099"/>
              </a:solidFill>
              <a:latin typeface="Comic Sans MS" pitchFamily="66"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Başlık 1">
            <a:extLst>
              <a:ext uri="{FF2B5EF4-FFF2-40B4-BE49-F238E27FC236}">
                <a16:creationId xmlns:a16="http://schemas.microsoft.com/office/drawing/2014/main" id="{A5E5D931-7225-23B2-0609-3894B9D7E89A}"/>
              </a:ext>
            </a:extLst>
          </p:cNvPr>
          <p:cNvSpPr>
            <a:spLocks noGrp="1" noChangeArrowheads="1"/>
          </p:cNvSpPr>
          <p:nvPr>
            <p:ph type="title"/>
          </p:nvPr>
        </p:nvSpPr>
        <p:spPr>
          <a:xfrm>
            <a:off x="0" y="0"/>
            <a:ext cx="9144000" cy="1143000"/>
          </a:xfrm>
          <a:solidFill>
            <a:srgbClr val="002060"/>
          </a:solidFill>
        </p:spPr>
        <p:txBody>
          <a:bodyPr/>
          <a:lstStyle/>
          <a:p>
            <a:r>
              <a:rPr lang="tr-TR" altLang="tr-TR" sz="2800">
                <a:solidFill>
                  <a:schemeClr val="bg1"/>
                </a:solidFill>
              </a:rPr>
              <a:t>I. Bileşen</a:t>
            </a:r>
            <a:br>
              <a:rPr lang="tr-TR" altLang="tr-TR" sz="2800">
                <a:solidFill>
                  <a:schemeClr val="bg1"/>
                </a:solidFill>
              </a:rPr>
            </a:br>
            <a:r>
              <a:rPr lang="tr-TR" altLang="tr-TR" sz="2800">
                <a:solidFill>
                  <a:schemeClr val="bg1"/>
                </a:solidFill>
              </a:rPr>
              <a:t>Kontrol Ortamı Standartları</a:t>
            </a:r>
          </a:p>
        </p:txBody>
      </p:sp>
      <p:pic>
        <p:nvPicPr>
          <p:cNvPr id="29699" name="Picture 4">
            <a:extLst>
              <a:ext uri="{FF2B5EF4-FFF2-40B4-BE49-F238E27FC236}">
                <a16:creationId xmlns:a16="http://schemas.microsoft.com/office/drawing/2014/main" id="{EC361840-5F9F-F99E-351B-1D60711DB6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275" y="1192213"/>
            <a:ext cx="826611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9700" name="Picture 5">
            <a:extLst>
              <a:ext uri="{FF2B5EF4-FFF2-40B4-BE49-F238E27FC236}">
                <a16:creationId xmlns:a16="http://schemas.microsoft.com/office/drawing/2014/main" id="{A17D000F-6620-D09C-BF3D-697A4106E0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113" y="2487613"/>
            <a:ext cx="8339137"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9701" name="Picture 4">
            <a:extLst>
              <a:ext uri="{FF2B5EF4-FFF2-40B4-BE49-F238E27FC236}">
                <a16:creationId xmlns:a16="http://schemas.microsoft.com/office/drawing/2014/main" id="{6D6E94FE-26BB-D311-4B42-7EF477A2E0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113" y="3984625"/>
            <a:ext cx="8339137"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9702" name="Picture 4">
            <a:extLst>
              <a:ext uri="{FF2B5EF4-FFF2-40B4-BE49-F238E27FC236}">
                <a16:creationId xmlns:a16="http://schemas.microsoft.com/office/drawing/2014/main" id="{4CC56A70-65EC-D9A9-FD95-5C9CA1F07E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5448300"/>
            <a:ext cx="579120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Yuvarlatılmış Dikdörtgen 1">
            <a:extLst>
              <a:ext uri="{FF2B5EF4-FFF2-40B4-BE49-F238E27FC236}">
                <a16:creationId xmlns:a16="http://schemas.microsoft.com/office/drawing/2014/main" id="{AB4F9485-FDC6-8BE0-9C5A-A7F0FAA86A7A}"/>
              </a:ext>
            </a:extLst>
          </p:cNvPr>
          <p:cNvSpPr>
            <a:spLocks noChangeArrowheads="1"/>
          </p:cNvSpPr>
          <p:nvPr/>
        </p:nvSpPr>
        <p:spPr bwMode="auto">
          <a:xfrm>
            <a:off x="5943600" y="5519868"/>
            <a:ext cx="2804865" cy="1349375"/>
          </a:xfrm>
          <a:prstGeom prst="roundRect">
            <a:avLst>
              <a:gd name="adj" fmla="val 16667"/>
            </a:avLst>
          </a:prstGeom>
          <a:solidFill>
            <a:srgbClr val="FFCC99"/>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lvl1pPr algn="l"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eaLnBrk="1" fontAlgn="auto" hangingPunct="1">
              <a:spcBef>
                <a:spcPct val="0"/>
              </a:spcBef>
              <a:spcAft>
                <a:spcPts val="0"/>
              </a:spcAft>
              <a:buClrTx/>
              <a:buSzTx/>
              <a:buFontTx/>
              <a:buNone/>
              <a:defRPr/>
            </a:pPr>
            <a:r>
              <a:rPr lang="tr-TR" altLang="tr-TR" sz="1100" dirty="0"/>
              <a:t>İdarelerde yetkiler ve yetki </a:t>
            </a:r>
          </a:p>
          <a:p>
            <a:pPr algn="ctr" eaLnBrk="1" fontAlgn="auto" hangingPunct="1">
              <a:spcBef>
                <a:spcPct val="0"/>
              </a:spcBef>
              <a:spcAft>
                <a:spcPts val="0"/>
              </a:spcAft>
              <a:buClrTx/>
              <a:buSzTx/>
              <a:buFontTx/>
              <a:buNone/>
              <a:defRPr/>
            </a:pPr>
            <a:r>
              <a:rPr lang="tr-TR" altLang="tr-TR" sz="1100" dirty="0"/>
              <a:t>devrinin  sınırları açıkça </a:t>
            </a:r>
          </a:p>
          <a:p>
            <a:pPr algn="ctr" eaLnBrk="1" fontAlgn="auto" hangingPunct="1">
              <a:spcBef>
                <a:spcPct val="0"/>
              </a:spcBef>
              <a:spcAft>
                <a:spcPts val="0"/>
              </a:spcAft>
              <a:buClrTx/>
              <a:buSzTx/>
              <a:buFontTx/>
              <a:buNone/>
              <a:defRPr/>
            </a:pPr>
            <a:r>
              <a:rPr lang="tr-TR" altLang="tr-TR" sz="1100" dirty="0"/>
              <a:t>belirlenmeli  ve yazılı olarak </a:t>
            </a:r>
          </a:p>
          <a:p>
            <a:pPr algn="ctr" eaLnBrk="1" fontAlgn="auto" hangingPunct="1">
              <a:spcBef>
                <a:spcPct val="0"/>
              </a:spcBef>
              <a:spcAft>
                <a:spcPts val="0"/>
              </a:spcAft>
              <a:buClrTx/>
              <a:buSzTx/>
              <a:buFontTx/>
              <a:buNone/>
              <a:defRPr/>
            </a:pPr>
            <a:r>
              <a:rPr lang="tr-TR" altLang="tr-TR" sz="1100" dirty="0"/>
              <a:t>bildirilmelidir.  Devredilen yetkinin </a:t>
            </a:r>
          </a:p>
          <a:p>
            <a:pPr algn="ctr" eaLnBrk="1" fontAlgn="auto" hangingPunct="1">
              <a:spcBef>
                <a:spcPct val="0"/>
              </a:spcBef>
              <a:spcAft>
                <a:spcPts val="0"/>
              </a:spcAft>
              <a:buClrTx/>
              <a:buSzTx/>
              <a:buFontTx/>
              <a:buNone/>
              <a:defRPr/>
            </a:pPr>
            <a:r>
              <a:rPr lang="tr-TR" altLang="tr-TR" sz="1100" dirty="0"/>
              <a:t>önemi ve riski  dikkate alınarak </a:t>
            </a:r>
          </a:p>
          <a:p>
            <a:pPr algn="ctr" eaLnBrk="1" fontAlgn="auto" hangingPunct="1">
              <a:spcBef>
                <a:spcPct val="0"/>
              </a:spcBef>
              <a:spcAft>
                <a:spcPts val="0"/>
              </a:spcAft>
              <a:buClrTx/>
              <a:buSzTx/>
              <a:buFontTx/>
              <a:buNone/>
              <a:defRPr/>
            </a:pPr>
            <a:r>
              <a:rPr lang="tr-TR" altLang="tr-TR" sz="1100" dirty="0"/>
              <a:t>yetki devri yapılmalıdır.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88B04F4D-67AD-C7D5-2CC7-9B33273F4288}"/>
              </a:ext>
            </a:extLst>
          </p:cNvPr>
          <p:cNvSpPr>
            <a:spLocks noGrp="1" noChangeArrowheads="1"/>
          </p:cNvSpPr>
          <p:nvPr>
            <p:ph type="title"/>
          </p:nvPr>
        </p:nvSpPr>
        <p:spPr>
          <a:xfrm>
            <a:off x="1258888" y="260350"/>
            <a:ext cx="6440487" cy="914400"/>
          </a:xfrm>
        </p:spPr>
        <p:txBody>
          <a:bodyPr>
            <a:normAutofit fontScale="90000"/>
          </a:bodyPr>
          <a:lstStyle/>
          <a:p>
            <a:pPr fontAlgn="auto">
              <a:spcAft>
                <a:spcPts val="0"/>
              </a:spcAft>
              <a:defRPr/>
            </a:pPr>
            <a:r>
              <a:rPr lang="tr-TR" altLang="tr-TR" sz="2800" dirty="0"/>
              <a:t>Kamu İç Kontrol Standartları</a:t>
            </a:r>
            <a:br>
              <a:rPr lang="tr-TR" altLang="tr-TR" sz="2800" dirty="0"/>
            </a:br>
            <a:r>
              <a:rPr lang="tr-TR" altLang="tr-TR" sz="2800" dirty="0"/>
              <a:t>I. Bileşen: Kontrol Ortamı</a:t>
            </a:r>
          </a:p>
        </p:txBody>
      </p:sp>
      <p:sp>
        <p:nvSpPr>
          <p:cNvPr id="26627" name="Rectangle 3">
            <a:extLst>
              <a:ext uri="{FF2B5EF4-FFF2-40B4-BE49-F238E27FC236}">
                <a16:creationId xmlns:a16="http://schemas.microsoft.com/office/drawing/2014/main" id="{46E3CCFE-CE86-5E6E-1AE2-897E1E4C70D1}"/>
              </a:ext>
            </a:extLst>
          </p:cNvPr>
          <p:cNvSpPr>
            <a:spLocks noGrp="1" noChangeArrowheads="1"/>
          </p:cNvSpPr>
          <p:nvPr>
            <p:ph type="body" idx="1"/>
          </p:nvPr>
        </p:nvSpPr>
        <p:spPr>
          <a:xfrm>
            <a:off x="468313" y="1600200"/>
            <a:ext cx="8280400" cy="5257800"/>
          </a:xfrm>
        </p:spPr>
        <p:txBody>
          <a:bodyPr>
            <a:normAutofit/>
          </a:bodyPr>
          <a:lstStyle/>
          <a:p>
            <a:pPr marL="320040" indent="-320040" algn="just" fontAlgn="auto">
              <a:lnSpc>
                <a:spcPct val="80000"/>
              </a:lnSpc>
              <a:spcAft>
                <a:spcPts val="0"/>
              </a:spcAft>
              <a:buFont typeface="Wingdings" pitchFamily="2" charset="2"/>
              <a:buNone/>
              <a:defRPr/>
            </a:pPr>
            <a:endParaRPr lang="tr-TR" sz="1800" dirty="0">
              <a:solidFill>
                <a:srgbClr val="F81D06"/>
              </a:solidFill>
            </a:endParaRPr>
          </a:p>
          <a:p>
            <a:pPr marL="320040" indent="-320040" algn="just" fontAlgn="auto">
              <a:lnSpc>
                <a:spcPct val="110000"/>
              </a:lnSpc>
              <a:spcBef>
                <a:spcPts val="600"/>
              </a:spcBef>
              <a:spcAft>
                <a:spcPts val="600"/>
              </a:spcAft>
              <a:buFont typeface="Wingdings" pitchFamily="2" charset="2"/>
              <a:buNone/>
              <a:defRPr/>
            </a:pPr>
            <a:r>
              <a:rPr lang="tr-TR" sz="1800" dirty="0">
                <a:solidFill>
                  <a:srgbClr val="F81D06"/>
                </a:solidFill>
              </a:rPr>
              <a:t>	</a:t>
            </a:r>
            <a:r>
              <a:rPr lang="tr-TR" sz="2200" dirty="0">
                <a:solidFill>
                  <a:srgbClr val="C00000"/>
                </a:solidFill>
              </a:rPr>
              <a:t>Etik Değerler ve Dürüstlük</a:t>
            </a:r>
          </a:p>
          <a:p>
            <a:pPr marL="320040" indent="-320040" algn="just" fontAlgn="auto">
              <a:lnSpc>
                <a:spcPct val="110000"/>
              </a:lnSpc>
              <a:spcBef>
                <a:spcPts val="600"/>
              </a:spcBef>
              <a:spcAft>
                <a:spcPts val="600"/>
              </a:spcAft>
              <a:buFont typeface="Wingdings" pitchFamily="2" charset="2"/>
              <a:buNone/>
              <a:defRPr/>
            </a:pPr>
            <a:r>
              <a:rPr lang="tr-TR" sz="2200" dirty="0">
                <a:solidFill>
                  <a:schemeClr val="tx2">
                    <a:lumMod val="50000"/>
                  </a:schemeClr>
                </a:solidFill>
              </a:rPr>
              <a:t>	Personel davranışlarını belirleyen kuralların personel tarafından bilinmesi sağlanmalıdır.</a:t>
            </a:r>
          </a:p>
          <a:p>
            <a:pPr marL="640080" lvl="1" indent="-274320" algn="just" fontAlgn="auto">
              <a:lnSpc>
                <a:spcPct val="110000"/>
              </a:lnSpc>
              <a:spcBef>
                <a:spcPts val="600"/>
              </a:spcBef>
              <a:spcAft>
                <a:spcPts val="600"/>
              </a:spcAft>
              <a:buFont typeface="Wingdings" panose="05000000000000000000" pitchFamily="2" charset="2"/>
              <a:buChar char="Ø"/>
              <a:defRPr/>
            </a:pPr>
            <a:r>
              <a:rPr lang="tr-TR" sz="2200" dirty="0">
                <a:solidFill>
                  <a:schemeClr val="tx2">
                    <a:lumMod val="50000"/>
                  </a:schemeClr>
                </a:solidFill>
              </a:rPr>
              <a:t>İç kontrol sisteminin yönetim tarafından  sahiplenilmesi ve desteklenmesi</a:t>
            </a:r>
          </a:p>
          <a:p>
            <a:pPr marL="640080" lvl="1" indent="-274320" algn="just" fontAlgn="auto">
              <a:lnSpc>
                <a:spcPct val="110000"/>
              </a:lnSpc>
              <a:spcBef>
                <a:spcPts val="600"/>
              </a:spcBef>
              <a:spcAft>
                <a:spcPts val="600"/>
              </a:spcAft>
              <a:buFont typeface="Wingdings" panose="05000000000000000000" pitchFamily="2" charset="2"/>
              <a:buChar char="Ø"/>
              <a:defRPr/>
            </a:pPr>
            <a:r>
              <a:rPr lang="tr-TR" sz="2200" dirty="0">
                <a:solidFill>
                  <a:schemeClr val="tx2">
                    <a:lumMod val="50000"/>
                  </a:schemeClr>
                </a:solidFill>
              </a:rPr>
              <a:t>Etik ilkeler ve personel davranış kuralları</a:t>
            </a:r>
          </a:p>
          <a:p>
            <a:pPr marL="640080" lvl="1" indent="-274320" algn="just" fontAlgn="auto">
              <a:lnSpc>
                <a:spcPct val="110000"/>
              </a:lnSpc>
              <a:spcBef>
                <a:spcPts val="600"/>
              </a:spcBef>
              <a:spcAft>
                <a:spcPts val="600"/>
              </a:spcAft>
              <a:buFont typeface="Wingdings" panose="05000000000000000000" pitchFamily="2" charset="2"/>
              <a:buChar char="Ø"/>
              <a:defRPr/>
            </a:pPr>
            <a:r>
              <a:rPr lang="tr-TR" sz="2200" dirty="0">
                <a:solidFill>
                  <a:schemeClr val="tx2">
                    <a:lumMod val="50000"/>
                  </a:schemeClr>
                </a:solidFill>
              </a:rPr>
              <a:t>Saydamlık ve hesap verebilirlik </a:t>
            </a:r>
          </a:p>
          <a:p>
            <a:pPr marL="640080" lvl="1" indent="-274320" algn="just" fontAlgn="auto">
              <a:lnSpc>
                <a:spcPct val="110000"/>
              </a:lnSpc>
              <a:spcBef>
                <a:spcPts val="600"/>
              </a:spcBef>
              <a:spcAft>
                <a:spcPts val="600"/>
              </a:spcAft>
              <a:buFont typeface="Wingdings" panose="05000000000000000000" pitchFamily="2" charset="2"/>
              <a:buChar char="Ø"/>
              <a:defRPr/>
            </a:pPr>
            <a:r>
              <a:rPr lang="tr-TR" sz="2200" dirty="0">
                <a:solidFill>
                  <a:schemeClr val="tx2">
                    <a:lumMod val="50000"/>
                  </a:schemeClr>
                </a:solidFill>
              </a:rPr>
              <a:t>Personele ve hizmet alanlara adil ve eşit muamele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3F46F776-4778-A771-E482-D9BD009D2050}"/>
              </a:ext>
            </a:extLst>
          </p:cNvPr>
          <p:cNvSpPr>
            <a:spLocks noGrp="1" noChangeArrowheads="1"/>
          </p:cNvSpPr>
          <p:nvPr>
            <p:ph type="title"/>
          </p:nvPr>
        </p:nvSpPr>
        <p:spPr>
          <a:xfrm>
            <a:off x="1181100" y="404813"/>
            <a:ext cx="7315200" cy="581025"/>
          </a:xfrm>
        </p:spPr>
        <p:txBody>
          <a:bodyPr>
            <a:normAutofit fontScale="90000"/>
          </a:bodyPr>
          <a:lstStyle/>
          <a:p>
            <a:pPr fontAlgn="auto">
              <a:spcAft>
                <a:spcPts val="0"/>
              </a:spcAft>
              <a:defRPr/>
            </a:pPr>
            <a:r>
              <a:rPr lang="tr-TR" altLang="tr-TR" sz="2000" dirty="0"/>
              <a:t>Kamu İç Kontrol Standartları</a:t>
            </a:r>
            <a:br>
              <a:rPr lang="tr-TR" altLang="tr-TR" sz="2000" dirty="0"/>
            </a:br>
            <a:r>
              <a:rPr lang="tr-TR" altLang="tr-TR" sz="2000" dirty="0"/>
              <a:t>I. Bileşen: Kontrol Ortamı</a:t>
            </a:r>
          </a:p>
        </p:txBody>
      </p:sp>
      <p:sp>
        <p:nvSpPr>
          <p:cNvPr id="27651" name="Rectangle 3">
            <a:extLst>
              <a:ext uri="{FF2B5EF4-FFF2-40B4-BE49-F238E27FC236}">
                <a16:creationId xmlns:a16="http://schemas.microsoft.com/office/drawing/2014/main" id="{BE65618D-FC1B-A84B-2D66-6821BD7F6A44}"/>
              </a:ext>
            </a:extLst>
          </p:cNvPr>
          <p:cNvSpPr>
            <a:spLocks noGrp="1" noChangeArrowheads="1"/>
          </p:cNvSpPr>
          <p:nvPr>
            <p:ph type="body" idx="1"/>
          </p:nvPr>
        </p:nvSpPr>
        <p:spPr>
          <a:xfrm>
            <a:off x="685800" y="1447800"/>
            <a:ext cx="8305800" cy="5294313"/>
          </a:xfrm>
        </p:spPr>
        <p:txBody>
          <a:bodyPr>
            <a:normAutofit/>
          </a:bodyPr>
          <a:lstStyle/>
          <a:p>
            <a:pPr marL="320040" indent="-320040" algn="just" fontAlgn="auto">
              <a:lnSpc>
                <a:spcPct val="80000"/>
              </a:lnSpc>
              <a:spcAft>
                <a:spcPts val="0"/>
              </a:spcAft>
              <a:buFont typeface="Wingdings" pitchFamily="2" charset="2"/>
              <a:buNone/>
              <a:defRPr/>
            </a:pPr>
            <a:endParaRPr lang="tr-TR" sz="1600" dirty="0">
              <a:solidFill>
                <a:srgbClr val="FF0000"/>
              </a:solidFill>
            </a:endParaRPr>
          </a:p>
          <a:p>
            <a:pPr marL="320040" indent="-320040" algn="just" fontAlgn="auto">
              <a:lnSpc>
                <a:spcPct val="110000"/>
              </a:lnSpc>
              <a:spcBef>
                <a:spcPts val="0"/>
              </a:spcBef>
              <a:spcAft>
                <a:spcPts val="0"/>
              </a:spcAft>
              <a:buFont typeface="Wingdings" pitchFamily="2" charset="2"/>
              <a:buNone/>
              <a:defRPr/>
            </a:pPr>
            <a:r>
              <a:rPr lang="tr-TR" sz="1600" dirty="0">
                <a:solidFill>
                  <a:srgbClr val="FF0000"/>
                </a:solidFill>
              </a:rPr>
              <a:t>	</a:t>
            </a:r>
            <a:r>
              <a:rPr lang="tr-TR" sz="2000" b="1" dirty="0">
                <a:solidFill>
                  <a:srgbClr val="C00000"/>
                </a:solidFill>
              </a:rPr>
              <a:t>Organizasyon yapısı ve görevler</a:t>
            </a:r>
          </a:p>
          <a:p>
            <a:pPr marL="320040" indent="-320040" algn="just" fontAlgn="auto">
              <a:lnSpc>
                <a:spcPct val="110000"/>
              </a:lnSpc>
              <a:spcBef>
                <a:spcPts val="0"/>
              </a:spcBef>
              <a:spcAft>
                <a:spcPts val="0"/>
              </a:spcAft>
              <a:buFont typeface="Wingdings" pitchFamily="2" charset="2"/>
              <a:buNone/>
              <a:defRPr/>
            </a:pPr>
            <a:endParaRPr lang="tr-TR" sz="2000" b="1" dirty="0">
              <a:solidFill>
                <a:srgbClr val="FF0000"/>
              </a:solidFill>
            </a:endParaRPr>
          </a:p>
          <a:p>
            <a:pPr marL="320040" indent="-320040" algn="just" fontAlgn="auto">
              <a:lnSpc>
                <a:spcPct val="110000"/>
              </a:lnSpc>
              <a:spcBef>
                <a:spcPts val="0"/>
              </a:spcBef>
              <a:spcAft>
                <a:spcPts val="0"/>
              </a:spcAft>
              <a:buFont typeface="Wingdings" pitchFamily="2" charset="2"/>
              <a:buNone/>
              <a:defRPr/>
            </a:pPr>
            <a:r>
              <a:rPr lang="tr-TR" sz="2000" b="1" dirty="0"/>
              <a:t>	</a:t>
            </a:r>
            <a:r>
              <a:rPr lang="tr-TR" sz="2000" dirty="0">
                <a:solidFill>
                  <a:schemeClr val="tx2">
                    <a:lumMod val="50000"/>
                  </a:schemeClr>
                </a:solidFill>
              </a:rPr>
              <a:t>İdarelerin misyonu ile birimlerin ve personelin görev tanımları yazılı olarak belirlenmeli, personele duyurulmalı ve idarede uygun bir organizasyon yapısı oluşturulmalıdır.</a:t>
            </a:r>
          </a:p>
          <a:p>
            <a:pPr marL="320040" indent="-320040" algn="just" fontAlgn="auto">
              <a:lnSpc>
                <a:spcPct val="110000"/>
              </a:lnSpc>
              <a:spcBef>
                <a:spcPts val="0"/>
              </a:spcBef>
              <a:spcAft>
                <a:spcPts val="0"/>
              </a:spcAft>
              <a:buFont typeface="Wingdings" pitchFamily="2" charset="2"/>
              <a:buNone/>
              <a:defRPr/>
            </a:pPr>
            <a:r>
              <a:rPr lang="tr-TR" sz="2000" dirty="0">
                <a:solidFill>
                  <a:schemeClr val="tx2">
                    <a:lumMod val="50000"/>
                  </a:schemeClr>
                </a:solidFill>
              </a:rPr>
              <a:t> </a:t>
            </a:r>
          </a:p>
          <a:p>
            <a:pPr marL="640080" lvl="1" indent="-274320" algn="just" fontAlgn="auto">
              <a:spcBef>
                <a:spcPts val="600"/>
              </a:spcBef>
              <a:spcAft>
                <a:spcPts val="600"/>
              </a:spcAft>
              <a:buFont typeface="Wingdings" panose="05000000000000000000" pitchFamily="2" charset="2"/>
              <a:buChar char="Ø"/>
              <a:defRPr/>
            </a:pPr>
            <a:r>
              <a:rPr lang="tr-TR" sz="2000" dirty="0">
                <a:solidFill>
                  <a:schemeClr val="tx2">
                    <a:lumMod val="50000"/>
                  </a:schemeClr>
                </a:solidFill>
              </a:rPr>
              <a:t>Birimlerin ve alt birimlerinin görev tanımları </a:t>
            </a:r>
          </a:p>
          <a:p>
            <a:pPr marL="640080" lvl="1" indent="-274320" algn="just" fontAlgn="auto">
              <a:spcBef>
                <a:spcPts val="600"/>
              </a:spcBef>
              <a:spcAft>
                <a:spcPts val="600"/>
              </a:spcAft>
              <a:buFont typeface="Wingdings" panose="05000000000000000000" pitchFamily="2" charset="2"/>
              <a:buChar char="Ø"/>
              <a:defRPr/>
            </a:pPr>
            <a:r>
              <a:rPr lang="tr-TR" sz="2000" dirty="0">
                <a:solidFill>
                  <a:schemeClr val="tx2">
                    <a:lumMod val="50000"/>
                  </a:schemeClr>
                </a:solidFill>
              </a:rPr>
              <a:t>Personel görev tanımları</a:t>
            </a:r>
          </a:p>
          <a:p>
            <a:pPr marL="640080" lvl="1" indent="-274320" algn="just" fontAlgn="auto">
              <a:spcBef>
                <a:spcPts val="600"/>
              </a:spcBef>
              <a:spcAft>
                <a:spcPts val="600"/>
              </a:spcAft>
              <a:buFont typeface="Wingdings" panose="05000000000000000000" pitchFamily="2" charset="2"/>
              <a:buChar char="Ø"/>
              <a:defRPr/>
            </a:pPr>
            <a:r>
              <a:rPr lang="tr-TR" sz="2000" dirty="0">
                <a:solidFill>
                  <a:schemeClr val="tx2">
                    <a:lumMod val="50000"/>
                  </a:schemeClr>
                </a:solidFill>
              </a:rPr>
              <a:t>Hassas görevler </a:t>
            </a:r>
          </a:p>
          <a:p>
            <a:pPr marL="640080" lvl="1" indent="-274320" algn="just" fontAlgn="auto">
              <a:spcBef>
                <a:spcPts val="600"/>
              </a:spcBef>
              <a:spcAft>
                <a:spcPts val="600"/>
              </a:spcAft>
              <a:buFont typeface="Wingdings" panose="05000000000000000000" pitchFamily="2" charset="2"/>
              <a:buChar char="Ø"/>
              <a:defRPr/>
            </a:pPr>
            <a:r>
              <a:rPr lang="tr-TR" sz="2000" dirty="0">
                <a:solidFill>
                  <a:schemeClr val="tx2">
                    <a:lumMod val="50000"/>
                  </a:schemeClr>
                </a:solidFill>
              </a:rPr>
              <a:t>Görevlerin sonucunu izlemeye yönelik mekanizmalar</a:t>
            </a:r>
          </a:p>
          <a:p>
            <a:pPr marL="640080" lvl="1" indent="-274320" algn="just" fontAlgn="auto">
              <a:spcBef>
                <a:spcPts val="600"/>
              </a:spcBef>
              <a:spcAft>
                <a:spcPts val="600"/>
              </a:spcAft>
              <a:buFont typeface="Wingdings" panose="05000000000000000000" pitchFamily="2" charset="2"/>
              <a:buChar char="Ø"/>
              <a:defRPr/>
            </a:pPr>
            <a:endParaRPr lang="tr-TR" sz="2000" dirty="0">
              <a:solidFill>
                <a:schemeClr val="tx2">
                  <a:lumMod val="50000"/>
                </a:schemeClr>
              </a:solidFill>
            </a:endParaRPr>
          </a:p>
          <a:p>
            <a:pPr marL="640080" lvl="1" indent="-274320" algn="just" fontAlgn="auto">
              <a:spcBef>
                <a:spcPts val="600"/>
              </a:spcBef>
              <a:spcAft>
                <a:spcPts val="600"/>
              </a:spcAft>
              <a:buFont typeface="Wingdings 2"/>
              <a:buChar char=""/>
              <a:defRPr/>
            </a:pPr>
            <a:endParaRPr lang="tr-TR" sz="1600" b="1" dirty="0">
              <a:solidFill>
                <a:schemeClr val="accent2"/>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6">
            <a:extLst>
              <a:ext uri="{FF2B5EF4-FFF2-40B4-BE49-F238E27FC236}">
                <a16:creationId xmlns:a16="http://schemas.microsoft.com/office/drawing/2014/main" id="{10A33D3D-D617-AF58-3C69-21BE277AA0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16832"/>
            <a:ext cx="4644008"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4">
            <a:extLst>
              <a:ext uri="{FF2B5EF4-FFF2-40B4-BE49-F238E27FC236}">
                <a16:creationId xmlns:a16="http://schemas.microsoft.com/office/drawing/2014/main" id="{B23A88E5-2B5C-2CC1-EB5A-102F6CED5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132856"/>
            <a:ext cx="4432307"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5" name="Picture 4">
            <a:extLst>
              <a:ext uri="{FF2B5EF4-FFF2-40B4-BE49-F238E27FC236}">
                <a16:creationId xmlns:a16="http://schemas.microsoft.com/office/drawing/2014/main" id="{77DB68BC-D2B6-2D59-6A4B-806CA002B7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88640"/>
            <a:ext cx="8915400" cy="666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4DAFB493-31DB-8C91-112B-D5F8A1B1E62B}"/>
              </a:ext>
            </a:extLst>
          </p:cNvPr>
          <p:cNvSpPr>
            <a:spLocks noGrp="1" noChangeArrowheads="1"/>
          </p:cNvSpPr>
          <p:nvPr>
            <p:ph type="title"/>
          </p:nvPr>
        </p:nvSpPr>
        <p:spPr>
          <a:xfrm>
            <a:off x="684213" y="404813"/>
            <a:ext cx="7315200" cy="581025"/>
          </a:xfrm>
        </p:spPr>
        <p:txBody>
          <a:bodyPr>
            <a:normAutofit fontScale="90000"/>
          </a:bodyPr>
          <a:lstStyle/>
          <a:p>
            <a:pPr fontAlgn="auto">
              <a:spcAft>
                <a:spcPts val="0"/>
              </a:spcAft>
              <a:defRPr/>
            </a:pPr>
            <a:r>
              <a:rPr lang="tr-TR" altLang="tr-TR" sz="2000" dirty="0"/>
              <a:t>Kamu İç Kontrol Standartları</a:t>
            </a:r>
            <a:br>
              <a:rPr lang="tr-TR" altLang="tr-TR" sz="2000" dirty="0"/>
            </a:br>
            <a:r>
              <a:rPr lang="tr-TR" altLang="tr-TR" sz="2000" dirty="0"/>
              <a:t>I. Bileşen: Kontrol Ortamı</a:t>
            </a:r>
          </a:p>
        </p:txBody>
      </p:sp>
      <p:sp>
        <p:nvSpPr>
          <p:cNvPr id="28675" name="Rectangle 3">
            <a:extLst>
              <a:ext uri="{FF2B5EF4-FFF2-40B4-BE49-F238E27FC236}">
                <a16:creationId xmlns:a16="http://schemas.microsoft.com/office/drawing/2014/main" id="{D48C55E6-AE2C-0E71-0C4B-E748E78E998A}"/>
              </a:ext>
            </a:extLst>
          </p:cNvPr>
          <p:cNvSpPr>
            <a:spLocks noGrp="1" noChangeArrowheads="1"/>
          </p:cNvSpPr>
          <p:nvPr>
            <p:ph type="body" idx="1"/>
          </p:nvPr>
        </p:nvSpPr>
        <p:spPr>
          <a:xfrm>
            <a:off x="468313" y="1600200"/>
            <a:ext cx="8207375" cy="4997450"/>
          </a:xfrm>
        </p:spPr>
        <p:txBody>
          <a:bodyPr>
            <a:normAutofit/>
          </a:bodyPr>
          <a:lstStyle/>
          <a:p>
            <a:pPr marL="320040" indent="-320040" algn="just" fontAlgn="auto">
              <a:lnSpc>
                <a:spcPct val="110000"/>
              </a:lnSpc>
              <a:spcBef>
                <a:spcPts val="0"/>
              </a:spcBef>
              <a:spcAft>
                <a:spcPts val="0"/>
              </a:spcAft>
              <a:buFont typeface="Wingdings" pitchFamily="2" charset="2"/>
              <a:buNone/>
              <a:defRPr/>
            </a:pPr>
            <a:r>
              <a:rPr lang="tr-TR" sz="1600" dirty="0">
                <a:solidFill>
                  <a:srgbClr val="FF0000"/>
                </a:solidFill>
              </a:rPr>
              <a:t>	</a:t>
            </a:r>
            <a:r>
              <a:rPr lang="tr-TR" sz="2000" dirty="0">
                <a:solidFill>
                  <a:srgbClr val="C00000"/>
                </a:solidFill>
              </a:rPr>
              <a:t>Personelin yeterliliği ve performansı</a:t>
            </a:r>
          </a:p>
          <a:p>
            <a:pPr marL="320040" indent="-320040" algn="just" fontAlgn="auto">
              <a:lnSpc>
                <a:spcPct val="110000"/>
              </a:lnSpc>
              <a:spcBef>
                <a:spcPts val="0"/>
              </a:spcBef>
              <a:spcAft>
                <a:spcPts val="0"/>
              </a:spcAft>
              <a:buFont typeface="Wingdings" pitchFamily="2" charset="2"/>
              <a:buNone/>
              <a:defRPr/>
            </a:pPr>
            <a:endParaRPr lang="tr-TR" sz="2000" dirty="0">
              <a:solidFill>
                <a:srgbClr val="FF0000"/>
              </a:solidFill>
            </a:endParaRPr>
          </a:p>
          <a:p>
            <a:pPr marL="320040" indent="-320040" algn="just" fontAlgn="auto">
              <a:lnSpc>
                <a:spcPct val="110000"/>
              </a:lnSpc>
              <a:spcBef>
                <a:spcPts val="0"/>
              </a:spcBef>
              <a:spcAft>
                <a:spcPts val="0"/>
              </a:spcAft>
              <a:buFont typeface="Wingdings" pitchFamily="2" charset="2"/>
              <a:buChar char="Ø"/>
              <a:defRPr/>
            </a:pPr>
            <a:r>
              <a:rPr lang="tr-TR" sz="2000" dirty="0">
                <a:solidFill>
                  <a:schemeClr val="tx2">
                    <a:lumMod val="50000"/>
                  </a:schemeClr>
                </a:solidFill>
              </a:rPr>
              <a:t>İdareler, personelin yeterliliği ve görevleri arasındaki uyumu sağlamalı, performansın değerlendirilmesi ve geliştirilmesine yönelik önlemler almalıdır.</a:t>
            </a:r>
          </a:p>
          <a:p>
            <a:pPr marL="320040" indent="-320040" algn="just" fontAlgn="auto">
              <a:lnSpc>
                <a:spcPct val="110000"/>
              </a:lnSpc>
              <a:spcBef>
                <a:spcPts val="0"/>
              </a:spcBef>
              <a:spcAft>
                <a:spcPts val="0"/>
              </a:spcAft>
              <a:buFont typeface="Wingdings" pitchFamily="2" charset="2"/>
              <a:buChar char="Ø"/>
              <a:defRPr/>
            </a:pPr>
            <a:endParaRPr lang="tr-TR" sz="2000" dirty="0">
              <a:solidFill>
                <a:schemeClr val="tx2">
                  <a:lumMod val="50000"/>
                </a:schemeClr>
              </a:solidFill>
            </a:endParaRPr>
          </a:p>
          <a:p>
            <a:pPr marL="640080" lvl="1" indent="-274320" algn="just" fontAlgn="auto">
              <a:lnSpc>
                <a:spcPct val="120000"/>
              </a:lnSpc>
              <a:spcBef>
                <a:spcPts val="600"/>
              </a:spcBef>
              <a:spcAft>
                <a:spcPts val="600"/>
              </a:spcAft>
              <a:buFont typeface="Wingdings" panose="05000000000000000000" pitchFamily="2" charset="2"/>
              <a:buChar char="Ø"/>
              <a:defRPr/>
            </a:pPr>
            <a:r>
              <a:rPr lang="tr-TR" sz="2000" dirty="0">
                <a:solidFill>
                  <a:schemeClr val="tx2">
                    <a:lumMod val="50000"/>
                  </a:schemeClr>
                </a:solidFill>
              </a:rPr>
              <a:t>Yönetici ve personelin mesleki bilgi ve deneyimi</a:t>
            </a:r>
          </a:p>
          <a:p>
            <a:pPr marL="640080" lvl="1" indent="-274320" algn="just" fontAlgn="auto">
              <a:lnSpc>
                <a:spcPct val="120000"/>
              </a:lnSpc>
              <a:spcBef>
                <a:spcPts val="600"/>
              </a:spcBef>
              <a:spcAft>
                <a:spcPts val="600"/>
              </a:spcAft>
              <a:buFont typeface="Wingdings" panose="05000000000000000000" pitchFamily="2" charset="2"/>
              <a:buChar char="Ø"/>
              <a:defRPr/>
            </a:pPr>
            <a:r>
              <a:rPr lang="tr-TR" sz="2000" dirty="0">
                <a:solidFill>
                  <a:schemeClr val="tx2">
                    <a:lumMod val="50000"/>
                  </a:schemeClr>
                </a:solidFill>
              </a:rPr>
              <a:t>İşe alma/görevde yükselmede liyakat ve bireysel performans</a:t>
            </a:r>
          </a:p>
          <a:p>
            <a:pPr marL="640080" lvl="1" indent="-274320" algn="just" fontAlgn="auto">
              <a:lnSpc>
                <a:spcPct val="120000"/>
              </a:lnSpc>
              <a:spcBef>
                <a:spcPts val="600"/>
              </a:spcBef>
              <a:spcAft>
                <a:spcPts val="600"/>
              </a:spcAft>
              <a:buFont typeface="Wingdings" panose="05000000000000000000" pitchFamily="2" charset="2"/>
              <a:buChar char="Ø"/>
              <a:defRPr/>
            </a:pPr>
            <a:r>
              <a:rPr lang="tr-TR" sz="2000" dirty="0">
                <a:solidFill>
                  <a:schemeClr val="tx2">
                    <a:lumMod val="50000"/>
                  </a:schemeClr>
                </a:solidFill>
              </a:rPr>
              <a:t>Eğitim faaliyetlerinin planlanması ve uygulanması</a:t>
            </a:r>
          </a:p>
          <a:p>
            <a:pPr marL="640080" lvl="1" indent="-274320" algn="just" fontAlgn="auto">
              <a:lnSpc>
                <a:spcPct val="120000"/>
              </a:lnSpc>
              <a:spcBef>
                <a:spcPts val="600"/>
              </a:spcBef>
              <a:spcAft>
                <a:spcPts val="600"/>
              </a:spcAft>
              <a:buFont typeface="Wingdings" panose="05000000000000000000" pitchFamily="2" charset="2"/>
              <a:buChar char="Ø"/>
              <a:defRPr/>
            </a:pPr>
            <a:r>
              <a:rPr lang="tr-TR" sz="2000" dirty="0">
                <a:solidFill>
                  <a:schemeClr val="tx2">
                    <a:lumMod val="50000"/>
                  </a:schemeClr>
                </a:solidFill>
              </a:rPr>
              <a:t>Personel performansının değerlendirilmesi ve ödüllendirilmesi</a:t>
            </a:r>
            <a:endParaRPr lang="tr-TR" sz="1600" b="1" dirty="0">
              <a:solidFill>
                <a:schemeClr val="tx2">
                  <a:lumMod val="50000"/>
                </a:schemeClr>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F9E4B2D4-446E-EACD-95F9-A4CBD82917A6}"/>
              </a:ext>
            </a:extLst>
          </p:cNvPr>
          <p:cNvSpPr>
            <a:spLocks noGrp="1" noChangeArrowheads="1"/>
          </p:cNvSpPr>
          <p:nvPr>
            <p:ph type="title"/>
          </p:nvPr>
        </p:nvSpPr>
        <p:spPr>
          <a:xfrm>
            <a:off x="971550" y="404813"/>
            <a:ext cx="7315200" cy="820737"/>
          </a:xfrm>
        </p:spPr>
        <p:txBody>
          <a:bodyPr/>
          <a:lstStyle/>
          <a:p>
            <a:r>
              <a:rPr lang="tr-TR" altLang="tr-TR" sz="2000"/>
              <a:t>Kamu İç Kontrol Standartları</a:t>
            </a:r>
            <a:br>
              <a:rPr lang="tr-TR" altLang="tr-TR" sz="2000"/>
            </a:br>
            <a:r>
              <a:rPr lang="tr-TR" altLang="tr-TR" sz="2000"/>
              <a:t>I. Bileşen: Kontrol Ortamı</a:t>
            </a:r>
          </a:p>
        </p:txBody>
      </p:sp>
      <p:sp>
        <p:nvSpPr>
          <p:cNvPr id="47107" name="Rectangle 3">
            <a:extLst>
              <a:ext uri="{FF2B5EF4-FFF2-40B4-BE49-F238E27FC236}">
                <a16:creationId xmlns:a16="http://schemas.microsoft.com/office/drawing/2014/main" id="{6A900EF1-272E-A3F8-1696-5047C586D81A}"/>
              </a:ext>
            </a:extLst>
          </p:cNvPr>
          <p:cNvSpPr>
            <a:spLocks noGrp="1" noChangeArrowheads="1"/>
          </p:cNvSpPr>
          <p:nvPr>
            <p:ph type="body" idx="1"/>
          </p:nvPr>
        </p:nvSpPr>
        <p:spPr>
          <a:xfrm>
            <a:off x="762000" y="1676400"/>
            <a:ext cx="7913688" cy="4848225"/>
          </a:xfrm>
        </p:spPr>
        <p:txBody>
          <a:bodyPr>
            <a:normAutofit/>
          </a:bodyPr>
          <a:lstStyle/>
          <a:p>
            <a:pPr marL="320040" indent="-320040" algn="just" fontAlgn="auto">
              <a:spcBef>
                <a:spcPts val="600"/>
              </a:spcBef>
              <a:spcAft>
                <a:spcPts val="600"/>
              </a:spcAft>
              <a:buFont typeface="Wingdings" pitchFamily="2" charset="2"/>
              <a:buNone/>
              <a:defRPr/>
            </a:pPr>
            <a:r>
              <a:rPr lang="tr-TR" altLang="tr-TR" sz="1800" dirty="0">
                <a:solidFill>
                  <a:srgbClr val="FF0000"/>
                </a:solidFill>
              </a:rPr>
              <a:t>	</a:t>
            </a:r>
            <a:r>
              <a:rPr lang="tr-TR" altLang="tr-TR" sz="2000" dirty="0">
                <a:solidFill>
                  <a:srgbClr val="C00000"/>
                </a:solidFill>
              </a:rPr>
              <a:t>Yetki Devri</a:t>
            </a:r>
          </a:p>
          <a:p>
            <a:pPr marL="320040" indent="-320040" algn="just" fontAlgn="auto">
              <a:spcBef>
                <a:spcPts val="600"/>
              </a:spcBef>
              <a:spcAft>
                <a:spcPts val="600"/>
              </a:spcAft>
              <a:buFont typeface="Wingdings" pitchFamily="2" charset="2"/>
              <a:buNone/>
              <a:defRPr/>
            </a:pPr>
            <a:r>
              <a:rPr lang="tr-TR" altLang="tr-TR" sz="2000" dirty="0">
                <a:solidFill>
                  <a:schemeClr val="tx2">
                    <a:lumMod val="50000"/>
                  </a:schemeClr>
                </a:solidFill>
              </a:rPr>
              <a:t>	İdarelerde yetkiler ve yetki devrinin sınırları açıkça belirlenmeli ve yazılı olarak bildirilmelidir. Devredilen yetkinin önemi ve riski dikkate alınarak yetki devri yapılmalıdır.</a:t>
            </a:r>
          </a:p>
          <a:p>
            <a:pPr marL="320040" indent="-320040" algn="just" fontAlgn="auto">
              <a:spcBef>
                <a:spcPts val="600"/>
              </a:spcBef>
              <a:spcAft>
                <a:spcPts val="600"/>
              </a:spcAft>
              <a:buFont typeface="Wingdings" pitchFamily="2" charset="2"/>
              <a:buNone/>
              <a:defRPr/>
            </a:pPr>
            <a:endParaRPr lang="tr-TR" altLang="tr-TR" sz="2000" dirty="0">
              <a:solidFill>
                <a:schemeClr val="tx2">
                  <a:lumMod val="50000"/>
                </a:schemeClr>
              </a:solidFill>
            </a:endParaRPr>
          </a:p>
          <a:p>
            <a:pPr marL="640080" lvl="1" indent="-274320" algn="just" fontAlgn="auto">
              <a:spcBef>
                <a:spcPts val="600"/>
              </a:spcBef>
              <a:spcAft>
                <a:spcPts val="600"/>
              </a:spcAft>
              <a:buFont typeface="Wingdings" panose="05000000000000000000" pitchFamily="2" charset="2"/>
              <a:buChar char="Ø"/>
              <a:defRPr/>
            </a:pPr>
            <a:r>
              <a:rPr lang="tr-TR" altLang="tr-TR" sz="2000" dirty="0">
                <a:solidFill>
                  <a:schemeClr val="tx2">
                    <a:lumMod val="50000"/>
                  </a:schemeClr>
                </a:solidFill>
              </a:rPr>
              <a:t>İş akış süreçleri</a:t>
            </a:r>
          </a:p>
          <a:p>
            <a:pPr marL="640080" lvl="1" indent="-274320" algn="just" fontAlgn="auto">
              <a:spcBef>
                <a:spcPts val="600"/>
              </a:spcBef>
              <a:spcAft>
                <a:spcPts val="600"/>
              </a:spcAft>
              <a:buFont typeface="Wingdings" panose="05000000000000000000" pitchFamily="2" charset="2"/>
              <a:buChar char="Ø"/>
              <a:defRPr/>
            </a:pPr>
            <a:r>
              <a:rPr lang="tr-TR" altLang="tr-TR" sz="2000" dirty="0">
                <a:solidFill>
                  <a:schemeClr val="tx2">
                    <a:lumMod val="50000"/>
                  </a:schemeClr>
                </a:solidFill>
              </a:rPr>
              <a:t>Onay ve imza mercileri </a:t>
            </a:r>
          </a:p>
          <a:p>
            <a:pPr marL="640080" lvl="1" indent="-274320" algn="just" fontAlgn="auto">
              <a:spcBef>
                <a:spcPts val="600"/>
              </a:spcBef>
              <a:spcAft>
                <a:spcPts val="600"/>
              </a:spcAft>
              <a:buFont typeface="Wingdings" panose="05000000000000000000" pitchFamily="2" charset="2"/>
              <a:buChar char="Ø"/>
              <a:defRPr/>
            </a:pPr>
            <a:r>
              <a:rPr lang="tr-TR" altLang="tr-TR" sz="2000" dirty="0">
                <a:solidFill>
                  <a:schemeClr val="tx2">
                    <a:lumMod val="50000"/>
                  </a:schemeClr>
                </a:solidFill>
              </a:rPr>
              <a:t>Yetki devri prosedürleri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İçerik Yer Tutucusu">
            <a:extLst>
              <a:ext uri="{FF2B5EF4-FFF2-40B4-BE49-F238E27FC236}">
                <a16:creationId xmlns:a16="http://schemas.microsoft.com/office/drawing/2014/main" id="{149D08C6-E20C-C07E-9E0B-1AA24E483991}"/>
              </a:ext>
            </a:extLst>
          </p:cNvPr>
          <p:cNvSpPr>
            <a:spLocks noGrp="1"/>
          </p:cNvSpPr>
          <p:nvPr>
            <p:ph idx="1"/>
          </p:nvPr>
        </p:nvSpPr>
        <p:spPr>
          <a:xfrm>
            <a:off x="0" y="0"/>
            <a:ext cx="9144000" cy="6858000"/>
          </a:xfrm>
          <a:solidFill>
            <a:schemeClr val="tx2">
              <a:lumMod val="50000"/>
            </a:schemeClr>
          </a:solidFill>
        </p:spPr>
        <p:txBody>
          <a:bodyPr>
            <a:normAutofit/>
          </a:bodyPr>
          <a:lstStyle/>
          <a:p>
            <a:pPr marL="320040" indent="-320040" fontAlgn="auto">
              <a:spcAft>
                <a:spcPts val="0"/>
              </a:spcAft>
              <a:buFont typeface="Wingdings" pitchFamily="2" charset="2"/>
              <a:buNone/>
              <a:defRPr/>
            </a:pPr>
            <a:endParaRPr lang="tr-TR" altLang="tr-TR" dirty="0"/>
          </a:p>
          <a:p>
            <a:pPr marL="320040" indent="-320040" algn="ctr" fontAlgn="auto">
              <a:spcAft>
                <a:spcPts val="0"/>
              </a:spcAft>
              <a:buFont typeface="Wingdings" pitchFamily="2" charset="2"/>
              <a:buNone/>
              <a:defRPr/>
            </a:pPr>
            <a:endParaRPr lang="tr-TR" altLang="tr-TR" sz="2400" b="1" dirty="0">
              <a:solidFill>
                <a:srgbClr val="FF0000"/>
              </a:solidFill>
            </a:endParaRPr>
          </a:p>
          <a:p>
            <a:pPr marL="320040" indent="-320040" algn="ctr" fontAlgn="auto">
              <a:spcAft>
                <a:spcPts val="0"/>
              </a:spcAft>
              <a:buFont typeface="Wingdings" pitchFamily="2" charset="2"/>
              <a:buNone/>
              <a:defRPr/>
            </a:pPr>
            <a:endParaRPr lang="tr-TR" altLang="tr-TR" sz="2400" b="1" dirty="0">
              <a:solidFill>
                <a:srgbClr val="FF0000"/>
              </a:solidFill>
            </a:endParaRPr>
          </a:p>
          <a:p>
            <a:pPr marL="320040" indent="-320040" algn="ctr" fontAlgn="auto">
              <a:spcAft>
                <a:spcPts val="0"/>
              </a:spcAft>
              <a:buFont typeface="Wingdings" pitchFamily="2" charset="2"/>
              <a:buNone/>
              <a:defRPr/>
            </a:pPr>
            <a:r>
              <a:rPr lang="tr-TR" altLang="tr-TR" b="1" dirty="0">
                <a:solidFill>
                  <a:schemeClr val="bg1"/>
                </a:solidFill>
              </a:rPr>
              <a:t>II .BİLEŞEN</a:t>
            </a:r>
          </a:p>
          <a:p>
            <a:pPr marL="320040" indent="-320040" algn="ctr" fontAlgn="auto">
              <a:spcAft>
                <a:spcPts val="0"/>
              </a:spcAft>
              <a:buFont typeface="Wingdings" pitchFamily="2" charset="2"/>
              <a:buNone/>
              <a:defRPr/>
            </a:pPr>
            <a:endParaRPr lang="tr-TR" altLang="tr-TR" b="1" dirty="0">
              <a:solidFill>
                <a:schemeClr val="bg1"/>
              </a:solidFill>
            </a:endParaRPr>
          </a:p>
          <a:p>
            <a:pPr marL="320040" indent="-320040" algn="ctr" fontAlgn="auto">
              <a:spcAft>
                <a:spcPts val="0"/>
              </a:spcAft>
              <a:buFont typeface="Wingdings" pitchFamily="2" charset="2"/>
              <a:buNone/>
              <a:defRPr/>
            </a:pPr>
            <a:r>
              <a:rPr lang="tr-TR" altLang="tr-TR" b="1" dirty="0">
                <a:solidFill>
                  <a:schemeClr val="bg1"/>
                </a:solidFill>
              </a:rPr>
              <a:t>RİSK DEĞERLENDİRME</a:t>
            </a:r>
          </a:p>
          <a:p>
            <a:pPr marL="320040" indent="-320040" algn="ctr" fontAlgn="auto">
              <a:spcAft>
                <a:spcPts val="0"/>
              </a:spcAft>
              <a:buFont typeface="Wingdings" pitchFamily="2" charset="2"/>
              <a:buNone/>
              <a:defRPr/>
            </a:pPr>
            <a:endParaRPr lang="tr-TR" altLang="tr-TR" b="1" dirty="0">
              <a:solidFill>
                <a:schemeClr val="bg1"/>
              </a:solidFill>
            </a:endParaRPr>
          </a:p>
          <a:p>
            <a:pPr marL="320040" indent="-320040" algn="ctr" fontAlgn="auto">
              <a:spcAft>
                <a:spcPts val="0"/>
              </a:spcAft>
              <a:buFont typeface="Wingdings" pitchFamily="2" charset="2"/>
              <a:buNone/>
              <a:defRPr/>
            </a:pPr>
            <a:r>
              <a:rPr lang="tr-TR" altLang="tr-TR" b="1" dirty="0">
                <a:solidFill>
                  <a:schemeClr val="bg1"/>
                </a:solidFill>
              </a:rPr>
              <a:t>III. BİLEŞEN</a:t>
            </a:r>
          </a:p>
          <a:p>
            <a:pPr marL="320040" indent="-320040" algn="ctr" fontAlgn="auto">
              <a:spcAft>
                <a:spcPts val="0"/>
              </a:spcAft>
              <a:buFont typeface="Wingdings" pitchFamily="2" charset="2"/>
              <a:buNone/>
              <a:defRPr/>
            </a:pPr>
            <a:endParaRPr lang="tr-TR" altLang="tr-TR" b="1" dirty="0">
              <a:solidFill>
                <a:schemeClr val="bg1"/>
              </a:solidFill>
            </a:endParaRPr>
          </a:p>
          <a:p>
            <a:pPr marL="320040" indent="-320040" algn="ctr" fontAlgn="auto">
              <a:spcAft>
                <a:spcPts val="0"/>
              </a:spcAft>
              <a:buFont typeface="Wingdings" pitchFamily="2" charset="2"/>
              <a:buNone/>
              <a:defRPr/>
            </a:pPr>
            <a:r>
              <a:rPr lang="tr-TR" altLang="tr-TR" b="1" dirty="0">
                <a:solidFill>
                  <a:schemeClr val="bg1"/>
                </a:solidFill>
              </a:rPr>
              <a:t>KONTROL FAALİYETLERİ</a:t>
            </a:r>
          </a:p>
          <a:p>
            <a:pPr marL="320040" indent="-320040" fontAlgn="auto">
              <a:spcAft>
                <a:spcPts val="0"/>
              </a:spcAft>
              <a:buFont typeface="Wingdings" pitchFamily="2" charset="2"/>
              <a:buNone/>
              <a:defRPr/>
            </a:pPr>
            <a:endParaRPr lang="tr-TR" altLang="tr-TR" dirty="0">
              <a:solidFill>
                <a:srgbClr val="006666"/>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Başlık 1">
            <a:extLst>
              <a:ext uri="{FF2B5EF4-FFF2-40B4-BE49-F238E27FC236}">
                <a16:creationId xmlns:a16="http://schemas.microsoft.com/office/drawing/2014/main" id="{7994B4DB-3326-5A3A-B1C4-F40331E40B23}"/>
              </a:ext>
            </a:extLst>
          </p:cNvPr>
          <p:cNvSpPr>
            <a:spLocks noGrp="1" noChangeArrowheads="1"/>
          </p:cNvSpPr>
          <p:nvPr>
            <p:ph type="title"/>
          </p:nvPr>
        </p:nvSpPr>
        <p:spPr>
          <a:xfrm>
            <a:off x="971550" y="0"/>
            <a:ext cx="8172450" cy="1524000"/>
          </a:xfrm>
        </p:spPr>
        <p:txBody>
          <a:bodyPr/>
          <a:lstStyle/>
          <a:p>
            <a:r>
              <a:rPr lang="tr-TR" altLang="tr-TR">
                <a:solidFill>
                  <a:schemeClr val="tx1"/>
                </a:solidFill>
              </a:rPr>
              <a:t>Risk Nedir?</a:t>
            </a:r>
            <a:br>
              <a:rPr lang="tr-TR" altLang="tr-TR">
                <a:solidFill>
                  <a:schemeClr val="tx1"/>
                </a:solidFill>
              </a:rPr>
            </a:br>
            <a:endParaRPr lang="tr-TR" altLang="tr-TR">
              <a:solidFill>
                <a:schemeClr val="tx1"/>
              </a:solidFill>
            </a:endParaRPr>
          </a:p>
        </p:txBody>
      </p:sp>
      <p:sp>
        <p:nvSpPr>
          <p:cNvPr id="46083" name="Rectangle 3">
            <a:extLst>
              <a:ext uri="{FF2B5EF4-FFF2-40B4-BE49-F238E27FC236}">
                <a16:creationId xmlns:a16="http://schemas.microsoft.com/office/drawing/2014/main" id="{72BBEE65-88A5-EF0F-6DA3-B175C01A7566}"/>
              </a:ext>
            </a:extLst>
          </p:cNvPr>
          <p:cNvSpPr>
            <a:spLocks noGrp="1" noChangeArrowheads="1"/>
          </p:cNvSpPr>
          <p:nvPr>
            <p:ph idx="1"/>
          </p:nvPr>
        </p:nvSpPr>
        <p:spPr>
          <a:xfrm>
            <a:off x="609600" y="1524000"/>
            <a:ext cx="8382000" cy="4800600"/>
          </a:xfrm>
        </p:spPr>
        <p:txBody>
          <a:bodyPr rtlCol="0">
            <a:normAutofit/>
          </a:bodyPr>
          <a:lstStyle/>
          <a:p>
            <a:pPr marL="320040" indent="-320040" algn="just" fontAlgn="auto">
              <a:lnSpc>
                <a:spcPct val="90000"/>
              </a:lnSpc>
              <a:spcAft>
                <a:spcPts val="0"/>
              </a:spcAft>
              <a:buFont typeface="Arial" panose="020B0604020202020204" pitchFamily="34" charset="0"/>
              <a:buChar char="•"/>
              <a:defRPr/>
            </a:pPr>
            <a:endParaRPr lang="tr-TR" altLang="tr-TR" sz="1800" dirty="0">
              <a:solidFill>
                <a:schemeClr val="accent2"/>
              </a:solidFill>
              <a:latin typeface="Comic Sans MS" pitchFamily="66" charset="0"/>
            </a:endParaRPr>
          </a:p>
          <a:p>
            <a:pPr marL="320040" indent="-320040" algn="just" fontAlgn="auto">
              <a:lnSpc>
                <a:spcPct val="90000"/>
              </a:lnSpc>
              <a:spcAft>
                <a:spcPts val="0"/>
              </a:spcAft>
              <a:buFont typeface="Wingdings" pitchFamily="2" charset="2"/>
              <a:buNone/>
              <a:defRPr/>
            </a:pPr>
            <a:r>
              <a:rPr lang="tr-TR" altLang="tr-TR" sz="2000" b="1" dirty="0">
                <a:solidFill>
                  <a:schemeClr val="accent2"/>
                </a:solidFill>
              </a:rPr>
              <a:t>	</a:t>
            </a:r>
            <a:r>
              <a:rPr lang="tr-TR" altLang="tr-TR" sz="2000" b="1" dirty="0">
                <a:solidFill>
                  <a:srgbClr val="F81D06"/>
                </a:solidFill>
              </a:rPr>
              <a:t>Risk;</a:t>
            </a:r>
          </a:p>
          <a:p>
            <a:pPr marL="640080" lvl="1" indent="-274320" algn="just" fontAlgn="auto">
              <a:lnSpc>
                <a:spcPct val="120000"/>
              </a:lnSpc>
              <a:spcBef>
                <a:spcPts val="600"/>
              </a:spcBef>
              <a:spcAft>
                <a:spcPts val="600"/>
              </a:spcAft>
              <a:buFont typeface="Wingdings" panose="05000000000000000000" pitchFamily="2" charset="2"/>
              <a:buChar char="Ø"/>
              <a:defRPr/>
            </a:pPr>
            <a:r>
              <a:rPr lang="tr-TR" altLang="tr-TR" sz="2000" dirty="0">
                <a:solidFill>
                  <a:schemeClr val="tx2">
                    <a:lumMod val="50000"/>
                  </a:schemeClr>
                </a:solidFill>
              </a:rPr>
              <a:t>Kurumun hizmet sunmasını engelleyecek </a:t>
            </a:r>
          </a:p>
          <a:p>
            <a:pPr marL="640080" lvl="1" indent="-274320" algn="just" fontAlgn="auto">
              <a:lnSpc>
                <a:spcPct val="120000"/>
              </a:lnSpc>
              <a:spcBef>
                <a:spcPts val="600"/>
              </a:spcBef>
              <a:spcAft>
                <a:spcPts val="600"/>
              </a:spcAft>
              <a:buFont typeface="Wingdings" panose="05000000000000000000" pitchFamily="2" charset="2"/>
              <a:buChar char="Ø"/>
              <a:defRPr/>
            </a:pPr>
            <a:r>
              <a:rPr lang="tr-TR" altLang="tr-TR" sz="2000" dirty="0">
                <a:solidFill>
                  <a:schemeClr val="tx2">
                    <a:lumMod val="50000"/>
                  </a:schemeClr>
                </a:solidFill>
              </a:rPr>
              <a:t>hizmetin kalitesini düşürecek,</a:t>
            </a:r>
          </a:p>
          <a:p>
            <a:pPr marL="640080" lvl="1" indent="-274320" algn="just" fontAlgn="auto">
              <a:lnSpc>
                <a:spcPct val="120000"/>
              </a:lnSpc>
              <a:spcBef>
                <a:spcPts val="600"/>
              </a:spcBef>
              <a:spcAft>
                <a:spcPts val="600"/>
              </a:spcAft>
              <a:buFont typeface="Wingdings" panose="05000000000000000000" pitchFamily="2" charset="2"/>
              <a:buChar char="Ø"/>
              <a:defRPr/>
            </a:pPr>
            <a:r>
              <a:rPr lang="tr-TR" altLang="tr-TR" sz="2000" dirty="0">
                <a:solidFill>
                  <a:schemeClr val="tx2">
                    <a:lumMod val="50000"/>
                  </a:schemeClr>
                </a:solidFill>
              </a:rPr>
              <a:t>Kuruma olan güveni sarsabilecek,</a:t>
            </a:r>
          </a:p>
          <a:p>
            <a:pPr marL="640080" lvl="1" indent="-274320" algn="just" fontAlgn="auto">
              <a:lnSpc>
                <a:spcPct val="120000"/>
              </a:lnSpc>
              <a:spcBef>
                <a:spcPts val="600"/>
              </a:spcBef>
              <a:spcAft>
                <a:spcPts val="600"/>
              </a:spcAft>
              <a:buFont typeface="Wingdings" panose="05000000000000000000" pitchFamily="2" charset="2"/>
              <a:buChar char="Ø"/>
              <a:defRPr/>
            </a:pPr>
            <a:r>
              <a:rPr lang="tr-TR" altLang="tr-TR" sz="2000" dirty="0">
                <a:solidFill>
                  <a:schemeClr val="tx2">
                    <a:lumMod val="50000"/>
                  </a:schemeClr>
                </a:solidFill>
              </a:rPr>
              <a:t>Yolsuzluk yapılmasına meydan verecek,</a:t>
            </a:r>
          </a:p>
          <a:p>
            <a:pPr marL="640080" lvl="1" indent="-274320" algn="just" fontAlgn="auto">
              <a:lnSpc>
                <a:spcPct val="120000"/>
              </a:lnSpc>
              <a:spcBef>
                <a:spcPts val="600"/>
              </a:spcBef>
              <a:spcAft>
                <a:spcPts val="600"/>
              </a:spcAft>
              <a:buFont typeface="Wingdings" panose="05000000000000000000" pitchFamily="2" charset="2"/>
              <a:buChar char="Ø"/>
              <a:defRPr/>
            </a:pPr>
            <a:r>
              <a:rPr lang="tr-TR" altLang="tr-TR" sz="2000" dirty="0">
                <a:solidFill>
                  <a:schemeClr val="tx2">
                    <a:lumMod val="50000"/>
                  </a:schemeClr>
                </a:solidFill>
              </a:rPr>
              <a:t>Faaliyetlerin mevzuata aykırı yürütülmesine neden olabilecek,</a:t>
            </a:r>
          </a:p>
          <a:p>
            <a:pPr marL="640080" lvl="1" indent="-274320" algn="just" fontAlgn="auto">
              <a:lnSpc>
                <a:spcPct val="120000"/>
              </a:lnSpc>
              <a:spcBef>
                <a:spcPts val="600"/>
              </a:spcBef>
              <a:spcAft>
                <a:spcPts val="600"/>
              </a:spcAft>
              <a:buFont typeface="Wingdings" panose="05000000000000000000" pitchFamily="2" charset="2"/>
              <a:buChar char="Ø"/>
              <a:defRPr/>
            </a:pPr>
            <a:r>
              <a:rPr lang="tr-TR" altLang="tr-TR" sz="2000" dirty="0">
                <a:solidFill>
                  <a:schemeClr val="tx2">
                    <a:lumMod val="50000"/>
                  </a:schemeClr>
                </a:solidFill>
              </a:rPr>
              <a:t>Kaynak kaybına neden olabilecek</a:t>
            </a:r>
          </a:p>
          <a:p>
            <a:pPr marL="457200" lvl="1" indent="0" algn="just" fontAlgn="auto">
              <a:lnSpc>
                <a:spcPct val="120000"/>
              </a:lnSpc>
              <a:spcBef>
                <a:spcPts val="600"/>
              </a:spcBef>
              <a:spcAft>
                <a:spcPts val="600"/>
              </a:spcAft>
              <a:buFont typeface="Wingdings" panose="05000000000000000000" pitchFamily="2" charset="2"/>
              <a:buNone/>
              <a:defRPr/>
            </a:pPr>
            <a:r>
              <a:rPr lang="tr-TR" altLang="tr-TR" sz="2000" dirty="0">
                <a:solidFill>
                  <a:schemeClr val="tx2">
                    <a:lumMod val="50000"/>
                  </a:schemeClr>
                </a:solidFill>
              </a:rPr>
              <a:t>her türlü olaydır.</a:t>
            </a:r>
          </a:p>
        </p:txBody>
      </p:sp>
      <p:pic>
        <p:nvPicPr>
          <p:cNvPr id="37892" name="Picture 5" descr="http://www.gkobitv.com/images/haberler/risk_yonetiminin_asamalari_nelerdir_1309355187.jpg">
            <a:extLst>
              <a:ext uri="{FF2B5EF4-FFF2-40B4-BE49-F238E27FC236}">
                <a16:creationId xmlns:a16="http://schemas.microsoft.com/office/drawing/2014/main" id="{E97EFF5C-D965-02D6-4257-EFE47C4940B9}"/>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583363" y="5105400"/>
            <a:ext cx="2560637" cy="174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Başlık 1">
            <a:extLst>
              <a:ext uri="{FF2B5EF4-FFF2-40B4-BE49-F238E27FC236}">
                <a16:creationId xmlns:a16="http://schemas.microsoft.com/office/drawing/2014/main" id="{864419AC-4365-0E11-E6C1-212A5B273DF6}"/>
              </a:ext>
            </a:extLst>
          </p:cNvPr>
          <p:cNvSpPr>
            <a:spLocks noGrp="1" noChangeArrowheads="1"/>
          </p:cNvSpPr>
          <p:nvPr>
            <p:ph type="title"/>
          </p:nvPr>
        </p:nvSpPr>
        <p:spPr>
          <a:xfrm>
            <a:off x="839788" y="80963"/>
            <a:ext cx="8228012" cy="1066800"/>
          </a:xfrm>
        </p:spPr>
        <p:txBody>
          <a:bodyPr/>
          <a:lstStyle/>
          <a:p>
            <a:r>
              <a:rPr lang="tr-TR" altLang="tr-TR">
                <a:solidFill>
                  <a:schemeClr val="tx1"/>
                </a:solidFill>
              </a:rPr>
              <a:t>Risk Nedir?</a:t>
            </a:r>
          </a:p>
        </p:txBody>
      </p:sp>
      <p:sp>
        <p:nvSpPr>
          <p:cNvPr id="57347" name="Dikdörtgen 4">
            <a:extLst>
              <a:ext uri="{FF2B5EF4-FFF2-40B4-BE49-F238E27FC236}">
                <a16:creationId xmlns:a16="http://schemas.microsoft.com/office/drawing/2014/main" id="{67DC617A-71EB-F22A-1267-4D8C063F1327}"/>
              </a:ext>
            </a:extLst>
          </p:cNvPr>
          <p:cNvSpPr>
            <a:spLocks noChangeArrowheads="1"/>
          </p:cNvSpPr>
          <p:nvPr/>
        </p:nvSpPr>
        <p:spPr bwMode="auto">
          <a:xfrm>
            <a:off x="304800" y="2357438"/>
            <a:ext cx="1738313" cy="1219200"/>
          </a:xfrm>
          <a:prstGeom prst="rect">
            <a:avLst/>
          </a:prstGeom>
          <a:solidFill>
            <a:schemeClr val="tx2">
              <a:lumMod val="50000"/>
            </a:schemeClr>
          </a:solidFill>
          <a:ln w="9525" algn="ctr">
            <a:solidFill>
              <a:schemeClr val="tx1"/>
            </a:solidFill>
            <a:round/>
            <a:headEnd/>
            <a:tailEnd/>
          </a:ln>
        </p:spPr>
        <p:txBody>
          <a:bodyPr wrap="none" anchor="ctr"/>
          <a:lstStyle>
            <a:lvl1pPr algn="l"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eaLnBrk="1" fontAlgn="auto" hangingPunct="1">
              <a:spcBef>
                <a:spcPct val="0"/>
              </a:spcBef>
              <a:spcAft>
                <a:spcPts val="0"/>
              </a:spcAft>
              <a:buClrTx/>
              <a:buSzTx/>
              <a:buFontTx/>
              <a:buNone/>
              <a:defRPr/>
            </a:pPr>
            <a:r>
              <a:rPr lang="tr-TR" altLang="tr-TR" sz="1800" b="1">
                <a:solidFill>
                  <a:schemeClr val="bg1"/>
                </a:solidFill>
              </a:rPr>
              <a:t>HEDEF</a:t>
            </a:r>
          </a:p>
        </p:txBody>
      </p:sp>
      <p:sp>
        <p:nvSpPr>
          <p:cNvPr id="39940" name="Sağ Ok 5">
            <a:extLst>
              <a:ext uri="{FF2B5EF4-FFF2-40B4-BE49-F238E27FC236}">
                <a16:creationId xmlns:a16="http://schemas.microsoft.com/office/drawing/2014/main" id="{ED776FD4-4E99-D741-8CF7-5B4EAE684556}"/>
              </a:ext>
            </a:extLst>
          </p:cNvPr>
          <p:cNvSpPr>
            <a:spLocks noChangeArrowheads="1"/>
          </p:cNvSpPr>
          <p:nvPr/>
        </p:nvSpPr>
        <p:spPr bwMode="auto">
          <a:xfrm>
            <a:off x="2043113" y="2852738"/>
            <a:ext cx="762000" cy="228600"/>
          </a:xfrm>
          <a:prstGeom prst="rightArrow">
            <a:avLst>
              <a:gd name="adj1" fmla="val 50000"/>
              <a:gd name="adj2" fmla="val 50000"/>
            </a:avLst>
          </a:prstGeom>
          <a:solidFill>
            <a:srgbClr val="00CCFF"/>
          </a:solidFill>
          <a:ln w="9525" algn="ctr">
            <a:solidFill>
              <a:schemeClr val="tx1"/>
            </a:solidFill>
            <a:round/>
            <a:headEnd/>
            <a:tailEnd/>
          </a:ln>
        </p:spPr>
        <p:txBody>
          <a:bodyPr wrap="none" anchor="ctr"/>
          <a:lstStyle>
            <a:lvl1pPr>
              <a:spcBef>
                <a:spcPts val="700"/>
              </a:spcBef>
              <a:buClr>
                <a:schemeClr val="accent2"/>
              </a:buClr>
              <a:buSzPct val="60000"/>
              <a:buFont typeface="Wingdings" pitchFamily="2" charset="2"/>
              <a:buChar char=""/>
              <a:defRPr sz="2900">
                <a:solidFill>
                  <a:schemeClr val="tx1"/>
                </a:solidFill>
                <a:latin typeface="Candara" panose="020E0502030303020204" pitchFamily="34" charset="0"/>
              </a:defRPr>
            </a:lvl1pPr>
            <a:lvl2pPr marL="742950" indent="-285750">
              <a:spcBef>
                <a:spcPts val="550"/>
              </a:spcBef>
              <a:buClr>
                <a:schemeClr val="accent1"/>
              </a:buClr>
              <a:buSzPct val="70000"/>
              <a:buFont typeface="Wingdings 2" pitchFamily="2" charset="2"/>
              <a:buChar char=""/>
              <a:defRPr sz="2600">
                <a:solidFill>
                  <a:schemeClr val="tx1"/>
                </a:solidFill>
                <a:latin typeface="Candara" panose="020E0502030303020204" pitchFamily="34" charset="0"/>
              </a:defRPr>
            </a:lvl2pPr>
            <a:lvl3pPr marL="1143000" indent="-228600">
              <a:spcBef>
                <a:spcPts val="500"/>
              </a:spcBef>
              <a:buClr>
                <a:schemeClr val="accent2"/>
              </a:buClr>
              <a:buSzPct val="75000"/>
              <a:buFont typeface="Wingdings" pitchFamily="2" charset="2"/>
              <a:buChar char=""/>
              <a:defRPr sz="2300">
                <a:solidFill>
                  <a:schemeClr val="tx1"/>
                </a:solidFill>
                <a:latin typeface="Candara" panose="020E0502030303020204" pitchFamily="34" charset="0"/>
              </a:defRPr>
            </a:lvl3pPr>
            <a:lvl4pPr marL="1600200" indent="-228600">
              <a:spcBef>
                <a:spcPts val="400"/>
              </a:spcBef>
              <a:buClr>
                <a:srgbClr val="E7BC29"/>
              </a:buClr>
              <a:buSzPct val="75000"/>
              <a:buFont typeface="Wingdings" pitchFamily="2" charset="2"/>
              <a:buChar char=""/>
              <a:defRPr sz="2000">
                <a:solidFill>
                  <a:schemeClr val="tx1"/>
                </a:solidFill>
                <a:latin typeface="Candara" panose="020E0502030303020204" pitchFamily="34" charset="0"/>
              </a:defRPr>
            </a:lvl4pPr>
            <a:lvl5pPr marL="2057400" indent="-228600">
              <a:spcBef>
                <a:spcPts val="400"/>
              </a:spcBef>
              <a:buClr>
                <a:srgbClr val="D092A7"/>
              </a:buClr>
              <a:buSzPct val="65000"/>
              <a:buFont typeface="Wingdings" pitchFamily="2" charset="2"/>
              <a:buChar char=""/>
              <a:defRPr sz="2000">
                <a:solidFill>
                  <a:schemeClr val="tx1"/>
                </a:solidFill>
                <a:latin typeface="Candara" panose="020E0502030303020204" pitchFamily="34" charset="0"/>
              </a:defRPr>
            </a:lvl5pPr>
            <a:lvl6pPr marL="25146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6pPr>
            <a:lvl7pPr marL="29718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7pPr>
            <a:lvl8pPr marL="34290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8pPr>
            <a:lvl9pPr marL="38862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9pPr>
          </a:lstStyle>
          <a:p>
            <a:pPr algn="ctr" eaLnBrk="1" hangingPunct="1">
              <a:spcBef>
                <a:spcPct val="0"/>
              </a:spcBef>
              <a:buClrTx/>
              <a:buSzTx/>
              <a:buFontTx/>
              <a:buNone/>
            </a:pPr>
            <a:endParaRPr lang="tr-TR" altLang="tr-TR" sz="1800">
              <a:latin typeface="Verdana" panose="020B0604030504040204" pitchFamily="34" charset="0"/>
            </a:endParaRPr>
          </a:p>
        </p:txBody>
      </p:sp>
      <p:sp>
        <p:nvSpPr>
          <p:cNvPr id="57349" name="Oval 6">
            <a:extLst>
              <a:ext uri="{FF2B5EF4-FFF2-40B4-BE49-F238E27FC236}">
                <a16:creationId xmlns:a16="http://schemas.microsoft.com/office/drawing/2014/main" id="{7B6D2F9A-E1CA-BCD6-8FCC-4A5542637D96}"/>
              </a:ext>
            </a:extLst>
          </p:cNvPr>
          <p:cNvSpPr>
            <a:spLocks noChangeArrowheads="1"/>
          </p:cNvSpPr>
          <p:nvPr/>
        </p:nvSpPr>
        <p:spPr bwMode="auto">
          <a:xfrm>
            <a:off x="2895600" y="2433638"/>
            <a:ext cx="1676400" cy="1143000"/>
          </a:xfrm>
          <a:prstGeom prst="ellipse">
            <a:avLst/>
          </a:prstGeom>
          <a:solidFill>
            <a:schemeClr val="tx2">
              <a:lumMod val="50000"/>
            </a:schemeClr>
          </a:solidFill>
          <a:ln w="9525" algn="ctr">
            <a:solidFill>
              <a:schemeClr val="tx1"/>
            </a:solidFill>
            <a:round/>
            <a:headEnd/>
            <a:tailEnd/>
          </a:ln>
        </p:spPr>
        <p:txBody>
          <a:bodyPr wrap="none" anchor="ctr"/>
          <a:lstStyle>
            <a:lvl1pPr algn="l"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eaLnBrk="1" fontAlgn="auto" hangingPunct="1">
              <a:spcBef>
                <a:spcPct val="0"/>
              </a:spcBef>
              <a:spcAft>
                <a:spcPts val="0"/>
              </a:spcAft>
              <a:buClrTx/>
              <a:buSzTx/>
              <a:buFontTx/>
              <a:buNone/>
              <a:defRPr/>
            </a:pPr>
            <a:r>
              <a:rPr lang="tr-TR" altLang="tr-TR" sz="1800" b="1" dirty="0">
                <a:solidFill>
                  <a:schemeClr val="bg1"/>
                </a:solidFill>
              </a:rPr>
              <a:t>ETKİ</a:t>
            </a:r>
          </a:p>
        </p:txBody>
      </p:sp>
      <p:sp>
        <p:nvSpPr>
          <p:cNvPr id="57350" name="Oval 8">
            <a:extLst>
              <a:ext uri="{FF2B5EF4-FFF2-40B4-BE49-F238E27FC236}">
                <a16:creationId xmlns:a16="http://schemas.microsoft.com/office/drawing/2014/main" id="{9369D169-8E4E-0A5C-47AC-AC91F3843194}"/>
              </a:ext>
            </a:extLst>
          </p:cNvPr>
          <p:cNvSpPr>
            <a:spLocks noChangeArrowheads="1"/>
          </p:cNvSpPr>
          <p:nvPr/>
        </p:nvSpPr>
        <p:spPr bwMode="auto">
          <a:xfrm>
            <a:off x="5105400" y="2433638"/>
            <a:ext cx="1676400" cy="1143000"/>
          </a:xfrm>
          <a:prstGeom prst="ellipse">
            <a:avLst/>
          </a:prstGeom>
          <a:solidFill>
            <a:schemeClr val="tx2">
              <a:lumMod val="50000"/>
            </a:schemeClr>
          </a:solidFill>
          <a:ln w="9525" algn="ctr">
            <a:solidFill>
              <a:schemeClr val="tx1"/>
            </a:solidFill>
            <a:round/>
            <a:headEnd/>
            <a:tailEnd/>
          </a:ln>
        </p:spPr>
        <p:txBody>
          <a:bodyPr wrap="none" anchor="ctr"/>
          <a:lstStyle>
            <a:lvl1pPr algn="l"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eaLnBrk="1" fontAlgn="auto" hangingPunct="1">
              <a:spcBef>
                <a:spcPct val="0"/>
              </a:spcBef>
              <a:spcAft>
                <a:spcPts val="0"/>
              </a:spcAft>
              <a:buClrTx/>
              <a:buSzTx/>
              <a:buFontTx/>
              <a:buNone/>
              <a:defRPr/>
            </a:pPr>
            <a:r>
              <a:rPr lang="tr-TR" altLang="tr-TR" sz="1800" b="1">
                <a:solidFill>
                  <a:schemeClr val="bg1"/>
                </a:solidFill>
              </a:rPr>
              <a:t>OLASILIK</a:t>
            </a:r>
          </a:p>
        </p:txBody>
      </p:sp>
      <p:sp>
        <p:nvSpPr>
          <p:cNvPr id="39943" name="Dikdörtgen 9">
            <a:extLst>
              <a:ext uri="{FF2B5EF4-FFF2-40B4-BE49-F238E27FC236}">
                <a16:creationId xmlns:a16="http://schemas.microsoft.com/office/drawing/2014/main" id="{8EB0552B-AAA4-4FFF-6CDC-D2331DAFF042}"/>
              </a:ext>
            </a:extLst>
          </p:cNvPr>
          <p:cNvSpPr>
            <a:spLocks noChangeArrowheads="1"/>
          </p:cNvSpPr>
          <p:nvPr/>
        </p:nvSpPr>
        <p:spPr bwMode="auto">
          <a:xfrm>
            <a:off x="7172325" y="2357438"/>
            <a:ext cx="1524000" cy="1219200"/>
          </a:xfrm>
          <a:prstGeom prst="rect">
            <a:avLst/>
          </a:prstGeom>
          <a:solidFill>
            <a:srgbClr val="FF0000"/>
          </a:solidFill>
          <a:ln w="9525" algn="ctr">
            <a:solidFill>
              <a:schemeClr val="tx1"/>
            </a:solidFill>
            <a:round/>
            <a:headEnd/>
            <a:tailEnd/>
          </a:ln>
        </p:spPr>
        <p:txBody>
          <a:bodyPr wrap="none" anchor="ctr"/>
          <a:lstStyle>
            <a:lvl1pPr>
              <a:spcBef>
                <a:spcPts val="700"/>
              </a:spcBef>
              <a:buClr>
                <a:schemeClr val="accent2"/>
              </a:buClr>
              <a:buSzPct val="60000"/>
              <a:buFont typeface="Wingdings" pitchFamily="2" charset="2"/>
              <a:buChar char=""/>
              <a:defRPr sz="2900">
                <a:solidFill>
                  <a:schemeClr val="tx1"/>
                </a:solidFill>
                <a:latin typeface="Candara" panose="020E0502030303020204" pitchFamily="34" charset="0"/>
              </a:defRPr>
            </a:lvl1pPr>
            <a:lvl2pPr marL="742950" indent="-285750">
              <a:spcBef>
                <a:spcPts val="550"/>
              </a:spcBef>
              <a:buClr>
                <a:schemeClr val="accent1"/>
              </a:buClr>
              <a:buSzPct val="70000"/>
              <a:buFont typeface="Wingdings 2" pitchFamily="2" charset="2"/>
              <a:buChar char=""/>
              <a:defRPr sz="2600">
                <a:solidFill>
                  <a:schemeClr val="tx1"/>
                </a:solidFill>
                <a:latin typeface="Candara" panose="020E0502030303020204" pitchFamily="34" charset="0"/>
              </a:defRPr>
            </a:lvl2pPr>
            <a:lvl3pPr marL="1143000" indent="-228600">
              <a:spcBef>
                <a:spcPts val="500"/>
              </a:spcBef>
              <a:buClr>
                <a:schemeClr val="accent2"/>
              </a:buClr>
              <a:buSzPct val="75000"/>
              <a:buFont typeface="Wingdings" pitchFamily="2" charset="2"/>
              <a:buChar char=""/>
              <a:defRPr sz="2300">
                <a:solidFill>
                  <a:schemeClr val="tx1"/>
                </a:solidFill>
                <a:latin typeface="Candara" panose="020E0502030303020204" pitchFamily="34" charset="0"/>
              </a:defRPr>
            </a:lvl3pPr>
            <a:lvl4pPr marL="1600200" indent="-228600">
              <a:spcBef>
                <a:spcPts val="400"/>
              </a:spcBef>
              <a:buClr>
                <a:srgbClr val="E7BC29"/>
              </a:buClr>
              <a:buSzPct val="75000"/>
              <a:buFont typeface="Wingdings" pitchFamily="2" charset="2"/>
              <a:buChar char=""/>
              <a:defRPr sz="2000">
                <a:solidFill>
                  <a:schemeClr val="tx1"/>
                </a:solidFill>
                <a:latin typeface="Candara" panose="020E0502030303020204" pitchFamily="34" charset="0"/>
              </a:defRPr>
            </a:lvl4pPr>
            <a:lvl5pPr marL="2057400" indent="-228600">
              <a:spcBef>
                <a:spcPts val="400"/>
              </a:spcBef>
              <a:buClr>
                <a:srgbClr val="D092A7"/>
              </a:buClr>
              <a:buSzPct val="65000"/>
              <a:buFont typeface="Wingdings" pitchFamily="2" charset="2"/>
              <a:buChar char=""/>
              <a:defRPr sz="2000">
                <a:solidFill>
                  <a:schemeClr val="tx1"/>
                </a:solidFill>
                <a:latin typeface="Candara" panose="020E0502030303020204" pitchFamily="34" charset="0"/>
              </a:defRPr>
            </a:lvl5pPr>
            <a:lvl6pPr marL="25146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6pPr>
            <a:lvl7pPr marL="29718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7pPr>
            <a:lvl8pPr marL="34290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8pPr>
            <a:lvl9pPr marL="38862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9pPr>
          </a:lstStyle>
          <a:p>
            <a:pPr algn="ctr" eaLnBrk="1" hangingPunct="1">
              <a:spcBef>
                <a:spcPct val="0"/>
              </a:spcBef>
              <a:buClrTx/>
              <a:buSzTx/>
              <a:buFontTx/>
              <a:buNone/>
            </a:pPr>
            <a:r>
              <a:rPr lang="tr-TR" altLang="tr-TR" sz="1800" b="1">
                <a:solidFill>
                  <a:schemeClr val="bg1"/>
                </a:solidFill>
                <a:latin typeface="Verdana" panose="020B0604030504040204" pitchFamily="34" charset="0"/>
              </a:rPr>
              <a:t>RİSK</a:t>
            </a:r>
          </a:p>
        </p:txBody>
      </p:sp>
      <p:sp>
        <p:nvSpPr>
          <p:cNvPr id="11" name="Rectangle 2">
            <a:extLst>
              <a:ext uri="{FF2B5EF4-FFF2-40B4-BE49-F238E27FC236}">
                <a16:creationId xmlns:a16="http://schemas.microsoft.com/office/drawing/2014/main" id="{DD9C2CB8-ABE6-9E5E-4D84-5BEC589F6471}"/>
              </a:ext>
            </a:extLst>
          </p:cNvPr>
          <p:cNvSpPr txBox="1">
            <a:spLocks noChangeArrowheads="1"/>
          </p:cNvSpPr>
          <p:nvPr/>
        </p:nvSpPr>
        <p:spPr bwMode="auto">
          <a:xfrm>
            <a:off x="1258888" y="2662238"/>
            <a:ext cx="7315200" cy="685800"/>
          </a:xfrm>
          <a:prstGeom prst="rect">
            <a:avLst/>
          </a:prstGeom>
          <a:no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tr-TR" altLang="tr-TR" sz="2800" kern="0" dirty="0">
                <a:latin typeface="Comic Sans MS" pitchFamily="66" charset="0"/>
              </a:rPr>
              <a:t>                </a:t>
            </a:r>
            <a:r>
              <a:rPr lang="tr-TR" altLang="tr-TR" sz="2800" kern="0" dirty="0">
                <a:solidFill>
                  <a:schemeClr val="bg1"/>
                </a:solidFill>
                <a:latin typeface="Comic Sans MS" pitchFamily="66" charset="0"/>
              </a:rPr>
              <a:t>          </a:t>
            </a:r>
            <a:r>
              <a:rPr lang="tr-TR" altLang="tr-TR" sz="2800" kern="0" dirty="0">
                <a:latin typeface="Comic Sans MS" pitchFamily="66" charset="0"/>
              </a:rPr>
              <a:t>      X   </a:t>
            </a:r>
            <a:r>
              <a:rPr lang="tr-TR" altLang="tr-TR" sz="2800" kern="0" dirty="0">
                <a:solidFill>
                  <a:schemeClr val="bg1"/>
                </a:solidFill>
                <a:latin typeface="Comic Sans MS" pitchFamily="66" charset="0"/>
              </a:rPr>
              <a:t>           </a:t>
            </a:r>
            <a:r>
              <a:rPr lang="tr-TR" altLang="tr-TR" sz="2800" kern="0" dirty="0">
                <a:latin typeface="Comic Sans MS" pitchFamily="66" charset="0"/>
              </a:rPr>
              <a:t>    =</a:t>
            </a:r>
          </a:p>
        </p:txBody>
      </p:sp>
      <p:sp>
        <p:nvSpPr>
          <p:cNvPr id="39945" name="Dikdörtgen 11">
            <a:extLst>
              <a:ext uri="{FF2B5EF4-FFF2-40B4-BE49-F238E27FC236}">
                <a16:creationId xmlns:a16="http://schemas.microsoft.com/office/drawing/2014/main" id="{45C10A9C-FA42-7F34-0D20-27FA43FC79BB}"/>
              </a:ext>
            </a:extLst>
          </p:cNvPr>
          <p:cNvSpPr>
            <a:spLocks noChangeArrowheads="1"/>
          </p:cNvSpPr>
          <p:nvPr/>
        </p:nvSpPr>
        <p:spPr bwMode="auto">
          <a:xfrm>
            <a:off x="1009650" y="4630738"/>
            <a:ext cx="1524000" cy="1219200"/>
          </a:xfrm>
          <a:prstGeom prst="rect">
            <a:avLst/>
          </a:prstGeom>
          <a:solidFill>
            <a:srgbClr val="FF0000"/>
          </a:solidFill>
          <a:ln w="9525" algn="ctr">
            <a:solidFill>
              <a:schemeClr val="tx1"/>
            </a:solidFill>
            <a:round/>
            <a:headEnd/>
            <a:tailEnd/>
          </a:ln>
        </p:spPr>
        <p:txBody>
          <a:bodyPr wrap="none" anchor="ctr"/>
          <a:lstStyle>
            <a:lvl1pPr>
              <a:spcBef>
                <a:spcPts val="700"/>
              </a:spcBef>
              <a:buClr>
                <a:schemeClr val="accent2"/>
              </a:buClr>
              <a:buSzPct val="60000"/>
              <a:buFont typeface="Wingdings" pitchFamily="2" charset="2"/>
              <a:buChar char=""/>
              <a:defRPr sz="2900">
                <a:solidFill>
                  <a:schemeClr val="tx1"/>
                </a:solidFill>
                <a:latin typeface="Candara" panose="020E0502030303020204" pitchFamily="34" charset="0"/>
              </a:defRPr>
            </a:lvl1pPr>
            <a:lvl2pPr marL="742950" indent="-285750">
              <a:spcBef>
                <a:spcPts val="550"/>
              </a:spcBef>
              <a:buClr>
                <a:schemeClr val="accent1"/>
              </a:buClr>
              <a:buSzPct val="70000"/>
              <a:buFont typeface="Wingdings 2" pitchFamily="2" charset="2"/>
              <a:buChar char=""/>
              <a:defRPr sz="2600">
                <a:solidFill>
                  <a:schemeClr val="tx1"/>
                </a:solidFill>
                <a:latin typeface="Candara" panose="020E0502030303020204" pitchFamily="34" charset="0"/>
              </a:defRPr>
            </a:lvl2pPr>
            <a:lvl3pPr marL="1143000" indent="-228600">
              <a:spcBef>
                <a:spcPts val="500"/>
              </a:spcBef>
              <a:buClr>
                <a:schemeClr val="accent2"/>
              </a:buClr>
              <a:buSzPct val="75000"/>
              <a:buFont typeface="Wingdings" pitchFamily="2" charset="2"/>
              <a:buChar char=""/>
              <a:defRPr sz="2300">
                <a:solidFill>
                  <a:schemeClr val="tx1"/>
                </a:solidFill>
                <a:latin typeface="Candara" panose="020E0502030303020204" pitchFamily="34" charset="0"/>
              </a:defRPr>
            </a:lvl3pPr>
            <a:lvl4pPr marL="1600200" indent="-228600">
              <a:spcBef>
                <a:spcPts val="400"/>
              </a:spcBef>
              <a:buClr>
                <a:srgbClr val="E7BC29"/>
              </a:buClr>
              <a:buSzPct val="75000"/>
              <a:buFont typeface="Wingdings" pitchFamily="2" charset="2"/>
              <a:buChar char=""/>
              <a:defRPr sz="2000">
                <a:solidFill>
                  <a:schemeClr val="tx1"/>
                </a:solidFill>
                <a:latin typeface="Candara" panose="020E0502030303020204" pitchFamily="34" charset="0"/>
              </a:defRPr>
            </a:lvl4pPr>
            <a:lvl5pPr marL="2057400" indent="-228600">
              <a:spcBef>
                <a:spcPts val="400"/>
              </a:spcBef>
              <a:buClr>
                <a:srgbClr val="D092A7"/>
              </a:buClr>
              <a:buSzPct val="65000"/>
              <a:buFont typeface="Wingdings" pitchFamily="2" charset="2"/>
              <a:buChar char=""/>
              <a:defRPr sz="2000">
                <a:solidFill>
                  <a:schemeClr val="tx1"/>
                </a:solidFill>
                <a:latin typeface="Candara" panose="020E0502030303020204" pitchFamily="34" charset="0"/>
              </a:defRPr>
            </a:lvl5pPr>
            <a:lvl6pPr marL="25146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6pPr>
            <a:lvl7pPr marL="29718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7pPr>
            <a:lvl8pPr marL="34290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8pPr>
            <a:lvl9pPr marL="38862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9pPr>
          </a:lstStyle>
          <a:p>
            <a:pPr algn="ctr" eaLnBrk="1" hangingPunct="1">
              <a:spcBef>
                <a:spcPct val="0"/>
              </a:spcBef>
              <a:buClrTx/>
              <a:buSzTx/>
              <a:buFontTx/>
              <a:buNone/>
            </a:pPr>
            <a:r>
              <a:rPr lang="tr-TR" altLang="tr-TR" sz="1800" b="1">
                <a:solidFill>
                  <a:schemeClr val="bg1"/>
                </a:solidFill>
                <a:latin typeface="Verdana" panose="020B0604030504040204" pitchFamily="34" charset="0"/>
              </a:rPr>
              <a:t>RİSK</a:t>
            </a:r>
          </a:p>
        </p:txBody>
      </p:sp>
      <p:sp>
        <p:nvSpPr>
          <p:cNvPr id="13" name="Rectangle 2">
            <a:extLst>
              <a:ext uri="{FF2B5EF4-FFF2-40B4-BE49-F238E27FC236}">
                <a16:creationId xmlns:a16="http://schemas.microsoft.com/office/drawing/2014/main" id="{1AAE1AC8-0C14-3EB2-FA5B-4C84E569A94E}"/>
              </a:ext>
            </a:extLst>
          </p:cNvPr>
          <p:cNvSpPr txBox="1">
            <a:spLocks noChangeArrowheads="1"/>
          </p:cNvSpPr>
          <p:nvPr/>
        </p:nvSpPr>
        <p:spPr bwMode="auto">
          <a:xfrm>
            <a:off x="1173163" y="4838700"/>
            <a:ext cx="7313612" cy="685800"/>
          </a:xfrm>
          <a:prstGeom prst="rect">
            <a:avLst/>
          </a:prstGeom>
          <a:no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tr-TR" altLang="tr-TR" sz="2800" kern="0" dirty="0">
                <a:latin typeface="Comic Sans MS" pitchFamily="66" charset="0"/>
              </a:rPr>
              <a:t>              -            </a:t>
            </a:r>
            <a:r>
              <a:rPr lang="tr-TR" altLang="tr-TR" sz="2800" kern="0" dirty="0">
                <a:solidFill>
                  <a:schemeClr val="bg1"/>
                </a:solidFill>
                <a:latin typeface="Comic Sans MS" pitchFamily="66" charset="0"/>
              </a:rPr>
              <a:t>           </a:t>
            </a:r>
            <a:r>
              <a:rPr lang="tr-TR" altLang="tr-TR" sz="2800" kern="0" dirty="0">
                <a:latin typeface="Comic Sans MS" pitchFamily="66" charset="0"/>
              </a:rPr>
              <a:t>   =</a:t>
            </a:r>
          </a:p>
        </p:txBody>
      </p:sp>
      <p:sp>
        <p:nvSpPr>
          <p:cNvPr id="57355" name="Oval 13">
            <a:extLst>
              <a:ext uri="{FF2B5EF4-FFF2-40B4-BE49-F238E27FC236}">
                <a16:creationId xmlns:a16="http://schemas.microsoft.com/office/drawing/2014/main" id="{D594A6F2-8D51-ED5F-8B21-B582B96165D0}"/>
              </a:ext>
            </a:extLst>
          </p:cNvPr>
          <p:cNvSpPr>
            <a:spLocks noChangeArrowheads="1"/>
          </p:cNvSpPr>
          <p:nvPr/>
        </p:nvSpPr>
        <p:spPr bwMode="auto">
          <a:xfrm>
            <a:off x="3200400" y="4740275"/>
            <a:ext cx="2057400" cy="1143000"/>
          </a:xfrm>
          <a:prstGeom prst="ellipse">
            <a:avLst/>
          </a:prstGeom>
          <a:solidFill>
            <a:schemeClr val="tx2">
              <a:lumMod val="50000"/>
            </a:schemeClr>
          </a:solidFill>
          <a:ln w="9525" algn="ctr">
            <a:solidFill>
              <a:schemeClr val="tx1"/>
            </a:solidFill>
            <a:round/>
            <a:headEnd/>
            <a:tailEnd/>
          </a:ln>
        </p:spPr>
        <p:txBody>
          <a:bodyPr wrap="none" anchor="ctr"/>
          <a:lstStyle>
            <a:lvl1pPr algn="l"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eaLnBrk="1" fontAlgn="auto" hangingPunct="1">
              <a:spcBef>
                <a:spcPct val="0"/>
              </a:spcBef>
              <a:spcAft>
                <a:spcPts val="0"/>
              </a:spcAft>
              <a:buClrTx/>
              <a:buSzTx/>
              <a:buFontTx/>
              <a:buNone/>
              <a:defRPr/>
            </a:pPr>
            <a:r>
              <a:rPr lang="tr-TR" altLang="tr-TR" sz="1800" b="1">
                <a:solidFill>
                  <a:schemeClr val="bg1"/>
                </a:solidFill>
              </a:rPr>
              <a:t>KONTROL</a:t>
            </a:r>
          </a:p>
          <a:p>
            <a:pPr algn="ctr" eaLnBrk="1" fontAlgn="auto" hangingPunct="1">
              <a:spcBef>
                <a:spcPct val="0"/>
              </a:spcBef>
              <a:spcAft>
                <a:spcPts val="0"/>
              </a:spcAft>
              <a:buClrTx/>
              <a:buSzTx/>
              <a:buFontTx/>
              <a:buNone/>
              <a:defRPr/>
            </a:pPr>
            <a:r>
              <a:rPr lang="tr-TR" altLang="tr-TR" sz="1800" b="1">
                <a:solidFill>
                  <a:schemeClr val="bg1"/>
                </a:solidFill>
              </a:rPr>
              <a:t>FAALİYETLERİ</a:t>
            </a:r>
          </a:p>
        </p:txBody>
      </p:sp>
      <p:sp>
        <p:nvSpPr>
          <p:cNvPr id="39948" name="Dikdörtgen 14">
            <a:extLst>
              <a:ext uri="{FF2B5EF4-FFF2-40B4-BE49-F238E27FC236}">
                <a16:creationId xmlns:a16="http://schemas.microsoft.com/office/drawing/2014/main" id="{350EF88F-7A40-18B1-D7E9-54C9D9DE8CCD}"/>
              </a:ext>
            </a:extLst>
          </p:cNvPr>
          <p:cNvSpPr>
            <a:spLocks noChangeArrowheads="1"/>
          </p:cNvSpPr>
          <p:nvPr/>
        </p:nvSpPr>
        <p:spPr bwMode="auto">
          <a:xfrm>
            <a:off x="6059488" y="4586288"/>
            <a:ext cx="2514600" cy="1219200"/>
          </a:xfrm>
          <a:prstGeom prst="rect">
            <a:avLst/>
          </a:prstGeom>
          <a:solidFill>
            <a:srgbClr val="009900"/>
          </a:solidFill>
          <a:ln w="9525" algn="ctr">
            <a:solidFill>
              <a:schemeClr val="tx1"/>
            </a:solidFill>
            <a:round/>
            <a:headEnd/>
            <a:tailEnd/>
          </a:ln>
        </p:spPr>
        <p:txBody>
          <a:bodyPr wrap="none" anchor="ctr"/>
          <a:lstStyle>
            <a:lvl1pPr>
              <a:spcBef>
                <a:spcPts val="700"/>
              </a:spcBef>
              <a:buClr>
                <a:schemeClr val="accent2"/>
              </a:buClr>
              <a:buSzPct val="60000"/>
              <a:buFont typeface="Wingdings" pitchFamily="2" charset="2"/>
              <a:buChar char=""/>
              <a:defRPr sz="2900">
                <a:solidFill>
                  <a:schemeClr val="tx1"/>
                </a:solidFill>
                <a:latin typeface="Candara" panose="020E0502030303020204" pitchFamily="34" charset="0"/>
              </a:defRPr>
            </a:lvl1pPr>
            <a:lvl2pPr marL="742950" indent="-285750">
              <a:spcBef>
                <a:spcPts val="550"/>
              </a:spcBef>
              <a:buClr>
                <a:schemeClr val="accent1"/>
              </a:buClr>
              <a:buSzPct val="70000"/>
              <a:buFont typeface="Wingdings 2" pitchFamily="2" charset="2"/>
              <a:buChar char=""/>
              <a:defRPr sz="2600">
                <a:solidFill>
                  <a:schemeClr val="tx1"/>
                </a:solidFill>
                <a:latin typeface="Candara" panose="020E0502030303020204" pitchFamily="34" charset="0"/>
              </a:defRPr>
            </a:lvl2pPr>
            <a:lvl3pPr marL="1143000" indent="-228600">
              <a:spcBef>
                <a:spcPts val="500"/>
              </a:spcBef>
              <a:buClr>
                <a:schemeClr val="accent2"/>
              </a:buClr>
              <a:buSzPct val="75000"/>
              <a:buFont typeface="Wingdings" pitchFamily="2" charset="2"/>
              <a:buChar char=""/>
              <a:defRPr sz="2300">
                <a:solidFill>
                  <a:schemeClr val="tx1"/>
                </a:solidFill>
                <a:latin typeface="Candara" panose="020E0502030303020204" pitchFamily="34" charset="0"/>
              </a:defRPr>
            </a:lvl3pPr>
            <a:lvl4pPr marL="1600200" indent="-228600">
              <a:spcBef>
                <a:spcPts val="400"/>
              </a:spcBef>
              <a:buClr>
                <a:srgbClr val="E7BC29"/>
              </a:buClr>
              <a:buSzPct val="75000"/>
              <a:buFont typeface="Wingdings" pitchFamily="2" charset="2"/>
              <a:buChar char=""/>
              <a:defRPr sz="2000">
                <a:solidFill>
                  <a:schemeClr val="tx1"/>
                </a:solidFill>
                <a:latin typeface="Candara" panose="020E0502030303020204" pitchFamily="34" charset="0"/>
              </a:defRPr>
            </a:lvl4pPr>
            <a:lvl5pPr marL="2057400" indent="-228600">
              <a:spcBef>
                <a:spcPts val="400"/>
              </a:spcBef>
              <a:buClr>
                <a:srgbClr val="D092A7"/>
              </a:buClr>
              <a:buSzPct val="65000"/>
              <a:buFont typeface="Wingdings" pitchFamily="2" charset="2"/>
              <a:buChar char=""/>
              <a:defRPr sz="2000">
                <a:solidFill>
                  <a:schemeClr val="tx1"/>
                </a:solidFill>
                <a:latin typeface="Candara" panose="020E0502030303020204" pitchFamily="34" charset="0"/>
              </a:defRPr>
            </a:lvl5pPr>
            <a:lvl6pPr marL="25146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6pPr>
            <a:lvl7pPr marL="29718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7pPr>
            <a:lvl8pPr marL="34290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8pPr>
            <a:lvl9pPr marL="38862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9pPr>
          </a:lstStyle>
          <a:p>
            <a:pPr algn="ctr" eaLnBrk="1" hangingPunct="1">
              <a:spcBef>
                <a:spcPct val="0"/>
              </a:spcBef>
              <a:buClrTx/>
              <a:buSzTx/>
              <a:buFontTx/>
              <a:buNone/>
            </a:pPr>
            <a:r>
              <a:rPr lang="tr-TR" altLang="tr-TR" sz="1800" b="1">
                <a:solidFill>
                  <a:schemeClr val="bg1"/>
                </a:solidFill>
                <a:latin typeface="Verdana" panose="020B0604030504040204" pitchFamily="34" charset="0"/>
              </a:rPr>
              <a:t>KABUL EDİLEBİLİR</a:t>
            </a:r>
          </a:p>
          <a:p>
            <a:pPr algn="ctr" eaLnBrk="1" hangingPunct="1">
              <a:spcBef>
                <a:spcPct val="0"/>
              </a:spcBef>
              <a:buClrTx/>
              <a:buSzTx/>
              <a:buFontTx/>
              <a:buNone/>
            </a:pPr>
            <a:r>
              <a:rPr lang="tr-TR" altLang="tr-TR" sz="1800" b="1">
                <a:solidFill>
                  <a:schemeClr val="bg1"/>
                </a:solidFill>
                <a:latin typeface="Verdana" panose="020B0604030504040204" pitchFamily="34" charset="0"/>
              </a:rPr>
              <a:t>RİSK</a:t>
            </a:r>
          </a:p>
        </p:txBody>
      </p:sp>
      <p:sp>
        <p:nvSpPr>
          <p:cNvPr id="16" name="Rectangle 2">
            <a:extLst>
              <a:ext uri="{FF2B5EF4-FFF2-40B4-BE49-F238E27FC236}">
                <a16:creationId xmlns:a16="http://schemas.microsoft.com/office/drawing/2014/main" id="{6B152D34-0F1D-C377-3CE4-0E5D3B1C9555}"/>
              </a:ext>
            </a:extLst>
          </p:cNvPr>
          <p:cNvSpPr txBox="1">
            <a:spLocks noChangeArrowheads="1"/>
          </p:cNvSpPr>
          <p:nvPr/>
        </p:nvSpPr>
        <p:spPr bwMode="auto">
          <a:xfrm>
            <a:off x="915988" y="1571625"/>
            <a:ext cx="8075612" cy="685800"/>
          </a:xfrm>
          <a:prstGeom prst="rect">
            <a:avLst/>
          </a:prstGeom>
          <a:no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just">
              <a:defRPr/>
            </a:pPr>
            <a:r>
              <a:rPr lang="tr-TR" sz="1800" b="1" dirty="0">
                <a:solidFill>
                  <a:srgbClr val="FF0000"/>
                </a:solidFill>
              </a:rPr>
              <a:t>Risk</a:t>
            </a:r>
            <a:r>
              <a:rPr lang="tr-TR" sz="1800" b="1" dirty="0">
                <a:solidFill>
                  <a:srgbClr val="000099"/>
                </a:solidFill>
              </a:rPr>
              <a:t>; </a:t>
            </a:r>
            <a:r>
              <a:rPr lang="tr-TR" sz="1800" b="1" dirty="0">
                <a:solidFill>
                  <a:schemeClr val="tx2">
                    <a:lumMod val="50000"/>
                  </a:schemeClr>
                </a:solidFill>
              </a:rPr>
              <a:t>amaç ve hedeflere ulaşmayı engelleyebilecek bir olayın ortaya çıkma olasılığıdır. </a:t>
            </a:r>
            <a:endParaRPr lang="tr-TR" altLang="tr-TR" sz="1800" b="1" kern="0" dirty="0">
              <a:solidFill>
                <a:schemeClr val="tx2">
                  <a:lumMod val="50000"/>
                </a:schemeClr>
              </a:solidFill>
              <a:latin typeface="Comic Sans MS" pitchFamily="66"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71D9D295-102A-FD2D-638F-07CC74C1819E}"/>
              </a:ext>
            </a:extLst>
          </p:cNvPr>
          <p:cNvSpPr>
            <a:spLocks noGrp="1"/>
          </p:cNvSpPr>
          <p:nvPr>
            <p:ph idx="1"/>
          </p:nvPr>
        </p:nvSpPr>
        <p:spPr>
          <a:xfrm>
            <a:off x="755576" y="1676400"/>
            <a:ext cx="7962974" cy="4953000"/>
          </a:xfrm>
        </p:spPr>
        <p:txBody>
          <a:bodyPr rtlCol="0">
            <a:normAutofit/>
          </a:bodyPr>
          <a:lstStyle/>
          <a:p>
            <a:pPr marL="0" indent="0" fontAlgn="t">
              <a:spcBef>
                <a:spcPts val="600"/>
              </a:spcBef>
              <a:spcAft>
                <a:spcPts val="600"/>
              </a:spcAft>
              <a:buFont typeface="Wingdings" pitchFamily="2" charset="2"/>
              <a:buNone/>
              <a:defRPr/>
            </a:pPr>
            <a:r>
              <a:rPr lang="tr-TR" altLang="tr-TR" sz="2000" b="1" dirty="0">
                <a:solidFill>
                  <a:srgbClr val="C00000"/>
                </a:solidFill>
              </a:rPr>
              <a:t>Planlama ve Programlama</a:t>
            </a:r>
            <a:endParaRPr lang="tr-TR" altLang="tr-TR" sz="2000" dirty="0"/>
          </a:p>
          <a:p>
            <a:pPr marL="0" indent="0" algn="just" fontAlgn="t">
              <a:spcBef>
                <a:spcPts val="600"/>
              </a:spcBef>
              <a:spcAft>
                <a:spcPts val="600"/>
              </a:spcAft>
              <a:buFont typeface="Wingdings" pitchFamily="2" charset="2"/>
              <a:buNone/>
              <a:defRPr/>
            </a:pPr>
            <a:r>
              <a:rPr lang="tr-TR" sz="2000" dirty="0">
                <a:solidFill>
                  <a:schemeClr val="tx2">
                    <a:lumMod val="50000"/>
                  </a:schemeClr>
                </a:solidFill>
              </a:rPr>
              <a:t>İdareler amaç, hedef ve göstergeleri ile bunları gerçekleştirmek için ihtiyaç duydukları kaynakları içeren plan ve programlarını oluşturmalı, faaliyetlerinin plan ve programlara uygunluğunu sağlamalıdır.</a:t>
            </a:r>
          </a:p>
          <a:p>
            <a:pPr marL="640080" lvl="1" indent="-274320" algn="just" fontAlgn="auto">
              <a:spcBef>
                <a:spcPts val="600"/>
              </a:spcBef>
              <a:spcAft>
                <a:spcPts val="600"/>
              </a:spcAft>
              <a:buFont typeface="Wingdings" panose="05000000000000000000" pitchFamily="2" charset="2"/>
              <a:buChar char="Ø"/>
              <a:defRPr/>
            </a:pPr>
            <a:endParaRPr lang="tr-TR" sz="2000" dirty="0">
              <a:solidFill>
                <a:schemeClr val="tx2">
                  <a:lumMod val="50000"/>
                </a:schemeClr>
              </a:solidFill>
            </a:endParaRPr>
          </a:p>
          <a:p>
            <a:pPr marL="640080" lvl="1" indent="-274320" algn="just" fontAlgn="auto">
              <a:spcBef>
                <a:spcPts val="600"/>
              </a:spcBef>
              <a:spcAft>
                <a:spcPts val="600"/>
              </a:spcAft>
              <a:buFont typeface="Wingdings" panose="05000000000000000000" pitchFamily="2" charset="2"/>
              <a:buChar char="Ø"/>
              <a:defRPr/>
            </a:pPr>
            <a:r>
              <a:rPr lang="tr-TR" sz="2000" dirty="0">
                <a:solidFill>
                  <a:schemeClr val="tx2">
                    <a:lumMod val="50000"/>
                  </a:schemeClr>
                </a:solidFill>
              </a:rPr>
              <a:t>Stratejik Plan</a:t>
            </a:r>
          </a:p>
          <a:p>
            <a:pPr marL="640080" lvl="1" indent="-274320" algn="just" fontAlgn="auto">
              <a:spcBef>
                <a:spcPts val="600"/>
              </a:spcBef>
              <a:spcAft>
                <a:spcPts val="600"/>
              </a:spcAft>
              <a:buFont typeface="Wingdings" panose="05000000000000000000" pitchFamily="2" charset="2"/>
              <a:buChar char="Ø"/>
              <a:defRPr/>
            </a:pPr>
            <a:r>
              <a:rPr lang="tr-TR" sz="2000" dirty="0">
                <a:solidFill>
                  <a:schemeClr val="tx2">
                    <a:lumMod val="50000"/>
                  </a:schemeClr>
                </a:solidFill>
              </a:rPr>
              <a:t>Performans Programı</a:t>
            </a:r>
          </a:p>
          <a:p>
            <a:pPr marL="640080" lvl="1" indent="-274320" algn="just" fontAlgn="auto">
              <a:spcBef>
                <a:spcPts val="600"/>
              </a:spcBef>
              <a:spcAft>
                <a:spcPts val="600"/>
              </a:spcAft>
              <a:buFont typeface="Wingdings" panose="05000000000000000000" pitchFamily="2" charset="2"/>
              <a:buChar char="Ø"/>
              <a:defRPr/>
            </a:pPr>
            <a:r>
              <a:rPr lang="tr-TR" sz="2000" dirty="0">
                <a:solidFill>
                  <a:schemeClr val="tx2">
                    <a:lumMod val="50000"/>
                  </a:schemeClr>
                </a:solidFill>
              </a:rPr>
              <a:t>Faaliyet Raporu</a:t>
            </a:r>
          </a:p>
        </p:txBody>
      </p:sp>
      <p:sp>
        <p:nvSpPr>
          <p:cNvPr id="4" name="Rectangle 2">
            <a:extLst>
              <a:ext uri="{FF2B5EF4-FFF2-40B4-BE49-F238E27FC236}">
                <a16:creationId xmlns:a16="http://schemas.microsoft.com/office/drawing/2014/main" id="{48FD84E9-E065-BE48-8FBE-F09325E69F0D}"/>
              </a:ext>
            </a:extLst>
          </p:cNvPr>
          <p:cNvSpPr txBox="1">
            <a:spLocks noChangeArrowheads="1"/>
          </p:cNvSpPr>
          <p:nvPr/>
        </p:nvSpPr>
        <p:spPr bwMode="auto">
          <a:xfrm>
            <a:off x="776389" y="476672"/>
            <a:ext cx="7632848" cy="581025"/>
          </a:xfrm>
          <a:prstGeom prst="rect">
            <a:avLst/>
          </a:prstGeom>
          <a:no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tr-TR" altLang="tr-TR" sz="2000" b="1" kern="0" dirty="0"/>
              <a:t>Kamu İç Kontrol Standartları</a:t>
            </a:r>
            <a:br>
              <a:rPr lang="tr-TR" altLang="tr-TR" sz="2000" b="1" kern="0" dirty="0"/>
            </a:br>
            <a:r>
              <a:rPr lang="tr-TR" altLang="tr-TR" sz="2000" b="1" kern="0" dirty="0"/>
              <a:t>II. Bileşen: Risk Değerlendirme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a:extLst>
              <a:ext uri="{FF2B5EF4-FFF2-40B4-BE49-F238E27FC236}">
                <a16:creationId xmlns:a16="http://schemas.microsoft.com/office/drawing/2014/main" id="{E3B9AD8F-A180-39C2-C1AB-5777E7240393}"/>
              </a:ext>
            </a:extLst>
          </p:cNvPr>
          <p:cNvSpPr>
            <a:spLocks noGrp="1" noChangeArrowheads="1"/>
          </p:cNvSpPr>
          <p:nvPr>
            <p:ph idx="1"/>
          </p:nvPr>
        </p:nvSpPr>
        <p:spPr>
          <a:xfrm>
            <a:off x="539552" y="1648544"/>
            <a:ext cx="8144073" cy="4876800"/>
          </a:xfrm>
        </p:spPr>
        <p:txBody>
          <a:bodyPr rtlCol="0">
            <a:normAutofit/>
          </a:bodyPr>
          <a:lstStyle/>
          <a:p>
            <a:pPr marL="457200" lvl="1" indent="0" algn="just" fontAlgn="auto">
              <a:spcBef>
                <a:spcPts val="600"/>
              </a:spcBef>
              <a:spcAft>
                <a:spcPts val="600"/>
              </a:spcAft>
              <a:buFont typeface="Wingdings" panose="05000000000000000000" pitchFamily="2" charset="2"/>
              <a:buNone/>
              <a:defRPr/>
            </a:pPr>
            <a:r>
              <a:rPr lang="tr-TR" altLang="tr-TR" sz="2000" b="1" dirty="0">
                <a:solidFill>
                  <a:srgbClr val="C00000"/>
                </a:solidFill>
              </a:rPr>
              <a:t>Risklerin belirlenmesi ve değerlendirilmesi</a:t>
            </a:r>
            <a:endParaRPr lang="tr-TR" altLang="tr-TR" sz="2000" dirty="0">
              <a:solidFill>
                <a:schemeClr val="tx2">
                  <a:lumMod val="50000"/>
                </a:schemeClr>
              </a:solidFill>
            </a:endParaRPr>
          </a:p>
          <a:p>
            <a:pPr marL="457200" lvl="1" indent="0" algn="just" fontAlgn="auto">
              <a:spcBef>
                <a:spcPts val="600"/>
              </a:spcBef>
              <a:spcAft>
                <a:spcPts val="600"/>
              </a:spcAft>
              <a:buFont typeface="Wingdings" panose="05000000000000000000" pitchFamily="2" charset="2"/>
              <a:buNone/>
              <a:defRPr/>
            </a:pPr>
            <a:r>
              <a:rPr lang="tr-TR" altLang="tr-TR" sz="2000" dirty="0">
                <a:solidFill>
                  <a:schemeClr val="tx2">
                    <a:lumMod val="50000"/>
                  </a:schemeClr>
                </a:solidFill>
              </a:rPr>
              <a:t>İdareler, sistemli bir şekilde analizler yaparak amaç ve hedeflerinin gerçekleşmesini engelleyebilecek iç ve dış riskleri değerlendirmeli ve alınacak önlemleri belirlemelidir. </a:t>
            </a:r>
          </a:p>
          <a:p>
            <a:pPr marL="457200" lvl="1" indent="0" algn="just" fontAlgn="auto">
              <a:spcBef>
                <a:spcPts val="600"/>
              </a:spcBef>
              <a:spcAft>
                <a:spcPts val="600"/>
              </a:spcAft>
              <a:buFont typeface="Wingdings" panose="05000000000000000000" pitchFamily="2" charset="2"/>
              <a:buNone/>
              <a:defRPr/>
            </a:pPr>
            <a:endParaRPr lang="tr-TR" altLang="tr-TR" sz="2000" dirty="0">
              <a:solidFill>
                <a:schemeClr val="tx2">
                  <a:lumMod val="50000"/>
                </a:schemeClr>
              </a:solidFill>
            </a:endParaRPr>
          </a:p>
          <a:p>
            <a:pPr marL="640080" lvl="1" indent="-274320" algn="just" fontAlgn="auto">
              <a:spcBef>
                <a:spcPts val="600"/>
              </a:spcBef>
              <a:spcAft>
                <a:spcPts val="600"/>
              </a:spcAft>
              <a:buFont typeface="Wingdings" panose="05000000000000000000" pitchFamily="2" charset="2"/>
              <a:buChar char="Ø"/>
              <a:defRPr/>
            </a:pPr>
            <a:r>
              <a:rPr lang="tr-TR" altLang="tr-TR" sz="2000" dirty="0">
                <a:solidFill>
                  <a:schemeClr val="tx2">
                    <a:lumMod val="50000"/>
                  </a:schemeClr>
                </a:solidFill>
              </a:rPr>
              <a:t>Süreç envanteri</a:t>
            </a:r>
          </a:p>
          <a:p>
            <a:pPr marL="640080" lvl="1" indent="-274320" algn="just" fontAlgn="auto">
              <a:spcBef>
                <a:spcPts val="600"/>
              </a:spcBef>
              <a:spcAft>
                <a:spcPts val="600"/>
              </a:spcAft>
              <a:buFont typeface="Wingdings" panose="05000000000000000000" pitchFamily="2" charset="2"/>
              <a:buChar char="Ø"/>
              <a:defRPr/>
            </a:pPr>
            <a:r>
              <a:rPr lang="tr-TR" altLang="tr-TR" sz="2000" dirty="0">
                <a:solidFill>
                  <a:schemeClr val="tx2">
                    <a:lumMod val="50000"/>
                  </a:schemeClr>
                </a:solidFill>
              </a:rPr>
              <a:t>Risk Kontrol Matrisi</a:t>
            </a:r>
          </a:p>
          <a:p>
            <a:pPr marL="640080" lvl="1" indent="-274320" algn="just" fontAlgn="auto">
              <a:spcBef>
                <a:spcPts val="600"/>
              </a:spcBef>
              <a:spcAft>
                <a:spcPts val="600"/>
              </a:spcAft>
              <a:buFont typeface="Wingdings" panose="05000000000000000000" pitchFamily="2" charset="2"/>
              <a:buChar char="Ø"/>
              <a:defRPr/>
            </a:pPr>
            <a:r>
              <a:rPr lang="tr-TR" altLang="tr-TR" sz="2000" dirty="0">
                <a:solidFill>
                  <a:schemeClr val="tx2">
                    <a:lumMod val="50000"/>
                  </a:schemeClr>
                </a:solidFill>
              </a:rPr>
              <a:t>Birim ve İdare Risk Kontrol Raporları</a:t>
            </a:r>
          </a:p>
          <a:p>
            <a:pPr marL="640080" lvl="1" indent="-274320" algn="just" fontAlgn="auto">
              <a:spcBef>
                <a:spcPts val="600"/>
              </a:spcBef>
              <a:spcAft>
                <a:spcPts val="600"/>
              </a:spcAft>
              <a:buFont typeface="Wingdings" panose="05000000000000000000" pitchFamily="2" charset="2"/>
              <a:buNone/>
              <a:defRPr/>
            </a:pPr>
            <a:endParaRPr lang="tr-TR" altLang="tr-TR" sz="2000" dirty="0">
              <a:solidFill>
                <a:srgbClr val="000099"/>
              </a:solidFill>
            </a:endParaRPr>
          </a:p>
          <a:p>
            <a:pPr marL="320040" indent="-320040" fontAlgn="auto">
              <a:spcBef>
                <a:spcPts val="600"/>
              </a:spcBef>
              <a:spcAft>
                <a:spcPts val="600"/>
              </a:spcAft>
              <a:buFont typeface="Arial" panose="020B0604020202020204" pitchFamily="34" charset="0"/>
              <a:buChar char="•"/>
              <a:defRPr/>
            </a:pPr>
            <a:endParaRPr lang="tr-TR" altLang="tr-TR" sz="2000" dirty="0"/>
          </a:p>
        </p:txBody>
      </p:sp>
      <p:sp>
        <p:nvSpPr>
          <p:cNvPr id="9" name="Rectangle 2">
            <a:extLst>
              <a:ext uri="{FF2B5EF4-FFF2-40B4-BE49-F238E27FC236}">
                <a16:creationId xmlns:a16="http://schemas.microsoft.com/office/drawing/2014/main" id="{BBC338FF-5078-DCD3-243C-EFC5A0A92227}"/>
              </a:ext>
            </a:extLst>
          </p:cNvPr>
          <p:cNvSpPr txBox="1">
            <a:spLocks noChangeArrowheads="1"/>
          </p:cNvSpPr>
          <p:nvPr/>
        </p:nvSpPr>
        <p:spPr bwMode="auto">
          <a:xfrm>
            <a:off x="1368425" y="333375"/>
            <a:ext cx="7315200" cy="882650"/>
          </a:xfrm>
          <a:prstGeom prst="rect">
            <a:avLst/>
          </a:prstGeom>
          <a:no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tr-TR" altLang="tr-TR" sz="2400" b="1" kern="0" dirty="0"/>
              <a:t>Kamu İç Kontrol Standartları</a:t>
            </a:r>
            <a:br>
              <a:rPr lang="tr-TR" altLang="tr-TR" sz="2400" b="1" kern="0" dirty="0"/>
            </a:br>
            <a:r>
              <a:rPr lang="tr-TR" altLang="tr-TR" sz="2400" b="1" kern="0" dirty="0"/>
              <a:t>II. Bileşen: Risk Değerlendirme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Başlık 1">
            <a:extLst>
              <a:ext uri="{FF2B5EF4-FFF2-40B4-BE49-F238E27FC236}">
                <a16:creationId xmlns:a16="http://schemas.microsoft.com/office/drawing/2014/main" id="{EE9F4CE8-1E96-16BF-EEE9-B49BBC2CFB44}"/>
              </a:ext>
            </a:extLst>
          </p:cNvPr>
          <p:cNvSpPr>
            <a:spLocks noGrp="1" noChangeArrowheads="1"/>
          </p:cNvSpPr>
          <p:nvPr>
            <p:ph type="title"/>
          </p:nvPr>
        </p:nvSpPr>
        <p:spPr>
          <a:xfrm>
            <a:off x="612775" y="228600"/>
            <a:ext cx="8153400" cy="990600"/>
          </a:xfrm>
        </p:spPr>
        <p:txBody>
          <a:bodyPr/>
          <a:lstStyle/>
          <a:p>
            <a:endParaRPr lang="tr-TR" altLang="tr-TR"/>
          </a:p>
        </p:txBody>
      </p:sp>
      <p:graphicFrame>
        <p:nvGraphicFramePr>
          <p:cNvPr id="5" name="İçerik Yer Tutucusu 4">
            <a:extLst>
              <a:ext uri="{FF2B5EF4-FFF2-40B4-BE49-F238E27FC236}">
                <a16:creationId xmlns:a16="http://schemas.microsoft.com/office/drawing/2014/main" id="{62288F0F-E206-0BAF-C91F-BCA7AF329CEC}"/>
              </a:ext>
            </a:extLst>
          </p:cNvPr>
          <p:cNvGraphicFramePr>
            <a:graphicFrameLocks noGrp="1"/>
          </p:cNvGraphicFramePr>
          <p:nvPr>
            <p:ph idx="1"/>
          </p:nvPr>
        </p:nvGraphicFramePr>
        <p:xfrm>
          <a:off x="0" y="1219200"/>
          <a:ext cx="9144000" cy="5638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Başlık 1">
            <a:extLst>
              <a:ext uri="{FF2B5EF4-FFF2-40B4-BE49-F238E27FC236}">
                <a16:creationId xmlns:a16="http://schemas.microsoft.com/office/drawing/2014/main" id="{7ACEA51E-627F-B808-82F7-04A5C6C2C0CB}"/>
              </a:ext>
            </a:extLst>
          </p:cNvPr>
          <p:cNvSpPr txBox="1">
            <a:spLocks/>
          </p:cNvSpPr>
          <p:nvPr/>
        </p:nvSpPr>
        <p:spPr bwMode="auto">
          <a:xfrm>
            <a:off x="0" y="0"/>
            <a:ext cx="9144000" cy="1219200"/>
          </a:xfrm>
          <a:prstGeom prst="rect">
            <a:avLst/>
          </a:prstGeom>
          <a:solidFill>
            <a:schemeClr val="tx2">
              <a:lumMod val="50000"/>
            </a:schemeClr>
          </a:solid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0" lvl="1" algn="ctr">
              <a:defRPr/>
            </a:pPr>
            <a:r>
              <a:rPr lang="tr-TR" altLang="tr-TR" sz="2800" b="1" kern="0" dirty="0">
                <a:solidFill>
                  <a:schemeClr val="bg1"/>
                </a:solidFill>
              </a:rPr>
              <a:t>Risk yönetim döngüsü</a:t>
            </a:r>
            <a:br>
              <a:rPr lang="tr-TR" altLang="tr-TR" sz="2000" b="1" kern="0" dirty="0">
                <a:solidFill>
                  <a:schemeClr val="bg1"/>
                </a:solidFill>
              </a:rPr>
            </a:br>
            <a:endParaRPr lang="tr-TR" kern="0" dirty="0">
              <a:solidFill>
                <a:schemeClr val="bg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2 İçerik Yer Tutucusu">
            <a:extLst>
              <a:ext uri="{FF2B5EF4-FFF2-40B4-BE49-F238E27FC236}">
                <a16:creationId xmlns:a16="http://schemas.microsoft.com/office/drawing/2014/main" id="{1F165100-8A22-A785-E241-FA84311AF7B3}"/>
              </a:ext>
            </a:extLst>
          </p:cNvPr>
          <p:cNvSpPr>
            <a:spLocks noGrp="1"/>
          </p:cNvSpPr>
          <p:nvPr>
            <p:ph idx="1"/>
          </p:nvPr>
        </p:nvSpPr>
        <p:spPr>
          <a:xfrm>
            <a:off x="685800" y="1600200"/>
            <a:ext cx="7997825" cy="4953000"/>
          </a:xfrm>
        </p:spPr>
        <p:txBody>
          <a:bodyPr rtlCol="0">
            <a:normAutofit fontScale="92500" lnSpcReduction="20000"/>
          </a:bodyPr>
          <a:lstStyle/>
          <a:p>
            <a:pPr marL="320040" indent="-320040" algn="ctr" fontAlgn="auto">
              <a:spcAft>
                <a:spcPts val="0"/>
              </a:spcAft>
              <a:buFont typeface="Wingdings" pitchFamily="2" charset="2"/>
              <a:buNone/>
              <a:defRPr/>
            </a:pPr>
            <a:r>
              <a:rPr lang="tr-TR" altLang="tr-TR" sz="2000" dirty="0">
                <a:solidFill>
                  <a:srgbClr val="000099"/>
                </a:solidFill>
              </a:rPr>
              <a:t>	</a:t>
            </a:r>
          </a:p>
          <a:p>
            <a:pPr marL="320040" indent="-320040" algn="just" fontAlgn="auto">
              <a:lnSpc>
                <a:spcPct val="130000"/>
              </a:lnSpc>
              <a:spcBef>
                <a:spcPts val="0"/>
              </a:spcBef>
              <a:spcAft>
                <a:spcPts val="0"/>
              </a:spcAft>
              <a:buFont typeface="Wingdings" pitchFamily="2" charset="2"/>
              <a:buChar char="Ø"/>
              <a:defRPr/>
            </a:pPr>
            <a:r>
              <a:rPr lang="tr-TR" altLang="tr-TR" sz="2200" dirty="0">
                <a:solidFill>
                  <a:schemeClr val="tx2">
                    <a:lumMod val="50000"/>
                  </a:schemeClr>
                </a:solidFill>
              </a:rPr>
              <a:t>Risk Değerlendirmede olasılık ve etki ölçülür. </a:t>
            </a:r>
          </a:p>
          <a:p>
            <a:pPr marL="320040" indent="-320040" algn="just" fontAlgn="auto">
              <a:lnSpc>
                <a:spcPct val="130000"/>
              </a:lnSpc>
              <a:spcBef>
                <a:spcPts val="0"/>
              </a:spcBef>
              <a:spcAft>
                <a:spcPts val="0"/>
              </a:spcAft>
              <a:buFont typeface="Wingdings" pitchFamily="2" charset="2"/>
              <a:buChar char="Ø"/>
              <a:defRPr/>
            </a:pPr>
            <a:endParaRPr lang="tr-TR" altLang="tr-TR" sz="2200" dirty="0">
              <a:solidFill>
                <a:schemeClr val="tx2">
                  <a:lumMod val="50000"/>
                </a:schemeClr>
              </a:solidFill>
            </a:endParaRPr>
          </a:p>
          <a:p>
            <a:pPr marL="320040" indent="-320040" algn="just" fontAlgn="auto">
              <a:lnSpc>
                <a:spcPct val="130000"/>
              </a:lnSpc>
              <a:spcBef>
                <a:spcPts val="0"/>
              </a:spcBef>
              <a:spcAft>
                <a:spcPts val="0"/>
              </a:spcAft>
              <a:buFont typeface="Wingdings" pitchFamily="2" charset="2"/>
              <a:buChar char="Ø"/>
              <a:defRPr/>
            </a:pPr>
            <a:r>
              <a:rPr lang="tr-TR" altLang="tr-TR" sz="2200" b="1" i="1" dirty="0">
                <a:solidFill>
                  <a:schemeClr val="tx2">
                    <a:lumMod val="50000"/>
                  </a:schemeClr>
                </a:solidFill>
              </a:rPr>
              <a:t>Olasılık, </a:t>
            </a:r>
            <a:r>
              <a:rPr lang="tr-TR" altLang="tr-TR" sz="2200" dirty="0">
                <a:solidFill>
                  <a:schemeClr val="tx2">
                    <a:lumMod val="50000"/>
                  </a:schemeClr>
                </a:solidFill>
              </a:rPr>
              <a:t>bir olayın belirli bir dönemde gerçekleşme ihtimalini, </a:t>
            </a:r>
            <a:r>
              <a:rPr lang="tr-TR" altLang="tr-TR" sz="2200" b="1" i="1" dirty="0">
                <a:solidFill>
                  <a:schemeClr val="tx2">
                    <a:lumMod val="50000"/>
                  </a:schemeClr>
                </a:solidFill>
              </a:rPr>
              <a:t>etki ise </a:t>
            </a:r>
            <a:r>
              <a:rPr lang="tr-TR" altLang="tr-TR" sz="2200" dirty="0">
                <a:solidFill>
                  <a:schemeClr val="tx2">
                    <a:lumMod val="50000"/>
                  </a:schemeClr>
                </a:solidFill>
              </a:rPr>
              <a:t>eğer bu olay meydana gelirse doğuracağı sonuç veya yaratacağı tesiri ifade eder. </a:t>
            </a:r>
          </a:p>
          <a:p>
            <a:pPr marL="320040" indent="-320040" algn="just" fontAlgn="auto">
              <a:lnSpc>
                <a:spcPct val="130000"/>
              </a:lnSpc>
              <a:spcBef>
                <a:spcPts val="0"/>
              </a:spcBef>
              <a:spcAft>
                <a:spcPts val="0"/>
              </a:spcAft>
              <a:buFont typeface="Wingdings" pitchFamily="2" charset="2"/>
              <a:buChar char="Ø"/>
              <a:defRPr/>
            </a:pPr>
            <a:endParaRPr lang="tr-TR" altLang="tr-TR" sz="2200" dirty="0">
              <a:solidFill>
                <a:schemeClr val="tx2">
                  <a:lumMod val="50000"/>
                </a:schemeClr>
              </a:solidFill>
            </a:endParaRPr>
          </a:p>
          <a:p>
            <a:pPr marL="320040" indent="-320040" algn="just" fontAlgn="auto">
              <a:lnSpc>
                <a:spcPct val="130000"/>
              </a:lnSpc>
              <a:spcBef>
                <a:spcPts val="0"/>
              </a:spcBef>
              <a:spcAft>
                <a:spcPts val="0"/>
              </a:spcAft>
              <a:buFont typeface="Wingdings" pitchFamily="2" charset="2"/>
              <a:buChar char="Ø"/>
              <a:defRPr/>
            </a:pPr>
            <a:r>
              <a:rPr lang="tr-TR" altLang="tr-TR" sz="2200" dirty="0">
                <a:solidFill>
                  <a:schemeClr val="tx2">
                    <a:lumMod val="50000"/>
                  </a:schemeClr>
                </a:solidFill>
              </a:rPr>
              <a:t>Olasılık için 1 rakamı, bir riskin gerçekleşme olasılığının hemen hemen olmadığı; 10 rakamı ise riskin gerçekleşmesinin neredeyse kesin olduğu anlamına gelir. </a:t>
            </a:r>
          </a:p>
          <a:p>
            <a:pPr marL="320040" indent="-320040" algn="just" fontAlgn="auto">
              <a:lnSpc>
                <a:spcPct val="130000"/>
              </a:lnSpc>
              <a:spcBef>
                <a:spcPts val="0"/>
              </a:spcBef>
              <a:spcAft>
                <a:spcPts val="0"/>
              </a:spcAft>
              <a:buFont typeface="Wingdings" pitchFamily="2" charset="2"/>
              <a:buChar char="Ø"/>
              <a:defRPr/>
            </a:pPr>
            <a:endParaRPr lang="tr-TR" altLang="tr-TR" sz="2200" dirty="0">
              <a:solidFill>
                <a:schemeClr val="tx2">
                  <a:lumMod val="50000"/>
                </a:schemeClr>
              </a:solidFill>
            </a:endParaRPr>
          </a:p>
          <a:p>
            <a:pPr marL="320040" indent="-320040" algn="just" fontAlgn="auto">
              <a:lnSpc>
                <a:spcPct val="130000"/>
              </a:lnSpc>
              <a:spcBef>
                <a:spcPts val="0"/>
              </a:spcBef>
              <a:spcAft>
                <a:spcPts val="0"/>
              </a:spcAft>
              <a:buFont typeface="Wingdings" pitchFamily="2" charset="2"/>
              <a:buChar char="Ø"/>
              <a:defRPr/>
            </a:pPr>
            <a:r>
              <a:rPr lang="tr-TR" altLang="tr-TR" sz="2200" dirty="0">
                <a:solidFill>
                  <a:schemeClr val="tx2">
                    <a:lumMod val="50000"/>
                  </a:schemeClr>
                </a:solidFill>
              </a:rPr>
              <a:t>Etki açısından ise 1 rakamı riskin gerçekleşmesinin doğuracağı sonucun çok az önemi olduğu; 10 rakamı ise bu sonucun çok önemli olduğu anlamına gelir.</a:t>
            </a:r>
          </a:p>
          <a:p>
            <a:pPr marL="320040" indent="-320040" algn="just" fontAlgn="auto">
              <a:lnSpc>
                <a:spcPct val="130000"/>
              </a:lnSpc>
              <a:spcBef>
                <a:spcPts val="0"/>
              </a:spcBef>
              <a:spcAft>
                <a:spcPts val="0"/>
              </a:spcAft>
              <a:buFont typeface="Wingdings" pitchFamily="2" charset="2"/>
              <a:buChar char="Ø"/>
              <a:defRPr/>
            </a:pPr>
            <a:endParaRPr lang="tr-TR" altLang="tr-TR" sz="1900" b="1" dirty="0">
              <a:solidFill>
                <a:srgbClr val="000099"/>
              </a:solidFill>
            </a:endParaRPr>
          </a:p>
          <a:p>
            <a:pPr marL="320040" indent="-320040" algn="just" fontAlgn="auto">
              <a:spcAft>
                <a:spcPts val="0"/>
              </a:spcAft>
              <a:buFont typeface="Arial" panose="020B0604020202020204" pitchFamily="34" charset="0"/>
              <a:buChar char="•"/>
              <a:defRPr/>
            </a:pPr>
            <a:endParaRPr lang="tr-TR" altLang="tr-TR" sz="2000" dirty="0">
              <a:solidFill>
                <a:srgbClr val="000099"/>
              </a:solidFill>
            </a:endParaRPr>
          </a:p>
          <a:p>
            <a:pPr marL="320040" indent="-320040" algn="just" fontAlgn="auto">
              <a:spcAft>
                <a:spcPts val="0"/>
              </a:spcAft>
              <a:buFont typeface="Arial" panose="020B0604020202020204" pitchFamily="34" charset="0"/>
              <a:buChar char="•"/>
              <a:defRPr/>
            </a:pPr>
            <a:endParaRPr lang="tr-TR" altLang="tr-TR" sz="2000" dirty="0">
              <a:solidFill>
                <a:srgbClr val="000099"/>
              </a:solidFill>
            </a:endParaRPr>
          </a:p>
        </p:txBody>
      </p:sp>
      <p:sp>
        <p:nvSpPr>
          <p:cNvPr id="6" name="Başlık 1">
            <a:extLst>
              <a:ext uri="{FF2B5EF4-FFF2-40B4-BE49-F238E27FC236}">
                <a16:creationId xmlns:a16="http://schemas.microsoft.com/office/drawing/2014/main" id="{A24FA182-4877-AB0A-1775-8E39F1DA6BBC}"/>
              </a:ext>
            </a:extLst>
          </p:cNvPr>
          <p:cNvSpPr txBox="1">
            <a:spLocks/>
          </p:cNvSpPr>
          <p:nvPr/>
        </p:nvSpPr>
        <p:spPr bwMode="auto">
          <a:xfrm>
            <a:off x="0" y="0"/>
            <a:ext cx="9144000" cy="1600200"/>
          </a:xfrm>
          <a:prstGeom prst="rect">
            <a:avLst/>
          </a:prstGeom>
          <a:solidFill>
            <a:schemeClr val="tx2">
              <a:lumMod val="50000"/>
            </a:schemeClr>
          </a:solid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0" lvl="1" algn="ctr">
              <a:defRPr/>
            </a:pPr>
            <a:r>
              <a:rPr lang="tr-TR" altLang="tr-TR" sz="2800" b="1" kern="0" dirty="0">
                <a:solidFill>
                  <a:schemeClr val="bg1"/>
                </a:solidFill>
              </a:rPr>
              <a:t>Risklerin değerlendirilmesi</a:t>
            </a:r>
            <a:br>
              <a:rPr lang="tr-TR" altLang="tr-TR" sz="2000" b="1" kern="0" dirty="0">
                <a:solidFill>
                  <a:schemeClr val="bg1"/>
                </a:solidFill>
              </a:rPr>
            </a:br>
            <a:endParaRPr lang="tr-TR" kern="0" dirty="0">
              <a:solidFill>
                <a:schemeClr val="bg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Başlık 1">
            <a:extLst>
              <a:ext uri="{FF2B5EF4-FFF2-40B4-BE49-F238E27FC236}">
                <a16:creationId xmlns:a16="http://schemas.microsoft.com/office/drawing/2014/main" id="{FA365254-31D1-0478-DEC0-4F9717DDF6CB}"/>
              </a:ext>
            </a:extLst>
          </p:cNvPr>
          <p:cNvSpPr>
            <a:spLocks noGrp="1" noChangeArrowheads="1"/>
          </p:cNvSpPr>
          <p:nvPr>
            <p:ph type="title"/>
          </p:nvPr>
        </p:nvSpPr>
        <p:spPr>
          <a:xfrm>
            <a:off x="612775" y="228600"/>
            <a:ext cx="8153400" cy="990600"/>
          </a:xfrm>
        </p:spPr>
        <p:txBody>
          <a:bodyPr/>
          <a:lstStyle/>
          <a:p>
            <a:endParaRPr lang="tr-TR" altLang="tr-TR"/>
          </a:p>
        </p:txBody>
      </p:sp>
      <p:sp>
        <p:nvSpPr>
          <p:cNvPr id="47107" name="İçerik Yer Tutucusu 2">
            <a:extLst>
              <a:ext uri="{FF2B5EF4-FFF2-40B4-BE49-F238E27FC236}">
                <a16:creationId xmlns:a16="http://schemas.microsoft.com/office/drawing/2014/main" id="{C026A129-416F-E026-4AD5-6E8FCC086ABC}"/>
              </a:ext>
            </a:extLst>
          </p:cNvPr>
          <p:cNvSpPr>
            <a:spLocks noGrp="1" noChangeArrowheads="1"/>
          </p:cNvSpPr>
          <p:nvPr>
            <p:ph idx="1"/>
          </p:nvPr>
        </p:nvSpPr>
        <p:spPr>
          <a:xfrm>
            <a:off x="612775" y="1600200"/>
            <a:ext cx="8153400" cy="4495800"/>
          </a:xfrm>
        </p:spPr>
        <p:txBody>
          <a:bodyPr/>
          <a:lstStyle/>
          <a:p>
            <a:endParaRPr lang="tr-TR" altLang="tr-TR"/>
          </a:p>
        </p:txBody>
      </p:sp>
      <p:pic>
        <p:nvPicPr>
          <p:cNvPr id="47108" name="Picture 2">
            <a:extLst>
              <a:ext uri="{FF2B5EF4-FFF2-40B4-BE49-F238E27FC236}">
                <a16:creationId xmlns:a16="http://schemas.microsoft.com/office/drawing/2014/main" id="{8D80DB66-15F1-F01B-1DD6-AAEB9E8F0C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3" y="-31750"/>
            <a:ext cx="9113837"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Başlık 1">
            <a:extLst>
              <a:ext uri="{FF2B5EF4-FFF2-40B4-BE49-F238E27FC236}">
                <a16:creationId xmlns:a16="http://schemas.microsoft.com/office/drawing/2014/main" id="{96C19F14-7ED5-17B9-BB81-9CFAB246D5CE}"/>
              </a:ext>
            </a:extLst>
          </p:cNvPr>
          <p:cNvSpPr>
            <a:spLocks noGrp="1" noChangeArrowheads="1"/>
          </p:cNvSpPr>
          <p:nvPr>
            <p:ph type="title"/>
          </p:nvPr>
        </p:nvSpPr>
        <p:spPr>
          <a:xfrm>
            <a:off x="612775" y="228600"/>
            <a:ext cx="8153400" cy="990600"/>
          </a:xfrm>
        </p:spPr>
        <p:txBody>
          <a:bodyPr/>
          <a:lstStyle/>
          <a:p>
            <a:endParaRPr lang="tr-TR" altLang="tr-TR"/>
          </a:p>
        </p:txBody>
      </p:sp>
      <p:sp>
        <p:nvSpPr>
          <p:cNvPr id="48131" name="İçerik Yer Tutucusu 2">
            <a:extLst>
              <a:ext uri="{FF2B5EF4-FFF2-40B4-BE49-F238E27FC236}">
                <a16:creationId xmlns:a16="http://schemas.microsoft.com/office/drawing/2014/main" id="{15BC74AE-B14B-5540-37F4-746EC37E4AD6}"/>
              </a:ext>
            </a:extLst>
          </p:cNvPr>
          <p:cNvSpPr>
            <a:spLocks noGrp="1" noChangeArrowheads="1"/>
          </p:cNvSpPr>
          <p:nvPr>
            <p:ph idx="1"/>
          </p:nvPr>
        </p:nvSpPr>
        <p:spPr>
          <a:xfrm>
            <a:off x="612775" y="1600200"/>
            <a:ext cx="8153400" cy="4495800"/>
          </a:xfrm>
        </p:spPr>
        <p:txBody>
          <a:bodyPr/>
          <a:lstStyle/>
          <a:p>
            <a:endParaRPr lang="tr-TR" altLang="tr-TR"/>
          </a:p>
        </p:txBody>
      </p:sp>
      <p:pic>
        <p:nvPicPr>
          <p:cNvPr id="48132" name="Picture 2">
            <a:extLst>
              <a:ext uri="{FF2B5EF4-FFF2-40B4-BE49-F238E27FC236}">
                <a16:creationId xmlns:a16="http://schemas.microsoft.com/office/drawing/2014/main" id="{952A4395-F40A-53BE-FD31-2AFF52B708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5066B852-5AB5-18B1-3F33-8C1FCA3AC97C}"/>
              </a:ext>
            </a:extLst>
          </p:cNvPr>
          <p:cNvPicPr>
            <a:picLocks noChangeAspect="1"/>
          </p:cNvPicPr>
          <p:nvPr/>
        </p:nvPicPr>
        <p:blipFill>
          <a:blip r:embed="rId2"/>
          <a:stretch>
            <a:fillRect/>
          </a:stretch>
        </p:blipFill>
        <p:spPr>
          <a:xfrm>
            <a:off x="65901" y="1988840"/>
            <a:ext cx="4536504" cy="3271680"/>
          </a:xfrm>
          <a:prstGeom prst="rect">
            <a:avLst/>
          </a:prstGeom>
        </p:spPr>
      </p:pic>
      <p:pic>
        <p:nvPicPr>
          <p:cNvPr id="5" name="Resim 4">
            <a:extLst>
              <a:ext uri="{FF2B5EF4-FFF2-40B4-BE49-F238E27FC236}">
                <a16:creationId xmlns:a16="http://schemas.microsoft.com/office/drawing/2014/main" id="{94BE47DF-A7EF-4F2B-C52E-117E36C9EB8E}"/>
              </a:ext>
            </a:extLst>
          </p:cNvPr>
          <p:cNvPicPr>
            <a:picLocks noChangeAspect="1"/>
          </p:cNvPicPr>
          <p:nvPr/>
        </p:nvPicPr>
        <p:blipFill>
          <a:blip r:embed="rId3"/>
          <a:stretch>
            <a:fillRect/>
          </a:stretch>
        </p:blipFill>
        <p:spPr>
          <a:xfrm>
            <a:off x="4500448" y="1872208"/>
            <a:ext cx="4752071" cy="3573514"/>
          </a:xfrm>
          <a:prstGeom prst="rect">
            <a:avLst/>
          </a:prstGeom>
        </p:spPr>
      </p:pic>
      <p:sp>
        <p:nvSpPr>
          <p:cNvPr id="7" name="Metin kutusu 6">
            <a:extLst>
              <a:ext uri="{FF2B5EF4-FFF2-40B4-BE49-F238E27FC236}">
                <a16:creationId xmlns:a16="http://schemas.microsoft.com/office/drawing/2014/main" id="{87E415B4-DBB3-233F-072C-819F2ED6A2B7}"/>
              </a:ext>
            </a:extLst>
          </p:cNvPr>
          <p:cNvSpPr txBox="1"/>
          <p:nvPr/>
        </p:nvSpPr>
        <p:spPr>
          <a:xfrm>
            <a:off x="827584" y="188640"/>
            <a:ext cx="7920880" cy="646331"/>
          </a:xfrm>
          <a:prstGeom prst="rect">
            <a:avLst/>
          </a:prstGeom>
          <a:noFill/>
        </p:spPr>
        <p:txBody>
          <a:bodyPr wrap="square">
            <a:spAutoFit/>
          </a:bodyPr>
          <a:lstStyle/>
          <a:p>
            <a:r>
              <a:rPr lang="en-US" sz="1800" b="0" i="0" u="none" strike="noStrike" baseline="0" dirty="0" err="1">
                <a:solidFill>
                  <a:srgbClr val="000000"/>
                </a:solidFill>
                <a:latin typeface="Century Gothic" panose="020B0502020202020204" pitchFamily="34" charset="0"/>
              </a:rPr>
              <a:t>Risklere</a:t>
            </a:r>
            <a:r>
              <a:rPr lang="en-US" sz="1800" b="0" i="0" u="none" strike="noStrike" baseline="0" dirty="0">
                <a:solidFill>
                  <a:srgbClr val="000000"/>
                </a:solidFill>
                <a:latin typeface="Century Gothic" panose="020B0502020202020204" pitchFamily="34" charset="0"/>
              </a:rPr>
              <a:t> </a:t>
            </a:r>
            <a:r>
              <a:rPr lang="en-US" sz="1800" b="0" i="0" u="none" strike="noStrike" baseline="0" dirty="0" err="1">
                <a:solidFill>
                  <a:srgbClr val="000000"/>
                </a:solidFill>
                <a:latin typeface="Century Gothic" panose="020B0502020202020204" pitchFamily="34" charset="0"/>
              </a:rPr>
              <a:t>cevap</a:t>
            </a:r>
            <a:r>
              <a:rPr lang="en-US" sz="1800" b="0" i="0" u="none" strike="noStrike" baseline="0" dirty="0">
                <a:solidFill>
                  <a:srgbClr val="000000"/>
                </a:solidFill>
                <a:latin typeface="Century Gothic" panose="020B0502020202020204" pitchFamily="34" charset="0"/>
              </a:rPr>
              <a:t> </a:t>
            </a:r>
            <a:r>
              <a:rPr lang="en-US" sz="1800" b="0" i="0" u="none" strike="noStrike" baseline="0" dirty="0" err="1">
                <a:solidFill>
                  <a:srgbClr val="000000"/>
                </a:solidFill>
                <a:latin typeface="Century Gothic" panose="020B0502020202020204" pitchFamily="34" charset="0"/>
              </a:rPr>
              <a:t>vermenin</a:t>
            </a:r>
            <a:r>
              <a:rPr lang="en-US" sz="1800" b="0" i="0" u="none" strike="noStrike" baseline="0" dirty="0">
                <a:solidFill>
                  <a:srgbClr val="000000"/>
                </a:solidFill>
                <a:latin typeface="Century Gothic" panose="020B0502020202020204" pitchFamily="34" charset="0"/>
              </a:rPr>
              <a:t> </a:t>
            </a:r>
            <a:r>
              <a:rPr lang="en-US" sz="1800" b="0" i="0" u="none" strike="noStrike" baseline="0" dirty="0" err="1">
                <a:solidFill>
                  <a:srgbClr val="000000"/>
                </a:solidFill>
                <a:latin typeface="Century Gothic" panose="020B0502020202020204" pitchFamily="34" charset="0"/>
              </a:rPr>
              <a:t>amacı</a:t>
            </a:r>
            <a:r>
              <a:rPr lang="en-US" sz="1800" b="0" i="0" u="none" strike="noStrike" baseline="0" dirty="0">
                <a:solidFill>
                  <a:srgbClr val="000000"/>
                </a:solidFill>
                <a:latin typeface="Century Gothic" panose="020B0502020202020204" pitchFamily="34" charset="0"/>
              </a:rPr>
              <a:t>, </a:t>
            </a:r>
            <a:r>
              <a:rPr lang="en-US" sz="1800" b="0" i="0" u="none" strike="noStrike" baseline="0" dirty="0" err="1">
                <a:solidFill>
                  <a:srgbClr val="000000"/>
                </a:solidFill>
                <a:latin typeface="Century Gothic" panose="020B0502020202020204" pitchFamily="34" charset="0"/>
              </a:rPr>
              <a:t>riskin</a:t>
            </a:r>
            <a:r>
              <a:rPr lang="en-US" sz="1800" b="0" i="0" u="none" strike="noStrike" baseline="0" dirty="0">
                <a:solidFill>
                  <a:srgbClr val="000000"/>
                </a:solidFill>
                <a:latin typeface="Century Gothic" panose="020B0502020202020204" pitchFamily="34" charset="0"/>
              </a:rPr>
              <a:t> </a:t>
            </a:r>
            <a:r>
              <a:rPr lang="en-US" sz="1800" b="0" i="0" u="none" strike="noStrike" baseline="0" dirty="0" err="1">
                <a:solidFill>
                  <a:srgbClr val="000000"/>
                </a:solidFill>
                <a:latin typeface="Century Gothic" panose="020B0502020202020204" pitchFamily="34" charset="0"/>
              </a:rPr>
              <a:t>olasılığını</a:t>
            </a:r>
            <a:r>
              <a:rPr lang="en-US" sz="1800" b="0" i="0" u="none" strike="noStrike" baseline="0" dirty="0">
                <a:solidFill>
                  <a:srgbClr val="000000"/>
                </a:solidFill>
                <a:latin typeface="Century Gothic" panose="020B0502020202020204" pitchFamily="34" charset="0"/>
              </a:rPr>
              <a:t> </a:t>
            </a:r>
            <a:r>
              <a:rPr lang="en-US" sz="1800" b="0" i="0" u="none" strike="noStrike" baseline="0" dirty="0" err="1">
                <a:solidFill>
                  <a:srgbClr val="000000"/>
                </a:solidFill>
                <a:latin typeface="Century Gothic" panose="020B0502020202020204" pitchFamily="34" charset="0"/>
              </a:rPr>
              <a:t>ve</a:t>
            </a:r>
            <a:r>
              <a:rPr lang="en-US" sz="1800" b="0" i="0" u="none" strike="noStrike" baseline="0" dirty="0">
                <a:solidFill>
                  <a:srgbClr val="000000"/>
                </a:solidFill>
                <a:latin typeface="Century Gothic" panose="020B0502020202020204" pitchFamily="34" charset="0"/>
              </a:rPr>
              <a:t>/</a:t>
            </a:r>
            <a:r>
              <a:rPr lang="en-US" sz="1800" b="0" i="0" u="none" strike="noStrike" baseline="0" dirty="0" err="1">
                <a:solidFill>
                  <a:srgbClr val="000000"/>
                </a:solidFill>
                <a:latin typeface="Century Gothic" panose="020B0502020202020204" pitchFamily="34" charset="0"/>
              </a:rPr>
              <a:t>veya</a:t>
            </a:r>
            <a:r>
              <a:rPr lang="en-US" sz="1800" b="0" i="0" u="none" strike="noStrike" baseline="0" dirty="0">
                <a:solidFill>
                  <a:srgbClr val="000000"/>
                </a:solidFill>
                <a:latin typeface="Century Gothic" panose="020B0502020202020204" pitchFamily="34" charset="0"/>
              </a:rPr>
              <a:t> </a:t>
            </a:r>
            <a:r>
              <a:rPr lang="en-US" sz="1800" b="0" i="0" u="none" strike="noStrike" baseline="0" dirty="0" err="1">
                <a:solidFill>
                  <a:srgbClr val="000000"/>
                </a:solidFill>
                <a:latin typeface="Century Gothic" panose="020B0502020202020204" pitchFamily="34" charset="0"/>
              </a:rPr>
              <a:t>etkisini</a:t>
            </a:r>
            <a:r>
              <a:rPr lang="en-US" sz="1800" b="0" i="0" u="none" strike="noStrike" baseline="0" dirty="0">
                <a:solidFill>
                  <a:srgbClr val="000000"/>
                </a:solidFill>
                <a:latin typeface="Century Gothic" panose="020B0502020202020204" pitchFamily="34" charset="0"/>
              </a:rPr>
              <a:t> </a:t>
            </a:r>
            <a:r>
              <a:rPr lang="en-US" sz="1800" b="0" i="0" u="none" strike="noStrike" baseline="0" dirty="0" err="1">
                <a:solidFill>
                  <a:srgbClr val="000000"/>
                </a:solidFill>
                <a:latin typeface="Century Gothic" panose="020B0502020202020204" pitchFamily="34" charset="0"/>
              </a:rPr>
              <a:t>azaltarak</a:t>
            </a:r>
            <a:r>
              <a:rPr lang="en-US" sz="1800" b="0" i="0" u="none" strike="noStrike" baseline="0" dirty="0">
                <a:solidFill>
                  <a:srgbClr val="000000"/>
                </a:solidFill>
                <a:latin typeface="Century Gothic" panose="020B0502020202020204" pitchFamily="34" charset="0"/>
              </a:rPr>
              <a:t> </a:t>
            </a:r>
            <a:r>
              <a:rPr lang="en-US" sz="1800" b="0" i="0" u="none" strike="noStrike" baseline="0" dirty="0" err="1">
                <a:solidFill>
                  <a:srgbClr val="000000"/>
                </a:solidFill>
                <a:latin typeface="Century Gothic" panose="020B0502020202020204" pitchFamily="34" charset="0"/>
              </a:rPr>
              <a:t>öngörülen</a:t>
            </a:r>
            <a:r>
              <a:rPr lang="en-US" sz="1800" b="0" i="0" u="none" strike="noStrike" baseline="0" dirty="0">
                <a:solidFill>
                  <a:srgbClr val="000000"/>
                </a:solidFill>
                <a:latin typeface="Century Gothic" panose="020B0502020202020204" pitchFamily="34" charset="0"/>
              </a:rPr>
              <a:t> </a:t>
            </a:r>
            <a:r>
              <a:rPr lang="en-US" sz="1800" b="0" i="0" u="none" strike="noStrike" baseline="0" dirty="0" err="1">
                <a:solidFill>
                  <a:srgbClr val="000000"/>
                </a:solidFill>
                <a:latin typeface="Century Gothic" panose="020B0502020202020204" pitchFamily="34" charset="0"/>
              </a:rPr>
              <a:t>hedefe</a:t>
            </a:r>
            <a:r>
              <a:rPr lang="en-US" sz="1800" b="0" i="0" u="none" strike="noStrike" baseline="0" dirty="0">
                <a:solidFill>
                  <a:srgbClr val="000000"/>
                </a:solidFill>
                <a:latin typeface="Century Gothic" panose="020B0502020202020204" pitchFamily="34" charset="0"/>
              </a:rPr>
              <a:t> </a:t>
            </a:r>
            <a:r>
              <a:rPr lang="en-US" sz="1800" b="0" i="0" u="none" strike="noStrike" baseline="0" dirty="0" err="1">
                <a:solidFill>
                  <a:srgbClr val="000000"/>
                </a:solidFill>
                <a:latin typeface="Century Gothic" panose="020B0502020202020204" pitchFamily="34" charset="0"/>
              </a:rPr>
              <a:t>en</a:t>
            </a:r>
            <a:r>
              <a:rPr lang="en-US" sz="1800" b="0" i="0" u="none" strike="noStrike" baseline="0" dirty="0">
                <a:solidFill>
                  <a:srgbClr val="000000"/>
                </a:solidFill>
                <a:latin typeface="Century Gothic" panose="020B0502020202020204" pitchFamily="34" charset="0"/>
              </a:rPr>
              <a:t> </a:t>
            </a:r>
            <a:r>
              <a:rPr lang="en-US" sz="1800" b="0" i="0" u="none" strike="noStrike" baseline="0" dirty="0" err="1">
                <a:solidFill>
                  <a:srgbClr val="000000"/>
                </a:solidFill>
                <a:latin typeface="Century Gothic" panose="020B0502020202020204" pitchFamily="34" charset="0"/>
              </a:rPr>
              <a:t>etkin</a:t>
            </a:r>
            <a:r>
              <a:rPr lang="en-US" sz="1800" b="0" i="0" u="none" strike="noStrike" baseline="0" dirty="0">
                <a:solidFill>
                  <a:srgbClr val="000000"/>
                </a:solidFill>
                <a:latin typeface="Century Gothic" panose="020B0502020202020204" pitchFamily="34" charset="0"/>
              </a:rPr>
              <a:t> </a:t>
            </a:r>
            <a:r>
              <a:rPr lang="en-US" sz="1800" b="0" i="0" u="none" strike="noStrike" baseline="0" dirty="0" err="1">
                <a:solidFill>
                  <a:srgbClr val="000000"/>
                </a:solidFill>
                <a:latin typeface="Century Gothic" panose="020B0502020202020204" pitchFamily="34" charset="0"/>
              </a:rPr>
              <a:t>bir</a:t>
            </a:r>
            <a:r>
              <a:rPr lang="en-US" sz="1800" b="0" i="0" u="none" strike="noStrike" baseline="0" dirty="0">
                <a:solidFill>
                  <a:srgbClr val="000000"/>
                </a:solidFill>
                <a:latin typeface="Century Gothic" panose="020B0502020202020204" pitchFamily="34" charset="0"/>
              </a:rPr>
              <a:t> </a:t>
            </a:r>
            <a:r>
              <a:rPr lang="en-US" sz="1800" b="0" i="0" u="none" strike="noStrike" baseline="0" dirty="0" err="1">
                <a:solidFill>
                  <a:srgbClr val="000000"/>
                </a:solidFill>
                <a:latin typeface="Century Gothic" panose="020B0502020202020204" pitchFamily="34" charset="0"/>
              </a:rPr>
              <a:t>şekilde</a:t>
            </a:r>
            <a:r>
              <a:rPr lang="en-US" sz="1800" b="0" i="0" u="none" strike="noStrike" baseline="0" dirty="0">
                <a:solidFill>
                  <a:srgbClr val="000000"/>
                </a:solidFill>
                <a:latin typeface="Century Gothic" panose="020B0502020202020204" pitchFamily="34" charset="0"/>
              </a:rPr>
              <a:t> </a:t>
            </a:r>
            <a:r>
              <a:rPr lang="en-US" sz="1800" b="0" i="0" u="none" strike="noStrike" baseline="0" dirty="0" err="1">
                <a:solidFill>
                  <a:srgbClr val="000000"/>
                </a:solidFill>
                <a:latin typeface="Century Gothic" panose="020B0502020202020204" pitchFamily="34" charset="0"/>
              </a:rPr>
              <a:t>ulaşmaktır</a:t>
            </a:r>
            <a:r>
              <a:rPr lang="en-US" sz="1800" b="0" i="0" u="none" strike="noStrike" baseline="0" dirty="0">
                <a:solidFill>
                  <a:srgbClr val="000000"/>
                </a:solidFill>
                <a:latin typeface="Century Gothic" panose="020B0502020202020204" pitchFamily="34" charset="0"/>
              </a:rPr>
              <a:t>. </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Başlık">
            <a:extLst>
              <a:ext uri="{FF2B5EF4-FFF2-40B4-BE49-F238E27FC236}">
                <a16:creationId xmlns:a16="http://schemas.microsoft.com/office/drawing/2014/main" id="{102C3CC2-1122-D802-44A9-D721251B1C54}"/>
              </a:ext>
            </a:extLst>
          </p:cNvPr>
          <p:cNvSpPr>
            <a:spLocks noGrp="1" noChangeArrowheads="1"/>
          </p:cNvSpPr>
          <p:nvPr>
            <p:ph type="title"/>
          </p:nvPr>
        </p:nvSpPr>
        <p:spPr>
          <a:xfrm>
            <a:off x="612775" y="228600"/>
            <a:ext cx="8153400" cy="990600"/>
          </a:xfrm>
        </p:spPr>
        <p:txBody>
          <a:bodyPr/>
          <a:lstStyle/>
          <a:p>
            <a:r>
              <a:rPr lang="tr-TR" altLang="tr-TR" sz="2400">
                <a:solidFill>
                  <a:srgbClr val="006666"/>
                </a:solidFill>
              </a:rPr>
              <a:t>Kamu İç Kontrol Standartları</a:t>
            </a:r>
            <a:br>
              <a:rPr lang="tr-TR" altLang="tr-TR" sz="2400">
                <a:solidFill>
                  <a:srgbClr val="006666"/>
                </a:solidFill>
              </a:rPr>
            </a:br>
            <a:r>
              <a:rPr lang="tr-TR" altLang="tr-TR" sz="2400">
                <a:solidFill>
                  <a:srgbClr val="006666"/>
                </a:solidFill>
              </a:rPr>
              <a:t>III. Bileşen: Kontrol Faaliyetleri</a:t>
            </a:r>
            <a:endParaRPr lang="tr-TR" altLang="tr-TR"/>
          </a:p>
        </p:txBody>
      </p:sp>
      <p:sp>
        <p:nvSpPr>
          <p:cNvPr id="84995" name="2 İçerik Yer Tutucusu">
            <a:extLst>
              <a:ext uri="{FF2B5EF4-FFF2-40B4-BE49-F238E27FC236}">
                <a16:creationId xmlns:a16="http://schemas.microsoft.com/office/drawing/2014/main" id="{A74CA265-5043-4AB2-5F25-3ABFE1E1E866}"/>
              </a:ext>
            </a:extLst>
          </p:cNvPr>
          <p:cNvSpPr>
            <a:spLocks noGrp="1"/>
          </p:cNvSpPr>
          <p:nvPr>
            <p:ph idx="1"/>
          </p:nvPr>
        </p:nvSpPr>
        <p:spPr>
          <a:xfrm>
            <a:off x="838200" y="1600200"/>
            <a:ext cx="7845425" cy="5105400"/>
          </a:xfrm>
        </p:spPr>
        <p:txBody>
          <a:bodyPr>
            <a:normAutofit/>
          </a:bodyPr>
          <a:lstStyle/>
          <a:p>
            <a:pPr marL="320040" indent="-320040" algn="just" fontAlgn="auto">
              <a:spcBef>
                <a:spcPts val="600"/>
              </a:spcBef>
              <a:spcAft>
                <a:spcPts val="600"/>
              </a:spcAft>
              <a:buFont typeface="Wingdings" pitchFamily="2" charset="2"/>
              <a:buNone/>
              <a:defRPr/>
            </a:pPr>
            <a:r>
              <a:rPr lang="tr-TR" sz="2400" dirty="0">
                <a:solidFill>
                  <a:srgbClr val="FF0000"/>
                </a:solidFill>
              </a:rPr>
              <a:t>	</a:t>
            </a:r>
            <a:r>
              <a:rPr lang="tr-TR" sz="2000" dirty="0">
                <a:solidFill>
                  <a:srgbClr val="FF0000"/>
                </a:solidFill>
              </a:rPr>
              <a:t>Kontrol faaliyetleri</a:t>
            </a:r>
            <a:r>
              <a:rPr lang="tr-TR" sz="2000" dirty="0">
                <a:solidFill>
                  <a:srgbClr val="C00000"/>
                </a:solidFill>
              </a:rPr>
              <a:t>:</a:t>
            </a:r>
          </a:p>
          <a:p>
            <a:pPr marL="320040" indent="-320040" algn="just" fontAlgn="auto">
              <a:spcBef>
                <a:spcPts val="600"/>
              </a:spcBef>
              <a:spcAft>
                <a:spcPts val="600"/>
              </a:spcAft>
              <a:buFont typeface="Wingdings" pitchFamily="2" charset="2"/>
              <a:buNone/>
              <a:defRPr/>
            </a:pPr>
            <a:r>
              <a:rPr lang="tr-TR" sz="2000" dirty="0">
                <a:solidFill>
                  <a:schemeClr val="tx2">
                    <a:lumMod val="50000"/>
                  </a:schemeClr>
                </a:solidFill>
              </a:rPr>
              <a:t> 	idarenin hedeflerinin gerçekleştirilmesini sağlamak ve belirlenen riskleri yönetmek amacıyla oluşturulan politika ve prosedürlerdir.</a:t>
            </a:r>
          </a:p>
          <a:p>
            <a:pPr marL="640080" lvl="1" indent="-274320" algn="just" fontAlgn="auto">
              <a:spcBef>
                <a:spcPts val="600"/>
              </a:spcBef>
              <a:spcAft>
                <a:spcPts val="600"/>
              </a:spcAft>
              <a:buFont typeface="Wingdings" panose="05000000000000000000" pitchFamily="2" charset="2"/>
              <a:buChar char="Ø"/>
              <a:defRPr/>
            </a:pPr>
            <a:r>
              <a:rPr lang="tr-TR" sz="2000" dirty="0">
                <a:solidFill>
                  <a:schemeClr val="tx2">
                    <a:lumMod val="50000"/>
                  </a:schemeClr>
                </a:solidFill>
              </a:rPr>
              <a:t>Önleyici Kontroller</a:t>
            </a:r>
          </a:p>
          <a:p>
            <a:pPr marL="640080" lvl="1" indent="-274320" algn="just" fontAlgn="auto">
              <a:spcBef>
                <a:spcPts val="600"/>
              </a:spcBef>
              <a:spcAft>
                <a:spcPts val="600"/>
              </a:spcAft>
              <a:buFont typeface="Wingdings" panose="05000000000000000000" pitchFamily="2" charset="2"/>
              <a:buChar char="Ø"/>
              <a:defRPr/>
            </a:pPr>
            <a:r>
              <a:rPr lang="tr-TR" sz="2000" dirty="0">
                <a:solidFill>
                  <a:schemeClr val="tx2">
                    <a:lumMod val="50000"/>
                  </a:schemeClr>
                </a:solidFill>
              </a:rPr>
              <a:t>Düzeltici Kontroller</a:t>
            </a:r>
          </a:p>
          <a:p>
            <a:pPr marL="640080" lvl="1" indent="-274320" algn="just" fontAlgn="auto">
              <a:spcBef>
                <a:spcPts val="600"/>
              </a:spcBef>
              <a:spcAft>
                <a:spcPts val="600"/>
              </a:spcAft>
              <a:buFont typeface="Wingdings" panose="05000000000000000000" pitchFamily="2" charset="2"/>
              <a:buChar char="Ø"/>
              <a:defRPr/>
            </a:pPr>
            <a:r>
              <a:rPr lang="tr-TR" sz="2000" dirty="0">
                <a:solidFill>
                  <a:schemeClr val="tx2">
                    <a:lumMod val="50000"/>
                  </a:schemeClr>
                </a:solidFill>
              </a:rPr>
              <a:t>Yönlendirici Kontroller</a:t>
            </a:r>
          </a:p>
          <a:p>
            <a:pPr marL="640080" lvl="1" indent="-274320" algn="just" fontAlgn="auto">
              <a:spcBef>
                <a:spcPts val="600"/>
              </a:spcBef>
              <a:spcAft>
                <a:spcPts val="600"/>
              </a:spcAft>
              <a:buFont typeface="Wingdings" panose="05000000000000000000" pitchFamily="2" charset="2"/>
              <a:buChar char="Ø"/>
              <a:defRPr/>
            </a:pPr>
            <a:r>
              <a:rPr lang="tr-TR" sz="2000" dirty="0">
                <a:solidFill>
                  <a:schemeClr val="tx2">
                    <a:lumMod val="50000"/>
                  </a:schemeClr>
                </a:solidFill>
              </a:rPr>
              <a:t>Tespit Edici Kontroller</a:t>
            </a:r>
          </a:p>
          <a:p>
            <a:pPr marL="533400" indent="-533400" algn="just" fontAlgn="auto">
              <a:lnSpc>
                <a:spcPct val="80000"/>
              </a:lnSpc>
              <a:spcAft>
                <a:spcPts val="0"/>
              </a:spcAft>
              <a:buFont typeface="Wingdings"/>
              <a:buChar char=""/>
              <a:defRPr/>
            </a:pPr>
            <a:endParaRPr lang="tr-TR" sz="2400" dirty="0">
              <a:solidFill>
                <a:schemeClr val="tx2">
                  <a:lumMod val="50000"/>
                </a:schemeClr>
              </a:solidFill>
            </a:endParaRPr>
          </a:p>
          <a:p>
            <a:pPr marL="320040" indent="-320040" algn="just" fontAlgn="auto">
              <a:spcAft>
                <a:spcPts val="0"/>
              </a:spcAft>
              <a:buFont typeface="Wingdings" pitchFamily="2" charset="2"/>
              <a:buNone/>
              <a:defRPr/>
            </a:pPr>
            <a:endParaRPr lang="tr-TR" sz="2400" dirty="0">
              <a:solidFill>
                <a:schemeClr val="tx2">
                  <a:lumMod val="50000"/>
                </a:schemeClr>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Başlık">
            <a:extLst>
              <a:ext uri="{FF2B5EF4-FFF2-40B4-BE49-F238E27FC236}">
                <a16:creationId xmlns:a16="http://schemas.microsoft.com/office/drawing/2014/main" id="{102C3CC2-1122-D802-44A9-D721251B1C54}"/>
              </a:ext>
            </a:extLst>
          </p:cNvPr>
          <p:cNvSpPr>
            <a:spLocks noGrp="1" noChangeArrowheads="1"/>
          </p:cNvSpPr>
          <p:nvPr>
            <p:ph type="title"/>
          </p:nvPr>
        </p:nvSpPr>
        <p:spPr>
          <a:xfrm>
            <a:off x="612775" y="228600"/>
            <a:ext cx="8153400" cy="990600"/>
          </a:xfrm>
        </p:spPr>
        <p:txBody>
          <a:bodyPr/>
          <a:lstStyle/>
          <a:p>
            <a:r>
              <a:rPr lang="tr-TR" altLang="tr-TR" sz="2400">
                <a:solidFill>
                  <a:srgbClr val="006666"/>
                </a:solidFill>
              </a:rPr>
              <a:t>Kamu İç Kontrol Standartları</a:t>
            </a:r>
            <a:br>
              <a:rPr lang="tr-TR" altLang="tr-TR" sz="2400">
                <a:solidFill>
                  <a:srgbClr val="006666"/>
                </a:solidFill>
              </a:rPr>
            </a:br>
            <a:r>
              <a:rPr lang="tr-TR" altLang="tr-TR" sz="2400">
                <a:solidFill>
                  <a:srgbClr val="006666"/>
                </a:solidFill>
              </a:rPr>
              <a:t>III. Bileşen: Kontrol Faaliyetleri</a:t>
            </a:r>
            <a:endParaRPr lang="tr-TR" altLang="tr-TR"/>
          </a:p>
        </p:txBody>
      </p:sp>
      <p:sp>
        <p:nvSpPr>
          <p:cNvPr id="84995" name="2 İçerik Yer Tutucusu">
            <a:extLst>
              <a:ext uri="{FF2B5EF4-FFF2-40B4-BE49-F238E27FC236}">
                <a16:creationId xmlns:a16="http://schemas.microsoft.com/office/drawing/2014/main" id="{A74CA265-5043-4AB2-5F25-3ABFE1E1E866}"/>
              </a:ext>
            </a:extLst>
          </p:cNvPr>
          <p:cNvSpPr>
            <a:spLocks noGrp="1"/>
          </p:cNvSpPr>
          <p:nvPr>
            <p:ph idx="1"/>
          </p:nvPr>
        </p:nvSpPr>
        <p:spPr>
          <a:xfrm>
            <a:off x="251520" y="1484784"/>
            <a:ext cx="8640960" cy="5616624"/>
          </a:xfrm>
        </p:spPr>
        <p:txBody>
          <a:bodyPr>
            <a:noAutofit/>
          </a:bodyPr>
          <a:lstStyle/>
          <a:p>
            <a:pPr marL="0" indent="0" algn="just" fontAlgn="auto">
              <a:lnSpc>
                <a:spcPct val="120000"/>
              </a:lnSpc>
              <a:spcBef>
                <a:spcPts val="0"/>
              </a:spcBef>
              <a:spcAft>
                <a:spcPts val="0"/>
              </a:spcAft>
              <a:buNone/>
              <a:defRPr/>
            </a:pPr>
            <a:r>
              <a:rPr lang="tr-TR" sz="1650" kern="100" dirty="0">
                <a:ea typeface="Calibri" panose="020F0502020204030204" pitchFamily="34" charset="0"/>
                <a:cs typeface="Arial" panose="020B0604020202020204" pitchFamily="34" charset="0"/>
              </a:rPr>
              <a:t>1. </a:t>
            </a:r>
            <a:r>
              <a:rPr lang="tr-TR" sz="1650" kern="100" dirty="0">
                <a:effectLst/>
                <a:ea typeface="Calibri" panose="020F0502020204030204" pitchFamily="34" charset="0"/>
                <a:cs typeface="Arial" panose="020B0604020202020204" pitchFamily="34" charset="0"/>
              </a:rPr>
              <a:t>Kontrol stratejileri ve yöntemleri: </a:t>
            </a:r>
          </a:p>
          <a:p>
            <a:pPr lvl="1" algn="just" fontAlgn="auto">
              <a:lnSpc>
                <a:spcPct val="120000"/>
              </a:lnSpc>
              <a:spcBef>
                <a:spcPts val="0"/>
              </a:spcBef>
              <a:spcAft>
                <a:spcPts val="0"/>
              </a:spcAft>
              <a:defRPr/>
            </a:pPr>
            <a:r>
              <a:rPr lang="tr-TR" sz="1650" kern="100" dirty="0">
                <a:effectLst/>
                <a:ea typeface="Calibri" panose="020F0502020204030204" pitchFamily="34" charset="0"/>
                <a:cs typeface="Arial" panose="020B0604020202020204" pitchFamily="34" charset="0"/>
              </a:rPr>
              <a:t>İdareler, hedeflerine ulaşmayı amaçlayan ve riskleri karşılamaya uygun kontrol strateji ve yöntemlerini belirlemeli ve uygulamalıdır.</a:t>
            </a:r>
          </a:p>
          <a:p>
            <a:pPr marL="0" indent="0">
              <a:lnSpc>
                <a:spcPct val="120000"/>
              </a:lnSpc>
              <a:spcBef>
                <a:spcPts val="0"/>
              </a:spcBef>
              <a:spcAft>
                <a:spcPts val="0"/>
              </a:spcAft>
              <a:buNone/>
            </a:pPr>
            <a:r>
              <a:rPr lang="tr-TR" sz="1650" kern="100" dirty="0">
                <a:ea typeface="Calibri" panose="020F0502020204030204" pitchFamily="34" charset="0"/>
                <a:cs typeface="Arial" panose="020B0604020202020204" pitchFamily="34" charset="0"/>
              </a:rPr>
              <a:t>2</a:t>
            </a:r>
            <a:r>
              <a:rPr lang="tr-TR" sz="1650" kern="100" dirty="0">
                <a:effectLst/>
                <a:ea typeface="Calibri" panose="020F0502020204030204" pitchFamily="34" charset="0"/>
                <a:cs typeface="Arial" panose="020B0604020202020204" pitchFamily="34" charset="0"/>
              </a:rPr>
              <a:t>. Prosedürlerin belirlenmesi ve belgelendirilmesi: </a:t>
            </a:r>
          </a:p>
          <a:p>
            <a:pPr lvl="1">
              <a:lnSpc>
                <a:spcPct val="120000"/>
              </a:lnSpc>
              <a:spcBef>
                <a:spcPts val="0"/>
              </a:spcBef>
              <a:spcAft>
                <a:spcPts val="0"/>
              </a:spcAft>
            </a:pPr>
            <a:r>
              <a:rPr lang="tr-TR" sz="1650" kern="100" dirty="0">
                <a:effectLst/>
                <a:ea typeface="Calibri" panose="020F0502020204030204" pitchFamily="34" charset="0"/>
                <a:cs typeface="Arial" panose="020B0604020202020204" pitchFamily="34" charset="0"/>
              </a:rPr>
              <a:t>İdareler, faaliyetleri ile mali karar ve işlemleri için gerekli yazılı prosedürleri ve bu alanlara ilişkin düzenlemeleri hazırlamalı, güncellemeli ve ilgili personelin erişimine sunmalıdır.</a:t>
            </a:r>
          </a:p>
          <a:p>
            <a:pPr marL="0" indent="0">
              <a:lnSpc>
                <a:spcPct val="120000"/>
              </a:lnSpc>
              <a:spcBef>
                <a:spcPts val="0"/>
              </a:spcBef>
              <a:spcAft>
                <a:spcPts val="0"/>
              </a:spcAft>
              <a:buNone/>
            </a:pPr>
            <a:r>
              <a:rPr lang="tr-TR" sz="1650" kern="100" dirty="0">
                <a:ea typeface="Calibri" panose="020F0502020204030204" pitchFamily="34" charset="0"/>
                <a:cs typeface="Arial" panose="020B0604020202020204" pitchFamily="34" charset="0"/>
              </a:rPr>
              <a:t>3</a:t>
            </a:r>
            <a:r>
              <a:rPr lang="tr-TR" sz="1650" kern="100" dirty="0">
                <a:effectLst/>
                <a:ea typeface="Calibri" panose="020F0502020204030204" pitchFamily="34" charset="0"/>
                <a:cs typeface="Arial" panose="020B0604020202020204" pitchFamily="34" charset="0"/>
              </a:rPr>
              <a:t>. Görevler ayrılığı: </a:t>
            </a:r>
          </a:p>
          <a:p>
            <a:pPr lvl="1">
              <a:lnSpc>
                <a:spcPct val="120000"/>
              </a:lnSpc>
              <a:spcBef>
                <a:spcPts val="0"/>
              </a:spcBef>
              <a:spcAft>
                <a:spcPts val="0"/>
              </a:spcAft>
            </a:pPr>
            <a:r>
              <a:rPr lang="tr-TR" sz="1650" kern="100" dirty="0">
                <a:ea typeface="Calibri" panose="020F0502020204030204" pitchFamily="34" charset="0"/>
                <a:cs typeface="Arial" panose="020B0604020202020204" pitchFamily="34" charset="0"/>
              </a:rPr>
              <a:t>Hata, eksiklik, yanlışlık, usulsüzlük ve yolsuzluk risklerini azaltmak için faaliyetler ile mali karar ve işlemlerin onaylanması, uygulanması, kaydedilmesi ve kontrol edilmesi görevleri personel arasında paylaştırılmalıdır.</a:t>
            </a:r>
          </a:p>
          <a:p>
            <a:pPr marL="0" indent="0">
              <a:lnSpc>
                <a:spcPct val="120000"/>
              </a:lnSpc>
              <a:spcBef>
                <a:spcPts val="0"/>
              </a:spcBef>
              <a:spcAft>
                <a:spcPts val="0"/>
              </a:spcAft>
              <a:buNone/>
            </a:pPr>
            <a:r>
              <a:rPr lang="tr-TR" sz="1650" kern="100" dirty="0">
                <a:ea typeface="Calibri" panose="020F0502020204030204" pitchFamily="34" charset="0"/>
                <a:cs typeface="Arial" panose="020B0604020202020204" pitchFamily="34" charset="0"/>
              </a:rPr>
              <a:t>4</a:t>
            </a:r>
            <a:r>
              <a:rPr lang="tr-TR" sz="1650" kern="100" dirty="0">
                <a:effectLst/>
                <a:ea typeface="Calibri" panose="020F0502020204030204" pitchFamily="34" charset="0"/>
                <a:cs typeface="Arial" panose="020B0604020202020204" pitchFamily="34" charset="0"/>
              </a:rPr>
              <a:t>. Hiyerarşik kontroller: </a:t>
            </a:r>
          </a:p>
          <a:p>
            <a:pPr lvl="1">
              <a:lnSpc>
                <a:spcPct val="120000"/>
              </a:lnSpc>
              <a:spcBef>
                <a:spcPts val="0"/>
              </a:spcBef>
              <a:spcAft>
                <a:spcPts val="0"/>
              </a:spcAft>
            </a:pPr>
            <a:r>
              <a:rPr lang="tr-TR" sz="1650" kern="100" dirty="0">
                <a:ea typeface="Calibri" panose="020F0502020204030204" pitchFamily="34" charset="0"/>
                <a:cs typeface="Arial" panose="020B0604020202020204" pitchFamily="34" charset="0"/>
              </a:rPr>
              <a:t>Yöneticiler, iş ve işlemlerin prosedürlere uygunluğunu sistemli bir şekilde kontrol etmelidir.</a:t>
            </a:r>
          </a:p>
          <a:p>
            <a:pPr marL="0" indent="0">
              <a:lnSpc>
                <a:spcPct val="120000"/>
              </a:lnSpc>
              <a:spcBef>
                <a:spcPts val="0"/>
              </a:spcBef>
              <a:spcAft>
                <a:spcPts val="0"/>
              </a:spcAft>
              <a:buNone/>
            </a:pPr>
            <a:r>
              <a:rPr lang="tr-TR" sz="1650" kern="100" dirty="0">
                <a:ea typeface="Calibri" panose="020F0502020204030204" pitchFamily="34" charset="0"/>
                <a:cs typeface="Arial" panose="020B0604020202020204" pitchFamily="34" charset="0"/>
              </a:rPr>
              <a:t>5</a:t>
            </a:r>
            <a:r>
              <a:rPr lang="tr-TR" sz="1650" kern="100" dirty="0">
                <a:effectLst/>
                <a:ea typeface="Calibri" panose="020F0502020204030204" pitchFamily="34" charset="0"/>
                <a:cs typeface="Arial" panose="020B0604020202020204" pitchFamily="34" charset="0"/>
              </a:rPr>
              <a:t>. Faaliyetlerin sürekliliği : </a:t>
            </a:r>
          </a:p>
          <a:p>
            <a:pPr lvl="1">
              <a:lnSpc>
                <a:spcPct val="120000"/>
              </a:lnSpc>
              <a:spcBef>
                <a:spcPts val="0"/>
              </a:spcBef>
              <a:spcAft>
                <a:spcPts val="0"/>
              </a:spcAft>
            </a:pPr>
            <a:r>
              <a:rPr lang="tr-TR" sz="1650" kern="100" dirty="0">
                <a:ea typeface="Calibri" panose="020F0502020204030204" pitchFamily="34" charset="0"/>
                <a:cs typeface="Arial" panose="020B0604020202020204" pitchFamily="34" charset="0"/>
              </a:rPr>
              <a:t>İdareler, faaliyetlerin sürekliliğini sağlamaya yönelik gerekli önlemleri almalıdır.</a:t>
            </a:r>
          </a:p>
          <a:p>
            <a:pPr marL="0" indent="0">
              <a:lnSpc>
                <a:spcPct val="120000"/>
              </a:lnSpc>
              <a:spcBef>
                <a:spcPts val="0"/>
              </a:spcBef>
              <a:spcAft>
                <a:spcPts val="0"/>
              </a:spcAft>
              <a:buNone/>
            </a:pPr>
            <a:r>
              <a:rPr lang="tr-TR" sz="1650" kern="100" dirty="0">
                <a:ea typeface="Calibri" panose="020F0502020204030204" pitchFamily="34" charset="0"/>
                <a:cs typeface="Arial" panose="020B0604020202020204" pitchFamily="34" charset="0"/>
              </a:rPr>
              <a:t>6</a:t>
            </a:r>
            <a:r>
              <a:rPr lang="tr-TR" sz="1650" kern="100" dirty="0">
                <a:effectLst/>
                <a:ea typeface="Calibri" panose="020F0502020204030204" pitchFamily="34" charset="0"/>
                <a:cs typeface="Arial" panose="020B0604020202020204" pitchFamily="34" charset="0"/>
              </a:rPr>
              <a:t>. Bilgi sistemleri kontrolleri: </a:t>
            </a:r>
          </a:p>
          <a:p>
            <a:pPr lvl="1">
              <a:lnSpc>
                <a:spcPct val="120000"/>
              </a:lnSpc>
              <a:spcBef>
                <a:spcPts val="0"/>
              </a:spcBef>
              <a:spcAft>
                <a:spcPts val="0"/>
              </a:spcAft>
            </a:pPr>
            <a:r>
              <a:rPr lang="tr-TR" sz="1650" kern="100" dirty="0">
                <a:ea typeface="Calibri" panose="020F0502020204030204" pitchFamily="34" charset="0"/>
                <a:cs typeface="Arial" panose="020B0604020202020204" pitchFamily="34" charset="0"/>
              </a:rPr>
              <a:t>İdareler, bilgi sistemlerinin sürekliliğini ve güvenilirliğini sağlamak için gerekli kontrol mekanizmaları geliştirmelidir.</a:t>
            </a:r>
            <a:endParaRPr lang="tr-TR" sz="1650" dirty="0">
              <a:solidFill>
                <a:schemeClr val="tx2">
                  <a:lumMod val="50000"/>
                </a:schemeClr>
              </a:solidFill>
            </a:endParaRPr>
          </a:p>
        </p:txBody>
      </p:sp>
    </p:spTree>
    <p:extLst>
      <p:ext uri="{BB962C8B-B14F-4D97-AF65-F5344CB8AC3E}">
        <p14:creationId xmlns:p14="http://schemas.microsoft.com/office/powerpoint/2010/main" val="39653190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Başlık"/>
          <p:cNvSpPr>
            <a:spLocks noGrp="1"/>
          </p:cNvSpPr>
          <p:nvPr>
            <p:ph type="title"/>
          </p:nvPr>
        </p:nvSpPr>
        <p:spPr/>
        <p:txBody>
          <a:bodyPr/>
          <a:lstStyle/>
          <a:p>
            <a:r>
              <a:rPr lang="tr-TR" sz="2400">
                <a:solidFill>
                  <a:srgbClr val="006666"/>
                </a:solidFill>
              </a:rPr>
              <a:t>Kamu İç Kontrol Standartları</a:t>
            </a:r>
            <a:br>
              <a:rPr lang="tr-TR" sz="2400">
                <a:solidFill>
                  <a:srgbClr val="006666"/>
                </a:solidFill>
              </a:rPr>
            </a:br>
            <a:r>
              <a:rPr lang="tr-TR" sz="2400">
                <a:solidFill>
                  <a:srgbClr val="006666"/>
                </a:solidFill>
              </a:rPr>
              <a:t>III. Bileşen: Kontrol Faaliyetleri</a:t>
            </a:r>
            <a:endParaRPr lang="tr-TR"/>
          </a:p>
        </p:txBody>
      </p:sp>
      <p:sp>
        <p:nvSpPr>
          <p:cNvPr id="3" name="2 İçerik Yer Tutucusu"/>
          <p:cNvSpPr>
            <a:spLocks noGrp="1"/>
          </p:cNvSpPr>
          <p:nvPr>
            <p:ph idx="1"/>
          </p:nvPr>
        </p:nvSpPr>
        <p:spPr>
          <a:xfrm>
            <a:off x="838200" y="1600200"/>
            <a:ext cx="7845425" cy="5105400"/>
          </a:xfrm>
        </p:spPr>
        <p:txBody>
          <a:bodyPr>
            <a:normAutofit fontScale="85000" lnSpcReduction="20000"/>
          </a:bodyPr>
          <a:lstStyle/>
          <a:p>
            <a:pPr algn="ctr">
              <a:buFont typeface="Wingdings" pitchFamily="2" charset="2"/>
              <a:buNone/>
              <a:defRPr/>
            </a:pPr>
            <a:r>
              <a:rPr lang="tr-TR" sz="2400" dirty="0"/>
              <a:t>Kontrol faaliyetleri yöntemleri 1</a:t>
            </a:r>
          </a:p>
          <a:p>
            <a:pPr algn="just">
              <a:buFont typeface="Courier New" pitchFamily="49" charset="0"/>
              <a:buChar char="o"/>
              <a:defRPr/>
            </a:pPr>
            <a:endParaRPr lang="tr-TR" sz="2400" dirty="0"/>
          </a:p>
          <a:p>
            <a:pPr algn="just">
              <a:defRPr/>
            </a:pPr>
            <a:r>
              <a:rPr lang="tr-TR" sz="2400" dirty="0"/>
              <a:t>Karar alma ve onaylama: Faaliyetlerde karar alma ve onaylama mercileri açık ve yazılı bir şekilde belirlenmelidir. Karar alma ve onaylama yalnızca yetkili kişiler tarafından yapılmalıdır. </a:t>
            </a:r>
          </a:p>
          <a:p>
            <a:pPr algn="just">
              <a:defRPr/>
            </a:pPr>
            <a:endParaRPr lang="tr-TR" sz="2400" dirty="0"/>
          </a:p>
          <a:p>
            <a:pPr algn="just">
              <a:defRPr/>
            </a:pPr>
            <a:r>
              <a:rPr lang="tr-TR" sz="2400" dirty="0"/>
              <a:t>Görevler ayrılığı: bir işlemin, sürecin veya faaliyetin iki veya daha fazla aşamasının uygulanmasından farklı çalışanların sorumlu olmasını öngören kurallar ortaya koymalıdır.</a:t>
            </a:r>
          </a:p>
          <a:p>
            <a:pPr algn="just">
              <a:defRPr/>
            </a:pPr>
            <a:endParaRPr lang="tr-TR" sz="2400" dirty="0"/>
          </a:p>
          <a:p>
            <a:pPr algn="just">
              <a:defRPr/>
            </a:pPr>
            <a:r>
              <a:rPr lang="tr-TR" sz="2400" dirty="0"/>
              <a:t>Çift imza sistemi: Bazı riskler için bir işlemin iki imza ile geçerli olması öngörülmelidir. Çift imza yöntemi, üst yöneticiye sunulan bilgiler (raporlar, bilgi notları, istatistikler vb.), atama emirleri, sözleşme imzalanması ve ödeme yapılması v.b konularında uygulanabilir.</a:t>
            </a:r>
          </a:p>
          <a:p>
            <a:pPr algn="just">
              <a:defRPr/>
            </a:pPr>
            <a:endParaRPr lang="tr-TR" sz="2400" dirty="0"/>
          </a:p>
          <a:p>
            <a:pPr algn="just">
              <a:defRPr/>
            </a:pPr>
            <a:r>
              <a:rPr lang="tr-TR" sz="2400" dirty="0"/>
              <a:t>Veri mutabakatı: Farklı belge ve kaynaklardaki verilerin eşleştirilmesi şeklinde uygulanır.</a:t>
            </a:r>
          </a:p>
          <a:p>
            <a:pPr algn="just">
              <a:buFont typeface="Courier New" pitchFamily="49" charset="0"/>
              <a:buChar char="o"/>
              <a:defRPr/>
            </a:pPr>
            <a:endParaRPr lang="tr-TR" sz="2400" dirty="0">
              <a:solidFill>
                <a:srgbClr val="000099"/>
              </a:solidFill>
            </a:endParaRPr>
          </a:p>
          <a:p>
            <a:pPr algn="just">
              <a:buFont typeface="Courier New" pitchFamily="49" charset="0"/>
              <a:buChar char="o"/>
              <a:defRPr/>
            </a:pPr>
            <a:endParaRPr lang="tr-TR" sz="2400" dirty="0">
              <a:solidFill>
                <a:srgbClr val="FF0000"/>
              </a:solidFill>
            </a:endParaRPr>
          </a:p>
          <a:p>
            <a:pPr algn="just">
              <a:buFont typeface="Wingdings" pitchFamily="2" charset="2"/>
              <a:buNone/>
              <a:defRPr/>
            </a:pPr>
            <a:endParaRPr lang="tr-TR" sz="2400" dirty="0">
              <a:solidFill>
                <a:srgbClr val="FF0000"/>
              </a:solidFill>
            </a:endParaRPr>
          </a:p>
          <a:p>
            <a:pPr algn="just">
              <a:buFont typeface="Wingdings" pitchFamily="2" charset="2"/>
              <a:buNone/>
              <a:defRPr/>
            </a:pPr>
            <a:endParaRPr lang="tr-TR" sz="2400" dirty="0">
              <a:solidFill>
                <a:srgbClr val="FF0000"/>
              </a:solidFill>
            </a:endParaRPr>
          </a:p>
        </p:txBody>
      </p:sp>
      <p:sp>
        <p:nvSpPr>
          <p:cNvPr id="46084" name="3 Slayt Numarası Yer Tutucusu"/>
          <p:cNvSpPr>
            <a:spLocks noGrp="1"/>
          </p:cNvSpPr>
          <p:nvPr>
            <p:ph type="sldNum" sz="quarter" idx="12"/>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fontScale="85000" lnSpcReduction="20000"/>
          </a:bodyPr>
          <a:lstStyle>
            <a:lvl1pPr eaLnBrk="0" hangingPunct="0">
              <a:defRPr u="sng">
                <a:solidFill>
                  <a:schemeClr val="tx1"/>
                </a:solidFill>
                <a:latin typeface="Verdana" pitchFamily="34" charset="0"/>
              </a:defRPr>
            </a:lvl1pPr>
            <a:lvl2pPr marL="742950" indent="-285750" eaLnBrk="0" hangingPunct="0">
              <a:defRPr u="sng">
                <a:solidFill>
                  <a:schemeClr val="tx1"/>
                </a:solidFill>
                <a:latin typeface="Verdana" pitchFamily="34" charset="0"/>
              </a:defRPr>
            </a:lvl2pPr>
            <a:lvl3pPr marL="1143000" indent="-228600" eaLnBrk="0" hangingPunct="0">
              <a:defRPr u="sng">
                <a:solidFill>
                  <a:schemeClr val="tx1"/>
                </a:solidFill>
                <a:latin typeface="Verdana" pitchFamily="34" charset="0"/>
              </a:defRPr>
            </a:lvl3pPr>
            <a:lvl4pPr marL="1600200" indent="-228600" eaLnBrk="0" hangingPunct="0">
              <a:defRPr u="sng">
                <a:solidFill>
                  <a:schemeClr val="tx1"/>
                </a:solidFill>
                <a:latin typeface="Verdana" pitchFamily="34" charset="0"/>
              </a:defRPr>
            </a:lvl4pPr>
            <a:lvl5pPr marL="2057400" indent="-228600" eaLnBrk="0" hangingPunct="0">
              <a:defRPr u="sng">
                <a:solidFill>
                  <a:schemeClr val="tx1"/>
                </a:solidFill>
                <a:latin typeface="Verdana" pitchFamily="34" charset="0"/>
              </a:defRPr>
            </a:lvl5pPr>
            <a:lvl6pPr marL="2514600" indent="-228600" algn="ctr" eaLnBrk="0" fontAlgn="base" hangingPunct="0">
              <a:spcBef>
                <a:spcPct val="0"/>
              </a:spcBef>
              <a:spcAft>
                <a:spcPct val="0"/>
              </a:spcAft>
              <a:defRPr u="sng">
                <a:solidFill>
                  <a:schemeClr val="tx1"/>
                </a:solidFill>
                <a:latin typeface="Verdana" pitchFamily="34" charset="0"/>
              </a:defRPr>
            </a:lvl6pPr>
            <a:lvl7pPr marL="2971800" indent="-228600" algn="ctr" eaLnBrk="0" fontAlgn="base" hangingPunct="0">
              <a:spcBef>
                <a:spcPct val="0"/>
              </a:spcBef>
              <a:spcAft>
                <a:spcPct val="0"/>
              </a:spcAft>
              <a:defRPr u="sng">
                <a:solidFill>
                  <a:schemeClr val="tx1"/>
                </a:solidFill>
                <a:latin typeface="Verdana" pitchFamily="34" charset="0"/>
              </a:defRPr>
            </a:lvl7pPr>
            <a:lvl8pPr marL="3429000" indent="-228600" algn="ctr" eaLnBrk="0" fontAlgn="base" hangingPunct="0">
              <a:spcBef>
                <a:spcPct val="0"/>
              </a:spcBef>
              <a:spcAft>
                <a:spcPct val="0"/>
              </a:spcAft>
              <a:defRPr u="sng">
                <a:solidFill>
                  <a:schemeClr val="tx1"/>
                </a:solidFill>
                <a:latin typeface="Verdana" pitchFamily="34" charset="0"/>
              </a:defRPr>
            </a:lvl8pPr>
            <a:lvl9pPr marL="3886200" indent="-228600" algn="ctr" eaLnBrk="0" fontAlgn="base" hangingPunct="0">
              <a:spcBef>
                <a:spcPct val="0"/>
              </a:spcBef>
              <a:spcAft>
                <a:spcPct val="0"/>
              </a:spcAft>
              <a:defRPr u="sng">
                <a:solidFill>
                  <a:schemeClr val="tx1"/>
                </a:solidFill>
                <a:latin typeface="Verdana" pitchFamily="34" charset="0"/>
              </a:defRPr>
            </a:lvl9pPr>
          </a:lstStyle>
          <a:p>
            <a:pPr eaLnBrk="1" hangingPunct="1"/>
            <a:fld id="{C3CD1DCB-9E3E-4D1E-8BE8-782FEBE2D8E4}" type="slidenum">
              <a:rPr lang="tr-TR" u="none" smtClean="0"/>
              <a:pPr eaLnBrk="1" hangingPunct="1"/>
              <a:t>54</a:t>
            </a:fld>
            <a:endParaRPr lang="tr-TR" u="none"/>
          </a:p>
        </p:txBody>
      </p:sp>
    </p:spTree>
    <p:extLst>
      <p:ext uri="{BB962C8B-B14F-4D97-AF65-F5344CB8AC3E}">
        <p14:creationId xmlns:p14="http://schemas.microsoft.com/office/powerpoint/2010/main" val="42251414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Başlık"/>
          <p:cNvSpPr>
            <a:spLocks noGrp="1"/>
          </p:cNvSpPr>
          <p:nvPr>
            <p:ph type="title"/>
          </p:nvPr>
        </p:nvSpPr>
        <p:spPr/>
        <p:txBody>
          <a:bodyPr/>
          <a:lstStyle/>
          <a:p>
            <a:r>
              <a:rPr lang="tr-TR" sz="2400">
                <a:solidFill>
                  <a:srgbClr val="006666"/>
                </a:solidFill>
              </a:rPr>
              <a:t>Kamu İç Kontrol Standartları</a:t>
            </a:r>
            <a:br>
              <a:rPr lang="tr-TR" sz="2400">
                <a:solidFill>
                  <a:srgbClr val="006666"/>
                </a:solidFill>
              </a:rPr>
            </a:br>
            <a:r>
              <a:rPr lang="tr-TR" sz="2400">
                <a:solidFill>
                  <a:srgbClr val="006666"/>
                </a:solidFill>
              </a:rPr>
              <a:t>III. Bileşen: Kontrol Faaliyetleri</a:t>
            </a:r>
            <a:endParaRPr lang="tr-TR"/>
          </a:p>
        </p:txBody>
      </p:sp>
      <p:sp>
        <p:nvSpPr>
          <p:cNvPr id="3" name="2 İçerik Yer Tutucusu"/>
          <p:cNvSpPr>
            <a:spLocks noGrp="1"/>
          </p:cNvSpPr>
          <p:nvPr>
            <p:ph idx="1"/>
          </p:nvPr>
        </p:nvSpPr>
        <p:spPr>
          <a:xfrm>
            <a:off x="838200" y="1600200"/>
            <a:ext cx="7845425" cy="5105400"/>
          </a:xfrm>
        </p:spPr>
        <p:txBody>
          <a:bodyPr>
            <a:normAutofit fontScale="70000" lnSpcReduction="20000"/>
          </a:bodyPr>
          <a:lstStyle/>
          <a:p>
            <a:pPr algn="ctr">
              <a:buFont typeface="Wingdings" pitchFamily="2" charset="2"/>
              <a:buNone/>
              <a:defRPr/>
            </a:pPr>
            <a:r>
              <a:rPr lang="tr-TR" sz="2400" dirty="0"/>
              <a:t>Kontrol faaliyetleri yöntemleri 2</a:t>
            </a:r>
          </a:p>
          <a:p>
            <a:pPr algn="just">
              <a:buFont typeface="Courier New" pitchFamily="49" charset="0"/>
              <a:buChar char="o"/>
              <a:defRPr/>
            </a:pPr>
            <a:endParaRPr lang="tr-TR" sz="2400" dirty="0"/>
          </a:p>
          <a:p>
            <a:pPr algn="just">
              <a:defRPr/>
            </a:pPr>
            <a:r>
              <a:rPr lang="tr-TR" sz="2400" dirty="0"/>
              <a:t>Gözetim prosedürleri: Görevin verilmesi ve yerine getirilmesine ilişkin gözetim prosedürleri yöneticiler tarafından günlük olarak uygulanmalıdır. </a:t>
            </a:r>
          </a:p>
          <a:p>
            <a:pPr algn="just">
              <a:defRPr/>
            </a:pPr>
            <a:endParaRPr lang="tr-TR" sz="2400" dirty="0"/>
          </a:p>
          <a:p>
            <a:pPr algn="just">
              <a:defRPr/>
            </a:pPr>
            <a:r>
              <a:rPr lang="tr-TR" sz="2400" dirty="0"/>
              <a:t>Ön mali kontroller: Ön mali kontrol, İdarelerin gelir, gider, varlık ve yükümlülüklerine ilişkin mali karar ve işlemlerinin; idarenin bütçesi, bütçe tertibi, kullanabilir ödenek tutarı, harcama programı, finansman programı, merkezi yönetim bütçe kanunu ve diğer mali mevzuat hükümlerine uygunluğu ve kaynakların etkili, ekonomik ve verimli bir şekilde kullanılması yönünden yapılan kontroldür.</a:t>
            </a:r>
          </a:p>
          <a:p>
            <a:pPr algn="just">
              <a:defRPr/>
            </a:pPr>
            <a:endParaRPr lang="tr-TR" sz="2400" dirty="0"/>
          </a:p>
          <a:p>
            <a:pPr algn="just">
              <a:defRPr/>
            </a:pPr>
            <a:r>
              <a:rPr lang="tr-TR" sz="2400" dirty="0"/>
              <a:t>Muhasebe prosedürleri: Bu prosedürler, belirli bir tarihteki tüm mali işlemlerin muhasebesinin tam, doğru ve zamanında yapılmasını sağlamalıdır. Bu prosedürler ilgili mevzuat ve kamu muhasebe standartları  uyarınca oluşturulmalıdır.</a:t>
            </a:r>
          </a:p>
          <a:p>
            <a:pPr algn="just">
              <a:defRPr/>
            </a:pPr>
            <a:endParaRPr lang="tr-TR" sz="2400" dirty="0"/>
          </a:p>
          <a:p>
            <a:pPr algn="just">
              <a:defRPr/>
            </a:pPr>
            <a:r>
              <a:rPr lang="tr-TR" sz="2400" dirty="0"/>
              <a:t>Yolsuzlukla ilgili bildirim prosedürleri; Yolsuzluk ve usulsüzlüklere yol açan idari zayıflıkların, tutarsızlıkların ve ihlallerin ihbar edilmesi, incelenmesi, tespit edilmesi ve raporlanması için kurallar ve prosedürler olmalıdır. </a:t>
            </a:r>
            <a:endParaRPr lang="tr-TR" sz="2400" dirty="0">
              <a:solidFill>
                <a:srgbClr val="FF0000"/>
              </a:solidFill>
            </a:endParaRPr>
          </a:p>
          <a:p>
            <a:pPr algn="just">
              <a:buFont typeface="Wingdings" pitchFamily="2" charset="2"/>
              <a:buNone/>
              <a:defRPr/>
            </a:pPr>
            <a:endParaRPr lang="tr-TR" sz="2400" dirty="0">
              <a:solidFill>
                <a:srgbClr val="FF0000"/>
              </a:solidFill>
            </a:endParaRPr>
          </a:p>
          <a:p>
            <a:pPr algn="just">
              <a:buFont typeface="Wingdings" pitchFamily="2" charset="2"/>
              <a:buNone/>
              <a:defRPr/>
            </a:pPr>
            <a:endParaRPr lang="tr-TR" sz="2400" dirty="0">
              <a:solidFill>
                <a:srgbClr val="FF0000"/>
              </a:solidFill>
            </a:endParaRPr>
          </a:p>
        </p:txBody>
      </p:sp>
      <p:sp>
        <p:nvSpPr>
          <p:cNvPr id="47108" name="3 Slayt Numarası Yer Tutucusu"/>
          <p:cNvSpPr>
            <a:spLocks noGrp="1"/>
          </p:cNvSpPr>
          <p:nvPr>
            <p:ph type="sldNum" sz="quarter" idx="12"/>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fontScale="85000" lnSpcReduction="20000"/>
          </a:bodyPr>
          <a:lstStyle>
            <a:lvl1pPr eaLnBrk="0" hangingPunct="0">
              <a:defRPr u="sng">
                <a:solidFill>
                  <a:schemeClr val="tx1"/>
                </a:solidFill>
                <a:latin typeface="Verdana" pitchFamily="34" charset="0"/>
              </a:defRPr>
            </a:lvl1pPr>
            <a:lvl2pPr marL="742950" indent="-285750" eaLnBrk="0" hangingPunct="0">
              <a:defRPr u="sng">
                <a:solidFill>
                  <a:schemeClr val="tx1"/>
                </a:solidFill>
                <a:latin typeface="Verdana" pitchFamily="34" charset="0"/>
              </a:defRPr>
            </a:lvl2pPr>
            <a:lvl3pPr marL="1143000" indent="-228600" eaLnBrk="0" hangingPunct="0">
              <a:defRPr u="sng">
                <a:solidFill>
                  <a:schemeClr val="tx1"/>
                </a:solidFill>
                <a:latin typeface="Verdana" pitchFamily="34" charset="0"/>
              </a:defRPr>
            </a:lvl3pPr>
            <a:lvl4pPr marL="1600200" indent="-228600" eaLnBrk="0" hangingPunct="0">
              <a:defRPr u="sng">
                <a:solidFill>
                  <a:schemeClr val="tx1"/>
                </a:solidFill>
                <a:latin typeface="Verdana" pitchFamily="34" charset="0"/>
              </a:defRPr>
            </a:lvl4pPr>
            <a:lvl5pPr marL="2057400" indent="-228600" eaLnBrk="0" hangingPunct="0">
              <a:defRPr u="sng">
                <a:solidFill>
                  <a:schemeClr val="tx1"/>
                </a:solidFill>
                <a:latin typeface="Verdana" pitchFamily="34" charset="0"/>
              </a:defRPr>
            </a:lvl5pPr>
            <a:lvl6pPr marL="2514600" indent="-228600" algn="ctr" eaLnBrk="0" fontAlgn="base" hangingPunct="0">
              <a:spcBef>
                <a:spcPct val="0"/>
              </a:spcBef>
              <a:spcAft>
                <a:spcPct val="0"/>
              </a:spcAft>
              <a:defRPr u="sng">
                <a:solidFill>
                  <a:schemeClr val="tx1"/>
                </a:solidFill>
                <a:latin typeface="Verdana" pitchFamily="34" charset="0"/>
              </a:defRPr>
            </a:lvl6pPr>
            <a:lvl7pPr marL="2971800" indent="-228600" algn="ctr" eaLnBrk="0" fontAlgn="base" hangingPunct="0">
              <a:spcBef>
                <a:spcPct val="0"/>
              </a:spcBef>
              <a:spcAft>
                <a:spcPct val="0"/>
              </a:spcAft>
              <a:defRPr u="sng">
                <a:solidFill>
                  <a:schemeClr val="tx1"/>
                </a:solidFill>
                <a:latin typeface="Verdana" pitchFamily="34" charset="0"/>
              </a:defRPr>
            </a:lvl7pPr>
            <a:lvl8pPr marL="3429000" indent="-228600" algn="ctr" eaLnBrk="0" fontAlgn="base" hangingPunct="0">
              <a:spcBef>
                <a:spcPct val="0"/>
              </a:spcBef>
              <a:spcAft>
                <a:spcPct val="0"/>
              </a:spcAft>
              <a:defRPr u="sng">
                <a:solidFill>
                  <a:schemeClr val="tx1"/>
                </a:solidFill>
                <a:latin typeface="Verdana" pitchFamily="34" charset="0"/>
              </a:defRPr>
            </a:lvl8pPr>
            <a:lvl9pPr marL="3886200" indent="-228600" algn="ctr" eaLnBrk="0" fontAlgn="base" hangingPunct="0">
              <a:spcBef>
                <a:spcPct val="0"/>
              </a:spcBef>
              <a:spcAft>
                <a:spcPct val="0"/>
              </a:spcAft>
              <a:defRPr u="sng">
                <a:solidFill>
                  <a:schemeClr val="tx1"/>
                </a:solidFill>
                <a:latin typeface="Verdana" pitchFamily="34" charset="0"/>
              </a:defRPr>
            </a:lvl9pPr>
          </a:lstStyle>
          <a:p>
            <a:pPr eaLnBrk="1" hangingPunct="1"/>
            <a:fld id="{86E46020-869A-4AF2-8DB7-14C8311726E9}" type="slidenum">
              <a:rPr lang="tr-TR" u="none" smtClean="0"/>
              <a:pPr eaLnBrk="1" hangingPunct="1"/>
              <a:t>55</a:t>
            </a:fld>
            <a:endParaRPr lang="tr-TR" u="none"/>
          </a:p>
        </p:txBody>
      </p:sp>
    </p:spTree>
    <p:extLst>
      <p:ext uri="{BB962C8B-B14F-4D97-AF65-F5344CB8AC3E}">
        <p14:creationId xmlns:p14="http://schemas.microsoft.com/office/powerpoint/2010/main" val="5475751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Başlık"/>
          <p:cNvSpPr>
            <a:spLocks noGrp="1"/>
          </p:cNvSpPr>
          <p:nvPr>
            <p:ph type="title"/>
          </p:nvPr>
        </p:nvSpPr>
        <p:spPr/>
        <p:txBody>
          <a:bodyPr/>
          <a:lstStyle/>
          <a:p>
            <a:r>
              <a:rPr lang="tr-TR" sz="2400">
                <a:solidFill>
                  <a:srgbClr val="006666"/>
                </a:solidFill>
              </a:rPr>
              <a:t>Kamu İç Kontrol Standartları</a:t>
            </a:r>
            <a:br>
              <a:rPr lang="tr-TR" sz="2400">
                <a:solidFill>
                  <a:srgbClr val="006666"/>
                </a:solidFill>
              </a:rPr>
            </a:br>
            <a:r>
              <a:rPr lang="tr-TR" sz="2400">
                <a:solidFill>
                  <a:srgbClr val="006666"/>
                </a:solidFill>
              </a:rPr>
              <a:t>III. Bileşen: Kontrol Faaliyetleri</a:t>
            </a:r>
            <a:endParaRPr lang="tr-TR"/>
          </a:p>
        </p:txBody>
      </p:sp>
      <p:sp>
        <p:nvSpPr>
          <p:cNvPr id="48131" name="2 İçerik Yer Tutucusu"/>
          <p:cNvSpPr>
            <a:spLocks noGrp="1"/>
          </p:cNvSpPr>
          <p:nvPr>
            <p:ph idx="1"/>
          </p:nvPr>
        </p:nvSpPr>
        <p:spPr>
          <a:xfrm>
            <a:off x="609600" y="1600200"/>
            <a:ext cx="8074025" cy="5105400"/>
          </a:xfrm>
        </p:spPr>
        <p:txBody>
          <a:bodyPr/>
          <a:lstStyle/>
          <a:p>
            <a:pPr algn="ctr">
              <a:buFont typeface="Wingdings" pitchFamily="2" charset="2"/>
              <a:buNone/>
            </a:pPr>
            <a:r>
              <a:rPr lang="tr-TR" sz="2000" dirty="0"/>
              <a:t>Kontrol faaliyetleri yöntemleri 3</a:t>
            </a:r>
          </a:p>
          <a:p>
            <a:pPr algn="ctr">
              <a:buFont typeface="Wingdings" pitchFamily="2" charset="2"/>
              <a:buNone/>
            </a:pPr>
            <a:endParaRPr lang="tr-TR" sz="2000" dirty="0"/>
          </a:p>
          <a:p>
            <a:pPr algn="just"/>
            <a:r>
              <a:rPr lang="tr-TR" sz="2000" dirty="0"/>
              <a:t>Varlık ve bilgiye erişim: Yöneticiler, yalnızca varlık ve bilgilerin korunması ve/veya kullanımından sorumlu kişilerin bunlara erişimi konusunda yetkilendirilmesini sağlamalıdır.</a:t>
            </a:r>
          </a:p>
          <a:p>
            <a:pPr algn="just"/>
            <a:endParaRPr lang="tr-TR" sz="2000" dirty="0"/>
          </a:p>
          <a:p>
            <a:pPr algn="just"/>
            <a:r>
              <a:rPr lang="tr-TR" sz="2000" dirty="0"/>
              <a:t>İş sürekliliği: “Gündelik işlerin” aksaması durumunda hizmetin devamlılığını sağlamak üzere gerekli tedbirlerin mevcut olması gerekir. Büyük bir aksaklık olsa da idarenin mümkün olduğunca işlemlerine devam edebilmesini sağlayacak İş Sürekliliği Planlarının bulunması gerekir. </a:t>
            </a:r>
          </a:p>
          <a:p>
            <a:pPr algn="just">
              <a:buFont typeface="Courier New" pitchFamily="49" charset="0"/>
              <a:buChar char="o"/>
            </a:pPr>
            <a:endParaRPr lang="tr-TR" sz="2300" dirty="0">
              <a:solidFill>
                <a:srgbClr val="000099"/>
              </a:solidFill>
            </a:endParaRPr>
          </a:p>
          <a:p>
            <a:pPr algn="just">
              <a:buFont typeface="Courier New" pitchFamily="49" charset="0"/>
              <a:buChar char="o"/>
            </a:pPr>
            <a:endParaRPr lang="tr-TR" sz="2300" dirty="0">
              <a:solidFill>
                <a:srgbClr val="FF0000"/>
              </a:solidFill>
            </a:endParaRPr>
          </a:p>
          <a:p>
            <a:pPr algn="just">
              <a:buFont typeface="Courier New" pitchFamily="49" charset="0"/>
              <a:buChar char="o"/>
            </a:pPr>
            <a:endParaRPr lang="tr-TR" sz="2400" dirty="0">
              <a:solidFill>
                <a:srgbClr val="FF0000"/>
              </a:solidFill>
            </a:endParaRPr>
          </a:p>
          <a:p>
            <a:pPr algn="just">
              <a:buFont typeface="Wingdings" pitchFamily="2" charset="2"/>
              <a:buNone/>
            </a:pPr>
            <a:endParaRPr lang="tr-TR" sz="2400" dirty="0">
              <a:solidFill>
                <a:srgbClr val="FF0000"/>
              </a:solidFill>
            </a:endParaRPr>
          </a:p>
          <a:p>
            <a:pPr algn="just">
              <a:buFont typeface="Wingdings" pitchFamily="2" charset="2"/>
              <a:buNone/>
            </a:pPr>
            <a:endParaRPr lang="tr-TR" sz="2400" dirty="0">
              <a:solidFill>
                <a:srgbClr val="FF0000"/>
              </a:solidFill>
            </a:endParaRPr>
          </a:p>
        </p:txBody>
      </p:sp>
      <p:sp>
        <p:nvSpPr>
          <p:cNvPr id="48132" name="3 Slayt Numarası Yer Tutucusu"/>
          <p:cNvSpPr>
            <a:spLocks noGrp="1"/>
          </p:cNvSpPr>
          <p:nvPr>
            <p:ph type="sldNum" sz="quarter" idx="12"/>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fontScale="85000" lnSpcReduction="20000"/>
          </a:bodyPr>
          <a:lstStyle>
            <a:lvl1pPr eaLnBrk="0" hangingPunct="0">
              <a:defRPr u="sng">
                <a:solidFill>
                  <a:schemeClr val="tx1"/>
                </a:solidFill>
                <a:latin typeface="Verdana" pitchFamily="34" charset="0"/>
              </a:defRPr>
            </a:lvl1pPr>
            <a:lvl2pPr marL="742950" indent="-285750" eaLnBrk="0" hangingPunct="0">
              <a:defRPr u="sng">
                <a:solidFill>
                  <a:schemeClr val="tx1"/>
                </a:solidFill>
                <a:latin typeface="Verdana" pitchFamily="34" charset="0"/>
              </a:defRPr>
            </a:lvl2pPr>
            <a:lvl3pPr marL="1143000" indent="-228600" eaLnBrk="0" hangingPunct="0">
              <a:defRPr u="sng">
                <a:solidFill>
                  <a:schemeClr val="tx1"/>
                </a:solidFill>
                <a:latin typeface="Verdana" pitchFamily="34" charset="0"/>
              </a:defRPr>
            </a:lvl3pPr>
            <a:lvl4pPr marL="1600200" indent="-228600" eaLnBrk="0" hangingPunct="0">
              <a:defRPr u="sng">
                <a:solidFill>
                  <a:schemeClr val="tx1"/>
                </a:solidFill>
                <a:latin typeface="Verdana" pitchFamily="34" charset="0"/>
              </a:defRPr>
            </a:lvl4pPr>
            <a:lvl5pPr marL="2057400" indent="-228600" eaLnBrk="0" hangingPunct="0">
              <a:defRPr u="sng">
                <a:solidFill>
                  <a:schemeClr val="tx1"/>
                </a:solidFill>
                <a:latin typeface="Verdana" pitchFamily="34" charset="0"/>
              </a:defRPr>
            </a:lvl5pPr>
            <a:lvl6pPr marL="2514600" indent="-228600" algn="ctr" eaLnBrk="0" fontAlgn="base" hangingPunct="0">
              <a:spcBef>
                <a:spcPct val="0"/>
              </a:spcBef>
              <a:spcAft>
                <a:spcPct val="0"/>
              </a:spcAft>
              <a:defRPr u="sng">
                <a:solidFill>
                  <a:schemeClr val="tx1"/>
                </a:solidFill>
                <a:latin typeface="Verdana" pitchFamily="34" charset="0"/>
              </a:defRPr>
            </a:lvl6pPr>
            <a:lvl7pPr marL="2971800" indent="-228600" algn="ctr" eaLnBrk="0" fontAlgn="base" hangingPunct="0">
              <a:spcBef>
                <a:spcPct val="0"/>
              </a:spcBef>
              <a:spcAft>
                <a:spcPct val="0"/>
              </a:spcAft>
              <a:defRPr u="sng">
                <a:solidFill>
                  <a:schemeClr val="tx1"/>
                </a:solidFill>
                <a:latin typeface="Verdana" pitchFamily="34" charset="0"/>
              </a:defRPr>
            </a:lvl7pPr>
            <a:lvl8pPr marL="3429000" indent="-228600" algn="ctr" eaLnBrk="0" fontAlgn="base" hangingPunct="0">
              <a:spcBef>
                <a:spcPct val="0"/>
              </a:spcBef>
              <a:spcAft>
                <a:spcPct val="0"/>
              </a:spcAft>
              <a:defRPr u="sng">
                <a:solidFill>
                  <a:schemeClr val="tx1"/>
                </a:solidFill>
                <a:latin typeface="Verdana" pitchFamily="34" charset="0"/>
              </a:defRPr>
            </a:lvl8pPr>
            <a:lvl9pPr marL="3886200" indent="-228600" algn="ctr" eaLnBrk="0" fontAlgn="base" hangingPunct="0">
              <a:spcBef>
                <a:spcPct val="0"/>
              </a:spcBef>
              <a:spcAft>
                <a:spcPct val="0"/>
              </a:spcAft>
              <a:defRPr u="sng">
                <a:solidFill>
                  <a:schemeClr val="tx1"/>
                </a:solidFill>
                <a:latin typeface="Verdana" pitchFamily="34" charset="0"/>
              </a:defRPr>
            </a:lvl9pPr>
          </a:lstStyle>
          <a:p>
            <a:pPr eaLnBrk="1" hangingPunct="1"/>
            <a:fld id="{50A1F96A-17B2-406F-B119-2A8F92DBFDBD}" type="slidenum">
              <a:rPr lang="tr-TR" u="none" smtClean="0"/>
              <a:pPr eaLnBrk="1" hangingPunct="1"/>
              <a:t>56</a:t>
            </a:fld>
            <a:endParaRPr lang="tr-TR" u="none"/>
          </a:p>
        </p:txBody>
      </p:sp>
    </p:spTree>
    <p:extLst>
      <p:ext uri="{BB962C8B-B14F-4D97-AF65-F5344CB8AC3E}">
        <p14:creationId xmlns:p14="http://schemas.microsoft.com/office/powerpoint/2010/main" val="19105127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2 İçerik Yer Tutucusu">
            <a:extLst>
              <a:ext uri="{FF2B5EF4-FFF2-40B4-BE49-F238E27FC236}">
                <a16:creationId xmlns:a16="http://schemas.microsoft.com/office/drawing/2014/main" id="{4D4E1A0B-7B2F-8E56-528B-A7411CD9D897}"/>
              </a:ext>
            </a:extLst>
          </p:cNvPr>
          <p:cNvSpPr>
            <a:spLocks noGrp="1"/>
          </p:cNvSpPr>
          <p:nvPr>
            <p:ph idx="1"/>
          </p:nvPr>
        </p:nvSpPr>
        <p:spPr>
          <a:xfrm>
            <a:off x="0" y="0"/>
            <a:ext cx="9144000" cy="6858000"/>
          </a:xfrm>
          <a:solidFill>
            <a:schemeClr val="tx2">
              <a:lumMod val="50000"/>
            </a:schemeClr>
          </a:solidFill>
        </p:spPr>
        <p:txBody>
          <a:bodyPr>
            <a:normAutofit/>
          </a:bodyPr>
          <a:lstStyle/>
          <a:p>
            <a:pPr marL="320040" indent="-320040" fontAlgn="auto">
              <a:spcAft>
                <a:spcPts val="0"/>
              </a:spcAft>
              <a:buFont typeface="Wingdings" pitchFamily="2" charset="2"/>
              <a:buNone/>
              <a:defRPr/>
            </a:pPr>
            <a:endParaRPr lang="tr-TR" altLang="tr-TR"/>
          </a:p>
          <a:p>
            <a:pPr marL="320040" indent="-320040" algn="ctr" fontAlgn="auto">
              <a:spcAft>
                <a:spcPts val="0"/>
              </a:spcAft>
              <a:buFont typeface="Wingdings" pitchFamily="2" charset="2"/>
              <a:buNone/>
              <a:defRPr/>
            </a:pPr>
            <a:endParaRPr lang="tr-TR" altLang="tr-TR" sz="2400" b="1">
              <a:solidFill>
                <a:srgbClr val="FF0000"/>
              </a:solidFill>
            </a:endParaRPr>
          </a:p>
          <a:p>
            <a:pPr marL="320040" indent="-320040" algn="ctr" fontAlgn="auto">
              <a:spcAft>
                <a:spcPts val="0"/>
              </a:spcAft>
              <a:buFont typeface="Wingdings" pitchFamily="2" charset="2"/>
              <a:buNone/>
              <a:defRPr/>
            </a:pPr>
            <a:endParaRPr lang="tr-TR" altLang="tr-TR" sz="2400" b="1">
              <a:solidFill>
                <a:srgbClr val="FF0000"/>
              </a:solidFill>
            </a:endParaRPr>
          </a:p>
          <a:p>
            <a:pPr marL="320040" indent="-320040" algn="ctr" fontAlgn="auto">
              <a:spcAft>
                <a:spcPts val="0"/>
              </a:spcAft>
              <a:buFont typeface="Wingdings" pitchFamily="2" charset="2"/>
              <a:buNone/>
              <a:defRPr/>
            </a:pPr>
            <a:r>
              <a:rPr lang="tr-TR" altLang="tr-TR" b="1">
                <a:solidFill>
                  <a:schemeClr val="bg1"/>
                </a:solidFill>
              </a:rPr>
              <a:t>VI .BİLEŞEN</a:t>
            </a:r>
          </a:p>
          <a:p>
            <a:pPr marL="320040" indent="-320040" algn="ctr" fontAlgn="auto">
              <a:spcAft>
                <a:spcPts val="0"/>
              </a:spcAft>
              <a:buFont typeface="Wingdings" pitchFamily="2" charset="2"/>
              <a:buNone/>
              <a:defRPr/>
            </a:pPr>
            <a:endParaRPr lang="tr-TR" altLang="tr-TR" b="1">
              <a:solidFill>
                <a:schemeClr val="bg1"/>
              </a:solidFill>
            </a:endParaRPr>
          </a:p>
          <a:p>
            <a:pPr marL="320040" indent="-320040" algn="ctr" fontAlgn="auto">
              <a:spcAft>
                <a:spcPts val="0"/>
              </a:spcAft>
              <a:buFont typeface="Wingdings" pitchFamily="2" charset="2"/>
              <a:buNone/>
              <a:defRPr/>
            </a:pPr>
            <a:r>
              <a:rPr lang="tr-TR" altLang="tr-TR" b="1">
                <a:solidFill>
                  <a:schemeClr val="bg1"/>
                </a:solidFill>
              </a:rPr>
              <a:t>BİLGİ VE İLETİŞİM</a:t>
            </a:r>
          </a:p>
          <a:p>
            <a:pPr marL="320040" indent="-320040" algn="ctr" fontAlgn="auto">
              <a:spcAft>
                <a:spcPts val="0"/>
              </a:spcAft>
              <a:buFont typeface="Wingdings" pitchFamily="2" charset="2"/>
              <a:buNone/>
              <a:defRPr/>
            </a:pPr>
            <a:endParaRPr lang="tr-TR" altLang="tr-TR" b="1">
              <a:solidFill>
                <a:schemeClr val="bg1"/>
              </a:solidFill>
            </a:endParaRPr>
          </a:p>
          <a:p>
            <a:pPr marL="320040" indent="-320040" algn="ctr" fontAlgn="auto">
              <a:spcAft>
                <a:spcPts val="0"/>
              </a:spcAft>
              <a:buFont typeface="Wingdings" pitchFamily="2" charset="2"/>
              <a:buNone/>
              <a:defRPr/>
            </a:pPr>
            <a:r>
              <a:rPr lang="tr-TR" altLang="tr-TR" b="1">
                <a:solidFill>
                  <a:schemeClr val="bg1"/>
                </a:solidFill>
              </a:rPr>
              <a:t>V. BİLEŞEN</a:t>
            </a:r>
          </a:p>
          <a:p>
            <a:pPr marL="320040" indent="-320040" algn="ctr" fontAlgn="auto">
              <a:spcAft>
                <a:spcPts val="0"/>
              </a:spcAft>
              <a:buFont typeface="Wingdings" pitchFamily="2" charset="2"/>
              <a:buNone/>
              <a:defRPr/>
            </a:pPr>
            <a:endParaRPr lang="tr-TR" altLang="tr-TR" b="1">
              <a:solidFill>
                <a:schemeClr val="bg1"/>
              </a:solidFill>
            </a:endParaRPr>
          </a:p>
          <a:p>
            <a:pPr marL="320040" indent="-320040" algn="ctr" fontAlgn="auto">
              <a:spcAft>
                <a:spcPts val="0"/>
              </a:spcAft>
              <a:buFont typeface="Wingdings" pitchFamily="2" charset="2"/>
              <a:buNone/>
              <a:defRPr/>
            </a:pPr>
            <a:r>
              <a:rPr lang="tr-TR" altLang="tr-TR" b="1">
                <a:solidFill>
                  <a:schemeClr val="bg1"/>
                </a:solidFill>
              </a:rPr>
              <a:t>İZLEME</a:t>
            </a:r>
          </a:p>
          <a:p>
            <a:pPr marL="320040" indent="-320040" fontAlgn="auto">
              <a:spcAft>
                <a:spcPts val="0"/>
              </a:spcAft>
              <a:buFont typeface="Wingdings" pitchFamily="2" charset="2"/>
              <a:buNone/>
              <a:defRPr/>
            </a:pPr>
            <a:endParaRPr lang="tr-TR" altLang="tr-TR">
              <a:solidFill>
                <a:srgbClr val="006666"/>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İçerik Yer Tutucusu 3">
            <a:extLst>
              <a:ext uri="{FF2B5EF4-FFF2-40B4-BE49-F238E27FC236}">
                <a16:creationId xmlns:a16="http://schemas.microsoft.com/office/drawing/2014/main" id="{19B1D2C9-4E40-DA9A-8108-AC8FB5CD6F16}"/>
              </a:ext>
            </a:extLst>
          </p:cNvPr>
          <p:cNvSpPr>
            <a:spLocks noGrp="1" noChangeArrowheads="1"/>
          </p:cNvSpPr>
          <p:nvPr>
            <p:ph idx="1"/>
          </p:nvPr>
        </p:nvSpPr>
        <p:spPr>
          <a:xfrm>
            <a:off x="1493838" y="2078038"/>
            <a:ext cx="5429250" cy="3635375"/>
          </a:xfrm>
        </p:spPr>
        <p:txBody>
          <a:bodyPr/>
          <a:lstStyle/>
          <a:p>
            <a:pPr marL="0" indent="0" algn="ctr">
              <a:buFont typeface="Wingdings" pitchFamily="2" charset="2"/>
              <a:buNone/>
            </a:pPr>
            <a:endParaRPr lang="tr-TR" altLang="tr-TR"/>
          </a:p>
          <a:p>
            <a:pPr marL="0" indent="0">
              <a:buFont typeface="Wingdings" pitchFamily="2" charset="2"/>
              <a:buNone/>
            </a:pPr>
            <a:endParaRPr lang="tr-TR" altLang="tr-TR"/>
          </a:p>
        </p:txBody>
      </p:sp>
      <p:grpSp>
        <p:nvGrpSpPr>
          <p:cNvPr id="53251" name="Group 3">
            <a:extLst>
              <a:ext uri="{FF2B5EF4-FFF2-40B4-BE49-F238E27FC236}">
                <a16:creationId xmlns:a16="http://schemas.microsoft.com/office/drawing/2014/main" id="{7E827B92-AEF9-7295-9511-8B2BB2CEE27D}"/>
              </a:ext>
            </a:extLst>
          </p:cNvPr>
          <p:cNvGrpSpPr>
            <a:grpSpLocks noChangeAspect="1"/>
          </p:cNvGrpSpPr>
          <p:nvPr/>
        </p:nvGrpSpPr>
        <p:grpSpPr bwMode="auto">
          <a:xfrm>
            <a:off x="1143000" y="1812925"/>
            <a:ext cx="6858000" cy="4187825"/>
            <a:chOff x="1514" y="2084"/>
            <a:chExt cx="7740" cy="5939"/>
          </a:xfrm>
        </p:grpSpPr>
        <p:sp>
          <p:nvSpPr>
            <p:cNvPr id="65541" name="AutoShape 15">
              <a:extLst>
                <a:ext uri="{FF2B5EF4-FFF2-40B4-BE49-F238E27FC236}">
                  <a16:creationId xmlns:a16="http://schemas.microsoft.com/office/drawing/2014/main" id="{EDBF1D0B-7221-66F6-D939-DD7EE3F53B2E}"/>
                </a:ext>
              </a:extLst>
            </p:cNvPr>
            <p:cNvSpPr>
              <a:spLocks noChangeAspect="1" noChangeArrowheads="1" noTextEdit="1"/>
            </p:cNvSpPr>
            <p:nvPr/>
          </p:nvSpPr>
          <p:spPr bwMode="auto">
            <a:xfrm>
              <a:off x="1514" y="2084"/>
              <a:ext cx="7740" cy="5939"/>
            </a:xfrm>
            <a:prstGeom prst="rect">
              <a:avLst/>
            </a:prstGeom>
            <a:solidFill>
              <a:srgbClr val="FFFFFF"/>
            </a:solidFill>
            <a:ln w="38100" cmpd="dbl">
              <a:solidFill>
                <a:srgbClr val="000000"/>
              </a:solidFill>
              <a:miter lim="800000"/>
              <a:headEnd/>
              <a:tailEnd/>
            </a:ln>
          </p:spPr>
          <p:txBody>
            <a:bodyPr/>
            <a:lstStyle/>
            <a:p>
              <a:pPr eaLnBrk="1" fontAlgn="auto" hangingPunct="1">
                <a:spcBef>
                  <a:spcPts val="0"/>
                </a:spcBef>
                <a:spcAft>
                  <a:spcPts val="0"/>
                </a:spcAft>
                <a:defRPr/>
              </a:pPr>
              <a:endParaRPr lang="en-GB" sz="1350">
                <a:latin typeface="+mn-lt"/>
              </a:endParaRPr>
            </a:p>
          </p:txBody>
        </p:sp>
        <p:sp>
          <p:nvSpPr>
            <p:cNvPr id="65542" name="AutoShape 14">
              <a:extLst>
                <a:ext uri="{FF2B5EF4-FFF2-40B4-BE49-F238E27FC236}">
                  <a16:creationId xmlns:a16="http://schemas.microsoft.com/office/drawing/2014/main" id="{DA5C6956-B28E-F6DE-D657-FB37CA6B3158}"/>
                </a:ext>
              </a:extLst>
            </p:cNvPr>
            <p:cNvSpPr>
              <a:spLocks noChangeArrowheads="1"/>
            </p:cNvSpPr>
            <p:nvPr/>
          </p:nvSpPr>
          <p:spPr bwMode="auto">
            <a:xfrm rot="-5078778">
              <a:off x="6346" y="2229"/>
              <a:ext cx="819" cy="1632"/>
            </a:xfrm>
            <a:prstGeom prst="curvedLeftArrow">
              <a:avLst>
                <a:gd name="adj1" fmla="val 39878"/>
                <a:gd name="adj2" fmla="val 79756"/>
                <a:gd name="adj3" fmla="val 33333"/>
              </a:avLst>
            </a:prstGeom>
            <a:solidFill>
              <a:srgbClr val="FF0000"/>
            </a:solidFill>
            <a:ln w="9525">
              <a:solidFill>
                <a:srgbClr val="000000"/>
              </a:solidFill>
              <a:miter lim="800000"/>
              <a:headEnd/>
              <a:tailEnd/>
            </a:ln>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fontAlgn="auto" hangingPunct="1">
                <a:spcBef>
                  <a:spcPct val="0"/>
                </a:spcBef>
                <a:spcAft>
                  <a:spcPts val="0"/>
                </a:spcAft>
                <a:buClrTx/>
                <a:buSzTx/>
                <a:buFontTx/>
                <a:buNone/>
                <a:defRPr/>
              </a:pPr>
              <a:endParaRPr lang="tr-TR" altLang="tr-TR" sz="1350"/>
            </a:p>
          </p:txBody>
        </p:sp>
        <p:sp>
          <p:nvSpPr>
            <p:cNvPr id="65543" name="Text Box 13">
              <a:extLst>
                <a:ext uri="{FF2B5EF4-FFF2-40B4-BE49-F238E27FC236}">
                  <a16:creationId xmlns:a16="http://schemas.microsoft.com/office/drawing/2014/main" id="{BAABA2C6-2327-7FA2-A3FC-19A77CD17271}"/>
                </a:ext>
              </a:extLst>
            </p:cNvPr>
            <p:cNvSpPr txBox="1">
              <a:spLocks noChangeArrowheads="1"/>
            </p:cNvSpPr>
            <p:nvPr/>
          </p:nvSpPr>
          <p:spPr bwMode="auto">
            <a:xfrm>
              <a:off x="3938" y="2422"/>
              <a:ext cx="2161" cy="635"/>
            </a:xfrm>
            <a:prstGeom prst="rect">
              <a:avLst/>
            </a:prstGeom>
            <a:solidFill>
              <a:srgbClr val="FFFFFF"/>
            </a:solidFill>
            <a:ln>
              <a:noFill/>
            </a:ln>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fontAlgn="auto" hangingPunct="1">
                <a:spcBef>
                  <a:spcPct val="0"/>
                </a:spcBef>
                <a:spcAft>
                  <a:spcPts val="0"/>
                </a:spcAft>
                <a:buClrTx/>
                <a:buSzTx/>
                <a:buFontTx/>
                <a:buNone/>
                <a:defRPr/>
              </a:pPr>
              <a:endParaRPr lang="tr-TR" altLang="tr-TR" sz="900" b="1">
                <a:latin typeface="Century Gothic" panose="020B0502020202020204" pitchFamily="34" charset="0"/>
                <a:ea typeface="Times New Roman" panose="02020603050405020304" pitchFamily="18" charset="0"/>
                <a:cs typeface="Arial" panose="020B0604020202020204" pitchFamily="34" charset="0"/>
              </a:endParaRPr>
            </a:p>
            <a:p>
              <a:pPr algn="ctr" eaLnBrk="1" fontAlgn="auto" hangingPunct="1">
                <a:spcBef>
                  <a:spcPct val="0"/>
                </a:spcBef>
                <a:spcAft>
                  <a:spcPts val="0"/>
                </a:spcAft>
                <a:buClrTx/>
                <a:buSzTx/>
                <a:buFontTx/>
                <a:buNone/>
                <a:defRPr/>
              </a:pPr>
              <a:r>
                <a:rPr lang="tr-TR" altLang="tr-TR" sz="1050" b="1">
                  <a:latin typeface="Century Gothic" panose="020B0502020202020204" pitchFamily="34" charset="0"/>
                  <a:ea typeface="Times New Roman" panose="02020603050405020304" pitchFamily="18" charset="0"/>
                  <a:cs typeface="Arial" panose="020B0604020202020204" pitchFamily="34" charset="0"/>
                </a:rPr>
                <a:t>Bilgi İhtiyacının Planlanması</a:t>
              </a:r>
              <a:endParaRPr lang="tr-TR" altLang="tr-TR" sz="1050" b="1">
                <a:latin typeface="Arial" panose="020B0604020202020204" pitchFamily="34" charset="0"/>
                <a:ea typeface="Times New Roman" panose="02020603050405020304" pitchFamily="18" charset="0"/>
                <a:cs typeface="Arial" panose="020B0604020202020204" pitchFamily="34" charset="0"/>
              </a:endParaRPr>
            </a:p>
          </p:txBody>
        </p:sp>
        <p:sp>
          <p:nvSpPr>
            <p:cNvPr id="65544" name="Text Box 12">
              <a:extLst>
                <a:ext uri="{FF2B5EF4-FFF2-40B4-BE49-F238E27FC236}">
                  <a16:creationId xmlns:a16="http://schemas.microsoft.com/office/drawing/2014/main" id="{E5C32760-CD90-3D52-9A7F-DA4F1C09DCF2}"/>
                </a:ext>
              </a:extLst>
            </p:cNvPr>
            <p:cNvSpPr txBox="1">
              <a:spLocks noChangeArrowheads="1"/>
            </p:cNvSpPr>
            <p:nvPr/>
          </p:nvSpPr>
          <p:spPr bwMode="auto">
            <a:xfrm>
              <a:off x="7009" y="6118"/>
              <a:ext cx="2161" cy="720"/>
            </a:xfrm>
            <a:prstGeom prst="rect">
              <a:avLst/>
            </a:prstGeom>
            <a:solidFill>
              <a:srgbClr val="FFFFFF"/>
            </a:solidFill>
            <a:ln>
              <a:noFill/>
            </a:ln>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fontAlgn="auto" hangingPunct="1">
                <a:spcBef>
                  <a:spcPct val="0"/>
                </a:spcBef>
                <a:spcAft>
                  <a:spcPts val="0"/>
                </a:spcAft>
                <a:buClrTx/>
                <a:buSzTx/>
                <a:buFontTx/>
                <a:buNone/>
                <a:defRPr/>
              </a:pPr>
              <a:r>
                <a:rPr lang="tr-TR" altLang="tr-TR" sz="1050" b="1">
                  <a:latin typeface="Century Gothic" panose="020B0502020202020204" pitchFamily="34" charset="0"/>
                  <a:ea typeface="Times New Roman" panose="02020603050405020304" pitchFamily="18" charset="0"/>
                  <a:cs typeface="Arial" panose="020B0604020202020204" pitchFamily="34" charset="0"/>
                </a:rPr>
                <a:t>Bilginin Sınıflandırılması, Depolanması, Yorumlanması</a:t>
              </a:r>
              <a:endParaRPr lang="tr-TR" altLang="tr-TR" sz="1050" b="1">
                <a:latin typeface="Arial" panose="020B0604020202020204" pitchFamily="34" charset="0"/>
                <a:ea typeface="Times New Roman" panose="02020603050405020304" pitchFamily="18" charset="0"/>
                <a:cs typeface="Arial" panose="020B0604020202020204" pitchFamily="34" charset="0"/>
              </a:endParaRPr>
            </a:p>
          </p:txBody>
        </p:sp>
        <p:sp>
          <p:nvSpPr>
            <p:cNvPr id="65545" name="Text Box 11">
              <a:extLst>
                <a:ext uri="{FF2B5EF4-FFF2-40B4-BE49-F238E27FC236}">
                  <a16:creationId xmlns:a16="http://schemas.microsoft.com/office/drawing/2014/main" id="{AEDD8AE0-8007-DC4C-3854-AD24A3B09AE0}"/>
                </a:ext>
              </a:extLst>
            </p:cNvPr>
            <p:cNvSpPr txBox="1">
              <a:spLocks noChangeArrowheads="1"/>
            </p:cNvSpPr>
            <p:nvPr/>
          </p:nvSpPr>
          <p:spPr bwMode="auto">
            <a:xfrm>
              <a:off x="6731" y="3685"/>
              <a:ext cx="2163" cy="943"/>
            </a:xfrm>
            <a:prstGeom prst="rect">
              <a:avLst/>
            </a:prstGeom>
            <a:solidFill>
              <a:srgbClr val="FFFFFF"/>
            </a:solidFill>
            <a:ln>
              <a:noFill/>
            </a:ln>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fontAlgn="auto" hangingPunct="1">
                <a:spcBef>
                  <a:spcPct val="0"/>
                </a:spcBef>
                <a:spcAft>
                  <a:spcPts val="0"/>
                </a:spcAft>
                <a:buClrTx/>
                <a:buSzTx/>
                <a:buFontTx/>
                <a:buNone/>
                <a:defRPr/>
              </a:pPr>
              <a:r>
                <a:rPr lang="tr-TR" altLang="tr-TR" sz="1050" b="1">
                  <a:latin typeface="Century Gothic" panose="020B0502020202020204" pitchFamily="34" charset="0"/>
                  <a:ea typeface="Times New Roman" panose="02020603050405020304" pitchFamily="18" charset="0"/>
                  <a:cs typeface="Arial" panose="020B0604020202020204" pitchFamily="34" charset="0"/>
                </a:rPr>
                <a:t>Bilginin Oluşturulması ve Toplanması</a:t>
              </a:r>
              <a:endParaRPr lang="tr-TR" altLang="tr-TR" sz="1050" b="1">
                <a:latin typeface="Arial" panose="020B0604020202020204" pitchFamily="34" charset="0"/>
                <a:ea typeface="Times New Roman" panose="02020603050405020304" pitchFamily="18" charset="0"/>
                <a:cs typeface="Arial" panose="020B0604020202020204" pitchFamily="34" charset="0"/>
              </a:endParaRPr>
            </a:p>
          </p:txBody>
        </p:sp>
        <p:sp>
          <p:nvSpPr>
            <p:cNvPr id="65546" name="AutoShape 10">
              <a:extLst>
                <a:ext uri="{FF2B5EF4-FFF2-40B4-BE49-F238E27FC236}">
                  <a16:creationId xmlns:a16="http://schemas.microsoft.com/office/drawing/2014/main" id="{688FA95A-D9B0-267D-0ED5-D656754FF4D7}"/>
                </a:ext>
              </a:extLst>
            </p:cNvPr>
            <p:cNvSpPr>
              <a:spLocks noChangeArrowheads="1"/>
            </p:cNvSpPr>
            <p:nvPr/>
          </p:nvSpPr>
          <p:spPr bwMode="auto">
            <a:xfrm rot="335837">
              <a:off x="7756" y="4448"/>
              <a:ext cx="801" cy="1578"/>
            </a:xfrm>
            <a:prstGeom prst="curvedLeftArrow">
              <a:avLst>
                <a:gd name="adj1" fmla="val 39401"/>
                <a:gd name="adj2" fmla="val 78801"/>
                <a:gd name="adj3" fmla="val 33333"/>
              </a:avLst>
            </a:prstGeom>
            <a:solidFill>
              <a:srgbClr val="FF99CC"/>
            </a:solidFill>
            <a:ln w="9525">
              <a:solidFill>
                <a:srgbClr val="000000"/>
              </a:solidFill>
              <a:miter lim="800000"/>
              <a:headEnd/>
              <a:tailEnd/>
            </a:ln>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fontAlgn="auto" hangingPunct="1">
                <a:spcBef>
                  <a:spcPct val="0"/>
                </a:spcBef>
                <a:spcAft>
                  <a:spcPts val="0"/>
                </a:spcAft>
                <a:buClrTx/>
                <a:buSzTx/>
                <a:buFontTx/>
                <a:buNone/>
                <a:defRPr/>
              </a:pPr>
              <a:endParaRPr lang="tr-TR" altLang="tr-TR" sz="1350"/>
            </a:p>
          </p:txBody>
        </p:sp>
        <p:sp>
          <p:nvSpPr>
            <p:cNvPr id="65547" name="AutoShape 9">
              <a:extLst>
                <a:ext uri="{FF2B5EF4-FFF2-40B4-BE49-F238E27FC236}">
                  <a16:creationId xmlns:a16="http://schemas.microsoft.com/office/drawing/2014/main" id="{69DC7F58-19EC-648A-329F-FA8930C90FE9}"/>
                </a:ext>
              </a:extLst>
            </p:cNvPr>
            <p:cNvSpPr>
              <a:spLocks noChangeArrowheads="1"/>
            </p:cNvSpPr>
            <p:nvPr/>
          </p:nvSpPr>
          <p:spPr bwMode="auto">
            <a:xfrm rot="3965262">
              <a:off x="6590" y="6735"/>
              <a:ext cx="687" cy="1695"/>
            </a:xfrm>
            <a:prstGeom prst="curvedLeftArrow">
              <a:avLst>
                <a:gd name="adj1" fmla="val 49374"/>
                <a:gd name="adj2" fmla="val 98748"/>
                <a:gd name="adj3" fmla="val 33333"/>
              </a:avLst>
            </a:prstGeom>
            <a:solidFill>
              <a:srgbClr val="FF6600"/>
            </a:solidFill>
            <a:ln w="9525">
              <a:solidFill>
                <a:srgbClr val="000000"/>
              </a:solidFill>
              <a:miter lim="800000"/>
              <a:headEnd/>
              <a:tailEnd/>
            </a:ln>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fontAlgn="auto" hangingPunct="1">
                <a:spcBef>
                  <a:spcPct val="0"/>
                </a:spcBef>
                <a:spcAft>
                  <a:spcPts val="0"/>
                </a:spcAft>
                <a:buClrTx/>
                <a:buSzTx/>
                <a:buFontTx/>
                <a:buNone/>
                <a:defRPr/>
              </a:pPr>
              <a:endParaRPr lang="tr-TR" altLang="tr-TR" sz="1350"/>
            </a:p>
          </p:txBody>
        </p:sp>
        <p:sp>
          <p:nvSpPr>
            <p:cNvPr id="65548" name="Text Box 8">
              <a:extLst>
                <a:ext uri="{FF2B5EF4-FFF2-40B4-BE49-F238E27FC236}">
                  <a16:creationId xmlns:a16="http://schemas.microsoft.com/office/drawing/2014/main" id="{82E8757F-A052-8A29-A612-F7B03056738C}"/>
                </a:ext>
              </a:extLst>
            </p:cNvPr>
            <p:cNvSpPr txBox="1">
              <a:spLocks noChangeArrowheads="1"/>
            </p:cNvSpPr>
            <p:nvPr/>
          </p:nvSpPr>
          <p:spPr bwMode="auto">
            <a:xfrm>
              <a:off x="1820" y="4628"/>
              <a:ext cx="2394" cy="901"/>
            </a:xfrm>
            <a:prstGeom prst="rect">
              <a:avLst/>
            </a:prstGeom>
            <a:solidFill>
              <a:srgbClr val="FFFFFF"/>
            </a:solidFill>
            <a:ln>
              <a:noFill/>
            </a:ln>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fontAlgn="auto" hangingPunct="1">
                <a:spcBef>
                  <a:spcPct val="0"/>
                </a:spcBef>
                <a:spcAft>
                  <a:spcPts val="0"/>
                </a:spcAft>
                <a:buClrTx/>
                <a:buSzTx/>
                <a:buFontTx/>
                <a:buNone/>
                <a:defRPr/>
              </a:pPr>
              <a:r>
                <a:rPr lang="tr-TR" altLang="tr-TR" sz="1050" b="1">
                  <a:latin typeface="Century Gothic" panose="020B0502020202020204" pitchFamily="34" charset="0"/>
                  <a:ea typeface="Times New Roman" panose="02020603050405020304" pitchFamily="18" charset="0"/>
                  <a:cs typeface="Arial" panose="020B0604020202020204" pitchFamily="34" charset="0"/>
                </a:rPr>
                <a:t>Bilginin Gözden Geçirilmesi ve Korunması</a:t>
              </a:r>
              <a:endParaRPr lang="tr-TR" altLang="tr-TR" sz="1050" b="1">
                <a:latin typeface="Arial" panose="020B0604020202020204" pitchFamily="34" charset="0"/>
                <a:ea typeface="Times New Roman" panose="02020603050405020304" pitchFamily="18" charset="0"/>
                <a:cs typeface="Arial" panose="020B0604020202020204" pitchFamily="34" charset="0"/>
              </a:endParaRPr>
            </a:p>
          </p:txBody>
        </p:sp>
        <p:sp>
          <p:nvSpPr>
            <p:cNvPr id="65549" name="Text Box 7">
              <a:extLst>
                <a:ext uri="{FF2B5EF4-FFF2-40B4-BE49-F238E27FC236}">
                  <a16:creationId xmlns:a16="http://schemas.microsoft.com/office/drawing/2014/main" id="{991182F1-BE33-B847-F6F8-EB8712B7A749}"/>
                </a:ext>
              </a:extLst>
            </p:cNvPr>
            <p:cNvSpPr txBox="1">
              <a:spLocks noChangeArrowheads="1"/>
            </p:cNvSpPr>
            <p:nvPr/>
          </p:nvSpPr>
          <p:spPr bwMode="auto">
            <a:xfrm>
              <a:off x="3954" y="7037"/>
              <a:ext cx="2145" cy="579"/>
            </a:xfrm>
            <a:prstGeom prst="rect">
              <a:avLst/>
            </a:prstGeom>
            <a:solidFill>
              <a:srgbClr val="FFFFFF"/>
            </a:solidFill>
            <a:ln>
              <a:noFill/>
            </a:ln>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fontAlgn="auto" hangingPunct="1">
                <a:spcBef>
                  <a:spcPct val="0"/>
                </a:spcBef>
                <a:spcAft>
                  <a:spcPts val="0"/>
                </a:spcAft>
                <a:buClrTx/>
                <a:buSzTx/>
                <a:buFontTx/>
                <a:buNone/>
                <a:defRPr/>
              </a:pPr>
              <a:r>
                <a:rPr lang="tr-TR" altLang="tr-TR" sz="1050" b="1">
                  <a:latin typeface="Century Gothic" panose="020B0502020202020204" pitchFamily="34" charset="0"/>
                  <a:ea typeface="Times New Roman" panose="02020603050405020304" pitchFamily="18" charset="0"/>
                  <a:cs typeface="Arial" panose="020B0604020202020204" pitchFamily="34" charset="0"/>
                </a:rPr>
                <a:t>Bilginin Kullanılması ve Paylaşımı</a:t>
              </a:r>
              <a:endParaRPr lang="tr-TR" altLang="tr-TR" sz="1050" b="1">
                <a:latin typeface="Arial" panose="020B0604020202020204" pitchFamily="34" charset="0"/>
                <a:ea typeface="Times New Roman" panose="02020603050405020304" pitchFamily="18" charset="0"/>
                <a:cs typeface="Arial" panose="020B0604020202020204" pitchFamily="34" charset="0"/>
              </a:endParaRPr>
            </a:p>
          </p:txBody>
        </p:sp>
        <p:sp>
          <p:nvSpPr>
            <p:cNvPr id="65550" name="AutoShape 6">
              <a:extLst>
                <a:ext uri="{FF2B5EF4-FFF2-40B4-BE49-F238E27FC236}">
                  <a16:creationId xmlns:a16="http://schemas.microsoft.com/office/drawing/2014/main" id="{7ED6E447-4DFA-6446-DDE1-6F11955BEA26}"/>
                </a:ext>
              </a:extLst>
            </p:cNvPr>
            <p:cNvSpPr>
              <a:spLocks noChangeArrowheads="1"/>
            </p:cNvSpPr>
            <p:nvPr/>
          </p:nvSpPr>
          <p:spPr bwMode="auto">
            <a:xfrm rot="10222643">
              <a:off x="2550" y="5749"/>
              <a:ext cx="1129" cy="1709"/>
            </a:xfrm>
            <a:prstGeom prst="curvedLeftArrow">
              <a:avLst>
                <a:gd name="adj1" fmla="val 30230"/>
                <a:gd name="adj2" fmla="val 60460"/>
                <a:gd name="adj3" fmla="val 33333"/>
              </a:avLst>
            </a:prstGeom>
            <a:solidFill>
              <a:srgbClr val="00CCFF"/>
            </a:solidFill>
            <a:ln w="9525">
              <a:solidFill>
                <a:srgbClr val="000000"/>
              </a:solidFill>
              <a:miter lim="800000"/>
              <a:headEnd/>
              <a:tailEnd/>
            </a:ln>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fontAlgn="auto" hangingPunct="1">
                <a:spcBef>
                  <a:spcPct val="0"/>
                </a:spcBef>
                <a:spcAft>
                  <a:spcPts val="0"/>
                </a:spcAft>
                <a:buClrTx/>
                <a:buSzTx/>
                <a:buFontTx/>
                <a:buNone/>
                <a:defRPr/>
              </a:pPr>
              <a:endParaRPr lang="tr-TR" altLang="tr-TR" sz="1350"/>
            </a:p>
          </p:txBody>
        </p:sp>
        <p:sp>
          <p:nvSpPr>
            <p:cNvPr id="65551" name="AutoShape 5">
              <a:extLst>
                <a:ext uri="{FF2B5EF4-FFF2-40B4-BE49-F238E27FC236}">
                  <a16:creationId xmlns:a16="http://schemas.microsoft.com/office/drawing/2014/main" id="{18D2557D-A3C2-0A8C-4DE1-41465D88CC67}"/>
                </a:ext>
              </a:extLst>
            </p:cNvPr>
            <p:cNvSpPr>
              <a:spLocks noChangeArrowheads="1"/>
            </p:cNvSpPr>
            <p:nvPr/>
          </p:nvSpPr>
          <p:spPr bwMode="auto">
            <a:xfrm rot="-9510078">
              <a:off x="2885" y="2678"/>
              <a:ext cx="1140" cy="1625"/>
            </a:xfrm>
            <a:prstGeom prst="curvedLeftArrow">
              <a:avLst>
                <a:gd name="adj1" fmla="val 28466"/>
                <a:gd name="adj2" fmla="val 56933"/>
                <a:gd name="adj3" fmla="val 33333"/>
              </a:avLst>
            </a:prstGeom>
            <a:solidFill>
              <a:srgbClr val="99CCFF"/>
            </a:solidFill>
            <a:ln w="9525">
              <a:solidFill>
                <a:srgbClr val="000000"/>
              </a:solidFill>
              <a:miter lim="800000"/>
              <a:headEnd/>
              <a:tailEnd/>
            </a:ln>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eaLnBrk="1" fontAlgn="auto" hangingPunct="1">
                <a:spcBef>
                  <a:spcPct val="0"/>
                </a:spcBef>
                <a:spcAft>
                  <a:spcPts val="0"/>
                </a:spcAft>
                <a:buClrTx/>
                <a:buSzTx/>
                <a:buFontTx/>
                <a:buNone/>
                <a:defRPr/>
              </a:pPr>
              <a:endParaRPr lang="tr-TR" altLang="tr-TR" sz="1350"/>
            </a:p>
          </p:txBody>
        </p:sp>
        <p:sp>
          <p:nvSpPr>
            <p:cNvPr id="53264" name="Oval 4">
              <a:extLst>
                <a:ext uri="{FF2B5EF4-FFF2-40B4-BE49-F238E27FC236}">
                  <a16:creationId xmlns:a16="http://schemas.microsoft.com/office/drawing/2014/main" id="{6E7DF5AE-1D53-E834-B43F-1AFD61DE476C}"/>
                </a:ext>
              </a:extLst>
            </p:cNvPr>
            <p:cNvSpPr>
              <a:spLocks noChangeArrowheads="1"/>
            </p:cNvSpPr>
            <p:nvPr/>
          </p:nvSpPr>
          <p:spPr bwMode="auto">
            <a:xfrm>
              <a:off x="4214" y="4424"/>
              <a:ext cx="2340" cy="1260"/>
            </a:xfrm>
            <a:prstGeom prst="ellipse">
              <a:avLst/>
            </a:prstGeom>
            <a:solidFill>
              <a:srgbClr val="FFFFFF"/>
            </a:solidFill>
            <a:ln w="9525">
              <a:solidFill>
                <a:srgbClr val="000000"/>
              </a:solidFill>
              <a:round/>
              <a:headEnd/>
              <a:tailEnd/>
            </a:ln>
          </p:spPr>
          <p:txBody>
            <a:bodyPr/>
            <a:lstStyle>
              <a:lvl1pPr>
                <a:spcBef>
                  <a:spcPts val="700"/>
                </a:spcBef>
                <a:buClr>
                  <a:schemeClr val="accent2"/>
                </a:buClr>
                <a:buSzPct val="60000"/>
                <a:buFont typeface="Wingdings" pitchFamily="2" charset="2"/>
                <a:buChar char=""/>
                <a:defRPr sz="2900">
                  <a:solidFill>
                    <a:schemeClr val="tx1"/>
                  </a:solidFill>
                  <a:latin typeface="Candara" panose="020E0502030303020204" pitchFamily="34" charset="0"/>
                </a:defRPr>
              </a:lvl1pPr>
              <a:lvl2pPr marL="742950" indent="-285750">
                <a:spcBef>
                  <a:spcPts val="550"/>
                </a:spcBef>
                <a:buClr>
                  <a:schemeClr val="accent1"/>
                </a:buClr>
                <a:buSzPct val="70000"/>
                <a:buFont typeface="Wingdings 2" pitchFamily="2" charset="2"/>
                <a:buChar char=""/>
                <a:defRPr sz="2600">
                  <a:solidFill>
                    <a:schemeClr val="tx1"/>
                  </a:solidFill>
                  <a:latin typeface="Candara" panose="020E0502030303020204" pitchFamily="34" charset="0"/>
                </a:defRPr>
              </a:lvl2pPr>
              <a:lvl3pPr marL="1143000" indent="-228600">
                <a:spcBef>
                  <a:spcPts val="500"/>
                </a:spcBef>
                <a:buClr>
                  <a:schemeClr val="accent2"/>
                </a:buClr>
                <a:buSzPct val="75000"/>
                <a:buFont typeface="Wingdings" pitchFamily="2" charset="2"/>
                <a:buChar char=""/>
                <a:defRPr sz="2300">
                  <a:solidFill>
                    <a:schemeClr val="tx1"/>
                  </a:solidFill>
                  <a:latin typeface="Candara" panose="020E0502030303020204" pitchFamily="34" charset="0"/>
                </a:defRPr>
              </a:lvl3pPr>
              <a:lvl4pPr marL="1600200" indent="-228600">
                <a:spcBef>
                  <a:spcPts val="400"/>
                </a:spcBef>
                <a:buClr>
                  <a:srgbClr val="E7BC29"/>
                </a:buClr>
                <a:buSzPct val="75000"/>
                <a:buFont typeface="Wingdings" pitchFamily="2" charset="2"/>
                <a:buChar char=""/>
                <a:defRPr sz="2000">
                  <a:solidFill>
                    <a:schemeClr val="tx1"/>
                  </a:solidFill>
                  <a:latin typeface="Candara" panose="020E0502030303020204" pitchFamily="34" charset="0"/>
                </a:defRPr>
              </a:lvl4pPr>
              <a:lvl5pPr marL="2057400" indent="-228600">
                <a:spcBef>
                  <a:spcPts val="400"/>
                </a:spcBef>
                <a:buClr>
                  <a:srgbClr val="D092A7"/>
                </a:buClr>
                <a:buSzPct val="65000"/>
                <a:buFont typeface="Wingdings" pitchFamily="2" charset="2"/>
                <a:buChar char=""/>
                <a:defRPr sz="2000">
                  <a:solidFill>
                    <a:schemeClr val="tx1"/>
                  </a:solidFill>
                  <a:latin typeface="Candara" panose="020E0502030303020204" pitchFamily="34" charset="0"/>
                </a:defRPr>
              </a:lvl5pPr>
              <a:lvl6pPr marL="25146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6pPr>
              <a:lvl7pPr marL="29718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7pPr>
              <a:lvl8pPr marL="34290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8pPr>
              <a:lvl9pPr marL="38862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9pPr>
            </a:lstStyle>
            <a:p>
              <a:pPr algn="ctr" eaLnBrk="1" hangingPunct="1">
                <a:spcBef>
                  <a:spcPct val="0"/>
                </a:spcBef>
                <a:buClrTx/>
                <a:buSzTx/>
                <a:buFontTx/>
                <a:buNone/>
              </a:pPr>
              <a:r>
                <a:rPr lang="tr-TR" altLang="tr-TR" sz="1500" b="1">
                  <a:solidFill>
                    <a:srgbClr val="000099"/>
                  </a:solidFill>
                  <a:latin typeface="Century Gothic" panose="020B0502020202020204" pitchFamily="34" charset="0"/>
                  <a:ea typeface="Times New Roman" panose="02020603050405020304" pitchFamily="18" charset="0"/>
                  <a:cs typeface="Arial" panose="020B0604020202020204" pitchFamily="34" charset="0"/>
                </a:rPr>
                <a:t>BİLGİ YÖNETİMİ SÜRECİ</a:t>
              </a:r>
              <a:endParaRPr lang="tr-TR" altLang="tr-TR" sz="1500" b="1">
                <a:solidFill>
                  <a:srgbClr val="000099"/>
                </a:solidFill>
                <a:latin typeface="Arial" panose="020B0604020202020204" pitchFamily="34" charset="0"/>
                <a:ea typeface="Times New Roman" panose="02020603050405020304" pitchFamily="18" charset="0"/>
                <a:cs typeface="Arial" panose="020B0604020202020204" pitchFamily="34" charset="0"/>
              </a:endParaRPr>
            </a:p>
          </p:txBody>
        </p:sp>
      </p:grpSp>
      <p:sp>
        <p:nvSpPr>
          <p:cNvPr id="54276" name="Başlık 1">
            <a:extLst>
              <a:ext uri="{FF2B5EF4-FFF2-40B4-BE49-F238E27FC236}">
                <a16:creationId xmlns:a16="http://schemas.microsoft.com/office/drawing/2014/main" id="{AEEFA124-4693-19DA-563D-DDECAD4B2E3C}"/>
              </a:ext>
            </a:extLst>
          </p:cNvPr>
          <p:cNvSpPr txBox="1">
            <a:spLocks/>
          </p:cNvSpPr>
          <p:nvPr/>
        </p:nvSpPr>
        <p:spPr bwMode="auto">
          <a:xfrm>
            <a:off x="1143000" y="857250"/>
            <a:ext cx="6858000" cy="955675"/>
          </a:xfrm>
          <a:prstGeom prst="rect">
            <a:avLst/>
          </a:prstGeom>
          <a:solidFill>
            <a:schemeClr val="accent6">
              <a:lumMod val="75000"/>
            </a:schemeClr>
          </a:solidFill>
          <a:ln>
            <a:noFill/>
          </a:ln>
        </p:spPr>
        <p:txBody>
          <a:bodyPr anchor="ctr"/>
          <a:lstStyle>
            <a:lvl1pPr marL="342900" indent="-342900"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auto" hangingPunct="1">
              <a:spcBef>
                <a:spcPct val="0"/>
              </a:spcBef>
              <a:spcAft>
                <a:spcPts val="0"/>
              </a:spcAft>
              <a:buFontTx/>
              <a:buNone/>
              <a:defRPr/>
            </a:pPr>
            <a:br>
              <a:rPr lang="tr-TR" altLang="tr-TR" sz="2100" b="1">
                <a:solidFill>
                  <a:schemeClr val="bg1"/>
                </a:solidFill>
              </a:rPr>
            </a:br>
            <a:r>
              <a:rPr lang="tr-TR" altLang="tr-TR" sz="2100" b="1">
                <a:solidFill>
                  <a:schemeClr val="bg1"/>
                </a:solidFill>
              </a:rPr>
              <a:t>Bilgi yönetimi</a:t>
            </a:r>
            <a:br>
              <a:rPr lang="tr-TR" altLang="tr-TR" sz="2100" b="1">
                <a:solidFill>
                  <a:schemeClr val="bg1"/>
                </a:solidFill>
              </a:rPr>
            </a:br>
            <a:r>
              <a:rPr lang="tr-TR" altLang="tr-TR" sz="2100" b="1">
                <a:solidFill>
                  <a:schemeClr val="bg1"/>
                </a:solidFill>
              </a:rPr>
              <a:t> </a:t>
            </a:r>
            <a:endParaRPr lang="tr-TR" altLang="tr-TR" sz="3300">
              <a:solidFill>
                <a:schemeClr val="bg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Başlık 1">
            <a:extLst>
              <a:ext uri="{FF2B5EF4-FFF2-40B4-BE49-F238E27FC236}">
                <a16:creationId xmlns:a16="http://schemas.microsoft.com/office/drawing/2014/main" id="{52B9D0F3-92DE-3349-B9FE-5214187BB603}"/>
              </a:ext>
            </a:extLst>
          </p:cNvPr>
          <p:cNvSpPr>
            <a:spLocks noGrp="1"/>
          </p:cNvSpPr>
          <p:nvPr>
            <p:ph type="title"/>
          </p:nvPr>
        </p:nvSpPr>
        <p:spPr>
          <a:xfrm>
            <a:off x="1115616" y="21634"/>
            <a:ext cx="6858000" cy="1143000"/>
          </a:xfrm>
          <a:solidFill>
            <a:schemeClr val="accent6">
              <a:lumMod val="75000"/>
            </a:schemeClr>
          </a:solidFill>
        </p:spPr>
        <p:txBody>
          <a:bodyPr>
            <a:normAutofit/>
          </a:bodyPr>
          <a:lstStyle/>
          <a:p>
            <a:pPr marL="257175" indent="-257175" fontAlgn="auto">
              <a:spcAft>
                <a:spcPts val="0"/>
              </a:spcAft>
              <a:defRPr/>
            </a:pPr>
            <a:br>
              <a:rPr lang="tr-TR" altLang="tr-TR" sz="2100" b="1">
                <a:solidFill>
                  <a:schemeClr val="bg1"/>
                </a:solidFill>
              </a:rPr>
            </a:br>
            <a:r>
              <a:rPr lang="tr-TR" altLang="tr-TR" sz="2100" b="1">
                <a:solidFill>
                  <a:schemeClr val="bg1"/>
                </a:solidFill>
              </a:rPr>
              <a:t>Bilgi güvenliği</a:t>
            </a:r>
            <a:br>
              <a:rPr lang="tr-TR" altLang="tr-TR" sz="2100" b="1">
                <a:solidFill>
                  <a:schemeClr val="bg1"/>
                </a:solidFill>
              </a:rPr>
            </a:br>
            <a:r>
              <a:rPr lang="tr-TR" altLang="tr-TR" sz="2100" b="1">
                <a:solidFill>
                  <a:schemeClr val="bg1"/>
                </a:solidFill>
              </a:rPr>
              <a:t> </a:t>
            </a:r>
            <a:endParaRPr lang="tr-TR" altLang="tr-TR">
              <a:solidFill>
                <a:schemeClr val="bg1"/>
              </a:solidFill>
            </a:endParaRPr>
          </a:p>
        </p:txBody>
      </p:sp>
      <p:sp>
        <p:nvSpPr>
          <p:cNvPr id="3" name="İçerik Yer Tutucusu 2">
            <a:extLst>
              <a:ext uri="{FF2B5EF4-FFF2-40B4-BE49-F238E27FC236}">
                <a16:creationId xmlns:a16="http://schemas.microsoft.com/office/drawing/2014/main" id="{209FC105-B6DD-EF36-117E-7132FAC65CD4}"/>
              </a:ext>
            </a:extLst>
          </p:cNvPr>
          <p:cNvSpPr>
            <a:spLocks noGrp="1"/>
          </p:cNvSpPr>
          <p:nvPr>
            <p:ph idx="1"/>
          </p:nvPr>
        </p:nvSpPr>
        <p:spPr>
          <a:xfrm>
            <a:off x="74950" y="2000249"/>
            <a:ext cx="9069049" cy="4685363"/>
          </a:xfrm>
        </p:spPr>
        <p:txBody>
          <a:bodyPr rtlCol="0">
            <a:normAutofit fontScale="62500" lnSpcReduction="20000"/>
          </a:bodyPr>
          <a:lstStyle/>
          <a:p>
            <a:pPr marL="320040" indent="-320040" algn="ctr" fontAlgn="auto">
              <a:spcAft>
                <a:spcPts val="0"/>
              </a:spcAft>
              <a:buFont typeface="Wingdings"/>
              <a:buNone/>
              <a:defRPr/>
            </a:pPr>
            <a:endParaRPr lang="tr-TR" sz="1500" dirty="0">
              <a:solidFill>
                <a:srgbClr val="FF0000"/>
              </a:solidFill>
            </a:endParaRPr>
          </a:p>
          <a:p>
            <a:pPr marL="320040" indent="-320040" algn="just" fontAlgn="auto">
              <a:lnSpc>
                <a:spcPct val="170000"/>
              </a:lnSpc>
              <a:spcBef>
                <a:spcPts val="0"/>
              </a:spcBef>
              <a:spcAft>
                <a:spcPts val="0"/>
              </a:spcAft>
              <a:buFont typeface="Wingdings" pitchFamily="2" charset="2"/>
              <a:buChar char="Ø"/>
              <a:defRPr/>
            </a:pPr>
            <a:r>
              <a:rPr lang="tr-TR" b="1" dirty="0">
                <a:solidFill>
                  <a:srgbClr val="000099"/>
                </a:solidFill>
              </a:rPr>
              <a:t>Hangi formda olursa olsun, bilginin mutlaka uygun bir şekilde güvenliği sağlanmalıdır. </a:t>
            </a:r>
          </a:p>
          <a:p>
            <a:pPr marL="320040" indent="-320040" algn="just" fontAlgn="auto">
              <a:lnSpc>
                <a:spcPct val="170000"/>
              </a:lnSpc>
              <a:spcBef>
                <a:spcPts val="0"/>
              </a:spcBef>
              <a:spcAft>
                <a:spcPts val="0"/>
              </a:spcAft>
              <a:buFont typeface="Wingdings" pitchFamily="2" charset="2"/>
              <a:buChar char="Ø"/>
              <a:defRPr/>
            </a:pPr>
            <a:endParaRPr lang="tr-TR" b="1" dirty="0">
              <a:solidFill>
                <a:srgbClr val="000099"/>
              </a:solidFill>
            </a:endParaRPr>
          </a:p>
          <a:p>
            <a:pPr marL="557213" lvl="2" indent="-257175" algn="just" fontAlgn="auto">
              <a:lnSpc>
                <a:spcPct val="170000"/>
              </a:lnSpc>
              <a:spcBef>
                <a:spcPts val="0"/>
              </a:spcBef>
              <a:spcAft>
                <a:spcPts val="0"/>
              </a:spcAft>
              <a:buFont typeface="Wingdings" pitchFamily="2" charset="2"/>
              <a:buChar char="Ø"/>
              <a:defRPr/>
            </a:pPr>
            <a:r>
              <a:rPr lang="tr-TR" sz="2175" b="1" dirty="0">
                <a:solidFill>
                  <a:srgbClr val="000099"/>
                </a:solidFill>
              </a:rPr>
              <a:t>Veri bütünlüğünün korunması,</a:t>
            </a:r>
          </a:p>
          <a:p>
            <a:pPr marL="557213" lvl="2" indent="-257175" algn="just" fontAlgn="auto">
              <a:lnSpc>
                <a:spcPct val="170000"/>
              </a:lnSpc>
              <a:spcBef>
                <a:spcPts val="0"/>
              </a:spcBef>
              <a:spcAft>
                <a:spcPts val="0"/>
              </a:spcAft>
              <a:buFont typeface="Wingdings" pitchFamily="2" charset="2"/>
              <a:buChar char="Ø"/>
              <a:defRPr/>
            </a:pPr>
            <a:r>
              <a:rPr lang="tr-TR" sz="2175" b="1" dirty="0">
                <a:solidFill>
                  <a:srgbClr val="000099"/>
                </a:solidFill>
              </a:rPr>
              <a:t>Yetkisiz erişimin engellenmesi, </a:t>
            </a:r>
          </a:p>
          <a:p>
            <a:pPr marL="557213" lvl="2" indent="-257175" algn="just" fontAlgn="auto">
              <a:lnSpc>
                <a:spcPct val="170000"/>
              </a:lnSpc>
              <a:spcBef>
                <a:spcPts val="0"/>
              </a:spcBef>
              <a:spcAft>
                <a:spcPts val="0"/>
              </a:spcAft>
              <a:buFont typeface="Wingdings" pitchFamily="2" charset="2"/>
              <a:buChar char="Ø"/>
              <a:defRPr/>
            </a:pPr>
            <a:r>
              <a:rPr lang="tr-TR" sz="2175" b="1" dirty="0">
                <a:solidFill>
                  <a:srgbClr val="000099"/>
                </a:solidFill>
              </a:rPr>
              <a:t>Mahremiyet ve gizliliğin korunması,</a:t>
            </a:r>
          </a:p>
          <a:p>
            <a:pPr marL="557213" lvl="2" indent="-257175" algn="just" fontAlgn="auto">
              <a:lnSpc>
                <a:spcPct val="170000"/>
              </a:lnSpc>
              <a:spcBef>
                <a:spcPts val="0"/>
              </a:spcBef>
              <a:spcAft>
                <a:spcPts val="0"/>
              </a:spcAft>
              <a:buFont typeface="Wingdings" pitchFamily="2" charset="2"/>
              <a:buChar char="Ø"/>
              <a:defRPr/>
            </a:pPr>
            <a:r>
              <a:rPr lang="tr-TR" sz="2175" b="1" dirty="0">
                <a:solidFill>
                  <a:srgbClr val="000099"/>
                </a:solidFill>
              </a:rPr>
              <a:t>Sistemin devamlılığının sağlanması.</a:t>
            </a:r>
          </a:p>
          <a:p>
            <a:pPr marL="640080" lvl="1" indent="-274320" algn="just" fontAlgn="auto">
              <a:lnSpc>
                <a:spcPct val="170000"/>
              </a:lnSpc>
              <a:spcBef>
                <a:spcPts val="0"/>
              </a:spcBef>
              <a:spcAft>
                <a:spcPts val="0"/>
              </a:spcAft>
              <a:buFont typeface="Wingdings" panose="05000000000000000000" pitchFamily="2" charset="2"/>
              <a:buChar char="Ø"/>
              <a:defRPr/>
            </a:pPr>
            <a:endParaRPr lang="tr-TR" sz="2175" b="1" dirty="0">
              <a:solidFill>
                <a:srgbClr val="000099"/>
              </a:solidFill>
            </a:endParaRPr>
          </a:p>
          <a:p>
            <a:pPr marL="320040" indent="-320040" algn="just" fontAlgn="auto">
              <a:lnSpc>
                <a:spcPct val="170000"/>
              </a:lnSpc>
              <a:spcBef>
                <a:spcPts val="0"/>
              </a:spcBef>
              <a:spcAft>
                <a:spcPts val="0"/>
              </a:spcAft>
              <a:buFont typeface="Arial" charset="0"/>
              <a:buChar char="•"/>
              <a:defRPr/>
            </a:pPr>
            <a:r>
              <a:rPr lang="tr-TR" b="1" dirty="0">
                <a:solidFill>
                  <a:srgbClr val="000099"/>
                </a:solidFill>
              </a:rPr>
              <a:t>TSE-17799</a:t>
            </a:r>
          </a:p>
          <a:p>
            <a:pPr marL="320040" indent="-320040" algn="just" fontAlgn="auto">
              <a:lnSpc>
                <a:spcPct val="170000"/>
              </a:lnSpc>
              <a:spcBef>
                <a:spcPts val="0"/>
              </a:spcBef>
              <a:spcAft>
                <a:spcPts val="0"/>
              </a:spcAft>
              <a:buFont typeface="Arial" charset="0"/>
              <a:buChar char="•"/>
              <a:defRPr/>
            </a:pPr>
            <a:r>
              <a:rPr lang="tr-TR" b="1" dirty="0">
                <a:solidFill>
                  <a:srgbClr val="000099"/>
                </a:solidFill>
              </a:rPr>
              <a:t>COBIT</a:t>
            </a:r>
          </a:p>
          <a:p>
            <a:pPr marL="320040" indent="-320040" algn="just" fontAlgn="auto">
              <a:lnSpc>
                <a:spcPct val="170000"/>
              </a:lnSpc>
              <a:spcBef>
                <a:spcPts val="0"/>
              </a:spcBef>
              <a:spcAft>
                <a:spcPts val="0"/>
              </a:spcAft>
              <a:buFont typeface="Arial" charset="0"/>
              <a:buChar char="•"/>
              <a:defRPr/>
            </a:pPr>
            <a:r>
              <a:rPr lang="tr-TR" b="1" dirty="0">
                <a:solidFill>
                  <a:srgbClr val="000099"/>
                </a:solidFill>
              </a:rPr>
              <a:t>ISO/IEC 27001</a:t>
            </a:r>
          </a:p>
          <a:p>
            <a:pPr marL="320040" indent="-320040" algn="just" fontAlgn="auto">
              <a:lnSpc>
                <a:spcPct val="170000"/>
              </a:lnSpc>
              <a:spcBef>
                <a:spcPts val="0"/>
              </a:spcBef>
              <a:spcAft>
                <a:spcPts val="0"/>
              </a:spcAft>
              <a:buFont typeface="Arial" charset="0"/>
              <a:buChar char="•"/>
              <a:defRPr/>
            </a:pPr>
            <a:r>
              <a:rPr lang="tr-TR" b="1" dirty="0">
                <a:solidFill>
                  <a:srgbClr val="000099"/>
                </a:solidFill>
              </a:rPr>
              <a:t>ISO/IEC 27002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2 İçerik Yer Tutucusu">
            <a:extLst>
              <a:ext uri="{FF2B5EF4-FFF2-40B4-BE49-F238E27FC236}">
                <a16:creationId xmlns:a16="http://schemas.microsoft.com/office/drawing/2014/main" id="{754B18A6-E90B-83CB-900E-8C99015E3BED}"/>
              </a:ext>
            </a:extLst>
          </p:cNvPr>
          <p:cNvSpPr>
            <a:spLocks noGrp="1"/>
          </p:cNvSpPr>
          <p:nvPr>
            <p:ph idx="1"/>
          </p:nvPr>
        </p:nvSpPr>
        <p:spPr>
          <a:xfrm>
            <a:off x="838200" y="1676400"/>
            <a:ext cx="7845425" cy="5029200"/>
          </a:xfrm>
        </p:spPr>
        <p:txBody>
          <a:bodyPr rtlCol="0">
            <a:normAutofit/>
          </a:bodyPr>
          <a:lstStyle/>
          <a:p>
            <a:pPr marL="320040" indent="-320040" algn="just" fontAlgn="auto">
              <a:spcBef>
                <a:spcPts val="600"/>
              </a:spcBef>
              <a:spcAft>
                <a:spcPts val="600"/>
              </a:spcAft>
              <a:buFont typeface="Wingdings" pitchFamily="2" charset="2"/>
              <a:buNone/>
              <a:defRPr/>
            </a:pPr>
            <a:r>
              <a:rPr lang="tr-TR" sz="2000" b="1" dirty="0">
                <a:solidFill>
                  <a:srgbClr val="000099"/>
                </a:solidFill>
              </a:rPr>
              <a:t>	</a:t>
            </a:r>
            <a:r>
              <a:rPr lang="tr-TR" sz="2000" dirty="0">
                <a:solidFill>
                  <a:schemeClr val="tx2">
                    <a:lumMod val="50000"/>
                  </a:schemeClr>
                </a:solidFill>
              </a:rPr>
              <a:t>İdareler;</a:t>
            </a:r>
          </a:p>
          <a:p>
            <a:pPr marL="320040" indent="-320040" algn="just" fontAlgn="auto">
              <a:spcBef>
                <a:spcPts val="600"/>
              </a:spcBef>
              <a:spcAft>
                <a:spcPts val="600"/>
              </a:spcAft>
              <a:buFont typeface="Wingdings" pitchFamily="2" charset="2"/>
              <a:buChar char="Ø"/>
              <a:defRPr/>
            </a:pPr>
            <a:r>
              <a:rPr lang="tr-TR" sz="2000" dirty="0">
                <a:solidFill>
                  <a:schemeClr val="tx2">
                    <a:lumMod val="50000"/>
                  </a:schemeClr>
                </a:solidFill>
              </a:rPr>
              <a:t>birimlerinin ve çalışanlarının performansının izlenebilmesi, </a:t>
            </a:r>
          </a:p>
          <a:p>
            <a:pPr marL="320040" indent="-320040" algn="just" fontAlgn="auto">
              <a:spcBef>
                <a:spcPts val="600"/>
              </a:spcBef>
              <a:spcAft>
                <a:spcPts val="600"/>
              </a:spcAft>
              <a:buFont typeface="Wingdings" pitchFamily="2" charset="2"/>
              <a:buChar char="Ø"/>
              <a:defRPr/>
            </a:pPr>
            <a:r>
              <a:rPr lang="tr-TR" sz="2000" dirty="0">
                <a:solidFill>
                  <a:schemeClr val="tx2">
                    <a:lumMod val="50000"/>
                  </a:schemeClr>
                </a:solidFill>
              </a:rPr>
              <a:t>karar alma süreçlerinin sağlıklı bir şekilde işleyebilmesi </a:t>
            </a:r>
          </a:p>
          <a:p>
            <a:pPr marL="320040" indent="-320040" algn="just" fontAlgn="auto">
              <a:spcBef>
                <a:spcPts val="600"/>
              </a:spcBef>
              <a:spcAft>
                <a:spcPts val="600"/>
              </a:spcAft>
              <a:buFont typeface="Wingdings" pitchFamily="2" charset="2"/>
              <a:buChar char="Ø"/>
              <a:defRPr/>
            </a:pPr>
            <a:r>
              <a:rPr lang="tr-TR" sz="2000" dirty="0">
                <a:solidFill>
                  <a:schemeClr val="tx2">
                    <a:lumMod val="50000"/>
                  </a:schemeClr>
                </a:solidFill>
              </a:rPr>
              <a:t>hizmet sunumunda etkinlik ve memnuniyetin sağlanması </a:t>
            </a:r>
          </a:p>
          <a:p>
            <a:pPr marL="0" indent="0" algn="just" fontAlgn="auto">
              <a:spcBef>
                <a:spcPts val="600"/>
              </a:spcBef>
              <a:spcAft>
                <a:spcPts val="600"/>
              </a:spcAft>
              <a:buFont typeface="Wingdings" pitchFamily="2" charset="2"/>
              <a:buNone/>
              <a:defRPr/>
            </a:pPr>
            <a:r>
              <a:rPr lang="tr-TR" sz="2000" dirty="0">
                <a:solidFill>
                  <a:schemeClr val="tx2">
                    <a:lumMod val="50000"/>
                  </a:schemeClr>
                </a:solidFill>
              </a:rPr>
              <a:t>amacıyla uygun bir bilgi ve iletişim sistemine sahip olmalıdır.</a:t>
            </a:r>
          </a:p>
          <a:p>
            <a:pPr marL="0" indent="0" algn="just" fontAlgn="auto">
              <a:spcBef>
                <a:spcPts val="600"/>
              </a:spcBef>
              <a:spcAft>
                <a:spcPts val="600"/>
              </a:spcAft>
              <a:buFont typeface="Wingdings" pitchFamily="2" charset="2"/>
              <a:buNone/>
              <a:defRPr/>
            </a:pPr>
            <a:endParaRPr lang="tr-TR" sz="2000" dirty="0">
              <a:solidFill>
                <a:schemeClr val="tx2">
                  <a:lumMod val="50000"/>
                </a:schemeClr>
              </a:solidFill>
            </a:endParaRPr>
          </a:p>
        </p:txBody>
      </p:sp>
      <p:sp>
        <p:nvSpPr>
          <p:cNvPr id="2" name="Oval 1">
            <a:extLst>
              <a:ext uri="{FF2B5EF4-FFF2-40B4-BE49-F238E27FC236}">
                <a16:creationId xmlns:a16="http://schemas.microsoft.com/office/drawing/2014/main" id="{F2494868-5143-50B5-0AEF-323F0B691504}"/>
              </a:ext>
            </a:extLst>
          </p:cNvPr>
          <p:cNvSpPr/>
          <p:nvPr/>
        </p:nvSpPr>
        <p:spPr bwMode="auto">
          <a:xfrm>
            <a:off x="5943600" y="4876800"/>
            <a:ext cx="1981200" cy="16002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wrap="none" anchor="ctr"/>
          <a:lstStyle/>
          <a:p>
            <a:pPr eaLnBrk="1" fontAlgn="auto" hangingPunct="1">
              <a:spcBef>
                <a:spcPts val="0"/>
              </a:spcBef>
              <a:spcAft>
                <a:spcPts val="0"/>
              </a:spcAft>
              <a:defRPr/>
            </a:pPr>
            <a:r>
              <a:rPr lang="tr-TR" dirty="0">
                <a:solidFill>
                  <a:schemeClr val="bg1"/>
                </a:solidFill>
                <a:latin typeface="+mn-lt"/>
              </a:rPr>
              <a:t>Kayıt ve </a:t>
            </a:r>
          </a:p>
          <a:p>
            <a:pPr eaLnBrk="1" fontAlgn="auto" hangingPunct="1">
              <a:spcBef>
                <a:spcPts val="0"/>
              </a:spcBef>
              <a:spcAft>
                <a:spcPts val="0"/>
              </a:spcAft>
              <a:defRPr/>
            </a:pPr>
            <a:r>
              <a:rPr lang="tr-TR" dirty="0">
                <a:solidFill>
                  <a:schemeClr val="bg1"/>
                </a:solidFill>
                <a:latin typeface="+mn-lt"/>
              </a:rPr>
              <a:t>dosyalama</a:t>
            </a:r>
          </a:p>
        </p:txBody>
      </p:sp>
      <p:sp>
        <p:nvSpPr>
          <p:cNvPr id="55300" name="1 Başlık">
            <a:extLst>
              <a:ext uri="{FF2B5EF4-FFF2-40B4-BE49-F238E27FC236}">
                <a16:creationId xmlns:a16="http://schemas.microsoft.com/office/drawing/2014/main" id="{1EE0ECCA-7856-20BB-C1E2-0D66F55224B8}"/>
              </a:ext>
            </a:extLst>
          </p:cNvPr>
          <p:cNvSpPr>
            <a:spLocks noGrp="1" noChangeArrowheads="1"/>
          </p:cNvSpPr>
          <p:nvPr>
            <p:ph type="title"/>
          </p:nvPr>
        </p:nvSpPr>
        <p:spPr>
          <a:xfrm>
            <a:off x="612775" y="228600"/>
            <a:ext cx="8153400" cy="990600"/>
          </a:xfrm>
        </p:spPr>
        <p:txBody>
          <a:bodyPr/>
          <a:lstStyle/>
          <a:p>
            <a:r>
              <a:rPr lang="tr-TR" altLang="tr-TR" sz="2400">
                <a:solidFill>
                  <a:srgbClr val="006666"/>
                </a:solidFill>
              </a:rPr>
              <a:t>Kamu İç Kontrol Standartları</a:t>
            </a:r>
            <a:br>
              <a:rPr lang="tr-TR" altLang="tr-TR" sz="2400">
                <a:solidFill>
                  <a:srgbClr val="006666"/>
                </a:solidFill>
              </a:rPr>
            </a:br>
            <a:r>
              <a:rPr lang="tr-TR" altLang="tr-TR" sz="2400">
                <a:solidFill>
                  <a:srgbClr val="006666"/>
                </a:solidFill>
              </a:rPr>
              <a:t>IV. Bileşen: Bilgi ve İletişim</a:t>
            </a:r>
            <a:endParaRPr lang="tr-TR" altLang="tr-TR"/>
          </a:p>
        </p:txBody>
      </p:sp>
      <p:sp>
        <p:nvSpPr>
          <p:cNvPr id="8" name="Oval 7">
            <a:extLst>
              <a:ext uri="{FF2B5EF4-FFF2-40B4-BE49-F238E27FC236}">
                <a16:creationId xmlns:a16="http://schemas.microsoft.com/office/drawing/2014/main" id="{F7550B27-87AC-F062-2D88-077FCF81888A}"/>
              </a:ext>
            </a:extLst>
          </p:cNvPr>
          <p:cNvSpPr/>
          <p:nvPr/>
        </p:nvSpPr>
        <p:spPr bwMode="auto">
          <a:xfrm>
            <a:off x="990600" y="4891088"/>
            <a:ext cx="1981200" cy="16002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wrap="none" anchor="ctr"/>
          <a:lstStyle/>
          <a:p>
            <a:pPr eaLnBrk="1" fontAlgn="auto" hangingPunct="1">
              <a:spcBef>
                <a:spcPts val="0"/>
              </a:spcBef>
              <a:spcAft>
                <a:spcPts val="0"/>
              </a:spcAft>
              <a:defRPr/>
            </a:pPr>
            <a:r>
              <a:rPr lang="tr-TR" dirty="0">
                <a:solidFill>
                  <a:schemeClr val="bg1"/>
                </a:solidFill>
                <a:latin typeface="+mn-lt"/>
              </a:rPr>
              <a:t>Raporlama</a:t>
            </a:r>
          </a:p>
        </p:txBody>
      </p:sp>
      <p:sp>
        <p:nvSpPr>
          <p:cNvPr id="9" name="Oval 8">
            <a:extLst>
              <a:ext uri="{FF2B5EF4-FFF2-40B4-BE49-F238E27FC236}">
                <a16:creationId xmlns:a16="http://schemas.microsoft.com/office/drawing/2014/main" id="{DAA10425-E72E-17B4-0836-08109AB35788}"/>
              </a:ext>
            </a:extLst>
          </p:cNvPr>
          <p:cNvSpPr/>
          <p:nvPr/>
        </p:nvSpPr>
        <p:spPr bwMode="auto">
          <a:xfrm>
            <a:off x="3429000" y="4876800"/>
            <a:ext cx="1981200" cy="16002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wrap="none" anchor="ctr"/>
          <a:lstStyle/>
          <a:p>
            <a:pPr eaLnBrk="1" fontAlgn="auto" hangingPunct="1">
              <a:spcBef>
                <a:spcPts val="0"/>
              </a:spcBef>
              <a:spcAft>
                <a:spcPts val="0"/>
              </a:spcAft>
              <a:defRPr/>
            </a:pPr>
            <a:r>
              <a:rPr lang="tr-TR" dirty="0">
                <a:solidFill>
                  <a:schemeClr val="bg1"/>
                </a:solidFill>
                <a:latin typeface="+mn-lt"/>
              </a:rPr>
              <a:t>Yolsuzluk ve </a:t>
            </a:r>
          </a:p>
          <a:p>
            <a:pPr eaLnBrk="1" fontAlgn="auto" hangingPunct="1">
              <a:spcBef>
                <a:spcPts val="0"/>
              </a:spcBef>
              <a:spcAft>
                <a:spcPts val="0"/>
              </a:spcAft>
              <a:defRPr/>
            </a:pPr>
            <a:r>
              <a:rPr lang="tr-TR" dirty="0">
                <a:solidFill>
                  <a:schemeClr val="bg1"/>
                </a:solidFill>
                <a:latin typeface="+mn-lt"/>
              </a:rPr>
              <a:t>usulsüzlük</a:t>
            </a:r>
          </a:p>
          <a:p>
            <a:pPr eaLnBrk="1" fontAlgn="auto" hangingPunct="1">
              <a:spcBef>
                <a:spcPts val="0"/>
              </a:spcBef>
              <a:spcAft>
                <a:spcPts val="0"/>
              </a:spcAft>
              <a:defRPr/>
            </a:pPr>
            <a:r>
              <a:rPr lang="tr-TR" dirty="0">
                <a:solidFill>
                  <a:schemeClr val="bg1"/>
                </a:solidFill>
                <a:latin typeface="+mn-lt"/>
              </a:rPr>
              <a:t>bildirimi</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kizkenar Üçgen 3">
            <a:extLst>
              <a:ext uri="{FF2B5EF4-FFF2-40B4-BE49-F238E27FC236}">
                <a16:creationId xmlns:a16="http://schemas.microsoft.com/office/drawing/2014/main" id="{56AF2ED2-D6A4-8182-8AB8-1C054140F952}"/>
              </a:ext>
            </a:extLst>
          </p:cNvPr>
          <p:cNvSpPr/>
          <p:nvPr/>
        </p:nvSpPr>
        <p:spPr bwMode="auto">
          <a:xfrm>
            <a:off x="1042988" y="1839913"/>
            <a:ext cx="5761037" cy="3460750"/>
          </a:xfrm>
          <a:prstGeom prst="triangle">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lIns="0" rIns="0"/>
          <a:lstStyle/>
          <a:p>
            <a:pPr marL="2209800" indent="-1863725" eaLnBrk="1" fontAlgn="auto" hangingPunct="1">
              <a:spcBef>
                <a:spcPts val="0"/>
              </a:spcBef>
              <a:spcAft>
                <a:spcPts val="0"/>
              </a:spcAft>
              <a:defRPr/>
            </a:pPr>
            <a:endParaRPr lang="tr-TR">
              <a:latin typeface="+mn-lt"/>
            </a:endParaRPr>
          </a:p>
        </p:txBody>
      </p:sp>
      <p:sp>
        <p:nvSpPr>
          <p:cNvPr id="56323" name="Metin kutusu 6">
            <a:extLst>
              <a:ext uri="{FF2B5EF4-FFF2-40B4-BE49-F238E27FC236}">
                <a16:creationId xmlns:a16="http://schemas.microsoft.com/office/drawing/2014/main" id="{0A01FF7D-F309-751E-DF24-46A4183E1EBC}"/>
              </a:ext>
            </a:extLst>
          </p:cNvPr>
          <p:cNvSpPr txBox="1">
            <a:spLocks noChangeArrowheads="1"/>
          </p:cNvSpPr>
          <p:nvPr/>
        </p:nvSpPr>
        <p:spPr bwMode="auto">
          <a:xfrm>
            <a:off x="2339975" y="4668838"/>
            <a:ext cx="3527425" cy="400050"/>
          </a:xfrm>
          <a:prstGeom prst="rect">
            <a:avLst/>
          </a:prstGeom>
          <a:solidFill>
            <a:srgbClr val="173B5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900">
                <a:solidFill>
                  <a:schemeClr val="tx1"/>
                </a:solidFill>
                <a:latin typeface="Candara" panose="020E0502030303020204" pitchFamily="34" charset="0"/>
              </a:defRPr>
            </a:lvl1pPr>
            <a:lvl2pPr marL="742950" indent="-285750">
              <a:spcBef>
                <a:spcPts val="550"/>
              </a:spcBef>
              <a:buClr>
                <a:schemeClr val="accent1"/>
              </a:buClr>
              <a:buSzPct val="70000"/>
              <a:buFont typeface="Wingdings 2" pitchFamily="2" charset="2"/>
              <a:buChar char=""/>
              <a:defRPr sz="2600">
                <a:solidFill>
                  <a:schemeClr val="tx1"/>
                </a:solidFill>
                <a:latin typeface="Candara" panose="020E0502030303020204" pitchFamily="34" charset="0"/>
              </a:defRPr>
            </a:lvl2pPr>
            <a:lvl3pPr marL="1143000" indent="-228600">
              <a:spcBef>
                <a:spcPts val="500"/>
              </a:spcBef>
              <a:buClr>
                <a:schemeClr val="accent2"/>
              </a:buClr>
              <a:buSzPct val="75000"/>
              <a:buFont typeface="Wingdings" pitchFamily="2" charset="2"/>
              <a:buChar char=""/>
              <a:defRPr sz="2300">
                <a:solidFill>
                  <a:schemeClr val="tx1"/>
                </a:solidFill>
                <a:latin typeface="Candara" panose="020E0502030303020204" pitchFamily="34" charset="0"/>
              </a:defRPr>
            </a:lvl3pPr>
            <a:lvl4pPr marL="1600200" indent="-228600">
              <a:spcBef>
                <a:spcPts val="400"/>
              </a:spcBef>
              <a:buClr>
                <a:srgbClr val="E7BC29"/>
              </a:buClr>
              <a:buSzPct val="75000"/>
              <a:buFont typeface="Wingdings" pitchFamily="2" charset="2"/>
              <a:buChar char=""/>
              <a:defRPr sz="2000">
                <a:solidFill>
                  <a:schemeClr val="tx1"/>
                </a:solidFill>
                <a:latin typeface="Candara" panose="020E0502030303020204" pitchFamily="34" charset="0"/>
              </a:defRPr>
            </a:lvl4pPr>
            <a:lvl5pPr marL="2057400" indent="-228600">
              <a:spcBef>
                <a:spcPts val="400"/>
              </a:spcBef>
              <a:buClr>
                <a:srgbClr val="D092A7"/>
              </a:buClr>
              <a:buSzPct val="65000"/>
              <a:buFont typeface="Wingdings" pitchFamily="2" charset="2"/>
              <a:buChar char=""/>
              <a:defRPr sz="2000">
                <a:solidFill>
                  <a:schemeClr val="tx1"/>
                </a:solidFill>
                <a:latin typeface="Candara" panose="020E0502030303020204" pitchFamily="34" charset="0"/>
              </a:defRPr>
            </a:lvl5pPr>
            <a:lvl6pPr marL="25146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6pPr>
            <a:lvl7pPr marL="29718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7pPr>
            <a:lvl8pPr marL="34290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8pPr>
            <a:lvl9pPr marL="38862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9pPr>
          </a:lstStyle>
          <a:p>
            <a:pPr algn="ctr" eaLnBrk="1" hangingPunct="1">
              <a:spcBef>
                <a:spcPct val="0"/>
              </a:spcBef>
              <a:buClrTx/>
              <a:buSzTx/>
              <a:buFontTx/>
              <a:buNone/>
            </a:pPr>
            <a:r>
              <a:rPr lang="tr-TR" altLang="tr-TR" sz="1400" b="1">
                <a:solidFill>
                  <a:schemeClr val="bg1"/>
                </a:solidFill>
                <a:latin typeface="Calibri" panose="020F0502020204030204" pitchFamily="34" charset="0"/>
                <a:cs typeface="Arial" panose="020B0604020202020204" pitchFamily="34" charset="0"/>
              </a:rPr>
              <a:t>    </a:t>
            </a:r>
            <a:r>
              <a:rPr lang="tr-TR" altLang="tr-TR" sz="2000" b="1">
                <a:solidFill>
                  <a:schemeClr val="bg1"/>
                </a:solidFill>
                <a:latin typeface="Calibri" panose="020F0502020204030204" pitchFamily="34" charset="0"/>
                <a:cs typeface="Arial" panose="020B0604020202020204" pitchFamily="34" charset="0"/>
              </a:rPr>
              <a:t>Diğer yöneticiler ve  Personel</a:t>
            </a:r>
          </a:p>
        </p:txBody>
      </p:sp>
      <p:sp>
        <p:nvSpPr>
          <p:cNvPr id="56324" name="Metin kutusu 7">
            <a:extLst>
              <a:ext uri="{FF2B5EF4-FFF2-40B4-BE49-F238E27FC236}">
                <a16:creationId xmlns:a16="http://schemas.microsoft.com/office/drawing/2014/main" id="{659939B1-434D-DC87-A44E-8E3A13FD6100}"/>
              </a:ext>
            </a:extLst>
          </p:cNvPr>
          <p:cNvSpPr txBox="1">
            <a:spLocks noChangeArrowheads="1"/>
          </p:cNvSpPr>
          <p:nvPr/>
        </p:nvSpPr>
        <p:spPr bwMode="auto">
          <a:xfrm>
            <a:off x="3035300" y="3640138"/>
            <a:ext cx="1897063" cy="708025"/>
          </a:xfrm>
          <a:prstGeom prst="rect">
            <a:avLst/>
          </a:prstGeom>
          <a:solidFill>
            <a:srgbClr val="173B5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900">
                <a:solidFill>
                  <a:schemeClr val="tx1"/>
                </a:solidFill>
                <a:latin typeface="Candara" panose="020E0502030303020204" pitchFamily="34" charset="0"/>
              </a:defRPr>
            </a:lvl1pPr>
            <a:lvl2pPr marL="742950" indent="-285750">
              <a:spcBef>
                <a:spcPts val="550"/>
              </a:spcBef>
              <a:buClr>
                <a:schemeClr val="accent1"/>
              </a:buClr>
              <a:buSzPct val="70000"/>
              <a:buFont typeface="Wingdings 2" pitchFamily="2" charset="2"/>
              <a:buChar char=""/>
              <a:defRPr sz="2600">
                <a:solidFill>
                  <a:schemeClr val="tx1"/>
                </a:solidFill>
                <a:latin typeface="Candara" panose="020E0502030303020204" pitchFamily="34" charset="0"/>
              </a:defRPr>
            </a:lvl2pPr>
            <a:lvl3pPr marL="1143000" indent="-228600">
              <a:spcBef>
                <a:spcPts val="500"/>
              </a:spcBef>
              <a:buClr>
                <a:schemeClr val="accent2"/>
              </a:buClr>
              <a:buSzPct val="75000"/>
              <a:buFont typeface="Wingdings" pitchFamily="2" charset="2"/>
              <a:buChar char=""/>
              <a:defRPr sz="2300">
                <a:solidFill>
                  <a:schemeClr val="tx1"/>
                </a:solidFill>
                <a:latin typeface="Candara" panose="020E0502030303020204" pitchFamily="34" charset="0"/>
              </a:defRPr>
            </a:lvl3pPr>
            <a:lvl4pPr marL="1600200" indent="-228600">
              <a:spcBef>
                <a:spcPts val="400"/>
              </a:spcBef>
              <a:buClr>
                <a:srgbClr val="E7BC29"/>
              </a:buClr>
              <a:buSzPct val="75000"/>
              <a:buFont typeface="Wingdings" pitchFamily="2" charset="2"/>
              <a:buChar char=""/>
              <a:defRPr sz="2000">
                <a:solidFill>
                  <a:schemeClr val="tx1"/>
                </a:solidFill>
                <a:latin typeface="Candara" panose="020E0502030303020204" pitchFamily="34" charset="0"/>
              </a:defRPr>
            </a:lvl4pPr>
            <a:lvl5pPr marL="2057400" indent="-228600">
              <a:spcBef>
                <a:spcPts val="400"/>
              </a:spcBef>
              <a:buClr>
                <a:srgbClr val="D092A7"/>
              </a:buClr>
              <a:buSzPct val="65000"/>
              <a:buFont typeface="Wingdings" pitchFamily="2" charset="2"/>
              <a:buChar char=""/>
              <a:defRPr sz="2000">
                <a:solidFill>
                  <a:schemeClr val="tx1"/>
                </a:solidFill>
                <a:latin typeface="Candara" panose="020E0502030303020204" pitchFamily="34" charset="0"/>
              </a:defRPr>
            </a:lvl5pPr>
            <a:lvl6pPr marL="25146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6pPr>
            <a:lvl7pPr marL="29718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7pPr>
            <a:lvl8pPr marL="34290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8pPr>
            <a:lvl9pPr marL="38862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9pPr>
          </a:lstStyle>
          <a:p>
            <a:pPr algn="ctr" eaLnBrk="1" hangingPunct="1">
              <a:spcBef>
                <a:spcPct val="0"/>
              </a:spcBef>
              <a:buClrTx/>
              <a:buSzTx/>
              <a:buFontTx/>
              <a:buNone/>
            </a:pPr>
            <a:r>
              <a:rPr lang="tr-TR" altLang="tr-TR" sz="2000" b="1">
                <a:solidFill>
                  <a:schemeClr val="bg1"/>
                </a:solidFill>
                <a:latin typeface="Calibri" panose="020F0502020204030204" pitchFamily="34" charset="0"/>
                <a:cs typeface="Arial" panose="020B0604020202020204" pitchFamily="34" charset="0"/>
              </a:rPr>
              <a:t>Orta Düzey Yönetim</a:t>
            </a:r>
          </a:p>
        </p:txBody>
      </p:sp>
      <p:sp>
        <p:nvSpPr>
          <p:cNvPr id="56325" name="Metin kutusu 8">
            <a:extLst>
              <a:ext uri="{FF2B5EF4-FFF2-40B4-BE49-F238E27FC236}">
                <a16:creationId xmlns:a16="http://schemas.microsoft.com/office/drawing/2014/main" id="{170C8268-40DA-5AD8-74C5-87E25D4220F6}"/>
              </a:ext>
            </a:extLst>
          </p:cNvPr>
          <p:cNvSpPr txBox="1">
            <a:spLocks noChangeArrowheads="1"/>
          </p:cNvSpPr>
          <p:nvPr/>
        </p:nvSpPr>
        <p:spPr bwMode="auto">
          <a:xfrm>
            <a:off x="3370263" y="2590800"/>
            <a:ext cx="1130300" cy="708025"/>
          </a:xfrm>
          <a:prstGeom prst="rect">
            <a:avLst/>
          </a:prstGeom>
          <a:solidFill>
            <a:srgbClr val="173B5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900">
                <a:solidFill>
                  <a:schemeClr val="tx1"/>
                </a:solidFill>
                <a:latin typeface="Candara" panose="020E0502030303020204" pitchFamily="34" charset="0"/>
              </a:defRPr>
            </a:lvl1pPr>
            <a:lvl2pPr marL="742950" indent="-285750">
              <a:spcBef>
                <a:spcPts val="550"/>
              </a:spcBef>
              <a:buClr>
                <a:schemeClr val="accent1"/>
              </a:buClr>
              <a:buSzPct val="70000"/>
              <a:buFont typeface="Wingdings 2" pitchFamily="2" charset="2"/>
              <a:buChar char=""/>
              <a:defRPr sz="2600">
                <a:solidFill>
                  <a:schemeClr val="tx1"/>
                </a:solidFill>
                <a:latin typeface="Candara" panose="020E0502030303020204" pitchFamily="34" charset="0"/>
              </a:defRPr>
            </a:lvl2pPr>
            <a:lvl3pPr marL="1143000" indent="-228600">
              <a:spcBef>
                <a:spcPts val="500"/>
              </a:spcBef>
              <a:buClr>
                <a:schemeClr val="accent2"/>
              </a:buClr>
              <a:buSzPct val="75000"/>
              <a:buFont typeface="Wingdings" pitchFamily="2" charset="2"/>
              <a:buChar char=""/>
              <a:defRPr sz="2300">
                <a:solidFill>
                  <a:schemeClr val="tx1"/>
                </a:solidFill>
                <a:latin typeface="Candara" panose="020E0502030303020204" pitchFamily="34" charset="0"/>
              </a:defRPr>
            </a:lvl3pPr>
            <a:lvl4pPr marL="1600200" indent="-228600">
              <a:spcBef>
                <a:spcPts val="400"/>
              </a:spcBef>
              <a:buClr>
                <a:srgbClr val="E7BC29"/>
              </a:buClr>
              <a:buSzPct val="75000"/>
              <a:buFont typeface="Wingdings" pitchFamily="2" charset="2"/>
              <a:buChar char=""/>
              <a:defRPr sz="2000">
                <a:solidFill>
                  <a:schemeClr val="tx1"/>
                </a:solidFill>
                <a:latin typeface="Candara" panose="020E0502030303020204" pitchFamily="34" charset="0"/>
              </a:defRPr>
            </a:lvl4pPr>
            <a:lvl5pPr marL="2057400" indent="-228600">
              <a:spcBef>
                <a:spcPts val="400"/>
              </a:spcBef>
              <a:buClr>
                <a:srgbClr val="D092A7"/>
              </a:buClr>
              <a:buSzPct val="65000"/>
              <a:buFont typeface="Wingdings" pitchFamily="2" charset="2"/>
              <a:buChar char=""/>
              <a:defRPr sz="2000">
                <a:solidFill>
                  <a:schemeClr val="tx1"/>
                </a:solidFill>
                <a:latin typeface="Candara" panose="020E0502030303020204" pitchFamily="34" charset="0"/>
              </a:defRPr>
            </a:lvl5pPr>
            <a:lvl6pPr marL="25146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6pPr>
            <a:lvl7pPr marL="29718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7pPr>
            <a:lvl8pPr marL="34290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8pPr>
            <a:lvl9pPr marL="38862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9pPr>
          </a:lstStyle>
          <a:p>
            <a:pPr algn="ctr" eaLnBrk="1" hangingPunct="1">
              <a:spcBef>
                <a:spcPct val="0"/>
              </a:spcBef>
              <a:buClrTx/>
              <a:buSzTx/>
              <a:buFontTx/>
              <a:buNone/>
            </a:pPr>
            <a:r>
              <a:rPr lang="tr-TR" altLang="tr-TR" sz="2000" b="1">
                <a:solidFill>
                  <a:schemeClr val="bg1"/>
                </a:solidFill>
                <a:latin typeface="Calibri" panose="020F0502020204030204" pitchFamily="34" charset="0"/>
                <a:cs typeface="Arial" panose="020B0604020202020204" pitchFamily="34" charset="0"/>
              </a:rPr>
              <a:t>Üst Yönetim</a:t>
            </a:r>
          </a:p>
        </p:txBody>
      </p:sp>
      <p:sp>
        <p:nvSpPr>
          <p:cNvPr id="56326" name="Metin kutusu 13">
            <a:extLst>
              <a:ext uri="{FF2B5EF4-FFF2-40B4-BE49-F238E27FC236}">
                <a16:creationId xmlns:a16="http://schemas.microsoft.com/office/drawing/2014/main" id="{8BD755C5-CC17-342B-6C1A-49ABBDEC205B}"/>
              </a:ext>
            </a:extLst>
          </p:cNvPr>
          <p:cNvSpPr txBox="1">
            <a:spLocks noChangeArrowheads="1"/>
          </p:cNvSpPr>
          <p:nvPr/>
        </p:nvSpPr>
        <p:spPr bwMode="auto">
          <a:xfrm>
            <a:off x="2012950" y="5516563"/>
            <a:ext cx="42116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900">
                <a:solidFill>
                  <a:schemeClr val="tx1"/>
                </a:solidFill>
                <a:latin typeface="Candara" panose="020E0502030303020204" pitchFamily="34" charset="0"/>
              </a:defRPr>
            </a:lvl1pPr>
            <a:lvl2pPr marL="742950" indent="-285750">
              <a:spcBef>
                <a:spcPts val="550"/>
              </a:spcBef>
              <a:buClr>
                <a:schemeClr val="accent1"/>
              </a:buClr>
              <a:buSzPct val="70000"/>
              <a:buFont typeface="Wingdings 2" pitchFamily="2" charset="2"/>
              <a:buChar char=""/>
              <a:defRPr sz="2600">
                <a:solidFill>
                  <a:schemeClr val="tx1"/>
                </a:solidFill>
                <a:latin typeface="Candara" panose="020E0502030303020204" pitchFamily="34" charset="0"/>
              </a:defRPr>
            </a:lvl2pPr>
            <a:lvl3pPr marL="1143000" indent="-228600">
              <a:spcBef>
                <a:spcPts val="500"/>
              </a:spcBef>
              <a:buClr>
                <a:schemeClr val="accent2"/>
              </a:buClr>
              <a:buSzPct val="75000"/>
              <a:buFont typeface="Wingdings" pitchFamily="2" charset="2"/>
              <a:buChar char=""/>
              <a:defRPr sz="2300">
                <a:solidFill>
                  <a:schemeClr val="tx1"/>
                </a:solidFill>
                <a:latin typeface="Candara" panose="020E0502030303020204" pitchFamily="34" charset="0"/>
              </a:defRPr>
            </a:lvl3pPr>
            <a:lvl4pPr marL="1600200" indent="-228600">
              <a:spcBef>
                <a:spcPts val="400"/>
              </a:spcBef>
              <a:buClr>
                <a:srgbClr val="E7BC29"/>
              </a:buClr>
              <a:buSzPct val="75000"/>
              <a:buFont typeface="Wingdings" pitchFamily="2" charset="2"/>
              <a:buChar char=""/>
              <a:defRPr sz="2000">
                <a:solidFill>
                  <a:schemeClr val="tx1"/>
                </a:solidFill>
                <a:latin typeface="Candara" panose="020E0502030303020204" pitchFamily="34" charset="0"/>
              </a:defRPr>
            </a:lvl4pPr>
            <a:lvl5pPr marL="2057400" indent="-228600">
              <a:spcBef>
                <a:spcPts val="400"/>
              </a:spcBef>
              <a:buClr>
                <a:srgbClr val="D092A7"/>
              </a:buClr>
              <a:buSzPct val="65000"/>
              <a:buFont typeface="Wingdings" pitchFamily="2" charset="2"/>
              <a:buChar char=""/>
              <a:defRPr sz="2000">
                <a:solidFill>
                  <a:schemeClr val="tx1"/>
                </a:solidFill>
                <a:latin typeface="Candara" panose="020E0502030303020204" pitchFamily="34" charset="0"/>
              </a:defRPr>
            </a:lvl5pPr>
            <a:lvl6pPr marL="25146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6pPr>
            <a:lvl7pPr marL="29718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7pPr>
            <a:lvl8pPr marL="34290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8pPr>
            <a:lvl9pPr marL="38862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9pPr>
          </a:lstStyle>
          <a:p>
            <a:pPr algn="ctr" eaLnBrk="1" hangingPunct="1">
              <a:spcBef>
                <a:spcPct val="0"/>
              </a:spcBef>
              <a:buClrTx/>
              <a:buSzTx/>
              <a:buFontTx/>
              <a:buNone/>
            </a:pPr>
            <a:r>
              <a:rPr lang="tr-TR" altLang="tr-TR" sz="2000" b="1">
                <a:solidFill>
                  <a:srgbClr val="CC0000"/>
                </a:solidFill>
                <a:latin typeface="Calibri" panose="020F0502020204030204" pitchFamily="34" charset="0"/>
                <a:cs typeface="Arial" panose="020B0604020202020204" pitchFamily="34" charset="0"/>
              </a:rPr>
              <a:t>KURUMİÇİ YATAY RAPORLAMA</a:t>
            </a:r>
          </a:p>
        </p:txBody>
      </p:sp>
      <p:sp>
        <p:nvSpPr>
          <p:cNvPr id="56327" name="Metin kutusu 14">
            <a:extLst>
              <a:ext uri="{FF2B5EF4-FFF2-40B4-BE49-F238E27FC236}">
                <a16:creationId xmlns:a16="http://schemas.microsoft.com/office/drawing/2014/main" id="{419DF632-D766-44E9-04EA-9F53755EE39E}"/>
              </a:ext>
            </a:extLst>
          </p:cNvPr>
          <p:cNvSpPr txBox="1">
            <a:spLocks noChangeArrowheads="1"/>
          </p:cNvSpPr>
          <p:nvPr/>
        </p:nvSpPr>
        <p:spPr bwMode="auto">
          <a:xfrm rot="-2950792">
            <a:off x="108745" y="2945606"/>
            <a:ext cx="43100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itchFamily="2" charset="2"/>
              <a:buChar char=""/>
              <a:defRPr sz="2900">
                <a:solidFill>
                  <a:schemeClr val="tx1"/>
                </a:solidFill>
                <a:latin typeface="Candara" panose="020E0502030303020204" pitchFamily="34" charset="0"/>
              </a:defRPr>
            </a:lvl1pPr>
            <a:lvl2pPr marL="742950" indent="-285750">
              <a:spcBef>
                <a:spcPts val="550"/>
              </a:spcBef>
              <a:buClr>
                <a:schemeClr val="accent1"/>
              </a:buClr>
              <a:buSzPct val="70000"/>
              <a:buFont typeface="Wingdings 2" pitchFamily="2" charset="2"/>
              <a:buChar char=""/>
              <a:defRPr sz="2600">
                <a:solidFill>
                  <a:schemeClr val="tx1"/>
                </a:solidFill>
                <a:latin typeface="Candara" panose="020E0502030303020204" pitchFamily="34" charset="0"/>
              </a:defRPr>
            </a:lvl2pPr>
            <a:lvl3pPr marL="1143000" indent="-228600">
              <a:spcBef>
                <a:spcPts val="500"/>
              </a:spcBef>
              <a:buClr>
                <a:schemeClr val="accent2"/>
              </a:buClr>
              <a:buSzPct val="75000"/>
              <a:buFont typeface="Wingdings" pitchFamily="2" charset="2"/>
              <a:buChar char=""/>
              <a:defRPr sz="2300">
                <a:solidFill>
                  <a:schemeClr val="tx1"/>
                </a:solidFill>
                <a:latin typeface="Candara" panose="020E0502030303020204" pitchFamily="34" charset="0"/>
              </a:defRPr>
            </a:lvl3pPr>
            <a:lvl4pPr marL="1600200" indent="-228600">
              <a:spcBef>
                <a:spcPts val="400"/>
              </a:spcBef>
              <a:buClr>
                <a:srgbClr val="E7BC29"/>
              </a:buClr>
              <a:buSzPct val="75000"/>
              <a:buFont typeface="Wingdings" pitchFamily="2" charset="2"/>
              <a:buChar char=""/>
              <a:defRPr sz="2000">
                <a:solidFill>
                  <a:schemeClr val="tx1"/>
                </a:solidFill>
                <a:latin typeface="Candara" panose="020E0502030303020204" pitchFamily="34" charset="0"/>
              </a:defRPr>
            </a:lvl4pPr>
            <a:lvl5pPr marL="2057400" indent="-228600">
              <a:spcBef>
                <a:spcPts val="400"/>
              </a:spcBef>
              <a:buClr>
                <a:srgbClr val="D092A7"/>
              </a:buClr>
              <a:buSzPct val="65000"/>
              <a:buFont typeface="Wingdings" pitchFamily="2" charset="2"/>
              <a:buChar char=""/>
              <a:defRPr sz="2000">
                <a:solidFill>
                  <a:schemeClr val="tx1"/>
                </a:solidFill>
                <a:latin typeface="Candara" panose="020E0502030303020204" pitchFamily="34" charset="0"/>
              </a:defRPr>
            </a:lvl5pPr>
            <a:lvl6pPr marL="25146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6pPr>
            <a:lvl7pPr marL="29718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7pPr>
            <a:lvl8pPr marL="34290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8pPr>
            <a:lvl9pPr marL="38862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9pPr>
          </a:lstStyle>
          <a:p>
            <a:pPr algn="ctr" eaLnBrk="1" hangingPunct="1">
              <a:spcBef>
                <a:spcPct val="0"/>
              </a:spcBef>
              <a:buClrTx/>
              <a:buSzTx/>
              <a:buFontTx/>
              <a:buNone/>
            </a:pPr>
            <a:r>
              <a:rPr lang="tr-TR" altLang="tr-TR" sz="2000" b="1">
                <a:solidFill>
                  <a:srgbClr val="CC0000"/>
                </a:solidFill>
                <a:latin typeface="Calibri" panose="020F0502020204030204" pitchFamily="34" charset="0"/>
                <a:cs typeface="Arial" panose="020B0604020202020204" pitchFamily="34" charset="0"/>
              </a:rPr>
              <a:t>KURUMİÇİ DİKEY RAPORLAMA</a:t>
            </a:r>
          </a:p>
        </p:txBody>
      </p:sp>
      <p:cxnSp>
        <p:nvCxnSpPr>
          <p:cNvPr id="56328" name="Düz Bağlayıcı 18">
            <a:extLst>
              <a:ext uri="{FF2B5EF4-FFF2-40B4-BE49-F238E27FC236}">
                <a16:creationId xmlns:a16="http://schemas.microsoft.com/office/drawing/2014/main" id="{DDA53396-B12E-4A75-7CBD-DE8D6DBC25B2}"/>
              </a:ext>
            </a:extLst>
          </p:cNvPr>
          <p:cNvCxnSpPr>
            <a:cxnSpLocks noChangeShapeType="1"/>
          </p:cNvCxnSpPr>
          <p:nvPr/>
        </p:nvCxnSpPr>
        <p:spPr bwMode="auto">
          <a:xfrm>
            <a:off x="1476375" y="4868863"/>
            <a:ext cx="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1" name="Satır Belirtme Çizgisi 1 (Kenarlık ve Diğer Çubuk) 20">
            <a:extLst>
              <a:ext uri="{FF2B5EF4-FFF2-40B4-BE49-F238E27FC236}">
                <a16:creationId xmlns:a16="http://schemas.microsoft.com/office/drawing/2014/main" id="{C707FEEA-5224-77D7-D196-5893A433AD64}"/>
              </a:ext>
            </a:extLst>
          </p:cNvPr>
          <p:cNvSpPr/>
          <p:nvPr/>
        </p:nvSpPr>
        <p:spPr bwMode="auto">
          <a:xfrm>
            <a:off x="5651500" y="1773238"/>
            <a:ext cx="1836738" cy="514350"/>
          </a:xfrm>
          <a:prstGeom prst="accentBorderCallout1">
            <a:avLst/>
          </a:prstGeom>
          <a:solidFill>
            <a:schemeClr val="tx1">
              <a:lumMod val="20000"/>
              <a:lumOff val="80000"/>
            </a:schemeClr>
          </a:solidFill>
          <a:ln w="9525" cap="flat" cmpd="sng" algn="ctr">
            <a:solidFill>
              <a:schemeClr val="tx1"/>
            </a:solidFill>
            <a:prstDash val="solid"/>
            <a:round/>
            <a:headEnd type="none" w="med" len="med"/>
            <a:tailEnd type="none" w="med" len="med"/>
          </a:ln>
          <a:effectLst/>
        </p:spPr>
        <p:txBody>
          <a:bodyPr lIns="0" rIns="0"/>
          <a:lstStyle/>
          <a:p>
            <a:pPr marL="346075" eaLnBrk="1" fontAlgn="auto" hangingPunct="1">
              <a:spcBef>
                <a:spcPts val="0"/>
              </a:spcBef>
              <a:spcAft>
                <a:spcPts val="0"/>
              </a:spcAft>
              <a:defRPr/>
            </a:pPr>
            <a:r>
              <a:rPr lang="tr-TR" sz="2000" b="1" dirty="0">
                <a:solidFill>
                  <a:srgbClr val="000000"/>
                </a:solidFill>
                <a:latin typeface="Comic Sans MS" pitchFamily="66" charset="0"/>
              </a:rPr>
              <a:t>Stratejik</a:t>
            </a:r>
          </a:p>
        </p:txBody>
      </p:sp>
      <p:sp>
        <p:nvSpPr>
          <p:cNvPr id="24" name="Satır Belirtme Çizgisi 1 (Kenarlık ve Diğer Çubuk) 23">
            <a:extLst>
              <a:ext uri="{FF2B5EF4-FFF2-40B4-BE49-F238E27FC236}">
                <a16:creationId xmlns:a16="http://schemas.microsoft.com/office/drawing/2014/main" id="{6BB214FC-A5E0-0288-B764-181EC5527ADA}"/>
              </a:ext>
            </a:extLst>
          </p:cNvPr>
          <p:cNvSpPr/>
          <p:nvPr/>
        </p:nvSpPr>
        <p:spPr bwMode="auto">
          <a:xfrm>
            <a:off x="6659563" y="3233738"/>
            <a:ext cx="1908175" cy="547687"/>
          </a:xfrm>
          <a:prstGeom prst="accentBorderCallout1">
            <a:avLst/>
          </a:prstGeom>
          <a:solidFill>
            <a:schemeClr val="tx1">
              <a:lumMod val="20000"/>
              <a:lumOff val="80000"/>
            </a:schemeClr>
          </a:solidFill>
          <a:ln w="9525" cap="flat" cmpd="sng" algn="ctr">
            <a:solidFill>
              <a:schemeClr val="tx1"/>
            </a:solidFill>
            <a:prstDash val="solid"/>
            <a:round/>
            <a:headEnd type="none" w="med" len="med"/>
            <a:tailEnd type="none" w="med" len="med"/>
          </a:ln>
          <a:effectLst/>
        </p:spPr>
        <p:txBody>
          <a:bodyPr lIns="0" rIns="0"/>
          <a:lstStyle/>
          <a:p>
            <a:pPr marL="346075" eaLnBrk="1" fontAlgn="auto" hangingPunct="1">
              <a:spcBef>
                <a:spcPts val="0"/>
              </a:spcBef>
              <a:spcAft>
                <a:spcPts val="0"/>
              </a:spcAft>
              <a:defRPr/>
            </a:pPr>
            <a:r>
              <a:rPr lang="tr-TR" sz="2000" b="1" dirty="0">
                <a:solidFill>
                  <a:srgbClr val="000000"/>
                </a:solidFill>
                <a:latin typeface="Comic Sans MS" pitchFamily="66" charset="0"/>
              </a:rPr>
              <a:t>Program</a:t>
            </a:r>
          </a:p>
        </p:txBody>
      </p:sp>
      <p:sp>
        <p:nvSpPr>
          <p:cNvPr id="25" name="Satır Belirtme Çizgisi 1 (Kenarlık ve Diğer Çubuk) 24">
            <a:extLst>
              <a:ext uri="{FF2B5EF4-FFF2-40B4-BE49-F238E27FC236}">
                <a16:creationId xmlns:a16="http://schemas.microsoft.com/office/drawing/2014/main" id="{9B3FB7B8-9033-7D28-455B-4A2335C85C9A}"/>
              </a:ext>
            </a:extLst>
          </p:cNvPr>
          <p:cNvSpPr/>
          <p:nvPr/>
        </p:nvSpPr>
        <p:spPr bwMode="auto">
          <a:xfrm>
            <a:off x="7092950" y="4446588"/>
            <a:ext cx="1943100" cy="620712"/>
          </a:xfrm>
          <a:prstGeom prst="accentBorderCallout1">
            <a:avLst>
              <a:gd name="adj1" fmla="val 18750"/>
              <a:gd name="adj2" fmla="val -8333"/>
              <a:gd name="adj3" fmla="val 85279"/>
              <a:gd name="adj4" fmla="val -29642"/>
            </a:avLst>
          </a:prstGeom>
          <a:solidFill>
            <a:schemeClr val="tx1">
              <a:lumMod val="20000"/>
              <a:lumOff val="80000"/>
            </a:schemeClr>
          </a:solidFill>
          <a:ln w="9525" cap="flat" cmpd="sng" algn="ctr">
            <a:solidFill>
              <a:schemeClr val="tx1"/>
            </a:solidFill>
            <a:prstDash val="solid"/>
            <a:round/>
            <a:headEnd type="none" w="med" len="med"/>
            <a:tailEnd type="none" w="med" len="med"/>
          </a:ln>
          <a:effectLst/>
        </p:spPr>
        <p:txBody>
          <a:bodyPr lIns="0" rIns="0"/>
          <a:lstStyle/>
          <a:p>
            <a:pPr marL="346075" eaLnBrk="1" fontAlgn="auto" hangingPunct="1">
              <a:spcBef>
                <a:spcPts val="0"/>
              </a:spcBef>
              <a:spcAft>
                <a:spcPts val="0"/>
              </a:spcAft>
              <a:defRPr/>
            </a:pPr>
            <a:r>
              <a:rPr lang="tr-TR" sz="2000" b="1" dirty="0" err="1">
                <a:solidFill>
                  <a:srgbClr val="000000"/>
                </a:solidFill>
                <a:latin typeface="Comic Sans MS" pitchFamily="66" charset="0"/>
              </a:rPr>
              <a:t>Operasyonel</a:t>
            </a:r>
            <a:endParaRPr lang="tr-TR" sz="2000" b="1" dirty="0">
              <a:solidFill>
                <a:srgbClr val="000000"/>
              </a:solidFill>
              <a:latin typeface="Comic Sans MS" pitchFamily="66" charset="0"/>
            </a:endParaRPr>
          </a:p>
        </p:txBody>
      </p:sp>
      <p:sp>
        <p:nvSpPr>
          <p:cNvPr id="56332" name="1 Başlık">
            <a:extLst>
              <a:ext uri="{FF2B5EF4-FFF2-40B4-BE49-F238E27FC236}">
                <a16:creationId xmlns:a16="http://schemas.microsoft.com/office/drawing/2014/main" id="{2F094BCC-EB8F-DB37-CF3D-68702B769EB7}"/>
              </a:ext>
            </a:extLst>
          </p:cNvPr>
          <p:cNvSpPr>
            <a:spLocks noGrp="1" noChangeArrowheads="1"/>
          </p:cNvSpPr>
          <p:nvPr>
            <p:ph type="title"/>
          </p:nvPr>
        </p:nvSpPr>
        <p:spPr>
          <a:xfrm>
            <a:off x="612775" y="228600"/>
            <a:ext cx="8153400" cy="990600"/>
          </a:xfrm>
        </p:spPr>
        <p:txBody>
          <a:bodyPr/>
          <a:lstStyle/>
          <a:p>
            <a:r>
              <a:rPr lang="tr-TR" altLang="tr-TR" sz="2400">
                <a:solidFill>
                  <a:srgbClr val="006666"/>
                </a:solidFill>
              </a:rPr>
              <a:t>Kamu İç Kontrol Standartları</a:t>
            </a:r>
            <a:br>
              <a:rPr lang="tr-TR" altLang="tr-TR" sz="2400">
                <a:solidFill>
                  <a:srgbClr val="006666"/>
                </a:solidFill>
              </a:rPr>
            </a:br>
            <a:r>
              <a:rPr lang="tr-TR" altLang="tr-TR" sz="2400">
                <a:solidFill>
                  <a:srgbClr val="006666"/>
                </a:solidFill>
              </a:rPr>
              <a:t>IV. Bileşen: Bilgi ve İletişim</a:t>
            </a:r>
            <a:endParaRPr lang="tr-TR" altLang="tr-T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3">
            <a:extLst>
              <a:ext uri="{FF2B5EF4-FFF2-40B4-BE49-F238E27FC236}">
                <a16:creationId xmlns:a16="http://schemas.microsoft.com/office/drawing/2014/main" id="{A73F1E28-741C-49FD-E9D5-D4FF2F810D5C}"/>
              </a:ext>
            </a:extLst>
          </p:cNvPr>
          <p:cNvSpPr>
            <a:spLocks noGrp="1" noChangeArrowheads="1"/>
          </p:cNvSpPr>
          <p:nvPr>
            <p:ph idx="1"/>
          </p:nvPr>
        </p:nvSpPr>
        <p:spPr>
          <a:xfrm>
            <a:off x="152400" y="1676400"/>
            <a:ext cx="4402138" cy="4862513"/>
          </a:xfrm>
        </p:spPr>
        <p:txBody>
          <a:bodyPr>
            <a:normAutofit/>
          </a:bodyPr>
          <a:lstStyle/>
          <a:p>
            <a:pPr marL="320040" indent="-320040" algn="just" fontAlgn="auto">
              <a:lnSpc>
                <a:spcPct val="80000"/>
              </a:lnSpc>
              <a:spcAft>
                <a:spcPts val="0"/>
              </a:spcAft>
              <a:buFont typeface="Wingdings" pitchFamily="2" charset="2"/>
              <a:buNone/>
              <a:defRPr/>
            </a:pPr>
            <a:r>
              <a:rPr lang="tr-TR" altLang="tr-TR" sz="2400" dirty="0">
                <a:solidFill>
                  <a:srgbClr val="000099"/>
                </a:solidFill>
              </a:rPr>
              <a:t>	</a:t>
            </a:r>
          </a:p>
          <a:p>
            <a:pPr marL="320040" indent="-320040" algn="just" fontAlgn="auto">
              <a:lnSpc>
                <a:spcPct val="80000"/>
              </a:lnSpc>
              <a:spcAft>
                <a:spcPts val="0"/>
              </a:spcAft>
              <a:buFont typeface="Wingdings" pitchFamily="2" charset="2"/>
              <a:buNone/>
              <a:defRPr/>
            </a:pPr>
            <a:endParaRPr lang="tr-TR" altLang="tr-TR" sz="2400" dirty="0">
              <a:solidFill>
                <a:srgbClr val="000099"/>
              </a:solidFill>
            </a:endParaRPr>
          </a:p>
          <a:p>
            <a:pPr marL="320040" indent="-320040" algn="just" fontAlgn="auto">
              <a:lnSpc>
                <a:spcPct val="80000"/>
              </a:lnSpc>
              <a:spcAft>
                <a:spcPts val="0"/>
              </a:spcAft>
              <a:buFont typeface="Wingdings" pitchFamily="2" charset="2"/>
              <a:buNone/>
              <a:defRPr/>
            </a:pPr>
            <a:endParaRPr lang="tr-TR" altLang="tr-TR" sz="2400" dirty="0">
              <a:solidFill>
                <a:srgbClr val="000099"/>
              </a:solidFill>
            </a:endParaRPr>
          </a:p>
          <a:p>
            <a:pPr marL="400050" lvl="1" indent="0" algn="just" fontAlgn="auto">
              <a:spcBef>
                <a:spcPts val="600"/>
              </a:spcBef>
              <a:spcAft>
                <a:spcPts val="600"/>
              </a:spcAft>
              <a:buClr>
                <a:srgbClr val="C00000"/>
              </a:buClr>
              <a:buFont typeface="Wingdings" panose="05000000000000000000" pitchFamily="2" charset="2"/>
              <a:buNone/>
              <a:defRPr/>
            </a:pPr>
            <a:r>
              <a:rPr lang="tr-TR" altLang="tr-TR" sz="2000" dirty="0">
                <a:solidFill>
                  <a:schemeClr val="accent1">
                    <a:lumMod val="50000"/>
                  </a:schemeClr>
                </a:solidFill>
              </a:rPr>
              <a:t>İdareler, çalışanlarının ve üçüncü kişilerin şüphe ve iddialarını bildirebilecekleri düzenleme ve süreçlere sahip olmalıdır.  </a:t>
            </a:r>
          </a:p>
          <a:p>
            <a:pPr marL="320040" indent="-320040" fontAlgn="auto">
              <a:lnSpc>
                <a:spcPct val="80000"/>
              </a:lnSpc>
              <a:spcAft>
                <a:spcPts val="0"/>
              </a:spcAft>
              <a:buFont typeface="Wingdings"/>
              <a:buChar char=""/>
              <a:defRPr/>
            </a:pPr>
            <a:endParaRPr lang="tr-TR" altLang="tr-TR" sz="2200" dirty="0">
              <a:solidFill>
                <a:schemeClr val="accent1">
                  <a:lumMod val="50000"/>
                </a:schemeClr>
              </a:solidFill>
              <a:latin typeface="Arial" charset="0"/>
            </a:endParaRPr>
          </a:p>
          <a:p>
            <a:pPr marL="320040" indent="-320040" fontAlgn="auto">
              <a:lnSpc>
                <a:spcPct val="80000"/>
              </a:lnSpc>
              <a:spcAft>
                <a:spcPts val="0"/>
              </a:spcAft>
              <a:buFont typeface="Wingdings" pitchFamily="2" charset="2"/>
              <a:buNone/>
              <a:defRPr/>
            </a:pPr>
            <a:endParaRPr lang="tr-TR" altLang="tr-TR" sz="2200" dirty="0">
              <a:solidFill>
                <a:srgbClr val="02060A"/>
              </a:solidFill>
              <a:latin typeface="Arial" charset="0"/>
            </a:endParaRPr>
          </a:p>
        </p:txBody>
      </p:sp>
      <p:sp>
        <p:nvSpPr>
          <p:cNvPr id="107523" name="AutoShape 4">
            <a:extLst>
              <a:ext uri="{FF2B5EF4-FFF2-40B4-BE49-F238E27FC236}">
                <a16:creationId xmlns:a16="http://schemas.microsoft.com/office/drawing/2014/main" id="{0DAF7D3C-4B58-9421-E93F-A98805C9CF37}"/>
              </a:ext>
            </a:extLst>
          </p:cNvPr>
          <p:cNvSpPr>
            <a:spLocks noChangeArrowheads="1"/>
          </p:cNvSpPr>
          <p:nvPr/>
        </p:nvSpPr>
        <p:spPr bwMode="auto">
          <a:xfrm>
            <a:off x="4021138" y="914400"/>
            <a:ext cx="5105400" cy="5943600"/>
          </a:xfrm>
          <a:prstGeom prst="verticalScroll">
            <a:avLst>
              <a:gd name="adj" fmla="val 12500"/>
            </a:avLst>
          </a:prstGeom>
          <a:solidFill>
            <a:srgbClr val="FFFFEF"/>
          </a:solidFill>
          <a:ln w="9525">
            <a:solidFill>
              <a:srgbClr val="02060A"/>
            </a:solidFill>
            <a:round/>
            <a:headEnd/>
            <a:tailEnd/>
          </a:ln>
        </p:spPr>
        <p:txBody>
          <a:bodyPr/>
          <a:lstStyle>
            <a:lvl1pPr marL="342900" indent="-342900" algn="l"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eaLnBrk="1" fontAlgn="auto" hangingPunct="1">
              <a:spcBef>
                <a:spcPts val="600"/>
              </a:spcBef>
              <a:spcAft>
                <a:spcPts val="0"/>
              </a:spcAft>
              <a:buClr>
                <a:srgbClr val="C00000"/>
              </a:buClr>
              <a:buSzTx/>
              <a:buFont typeface="Wingdings" pitchFamily="2" charset="2"/>
              <a:buChar char="q"/>
              <a:defRPr/>
            </a:pPr>
            <a:r>
              <a:rPr lang="tr-TR" altLang="tr-TR" sz="2200" dirty="0">
                <a:solidFill>
                  <a:schemeClr val="tx2">
                    <a:lumMod val="50000"/>
                  </a:schemeClr>
                </a:solidFill>
                <a:latin typeface="Calibri" pitchFamily="34" charset="0"/>
              </a:rPr>
              <a:t>Nelerin ihbar edilebileceği, </a:t>
            </a:r>
          </a:p>
          <a:p>
            <a:pPr eaLnBrk="1" fontAlgn="auto" hangingPunct="1">
              <a:spcBef>
                <a:spcPts val="600"/>
              </a:spcBef>
              <a:spcAft>
                <a:spcPts val="0"/>
              </a:spcAft>
              <a:buClr>
                <a:srgbClr val="C00000"/>
              </a:buClr>
              <a:buSzTx/>
              <a:buFont typeface="Wingdings" pitchFamily="2" charset="2"/>
              <a:buChar char="q"/>
              <a:defRPr/>
            </a:pPr>
            <a:r>
              <a:rPr lang="tr-TR" altLang="tr-TR" sz="2200" dirty="0">
                <a:solidFill>
                  <a:schemeClr val="tx2">
                    <a:lumMod val="50000"/>
                  </a:schemeClr>
                </a:solidFill>
                <a:latin typeface="Calibri" pitchFamily="34" charset="0"/>
              </a:rPr>
              <a:t>İyi niyetli ihbarcının güvenliğinin ve gizliliğinin nasıl sağlanacağı,</a:t>
            </a:r>
          </a:p>
          <a:p>
            <a:pPr eaLnBrk="1" fontAlgn="auto" hangingPunct="1">
              <a:spcBef>
                <a:spcPts val="600"/>
              </a:spcBef>
              <a:spcAft>
                <a:spcPts val="0"/>
              </a:spcAft>
              <a:buClr>
                <a:srgbClr val="C00000"/>
              </a:buClr>
              <a:buSzTx/>
              <a:buFont typeface="Wingdings" pitchFamily="2" charset="2"/>
              <a:buChar char="q"/>
              <a:defRPr/>
            </a:pPr>
            <a:r>
              <a:rPr lang="tr-TR" altLang="tr-TR" sz="2200" dirty="0">
                <a:solidFill>
                  <a:schemeClr val="tx2">
                    <a:lumMod val="50000"/>
                  </a:schemeClr>
                </a:solidFill>
                <a:latin typeface="Calibri" pitchFamily="34" charset="0"/>
              </a:rPr>
              <a:t>İhbarın idare içinde hangi aşamalardan geçilerek yapılabileceği,</a:t>
            </a:r>
          </a:p>
          <a:p>
            <a:pPr eaLnBrk="1" fontAlgn="auto" hangingPunct="1">
              <a:spcBef>
                <a:spcPts val="600"/>
              </a:spcBef>
              <a:spcAft>
                <a:spcPts val="0"/>
              </a:spcAft>
              <a:buClr>
                <a:srgbClr val="C00000"/>
              </a:buClr>
              <a:buSzTx/>
              <a:buFont typeface="Wingdings" pitchFamily="2" charset="2"/>
              <a:buChar char="q"/>
              <a:defRPr/>
            </a:pPr>
            <a:r>
              <a:rPr lang="tr-TR" altLang="tr-TR" sz="2200" dirty="0">
                <a:solidFill>
                  <a:schemeClr val="tx2">
                    <a:lumMod val="50000"/>
                  </a:schemeClr>
                </a:solidFill>
                <a:latin typeface="Calibri" pitchFamily="34" charset="0"/>
              </a:rPr>
              <a:t>Yapılan ihbarların idarece nasıl değerlendirileceği ve hangi eylemlerin gerçekleştirileceği (kurum içi inceleme veya soruşturma süreçleri)</a:t>
            </a:r>
          </a:p>
        </p:txBody>
      </p:sp>
      <p:sp>
        <p:nvSpPr>
          <p:cNvPr id="6" name="Başlık 1">
            <a:extLst>
              <a:ext uri="{FF2B5EF4-FFF2-40B4-BE49-F238E27FC236}">
                <a16:creationId xmlns:a16="http://schemas.microsoft.com/office/drawing/2014/main" id="{CB0004F4-6677-1348-7525-C368F250D73C}"/>
              </a:ext>
            </a:extLst>
          </p:cNvPr>
          <p:cNvSpPr txBox="1">
            <a:spLocks/>
          </p:cNvSpPr>
          <p:nvPr/>
        </p:nvSpPr>
        <p:spPr bwMode="auto">
          <a:xfrm>
            <a:off x="-49213" y="914400"/>
            <a:ext cx="9144001" cy="685800"/>
          </a:xfrm>
          <a:prstGeom prst="rect">
            <a:avLst/>
          </a:prstGeom>
          <a:solidFill>
            <a:srgbClr val="002060"/>
          </a:solid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0" lvl="1" algn="ctr">
              <a:defRPr/>
            </a:pPr>
            <a:br>
              <a:rPr lang="tr-TR" altLang="tr-TR" sz="2800" b="1" kern="0" dirty="0">
                <a:solidFill>
                  <a:schemeClr val="bg1"/>
                </a:solidFill>
              </a:rPr>
            </a:br>
            <a:r>
              <a:rPr lang="tr-TR" altLang="tr-TR" sz="2400" b="1" kern="0" dirty="0">
                <a:solidFill>
                  <a:schemeClr val="bg1"/>
                </a:solidFill>
              </a:rPr>
              <a:t>Usulsüzlük, yolsuzluk bildirimi</a:t>
            </a:r>
            <a:r>
              <a:rPr lang="tr-TR" altLang="tr-TR" sz="2800" b="1" kern="0" dirty="0">
                <a:solidFill>
                  <a:schemeClr val="bg1"/>
                </a:solidFill>
              </a:rPr>
              <a:t> </a:t>
            </a:r>
            <a:endParaRPr lang="tr-TR" kern="0" dirty="0">
              <a:solidFill>
                <a:schemeClr val="bg1"/>
              </a:solidFill>
            </a:endParaRPr>
          </a:p>
        </p:txBody>
      </p:sp>
      <p:sp>
        <p:nvSpPr>
          <p:cNvPr id="29701" name="1 Başlık">
            <a:extLst>
              <a:ext uri="{FF2B5EF4-FFF2-40B4-BE49-F238E27FC236}">
                <a16:creationId xmlns:a16="http://schemas.microsoft.com/office/drawing/2014/main" id="{1049BCA5-3D0A-89E5-96B6-42781401952D}"/>
              </a:ext>
            </a:extLst>
          </p:cNvPr>
          <p:cNvSpPr>
            <a:spLocks noGrp="1"/>
          </p:cNvSpPr>
          <p:nvPr>
            <p:ph type="title"/>
          </p:nvPr>
        </p:nvSpPr>
        <p:spPr>
          <a:xfrm>
            <a:off x="1370013" y="152400"/>
            <a:ext cx="7313612" cy="762000"/>
          </a:xfrm>
        </p:spPr>
        <p:txBody>
          <a:bodyPr>
            <a:normAutofit fontScale="90000"/>
          </a:bodyPr>
          <a:lstStyle/>
          <a:p>
            <a:pPr fontAlgn="auto">
              <a:spcAft>
                <a:spcPts val="0"/>
              </a:spcAft>
              <a:defRPr/>
            </a:pPr>
            <a:r>
              <a:rPr lang="tr-TR" altLang="tr-TR" sz="2400">
                <a:solidFill>
                  <a:srgbClr val="006666"/>
                </a:solidFill>
              </a:rPr>
              <a:t>Kamu İç Kontrol Standartları</a:t>
            </a:r>
            <a:br>
              <a:rPr lang="tr-TR" altLang="tr-TR" sz="2400">
                <a:solidFill>
                  <a:srgbClr val="006666"/>
                </a:solidFill>
              </a:rPr>
            </a:br>
            <a:r>
              <a:rPr lang="tr-TR" altLang="tr-TR" sz="2400">
                <a:solidFill>
                  <a:srgbClr val="006666"/>
                </a:solidFill>
              </a:rPr>
              <a:t>IV. Bileşen: Bilgi ve İletişim</a:t>
            </a:r>
            <a:endParaRPr lang="tr-TR" altLang="tr-T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İçerik Yer Tutucusu">
            <a:extLst>
              <a:ext uri="{FF2B5EF4-FFF2-40B4-BE49-F238E27FC236}">
                <a16:creationId xmlns:a16="http://schemas.microsoft.com/office/drawing/2014/main" id="{F92E906D-66CE-01CB-EB69-74101E12BE34}"/>
              </a:ext>
            </a:extLst>
          </p:cNvPr>
          <p:cNvSpPr>
            <a:spLocks noGrp="1"/>
          </p:cNvSpPr>
          <p:nvPr>
            <p:ph idx="1"/>
          </p:nvPr>
        </p:nvSpPr>
        <p:spPr>
          <a:xfrm>
            <a:off x="838200" y="1676400"/>
            <a:ext cx="7845425" cy="5029200"/>
          </a:xfrm>
        </p:spPr>
        <p:txBody>
          <a:bodyPr>
            <a:normAutofit/>
          </a:bodyPr>
          <a:lstStyle/>
          <a:p>
            <a:pPr marL="320040" indent="-320040" algn="just" fontAlgn="auto">
              <a:spcBef>
                <a:spcPts val="600"/>
              </a:spcBef>
              <a:spcAft>
                <a:spcPts val="0"/>
              </a:spcAft>
              <a:buFont typeface="Wingdings" pitchFamily="2" charset="2"/>
              <a:buNone/>
              <a:defRPr/>
            </a:pPr>
            <a:r>
              <a:rPr lang="tr-TR" altLang="tr-TR" sz="2000" dirty="0">
                <a:solidFill>
                  <a:srgbClr val="FF6600"/>
                </a:solidFill>
              </a:rPr>
              <a:t>	</a:t>
            </a:r>
            <a:r>
              <a:rPr lang="tr-TR" altLang="tr-TR" sz="2000" dirty="0">
                <a:solidFill>
                  <a:srgbClr val="C00000"/>
                </a:solidFill>
              </a:rPr>
              <a:t>İzleme, </a:t>
            </a:r>
            <a:r>
              <a:rPr lang="tr-TR" altLang="tr-TR" sz="2000" dirty="0">
                <a:solidFill>
                  <a:schemeClr val="accent1">
                    <a:lumMod val="50000"/>
                  </a:schemeClr>
                </a:solidFill>
              </a:rPr>
              <a:t>iç kontrol sisteminin beklenen katkıyı sağlayıp sağlamadığının değerlendirilmesi ve sistemin iyileştirmeye açık alanlarına yönelik eylemlerin belirlenmesidir. </a:t>
            </a:r>
          </a:p>
          <a:p>
            <a:pPr marL="320040" indent="-320040" algn="just" fontAlgn="auto">
              <a:spcBef>
                <a:spcPts val="600"/>
              </a:spcBef>
              <a:spcAft>
                <a:spcPts val="0"/>
              </a:spcAft>
              <a:buFont typeface="Wingdings" pitchFamily="2" charset="2"/>
              <a:buNone/>
              <a:defRPr/>
            </a:pPr>
            <a:endParaRPr lang="tr-TR" altLang="tr-TR" sz="2000" b="1" dirty="0">
              <a:solidFill>
                <a:srgbClr val="000099"/>
              </a:solidFill>
            </a:endParaRPr>
          </a:p>
          <a:p>
            <a:pPr marL="320040" indent="-320040" fontAlgn="auto">
              <a:lnSpc>
                <a:spcPct val="150000"/>
              </a:lnSpc>
              <a:spcBef>
                <a:spcPct val="0"/>
              </a:spcBef>
              <a:spcAft>
                <a:spcPts val="0"/>
              </a:spcAft>
              <a:buFont typeface="Wingdings" pitchFamily="2" charset="2"/>
              <a:buNone/>
              <a:defRPr/>
            </a:pPr>
            <a:r>
              <a:rPr lang="tr-TR" altLang="tr-TR" sz="2400" b="1" dirty="0">
                <a:solidFill>
                  <a:srgbClr val="000099"/>
                </a:solidFill>
              </a:rPr>
              <a:t>	</a:t>
            </a:r>
          </a:p>
        </p:txBody>
      </p:sp>
      <p:sp>
        <p:nvSpPr>
          <p:cNvPr id="30723" name="1 Başlık">
            <a:extLst>
              <a:ext uri="{FF2B5EF4-FFF2-40B4-BE49-F238E27FC236}">
                <a16:creationId xmlns:a16="http://schemas.microsoft.com/office/drawing/2014/main" id="{5A89542D-7EF1-7D72-B8BE-83D4F9CA9F87}"/>
              </a:ext>
            </a:extLst>
          </p:cNvPr>
          <p:cNvSpPr>
            <a:spLocks noGrp="1"/>
          </p:cNvSpPr>
          <p:nvPr>
            <p:ph type="title"/>
          </p:nvPr>
        </p:nvSpPr>
        <p:spPr>
          <a:xfrm>
            <a:off x="1143000" y="533400"/>
            <a:ext cx="7313613" cy="762000"/>
          </a:xfrm>
        </p:spPr>
        <p:txBody>
          <a:bodyPr>
            <a:normAutofit fontScale="90000"/>
          </a:bodyPr>
          <a:lstStyle/>
          <a:p>
            <a:pPr fontAlgn="auto">
              <a:spcAft>
                <a:spcPts val="0"/>
              </a:spcAft>
              <a:defRPr/>
            </a:pPr>
            <a:r>
              <a:rPr lang="tr-TR" altLang="tr-TR" sz="2400">
                <a:solidFill>
                  <a:srgbClr val="006666"/>
                </a:solidFill>
              </a:rPr>
              <a:t>Kamu İç Kontrol Standartları</a:t>
            </a:r>
            <a:br>
              <a:rPr lang="tr-TR" altLang="tr-TR" sz="2400">
                <a:solidFill>
                  <a:srgbClr val="006666"/>
                </a:solidFill>
              </a:rPr>
            </a:br>
            <a:r>
              <a:rPr lang="tr-TR" altLang="tr-TR" sz="2400">
                <a:solidFill>
                  <a:srgbClr val="006666"/>
                </a:solidFill>
              </a:rPr>
              <a:t>V. Bileşen: İzleme</a:t>
            </a:r>
            <a:endParaRPr lang="tr-TR" altLang="tr-T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a:extLst>
              <a:ext uri="{FF2B5EF4-FFF2-40B4-BE49-F238E27FC236}">
                <a16:creationId xmlns:a16="http://schemas.microsoft.com/office/drawing/2014/main" id="{6F38CAD1-66BC-9588-8650-30F16F58C078}"/>
              </a:ext>
            </a:extLst>
          </p:cNvPr>
          <p:cNvSpPr>
            <a:spLocks noGrp="1" noChangeArrowheads="1"/>
          </p:cNvSpPr>
          <p:nvPr>
            <p:ph idx="1"/>
          </p:nvPr>
        </p:nvSpPr>
        <p:spPr>
          <a:xfrm>
            <a:off x="107504" y="1556792"/>
            <a:ext cx="8928992" cy="5301208"/>
          </a:xfrm>
        </p:spPr>
        <p:txBody>
          <a:bodyPr/>
          <a:lstStyle/>
          <a:p>
            <a:pPr>
              <a:buClr>
                <a:schemeClr val="tx1"/>
              </a:buClr>
              <a:buFont typeface="Wingdings" pitchFamily="2" charset="2"/>
              <a:buNone/>
            </a:pPr>
            <a:endParaRPr lang="tr-TR" altLang="tr-TR" sz="1500" dirty="0">
              <a:solidFill>
                <a:srgbClr val="FF0000"/>
              </a:solidFill>
            </a:endParaRPr>
          </a:p>
          <a:p>
            <a:pPr>
              <a:buClr>
                <a:schemeClr val="tx1"/>
              </a:buClr>
              <a:buFont typeface="Wingdings" pitchFamily="2" charset="2"/>
              <a:buNone/>
            </a:pPr>
            <a:r>
              <a:rPr lang="tr-TR" altLang="tr-TR" sz="1500" dirty="0">
                <a:solidFill>
                  <a:srgbClr val="FF0000"/>
                </a:solidFill>
              </a:rPr>
              <a:t>	Kim izler?                             </a:t>
            </a:r>
            <a:r>
              <a:rPr lang="tr-TR" altLang="tr-TR" sz="1500" dirty="0">
                <a:solidFill>
                  <a:srgbClr val="000099"/>
                </a:solidFill>
              </a:rPr>
              <a:t>Üst yönetici</a:t>
            </a:r>
          </a:p>
          <a:p>
            <a:pPr>
              <a:buClr>
                <a:srgbClr val="19436D"/>
              </a:buClr>
            </a:pPr>
            <a:endParaRPr lang="tr-TR" altLang="tr-TR" sz="1500" dirty="0">
              <a:solidFill>
                <a:srgbClr val="000099"/>
              </a:solidFill>
            </a:endParaRPr>
          </a:p>
          <a:p>
            <a:pPr lvl="1">
              <a:buClr>
                <a:srgbClr val="19436D"/>
              </a:buClr>
            </a:pPr>
            <a:r>
              <a:rPr lang="tr-TR" altLang="tr-TR" sz="1500" b="1" dirty="0">
                <a:solidFill>
                  <a:srgbClr val="000099"/>
                </a:solidFill>
              </a:rPr>
              <a:t>Strateji geliştirme birimleri</a:t>
            </a:r>
          </a:p>
          <a:p>
            <a:pPr lvl="1">
              <a:buClr>
                <a:srgbClr val="19436D"/>
              </a:buClr>
            </a:pPr>
            <a:endParaRPr lang="tr-TR" altLang="tr-TR" sz="1500" b="1" dirty="0">
              <a:solidFill>
                <a:srgbClr val="000099"/>
              </a:solidFill>
            </a:endParaRPr>
          </a:p>
          <a:p>
            <a:pPr lvl="1">
              <a:buClr>
                <a:srgbClr val="19436D"/>
              </a:buClr>
            </a:pPr>
            <a:r>
              <a:rPr lang="tr-TR" altLang="tr-TR" sz="1500" b="1" dirty="0">
                <a:solidFill>
                  <a:srgbClr val="000099"/>
                </a:solidFill>
              </a:rPr>
              <a:t>İç denetçiler</a:t>
            </a:r>
          </a:p>
          <a:p>
            <a:pPr lvl="1">
              <a:buClr>
                <a:srgbClr val="19436D"/>
              </a:buClr>
            </a:pPr>
            <a:endParaRPr lang="tr-TR" altLang="tr-TR" sz="1500" b="1" dirty="0">
              <a:solidFill>
                <a:srgbClr val="000099"/>
              </a:solidFill>
            </a:endParaRPr>
          </a:p>
          <a:p>
            <a:pPr lvl="1">
              <a:buClr>
                <a:srgbClr val="19436D"/>
              </a:buClr>
            </a:pPr>
            <a:r>
              <a:rPr lang="tr-TR" altLang="tr-TR" sz="1500" b="1" dirty="0">
                <a:solidFill>
                  <a:srgbClr val="000099"/>
                </a:solidFill>
              </a:rPr>
              <a:t>Harcama yetkilileri</a:t>
            </a:r>
          </a:p>
          <a:p>
            <a:pPr lvl="1">
              <a:buClr>
                <a:srgbClr val="19436D"/>
              </a:buClr>
            </a:pPr>
            <a:endParaRPr lang="tr-TR" altLang="tr-TR" sz="1500" b="1" dirty="0">
              <a:solidFill>
                <a:srgbClr val="000099"/>
              </a:solidFill>
            </a:endParaRPr>
          </a:p>
          <a:p>
            <a:pPr lvl="1">
              <a:buClr>
                <a:srgbClr val="19436D"/>
              </a:buClr>
            </a:pPr>
            <a:r>
              <a:rPr lang="tr-TR" altLang="tr-TR" sz="1500" b="1" dirty="0">
                <a:solidFill>
                  <a:srgbClr val="000099"/>
                </a:solidFill>
              </a:rPr>
              <a:t>İç Kontrol İzleme ve Yönlendirme Kurulu</a:t>
            </a:r>
          </a:p>
          <a:p>
            <a:pPr>
              <a:buClr>
                <a:schemeClr val="tx1"/>
              </a:buClr>
              <a:buFont typeface="Wingdings" pitchFamily="2" charset="2"/>
              <a:buNone/>
            </a:pPr>
            <a:endParaRPr lang="tr-TR" altLang="tr-TR" sz="1500" b="1" dirty="0">
              <a:solidFill>
                <a:srgbClr val="000099"/>
              </a:solidFill>
            </a:endParaRPr>
          </a:p>
          <a:p>
            <a:pPr>
              <a:buClr>
                <a:schemeClr val="tx1"/>
              </a:buClr>
              <a:buFont typeface="Wingdings" pitchFamily="2" charset="2"/>
              <a:buNone/>
            </a:pPr>
            <a:endParaRPr lang="tr-TR" altLang="tr-TR" sz="1500" b="1" dirty="0">
              <a:solidFill>
                <a:srgbClr val="000099"/>
              </a:solidFill>
            </a:endParaRPr>
          </a:p>
          <a:p>
            <a:pPr>
              <a:buClr>
                <a:schemeClr val="tx1"/>
              </a:buClr>
              <a:buFont typeface="Wingdings" pitchFamily="2" charset="2"/>
              <a:buChar char="Ø"/>
            </a:pPr>
            <a:endParaRPr lang="tr-TR" altLang="tr-TR" dirty="0">
              <a:solidFill>
                <a:schemeClr val="accent2"/>
              </a:solidFill>
            </a:endParaRPr>
          </a:p>
          <a:p>
            <a:pPr>
              <a:buClr>
                <a:schemeClr val="tx1"/>
              </a:buClr>
              <a:buFont typeface="Wingdings" pitchFamily="2" charset="2"/>
              <a:buNone/>
            </a:pPr>
            <a:endParaRPr lang="tr-TR" altLang="tr-TR" dirty="0">
              <a:solidFill>
                <a:schemeClr val="accent2"/>
              </a:solidFill>
            </a:endParaRPr>
          </a:p>
          <a:p>
            <a:pPr algn="ctr">
              <a:buClr>
                <a:schemeClr val="tx1"/>
              </a:buClr>
              <a:buFont typeface="Wingdings" pitchFamily="2" charset="2"/>
              <a:buNone/>
            </a:pPr>
            <a:endParaRPr lang="tr-TR" altLang="tr-TR" dirty="0">
              <a:solidFill>
                <a:schemeClr val="accent2"/>
              </a:solidFill>
            </a:endParaRPr>
          </a:p>
          <a:p>
            <a:pPr algn="ctr">
              <a:buClr>
                <a:schemeClr val="tx1"/>
              </a:buClr>
              <a:buFont typeface="Wingdings" pitchFamily="2" charset="2"/>
              <a:buNone/>
            </a:pPr>
            <a:endParaRPr lang="tr-TR" altLang="tr-TR" dirty="0">
              <a:solidFill>
                <a:schemeClr val="accent2"/>
              </a:solidFill>
            </a:endParaRPr>
          </a:p>
        </p:txBody>
      </p:sp>
      <p:sp>
        <p:nvSpPr>
          <p:cNvPr id="6" name="Başlık 1">
            <a:extLst>
              <a:ext uri="{FF2B5EF4-FFF2-40B4-BE49-F238E27FC236}">
                <a16:creationId xmlns:a16="http://schemas.microsoft.com/office/drawing/2014/main" id="{D019DF99-D870-2741-01C3-46B6EF321D7A}"/>
              </a:ext>
            </a:extLst>
          </p:cNvPr>
          <p:cNvSpPr txBox="1">
            <a:spLocks/>
          </p:cNvSpPr>
          <p:nvPr/>
        </p:nvSpPr>
        <p:spPr bwMode="auto">
          <a:xfrm>
            <a:off x="971600" y="15472"/>
            <a:ext cx="6858000" cy="1143000"/>
          </a:xfrm>
          <a:prstGeom prst="rect">
            <a:avLst/>
          </a:prstGeom>
          <a:solidFill>
            <a:schemeClr val="accent6">
              <a:lumMod val="75000"/>
            </a:schemeClr>
          </a:solid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0" lvl="1" algn="ctr">
              <a:defRPr/>
            </a:pPr>
            <a:br>
              <a:rPr lang="tr-TR" altLang="tr-TR" sz="2100" b="1" kern="0" dirty="0">
                <a:solidFill>
                  <a:schemeClr val="bg1"/>
                </a:solidFill>
              </a:rPr>
            </a:br>
            <a:r>
              <a:rPr lang="tr-TR" altLang="tr-TR" sz="2400" b="1" kern="0" dirty="0">
                <a:solidFill>
                  <a:schemeClr val="bg1"/>
                </a:solidFill>
              </a:rPr>
              <a:t>İzleme</a:t>
            </a:r>
            <a:br>
              <a:rPr lang="tr-TR" altLang="tr-TR" sz="2100" b="1" kern="0" dirty="0">
                <a:solidFill>
                  <a:schemeClr val="bg1"/>
                </a:solidFill>
              </a:rPr>
            </a:br>
            <a:r>
              <a:rPr lang="tr-TR" altLang="tr-TR" sz="2100" b="1" kern="0" dirty="0">
                <a:solidFill>
                  <a:schemeClr val="bg1"/>
                </a:solidFill>
              </a:rPr>
              <a:t> </a:t>
            </a:r>
            <a:endParaRPr lang="tr-TR" sz="2700" kern="0" dirty="0">
              <a:solidFill>
                <a:schemeClr val="bg1"/>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Başlık 1">
            <a:extLst>
              <a:ext uri="{FF2B5EF4-FFF2-40B4-BE49-F238E27FC236}">
                <a16:creationId xmlns:a16="http://schemas.microsoft.com/office/drawing/2014/main" id="{1D41E4DD-C34F-B396-7964-C0794BD0B787}"/>
              </a:ext>
            </a:extLst>
          </p:cNvPr>
          <p:cNvSpPr>
            <a:spLocks noGrp="1" noChangeArrowheads="1"/>
          </p:cNvSpPr>
          <p:nvPr>
            <p:ph type="title"/>
          </p:nvPr>
        </p:nvSpPr>
        <p:spPr>
          <a:xfrm>
            <a:off x="612775" y="228600"/>
            <a:ext cx="8153400" cy="990600"/>
          </a:xfrm>
        </p:spPr>
        <p:txBody>
          <a:bodyPr/>
          <a:lstStyle/>
          <a:p>
            <a:r>
              <a:rPr lang="tr-TR" altLang="tr-TR" sz="2400">
                <a:solidFill>
                  <a:srgbClr val="006666"/>
                </a:solidFill>
              </a:rPr>
              <a:t>Kamu İç Kontrol Standartları</a:t>
            </a:r>
            <a:br>
              <a:rPr lang="tr-TR" altLang="tr-TR" sz="2400">
                <a:solidFill>
                  <a:srgbClr val="006666"/>
                </a:solidFill>
              </a:rPr>
            </a:br>
            <a:r>
              <a:rPr lang="tr-TR" altLang="tr-TR" sz="2400">
                <a:solidFill>
                  <a:srgbClr val="006666"/>
                </a:solidFill>
              </a:rPr>
              <a:t>V. Bileşen: İzleme</a:t>
            </a:r>
            <a:endParaRPr lang="tr-TR" altLang="tr-TR" sz="2400"/>
          </a:p>
        </p:txBody>
      </p:sp>
      <p:sp>
        <p:nvSpPr>
          <p:cNvPr id="109571" name="İçerik Yer Tutucusu 2">
            <a:extLst>
              <a:ext uri="{FF2B5EF4-FFF2-40B4-BE49-F238E27FC236}">
                <a16:creationId xmlns:a16="http://schemas.microsoft.com/office/drawing/2014/main" id="{0ABDB0CB-7E47-D43B-8604-6CF9CB3C9B08}"/>
              </a:ext>
            </a:extLst>
          </p:cNvPr>
          <p:cNvSpPr>
            <a:spLocks noGrp="1"/>
          </p:cNvSpPr>
          <p:nvPr>
            <p:ph idx="1"/>
          </p:nvPr>
        </p:nvSpPr>
        <p:spPr>
          <a:xfrm>
            <a:off x="838200" y="1827213"/>
            <a:ext cx="7845425" cy="4114800"/>
          </a:xfrm>
        </p:spPr>
        <p:txBody>
          <a:bodyPr>
            <a:normAutofit/>
          </a:bodyPr>
          <a:lstStyle/>
          <a:p>
            <a:pPr marL="320040" indent="-320040" fontAlgn="auto">
              <a:spcAft>
                <a:spcPts val="0"/>
              </a:spcAft>
              <a:buFont typeface="Wingdings" pitchFamily="2" charset="2"/>
              <a:buNone/>
              <a:defRPr/>
            </a:pPr>
            <a:r>
              <a:rPr lang="tr-TR" altLang="tr-TR" sz="2200" b="1" dirty="0">
                <a:solidFill>
                  <a:srgbClr val="000099"/>
                </a:solidFill>
              </a:rPr>
              <a:t>	</a:t>
            </a:r>
            <a:endParaRPr lang="tr-TR" altLang="tr-TR" sz="2000" dirty="0">
              <a:solidFill>
                <a:srgbClr val="000099"/>
              </a:solidFill>
            </a:endParaRPr>
          </a:p>
          <a:p>
            <a:pPr marL="320040" indent="-320040" fontAlgn="auto">
              <a:spcAft>
                <a:spcPts val="0"/>
              </a:spcAft>
              <a:buFont typeface="Wingdings" pitchFamily="2" charset="2"/>
              <a:buNone/>
              <a:defRPr/>
            </a:pPr>
            <a:r>
              <a:rPr lang="tr-TR" altLang="tr-TR" sz="2000" dirty="0">
                <a:solidFill>
                  <a:srgbClr val="000099"/>
                </a:solidFill>
              </a:rPr>
              <a:t>	</a:t>
            </a:r>
            <a:r>
              <a:rPr lang="tr-TR" altLang="tr-TR" sz="2000" dirty="0">
                <a:solidFill>
                  <a:srgbClr val="C00000"/>
                </a:solidFill>
              </a:rPr>
              <a:t>Standart 17. İç kontrolün değerlendirilmesi</a:t>
            </a:r>
          </a:p>
          <a:p>
            <a:pPr marL="320040" indent="-320040" algn="just" fontAlgn="auto">
              <a:spcAft>
                <a:spcPts val="0"/>
              </a:spcAft>
              <a:buFont typeface="Wingdings" pitchFamily="2" charset="2"/>
              <a:buChar char="Ø"/>
              <a:defRPr/>
            </a:pPr>
            <a:r>
              <a:rPr lang="tr-TR" altLang="tr-TR" sz="2000" dirty="0">
                <a:solidFill>
                  <a:schemeClr val="accent1">
                    <a:lumMod val="50000"/>
                  </a:schemeClr>
                </a:solidFill>
              </a:rPr>
              <a:t>İdareler iç kontrol sistemini yılda en az bir kez değerlendirmelidir.</a:t>
            </a:r>
          </a:p>
          <a:p>
            <a:pPr marL="320040" indent="-320040" algn="just" fontAlgn="auto">
              <a:spcAft>
                <a:spcPts val="0"/>
              </a:spcAft>
              <a:buFont typeface="Wingdings" pitchFamily="2" charset="2"/>
              <a:buNone/>
              <a:defRPr/>
            </a:pPr>
            <a:r>
              <a:rPr lang="tr-TR" altLang="tr-TR" sz="2000" dirty="0">
                <a:solidFill>
                  <a:srgbClr val="000099"/>
                </a:solidFill>
              </a:rPr>
              <a:t>	</a:t>
            </a:r>
          </a:p>
          <a:p>
            <a:pPr marL="320040" indent="-320040" algn="just" fontAlgn="auto">
              <a:spcAft>
                <a:spcPts val="0"/>
              </a:spcAft>
              <a:buFont typeface="Wingdings" pitchFamily="2" charset="2"/>
              <a:buNone/>
              <a:defRPr/>
            </a:pPr>
            <a:r>
              <a:rPr lang="tr-TR" altLang="tr-TR" sz="2000" dirty="0">
                <a:solidFill>
                  <a:srgbClr val="000099"/>
                </a:solidFill>
              </a:rPr>
              <a:t>	</a:t>
            </a:r>
            <a:r>
              <a:rPr lang="tr-TR" altLang="tr-TR" sz="2000" dirty="0">
                <a:solidFill>
                  <a:srgbClr val="C00000"/>
                </a:solidFill>
              </a:rPr>
              <a:t>Standart 18. İç denetim</a:t>
            </a:r>
          </a:p>
          <a:p>
            <a:pPr marL="320040" indent="-320040" algn="just" fontAlgn="auto">
              <a:spcAft>
                <a:spcPts val="0"/>
              </a:spcAft>
              <a:buFont typeface="Wingdings" pitchFamily="2" charset="2"/>
              <a:buChar char="Ø"/>
              <a:defRPr/>
            </a:pPr>
            <a:r>
              <a:rPr lang="tr-TR" altLang="tr-TR" sz="2000" dirty="0">
                <a:solidFill>
                  <a:schemeClr val="accent1">
                    <a:lumMod val="50000"/>
                  </a:schemeClr>
                </a:solidFill>
              </a:rPr>
              <a:t>İdareler fonksiyonel olarak bağımsız bir iç denetim faaliyetini sağlamalıdır.</a:t>
            </a:r>
          </a:p>
          <a:p>
            <a:pPr marL="320040" indent="-320040" fontAlgn="auto">
              <a:spcAft>
                <a:spcPts val="0"/>
              </a:spcAft>
              <a:buFont typeface="Wingdings" pitchFamily="2" charset="2"/>
              <a:buChar char="Ø"/>
              <a:defRPr/>
            </a:pPr>
            <a:endParaRPr lang="tr-TR" altLang="tr-TR" dirty="0">
              <a:solidFill>
                <a:schemeClr val="accent1">
                  <a:lumMod val="50000"/>
                </a:schemeClr>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a:extLst>
              <a:ext uri="{FF2B5EF4-FFF2-40B4-BE49-F238E27FC236}">
                <a16:creationId xmlns:a16="http://schemas.microsoft.com/office/drawing/2014/main" id="{E2D80278-35F1-B76B-8EA7-FB8A87CC3F56}"/>
              </a:ext>
            </a:extLst>
          </p:cNvPr>
          <p:cNvGraphicFramePr>
            <a:graphicFrameLocks noGrp="1"/>
          </p:cNvGraphicFramePr>
          <p:nvPr>
            <p:ph idx="1"/>
          </p:nvPr>
        </p:nvGraphicFramePr>
        <p:xfrm>
          <a:off x="704537" y="1711325"/>
          <a:ext cx="8305802" cy="3611246"/>
        </p:xfrm>
        <a:graphic>
          <a:graphicData uri="http://schemas.openxmlformats.org/drawingml/2006/table">
            <a:tbl>
              <a:tblPr firstRow="1" firstCol="1" lastRow="1" lastCol="1" bandRow="1" bandCol="1"/>
              <a:tblGrid>
                <a:gridCol w="535302">
                  <a:extLst>
                    <a:ext uri="{9D8B030D-6E8A-4147-A177-3AD203B41FA5}">
                      <a16:colId xmlns:a16="http://schemas.microsoft.com/office/drawing/2014/main" val="20000"/>
                    </a:ext>
                  </a:extLst>
                </a:gridCol>
                <a:gridCol w="3249480">
                  <a:extLst>
                    <a:ext uri="{9D8B030D-6E8A-4147-A177-3AD203B41FA5}">
                      <a16:colId xmlns:a16="http://schemas.microsoft.com/office/drawing/2014/main" val="20001"/>
                    </a:ext>
                  </a:extLst>
                </a:gridCol>
                <a:gridCol w="565128">
                  <a:extLst>
                    <a:ext uri="{9D8B030D-6E8A-4147-A177-3AD203B41FA5}">
                      <a16:colId xmlns:a16="http://schemas.microsoft.com/office/drawing/2014/main" val="20002"/>
                    </a:ext>
                  </a:extLst>
                </a:gridCol>
                <a:gridCol w="565128">
                  <a:extLst>
                    <a:ext uri="{9D8B030D-6E8A-4147-A177-3AD203B41FA5}">
                      <a16:colId xmlns:a16="http://schemas.microsoft.com/office/drawing/2014/main" val="20003"/>
                    </a:ext>
                  </a:extLst>
                </a:gridCol>
                <a:gridCol w="565128">
                  <a:extLst>
                    <a:ext uri="{9D8B030D-6E8A-4147-A177-3AD203B41FA5}">
                      <a16:colId xmlns:a16="http://schemas.microsoft.com/office/drawing/2014/main" val="20004"/>
                    </a:ext>
                  </a:extLst>
                </a:gridCol>
                <a:gridCol w="2825636">
                  <a:extLst>
                    <a:ext uri="{9D8B030D-6E8A-4147-A177-3AD203B41FA5}">
                      <a16:colId xmlns:a16="http://schemas.microsoft.com/office/drawing/2014/main" val="20005"/>
                    </a:ext>
                  </a:extLst>
                </a:gridCol>
              </a:tblGrid>
              <a:tr h="1529706">
                <a:tc>
                  <a:txBody>
                    <a:bodyPr/>
                    <a:lstStyle/>
                    <a:p>
                      <a:pPr indent="457200" algn="ctr">
                        <a:spcBef>
                          <a:spcPts val="300"/>
                        </a:spcBef>
                        <a:spcAft>
                          <a:spcPts val="300"/>
                        </a:spcAft>
                      </a:pPr>
                      <a:endParaRPr lang="tr-TR" sz="900" dirty="0">
                        <a:effectLst/>
                        <a:latin typeface="Times New Roman"/>
                        <a:ea typeface="Times New Roman"/>
                      </a:endParaRPr>
                    </a:p>
                  </a:txBody>
                  <a:tcPr marL="53445" marR="53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spcBef>
                          <a:spcPts val="300"/>
                        </a:spcBef>
                        <a:spcAft>
                          <a:spcPts val="300"/>
                        </a:spcAft>
                      </a:pPr>
                      <a:r>
                        <a:rPr lang="tr-TR" sz="800" b="1" dirty="0">
                          <a:effectLst/>
                          <a:latin typeface="Century Gothic"/>
                          <a:ea typeface="Times New Roman"/>
                        </a:rPr>
                        <a:t>Sorular</a:t>
                      </a:r>
                      <a:endParaRPr lang="tr-TR" sz="900" dirty="0">
                        <a:effectLst/>
                        <a:latin typeface="Times New Roman"/>
                        <a:ea typeface="Times New Roman"/>
                      </a:endParaRPr>
                    </a:p>
                  </a:txBody>
                  <a:tcPr marL="53445" marR="53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71755" algn="just">
                        <a:spcBef>
                          <a:spcPts val="300"/>
                        </a:spcBef>
                        <a:spcAft>
                          <a:spcPts val="300"/>
                        </a:spcAft>
                      </a:pPr>
                      <a:r>
                        <a:rPr lang="tr-TR" sz="800" b="1" dirty="0">
                          <a:effectLst/>
                          <a:latin typeface="Century Gothic"/>
                          <a:ea typeface="Times New Roman"/>
                        </a:rPr>
                        <a:t>       Evet</a:t>
                      </a:r>
                      <a:endParaRPr lang="tr-TR" sz="900" dirty="0">
                        <a:effectLst/>
                        <a:latin typeface="Times New Roman"/>
                        <a:ea typeface="Times New Roman"/>
                      </a:endParaRPr>
                    </a:p>
                  </a:txBody>
                  <a:tcPr marL="53445" marR="5344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71755" algn="just">
                        <a:spcBef>
                          <a:spcPts val="300"/>
                        </a:spcBef>
                        <a:spcAft>
                          <a:spcPts val="300"/>
                        </a:spcAft>
                      </a:pPr>
                      <a:r>
                        <a:rPr lang="tr-TR" sz="800" b="1">
                          <a:effectLst/>
                          <a:latin typeface="Century Gothic"/>
                          <a:ea typeface="Times New Roman"/>
                        </a:rPr>
                        <a:t>        Hayır</a:t>
                      </a:r>
                      <a:endParaRPr lang="tr-TR" sz="900">
                        <a:effectLst/>
                        <a:latin typeface="Times New Roman"/>
                        <a:ea typeface="Times New Roman"/>
                      </a:endParaRPr>
                    </a:p>
                  </a:txBody>
                  <a:tcPr marL="53445" marR="5344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just">
                        <a:spcBef>
                          <a:spcPts val="300"/>
                        </a:spcBef>
                        <a:spcAft>
                          <a:spcPts val="300"/>
                        </a:spcAft>
                      </a:pPr>
                      <a:r>
                        <a:rPr lang="tr-TR" sz="800" b="1" dirty="0">
                          <a:effectLst/>
                          <a:latin typeface="Century Gothic"/>
                          <a:ea typeface="Times New Roman"/>
                        </a:rPr>
                        <a:t>  Geliştirilmekte</a:t>
                      </a:r>
                      <a:endParaRPr lang="tr-TR" sz="900" dirty="0">
                        <a:effectLst/>
                        <a:latin typeface="Times New Roman"/>
                        <a:ea typeface="Times New Roman"/>
                      </a:endParaRPr>
                    </a:p>
                  </a:txBody>
                  <a:tcPr marL="53445" marR="5344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spcBef>
                          <a:spcPts val="300"/>
                        </a:spcBef>
                        <a:spcAft>
                          <a:spcPts val="300"/>
                        </a:spcAft>
                      </a:pPr>
                      <a:r>
                        <a:rPr lang="tr-TR" sz="800" b="1">
                          <a:effectLst/>
                          <a:latin typeface="Century Gothic"/>
                          <a:ea typeface="Times New Roman"/>
                        </a:rPr>
                        <a:t>Açıklama</a:t>
                      </a:r>
                      <a:endParaRPr lang="tr-TR" sz="900">
                        <a:effectLst/>
                        <a:latin typeface="Times New Roman"/>
                        <a:ea typeface="Times New Roman"/>
                      </a:endParaRPr>
                    </a:p>
                  </a:txBody>
                  <a:tcPr marL="53445" marR="534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extLst>
                  <a:ext uri="{0D108BD9-81ED-4DB2-BD59-A6C34878D82A}">
                    <a16:rowId xmlns:a16="http://schemas.microsoft.com/office/drawing/2014/main" val="10000"/>
                  </a:ext>
                </a:extLst>
              </a:tr>
              <a:tr h="192775">
                <a:tc gridSpan="2">
                  <a:txBody>
                    <a:bodyPr/>
                    <a:lstStyle/>
                    <a:p>
                      <a:pPr indent="457200">
                        <a:spcBef>
                          <a:spcPts val="300"/>
                        </a:spcBef>
                        <a:spcAft>
                          <a:spcPts val="300"/>
                        </a:spcAft>
                      </a:pPr>
                      <a:r>
                        <a:rPr lang="tr-TR" sz="800" b="1">
                          <a:effectLst/>
                          <a:latin typeface="Century Gothic"/>
                          <a:ea typeface="Times New Roman"/>
                        </a:rPr>
                        <a:t>Puan</a:t>
                      </a: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hMerge="1">
                  <a:txBody>
                    <a:bodyPr/>
                    <a:lstStyle/>
                    <a:p>
                      <a:endParaRPr lang="tr-TR"/>
                    </a:p>
                  </a:txBody>
                  <a:tcPr/>
                </a:tc>
                <a:tc>
                  <a:txBody>
                    <a:bodyPr/>
                    <a:lstStyle/>
                    <a:p>
                      <a:pPr>
                        <a:spcBef>
                          <a:spcPts val="300"/>
                        </a:spcBef>
                        <a:spcAft>
                          <a:spcPts val="300"/>
                        </a:spcAft>
                      </a:pPr>
                      <a:r>
                        <a:rPr lang="tr-TR" sz="800" b="1">
                          <a:effectLst/>
                          <a:latin typeface="Century Gothic"/>
                          <a:ea typeface="Times New Roman"/>
                        </a:rPr>
                        <a:t>  2</a:t>
                      </a: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spcBef>
                          <a:spcPts val="300"/>
                        </a:spcBef>
                        <a:spcAft>
                          <a:spcPts val="300"/>
                        </a:spcAft>
                      </a:pPr>
                      <a:r>
                        <a:rPr lang="tr-TR" sz="800" b="1">
                          <a:effectLst/>
                          <a:latin typeface="Century Gothic"/>
                          <a:ea typeface="Times New Roman"/>
                        </a:rPr>
                        <a:t>  0</a:t>
                      </a: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spcBef>
                          <a:spcPts val="300"/>
                        </a:spcBef>
                        <a:spcAft>
                          <a:spcPts val="300"/>
                        </a:spcAft>
                      </a:pPr>
                      <a:r>
                        <a:rPr lang="tr-TR" sz="800" b="1">
                          <a:effectLst/>
                          <a:latin typeface="Century Gothic"/>
                          <a:ea typeface="Times New Roman"/>
                        </a:rPr>
                        <a:t>  1</a:t>
                      </a: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indent="457200">
                        <a:spcBef>
                          <a:spcPts val="300"/>
                        </a:spcBef>
                        <a:spcAft>
                          <a:spcPts val="300"/>
                        </a:spcAft>
                      </a:pPr>
                      <a:r>
                        <a:rPr lang="tr-TR" sz="800" b="1">
                          <a:effectLst/>
                          <a:latin typeface="Century Gothic"/>
                          <a:ea typeface="Times New Roman"/>
                        </a:rPr>
                        <a:t> </a:t>
                      </a: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extLst>
                  <a:ext uri="{0D108BD9-81ED-4DB2-BD59-A6C34878D82A}">
                    <a16:rowId xmlns:a16="http://schemas.microsoft.com/office/drawing/2014/main" val="10001"/>
                  </a:ext>
                </a:extLst>
              </a:tr>
              <a:tr h="236746">
                <a:tc>
                  <a:txBody>
                    <a:bodyPr/>
                    <a:lstStyle/>
                    <a:p>
                      <a:pPr indent="457200" algn="just">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indent="457200" algn="ctr">
                        <a:spcBef>
                          <a:spcPts val="300"/>
                        </a:spcBef>
                        <a:spcAft>
                          <a:spcPts val="300"/>
                        </a:spcAft>
                      </a:pPr>
                      <a:r>
                        <a:rPr lang="tr-TR" sz="800" b="1" dirty="0">
                          <a:effectLst/>
                          <a:latin typeface="Century Gothic"/>
                          <a:ea typeface="Times New Roman"/>
                        </a:rPr>
                        <a:t>KONTROL ORTAMI</a:t>
                      </a: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457200" algn="just">
                        <a:spcBef>
                          <a:spcPts val="300"/>
                        </a:spcBef>
                        <a:spcAft>
                          <a:spcPts val="300"/>
                        </a:spcAft>
                      </a:pPr>
                      <a:r>
                        <a:rPr lang="tr-TR" sz="800" dirty="0">
                          <a:effectLst/>
                          <a:latin typeface="Century Gothic"/>
                          <a:ea typeface="Times New Roman"/>
                        </a:rPr>
                        <a:t> </a:t>
                      </a: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457200" algn="just">
                        <a:spcBef>
                          <a:spcPts val="300"/>
                        </a:spcBef>
                        <a:spcAft>
                          <a:spcPts val="300"/>
                        </a:spcAft>
                      </a:pPr>
                      <a:r>
                        <a:rPr lang="tr-TR" sz="800">
                          <a:effectLst/>
                          <a:latin typeface="Century Gothic"/>
                          <a:ea typeface="Times New Roman"/>
                        </a:rPr>
                        <a:t> </a:t>
                      </a: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457200" algn="just">
                        <a:spcBef>
                          <a:spcPts val="300"/>
                        </a:spcBef>
                        <a:spcAft>
                          <a:spcPts val="300"/>
                        </a:spcAft>
                      </a:pPr>
                      <a:r>
                        <a:rPr lang="tr-TR" sz="800" dirty="0">
                          <a:effectLst/>
                          <a:latin typeface="Century Gothic"/>
                          <a:ea typeface="Times New Roman"/>
                        </a:rPr>
                        <a:t> </a:t>
                      </a: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457200" algn="just">
                        <a:spcBef>
                          <a:spcPts val="300"/>
                        </a:spcBef>
                        <a:spcAft>
                          <a:spcPts val="300"/>
                        </a:spcAft>
                      </a:pPr>
                      <a:r>
                        <a:rPr lang="tr-TR" sz="800" dirty="0">
                          <a:effectLst/>
                          <a:latin typeface="Century Gothic"/>
                          <a:ea typeface="Times New Roman"/>
                        </a:rPr>
                        <a:t> </a:t>
                      </a: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36746">
                <a:tc>
                  <a:txBody>
                    <a:bodyPr/>
                    <a:lstStyle/>
                    <a:p>
                      <a:pPr algn="ctr">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indent="160020" algn="just">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r>
                        <a:rPr lang="tr-TR" sz="800" dirty="0">
                          <a:effectLst/>
                          <a:latin typeface="Century Gothic"/>
                          <a:ea typeface="Times New Roman"/>
                        </a:rPr>
                        <a:t> </a:t>
                      </a: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r>
                        <a:rPr lang="tr-TR" sz="800" dirty="0">
                          <a:effectLst/>
                          <a:latin typeface="Century Gothic"/>
                          <a:ea typeface="Times New Roman"/>
                        </a:rPr>
                        <a:t> </a:t>
                      </a: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r>
                        <a:rPr lang="tr-TR" sz="800" dirty="0">
                          <a:effectLst/>
                          <a:latin typeface="Century Gothic"/>
                          <a:ea typeface="Times New Roman"/>
                        </a:rPr>
                        <a:t> </a:t>
                      </a: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r>
                        <a:rPr lang="tr-TR" sz="800" dirty="0">
                          <a:effectLst/>
                          <a:latin typeface="Century Gothic"/>
                          <a:ea typeface="Times New Roman"/>
                        </a:rPr>
                        <a:t> </a:t>
                      </a: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11874">
                <a:tc>
                  <a:txBody>
                    <a:bodyPr/>
                    <a:lstStyle/>
                    <a:p>
                      <a:pPr algn="ctr">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indent="160020" algn="ctr">
                        <a:spcBef>
                          <a:spcPts val="300"/>
                        </a:spcBef>
                        <a:spcAft>
                          <a:spcPts val="300"/>
                        </a:spcAft>
                      </a:pPr>
                      <a:r>
                        <a:rPr lang="tr-TR" sz="900" dirty="0">
                          <a:effectLst/>
                          <a:latin typeface="Times New Roman"/>
                          <a:ea typeface="Times New Roman"/>
                        </a:rPr>
                        <a:t>RİSK DEĞERLENDİRME</a:t>
                      </a: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5929">
                <a:tc>
                  <a:txBody>
                    <a:bodyPr/>
                    <a:lstStyle/>
                    <a:p>
                      <a:pPr algn="ctr">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indent="160020" algn="just">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11874">
                <a:tc>
                  <a:txBody>
                    <a:bodyPr/>
                    <a:lstStyle/>
                    <a:p>
                      <a:pPr algn="ctr">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indent="160020" algn="ctr">
                        <a:spcBef>
                          <a:spcPts val="300"/>
                        </a:spcBef>
                        <a:spcAft>
                          <a:spcPts val="300"/>
                        </a:spcAft>
                      </a:pPr>
                      <a:r>
                        <a:rPr lang="tr-TR" sz="900" dirty="0">
                          <a:effectLst/>
                          <a:latin typeface="Times New Roman"/>
                          <a:ea typeface="Times New Roman"/>
                        </a:rPr>
                        <a:t>KONTROL</a:t>
                      </a:r>
                      <a:r>
                        <a:rPr lang="tr-TR" sz="900" baseline="0" dirty="0">
                          <a:effectLst/>
                          <a:latin typeface="Times New Roman"/>
                          <a:ea typeface="Times New Roman"/>
                        </a:rPr>
                        <a:t> FAALİYETLERİ</a:t>
                      </a: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81996">
                <a:tc>
                  <a:txBody>
                    <a:bodyPr/>
                    <a:lstStyle/>
                    <a:p>
                      <a:pPr algn="ctr">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indent="160020" algn="just">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09852">
                <a:tc>
                  <a:txBody>
                    <a:bodyPr/>
                    <a:lstStyle/>
                    <a:p>
                      <a:pPr algn="ctr">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indent="160020" algn="ctr">
                        <a:spcBef>
                          <a:spcPts val="300"/>
                        </a:spcBef>
                        <a:spcAft>
                          <a:spcPts val="300"/>
                        </a:spcAft>
                      </a:pPr>
                      <a:r>
                        <a:rPr lang="tr-TR" sz="900" dirty="0">
                          <a:effectLst/>
                          <a:latin typeface="Times New Roman"/>
                          <a:ea typeface="Times New Roman"/>
                        </a:rPr>
                        <a:t>BİLGİ VE İLETİŞİM</a:t>
                      </a: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11874">
                <a:tc>
                  <a:txBody>
                    <a:bodyPr/>
                    <a:lstStyle/>
                    <a:p>
                      <a:pPr algn="ctr">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indent="160020" algn="just">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11874">
                <a:tc>
                  <a:txBody>
                    <a:bodyPr/>
                    <a:lstStyle/>
                    <a:p>
                      <a:pPr algn="ctr">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indent="160020" algn="ctr">
                        <a:spcBef>
                          <a:spcPts val="300"/>
                        </a:spcBef>
                        <a:spcAft>
                          <a:spcPts val="300"/>
                        </a:spcAft>
                      </a:pPr>
                      <a:r>
                        <a:rPr lang="tr-TR" sz="900" dirty="0">
                          <a:effectLst/>
                          <a:latin typeface="Times New Roman"/>
                          <a:ea typeface="Times New Roman"/>
                        </a:rPr>
                        <a:t>İZLEME</a:t>
                      </a: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spcBef>
                          <a:spcPts val="300"/>
                        </a:spcBef>
                        <a:spcAft>
                          <a:spcPts val="300"/>
                        </a:spcAft>
                      </a:pPr>
                      <a:endParaRPr lang="tr-TR" sz="900" dirty="0">
                        <a:effectLst/>
                        <a:latin typeface="Times New Roman"/>
                        <a:ea typeface="Times New Roman"/>
                      </a:endParaRPr>
                    </a:p>
                  </a:txBody>
                  <a:tcPr marL="53445" marR="534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63491" name="Rectangle 1">
            <a:extLst>
              <a:ext uri="{FF2B5EF4-FFF2-40B4-BE49-F238E27FC236}">
                <a16:creationId xmlns:a16="http://schemas.microsoft.com/office/drawing/2014/main" id="{EA4AF5C9-2586-07E2-8D17-A2AC48CD1509}"/>
              </a:ext>
            </a:extLst>
          </p:cNvPr>
          <p:cNvSpPr>
            <a:spLocks noChangeArrowheads="1"/>
          </p:cNvSpPr>
          <p:nvPr/>
        </p:nvSpPr>
        <p:spPr bwMode="auto">
          <a:xfrm>
            <a:off x="2409825" y="1701800"/>
            <a:ext cx="9144000" cy="0"/>
          </a:xfrm>
          <a:prstGeom prst="rect">
            <a:avLst/>
          </a:prstGeom>
          <a:noFill/>
          <a:ln>
            <a:noFill/>
          </a:ln>
          <a:effectLst>
            <a:prstShdw prst="shdw17" dist="17961" dir="2700000">
              <a:srgbClr val="007A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ts val="700"/>
              </a:spcBef>
              <a:buClr>
                <a:schemeClr val="accent2"/>
              </a:buClr>
              <a:buSzPct val="60000"/>
              <a:buFont typeface="Wingdings" pitchFamily="2" charset="2"/>
              <a:buChar char=""/>
              <a:defRPr sz="2900">
                <a:solidFill>
                  <a:schemeClr val="tx1"/>
                </a:solidFill>
                <a:latin typeface="Candara" panose="020E0502030303020204" pitchFamily="34" charset="0"/>
              </a:defRPr>
            </a:lvl1pPr>
            <a:lvl2pPr marL="742950" indent="-285750">
              <a:spcBef>
                <a:spcPts val="550"/>
              </a:spcBef>
              <a:buClr>
                <a:schemeClr val="accent1"/>
              </a:buClr>
              <a:buSzPct val="70000"/>
              <a:buFont typeface="Wingdings 2" pitchFamily="2" charset="2"/>
              <a:buChar char=""/>
              <a:defRPr sz="2600">
                <a:solidFill>
                  <a:schemeClr val="tx1"/>
                </a:solidFill>
                <a:latin typeface="Candara" panose="020E0502030303020204" pitchFamily="34" charset="0"/>
              </a:defRPr>
            </a:lvl2pPr>
            <a:lvl3pPr marL="1143000" indent="-228600">
              <a:spcBef>
                <a:spcPts val="500"/>
              </a:spcBef>
              <a:buClr>
                <a:schemeClr val="accent2"/>
              </a:buClr>
              <a:buSzPct val="75000"/>
              <a:buFont typeface="Wingdings" pitchFamily="2" charset="2"/>
              <a:buChar char=""/>
              <a:defRPr sz="2300">
                <a:solidFill>
                  <a:schemeClr val="tx1"/>
                </a:solidFill>
                <a:latin typeface="Candara" panose="020E0502030303020204" pitchFamily="34" charset="0"/>
              </a:defRPr>
            </a:lvl3pPr>
            <a:lvl4pPr marL="1600200" indent="-228600">
              <a:spcBef>
                <a:spcPts val="400"/>
              </a:spcBef>
              <a:buClr>
                <a:srgbClr val="E7BC29"/>
              </a:buClr>
              <a:buSzPct val="75000"/>
              <a:buFont typeface="Wingdings" pitchFamily="2" charset="2"/>
              <a:buChar char=""/>
              <a:defRPr sz="2000">
                <a:solidFill>
                  <a:schemeClr val="tx1"/>
                </a:solidFill>
                <a:latin typeface="Candara" panose="020E0502030303020204" pitchFamily="34" charset="0"/>
              </a:defRPr>
            </a:lvl4pPr>
            <a:lvl5pPr marL="2057400" indent="-228600">
              <a:spcBef>
                <a:spcPts val="400"/>
              </a:spcBef>
              <a:buClr>
                <a:srgbClr val="D092A7"/>
              </a:buClr>
              <a:buSzPct val="65000"/>
              <a:buFont typeface="Wingdings" pitchFamily="2" charset="2"/>
              <a:buChar char=""/>
              <a:defRPr sz="2000">
                <a:solidFill>
                  <a:schemeClr val="tx1"/>
                </a:solidFill>
                <a:latin typeface="Candara" panose="020E0502030303020204" pitchFamily="34" charset="0"/>
              </a:defRPr>
            </a:lvl5pPr>
            <a:lvl6pPr marL="25146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6pPr>
            <a:lvl7pPr marL="29718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7pPr>
            <a:lvl8pPr marL="34290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8pPr>
            <a:lvl9pPr marL="3886200" indent="-228600" fontAlgn="base">
              <a:spcBef>
                <a:spcPts val="400"/>
              </a:spcBef>
              <a:spcAft>
                <a:spcPct val="0"/>
              </a:spcAft>
              <a:buClr>
                <a:srgbClr val="D092A7"/>
              </a:buClr>
              <a:buSzPct val="65000"/>
              <a:buFont typeface="Wingdings" pitchFamily="2" charset="2"/>
              <a:buChar char=""/>
              <a:defRPr sz="2000">
                <a:solidFill>
                  <a:schemeClr val="tx1"/>
                </a:solidFill>
                <a:latin typeface="Candara" panose="020E0502030303020204" pitchFamily="34" charset="0"/>
              </a:defRPr>
            </a:lvl9pPr>
          </a:lstStyle>
          <a:p>
            <a:pPr algn="ctr">
              <a:spcBef>
                <a:spcPct val="0"/>
              </a:spcBef>
              <a:buClrTx/>
              <a:buSzTx/>
              <a:buFontTx/>
              <a:buNone/>
            </a:pPr>
            <a:br>
              <a:rPr lang="tr-TR" altLang="tr-TR" sz="1800">
                <a:latin typeface="Verdana" panose="020B0604030504040204" pitchFamily="34" charset="0"/>
              </a:rPr>
            </a:br>
            <a:endParaRPr lang="tr-TR" altLang="tr-TR" sz="1800">
              <a:latin typeface="Verdana" panose="020B0604030504040204" pitchFamily="34" charset="0"/>
            </a:endParaRPr>
          </a:p>
        </p:txBody>
      </p:sp>
      <p:sp>
        <p:nvSpPr>
          <p:cNvPr id="7" name="Rectangle 2">
            <a:extLst>
              <a:ext uri="{FF2B5EF4-FFF2-40B4-BE49-F238E27FC236}">
                <a16:creationId xmlns:a16="http://schemas.microsoft.com/office/drawing/2014/main" id="{1EE56440-0562-369B-9E66-0086563A7FDD}"/>
              </a:ext>
            </a:extLst>
          </p:cNvPr>
          <p:cNvSpPr>
            <a:spLocks noChangeArrowheads="1"/>
          </p:cNvSpPr>
          <p:nvPr/>
        </p:nvSpPr>
        <p:spPr bwMode="auto">
          <a:xfrm>
            <a:off x="5472113" y="1701800"/>
            <a:ext cx="3017837" cy="9525"/>
          </a:xfrm>
          <a:prstGeom prst="rect">
            <a:avLst/>
          </a:prstGeom>
          <a:solidFill>
            <a:srgbClr val="000000"/>
          </a:solidFill>
          <a:ln w="9525" cap="flat" cmpd="sng" algn="ctr">
            <a:solidFill>
              <a:schemeClr val="tx1"/>
            </a:solidFill>
            <a:prstDash val="solid"/>
            <a:miter lim="800000"/>
            <a:headEnd/>
            <a:tailEnd/>
          </a:ln>
          <a:effectLst>
            <a:prstShdw prst="shdw17" dist="17961" dir="2700000">
              <a:schemeClr val="tx1">
                <a:gamma/>
                <a:shade val="60000"/>
                <a:invGamma/>
              </a:schemeClr>
            </a:prstShdw>
          </a:effectLst>
        </p:spPr>
        <p:txBody>
          <a:bodyPr wrap="none" anchor="ctr">
            <a:spAutoFit/>
          </a:bodyPr>
          <a:lstStyle/>
          <a:p>
            <a:pPr eaLnBrk="1" fontAlgn="auto" hangingPunct="1">
              <a:spcBef>
                <a:spcPts val="0"/>
              </a:spcBef>
              <a:spcAft>
                <a:spcPts val="0"/>
              </a:spcAft>
              <a:defRPr/>
            </a:pPr>
            <a:endParaRPr lang="tr-TR">
              <a:latin typeface="+mn-lt"/>
            </a:endParaRPr>
          </a:p>
        </p:txBody>
      </p:sp>
      <p:graphicFrame>
        <p:nvGraphicFramePr>
          <p:cNvPr id="9" name="Tablo 8">
            <a:extLst>
              <a:ext uri="{FF2B5EF4-FFF2-40B4-BE49-F238E27FC236}">
                <a16:creationId xmlns:a16="http://schemas.microsoft.com/office/drawing/2014/main" id="{0D40E3BC-EF99-2FE6-2F3B-70A8EF6CC559}"/>
              </a:ext>
            </a:extLst>
          </p:cNvPr>
          <p:cNvGraphicFramePr>
            <a:graphicFrameLocks noGrp="1"/>
          </p:cNvGraphicFramePr>
          <p:nvPr/>
        </p:nvGraphicFramePr>
        <p:xfrm>
          <a:off x="276225" y="5395913"/>
          <a:ext cx="8686800" cy="1462087"/>
        </p:xfrm>
        <a:graphic>
          <a:graphicData uri="http://schemas.openxmlformats.org/drawingml/2006/table">
            <a:tbl>
              <a:tblPr/>
              <a:tblGrid>
                <a:gridCol w="8686800">
                  <a:extLst>
                    <a:ext uri="{9D8B030D-6E8A-4147-A177-3AD203B41FA5}">
                      <a16:colId xmlns:a16="http://schemas.microsoft.com/office/drawing/2014/main" val="20000"/>
                    </a:ext>
                  </a:extLst>
                </a:gridCol>
              </a:tblGrid>
              <a:tr h="1462087">
                <a:tc>
                  <a:txBody>
                    <a:bodyPr/>
                    <a:lstStyle>
                      <a:lvl1pPr algn="l" eaLnBrk="0" hangingPunct="0">
                        <a:spcBef>
                          <a:spcPct val="20000"/>
                        </a:spcBef>
                        <a:buClr>
                          <a:schemeClr val="tx2"/>
                        </a:buClr>
                        <a:buSzPct val="70000"/>
                        <a:buFont typeface="Wingdings" pitchFamily="2" charset="2"/>
                        <a:defRPr sz="25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defRPr sz="21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defRPr sz="20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defRPr sz="17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defRPr sz="17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tr-TR" altLang="tr-TR" sz="1400" b="0" i="0" u="sng" strike="noStrike" cap="none" normalizeH="0" baseline="30000">
                          <a:ln>
                            <a:noFill/>
                          </a:ln>
                          <a:solidFill>
                            <a:schemeClr val="tx1"/>
                          </a:solidFill>
                          <a:effectLst/>
                          <a:latin typeface="Verdana" pitchFamily="34" charset="0"/>
                          <a:cs typeface="Times New Roman" pitchFamily="18" charset="0"/>
                          <a:hlinkClick r:id="" action="ppaction://noaction"/>
                        </a:rPr>
                        <a:t>[1]</a:t>
                      </a:r>
                      <a:r>
                        <a:rPr kumimoji="0" lang="tr-TR" altLang="tr-TR" sz="1400" b="0" i="0" u="sng" strike="noStrike" cap="none" normalizeH="0" baseline="0">
                          <a:ln>
                            <a:noFill/>
                          </a:ln>
                          <a:solidFill>
                            <a:schemeClr val="tx1"/>
                          </a:solidFill>
                          <a:effectLst/>
                          <a:latin typeface="Verdana" pitchFamily="34" charset="0"/>
                          <a:cs typeface="Times New Roman" pitchFamily="18" charset="0"/>
                        </a:rPr>
                        <a:t> </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Evet</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 se</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ç</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eneği işaretlenmişse </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A</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ç</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ıklama</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 b</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ö</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l</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ü</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m</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ü</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nde kanıtlara(i</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ç</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 d</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ü</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zenlemeler, yapılmış faaliyetlerin detayları vb.) yer verilmelidir.</a:t>
                      </a:r>
                      <a:endParaRPr kumimoji="0" lang="tr-TR" altLang="tr-TR" sz="1400" b="0" i="0" u="none" strike="noStrike" cap="none" normalizeH="0" baseline="0">
                        <a:ln>
                          <a:noFill/>
                        </a:ln>
                        <a:solidFill>
                          <a:schemeClr val="tx1"/>
                        </a:solidFill>
                        <a:effectLst/>
                        <a:latin typeface="Verdana"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30000">
                          <a:ln>
                            <a:noFill/>
                          </a:ln>
                          <a:solidFill>
                            <a:schemeClr val="tx1"/>
                          </a:solidFill>
                          <a:effectLst/>
                          <a:latin typeface="Century Gothic" pitchFamily="34" charset="0"/>
                          <a:cs typeface="Times New Roman" pitchFamily="18" charset="0"/>
                          <a:hlinkClick r:id="" action="ppaction://noaction"/>
                        </a:rPr>
                        <a:t>[2]</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  </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Hayır</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 se</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ç</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eneği işaretlenmiş ise </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A</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ç</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ıklama</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 b</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ö</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l</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ü</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m</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ü</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nde gerekli a</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ç</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ıklamalara yer verilmelidir.</a:t>
                      </a:r>
                      <a:endParaRPr kumimoji="0" lang="tr-TR" altLang="tr-TR" sz="1400" b="0" i="0" u="none" strike="noStrike" cap="none" normalizeH="0" baseline="0">
                        <a:ln>
                          <a:noFill/>
                        </a:ln>
                        <a:solidFill>
                          <a:schemeClr val="tx1"/>
                        </a:solidFill>
                        <a:effectLst/>
                        <a:latin typeface="Verdana"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altLang="tr-TR" sz="1400" b="0" i="0" u="none" strike="noStrike" cap="none" normalizeH="0" baseline="30000">
                          <a:ln>
                            <a:noFill/>
                          </a:ln>
                          <a:solidFill>
                            <a:schemeClr val="tx1"/>
                          </a:solidFill>
                          <a:effectLst/>
                          <a:latin typeface="Century Gothic" pitchFamily="34" charset="0"/>
                          <a:cs typeface="Times New Roman" pitchFamily="18" charset="0"/>
                          <a:hlinkClick r:id="" action="ppaction://noaction"/>
                        </a:rPr>
                        <a:t>[3]</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 </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Geliştirilmekte</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 se</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ç</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eneği işaretlenmişse </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A</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ç</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ıklama</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 b</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ö</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l</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ü</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m</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ü</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nde gerekli a</a:t>
                      </a:r>
                      <a:r>
                        <a:rPr kumimoji="0" lang="tr-TR" altLang="tr-TR" sz="1400" b="0" i="0" u="none" strike="noStrike" cap="none" normalizeH="0" baseline="0">
                          <a:ln>
                            <a:noFill/>
                          </a:ln>
                          <a:solidFill>
                            <a:schemeClr val="tx1"/>
                          </a:solidFill>
                          <a:effectLst/>
                          <a:latin typeface="Verdana" pitchFamily="34" charset="0"/>
                          <a:cs typeface="Times New Roman" pitchFamily="18" charset="0"/>
                        </a:rPr>
                        <a:t>ç</a:t>
                      </a:r>
                      <a:r>
                        <a:rPr kumimoji="0" lang="tr-TR" altLang="tr-TR" sz="1400" b="0" i="0" u="none" strike="noStrike" cap="none" normalizeH="0" baseline="0">
                          <a:ln>
                            <a:noFill/>
                          </a:ln>
                          <a:solidFill>
                            <a:schemeClr val="tx1"/>
                          </a:solidFill>
                          <a:effectLst/>
                          <a:latin typeface="Century Gothic" pitchFamily="34" charset="0"/>
                          <a:cs typeface="Times New Roman" pitchFamily="18" charset="0"/>
                        </a:rPr>
                        <a:t>ıklamalar (planlanan faaliyetlerin detayları vb.) yapılmalıdır.</a:t>
                      </a:r>
                      <a:endParaRPr kumimoji="0" lang="tr-TR" altLang="tr-TR" sz="1400" b="0" i="0" u="none" strike="noStrike" cap="none" normalizeH="0" baseline="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tr-TR" altLang="tr-TR" sz="1800" b="1" i="0" u="none" strike="noStrike" cap="none" normalizeH="0" baseline="0">
                        <a:ln>
                          <a:noFill/>
                        </a:ln>
                        <a:solidFill>
                          <a:srgbClr val="FFFFFF"/>
                        </a:solidFill>
                        <a:effectLst/>
                        <a:latin typeface="Verdan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bl>
          </a:graphicData>
        </a:graphic>
      </p:graphicFrame>
      <p:sp>
        <p:nvSpPr>
          <p:cNvPr id="8" name="Başlık 1">
            <a:extLst>
              <a:ext uri="{FF2B5EF4-FFF2-40B4-BE49-F238E27FC236}">
                <a16:creationId xmlns:a16="http://schemas.microsoft.com/office/drawing/2014/main" id="{4264E25C-A2A9-B931-34CC-9732BAB78F09}"/>
              </a:ext>
            </a:extLst>
          </p:cNvPr>
          <p:cNvSpPr txBox="1">
            <a:spLocks/>
          </p:cNvSpPr>
          <p:nvPr/>
        </p:nvSpPr>
        <p:spPr bwMode="auto">
          <a:xfrm>
            <a:off x="-17463" y="0"/>
            <a:ext cx="9144001" cy="1701800"/>
          </a:xfrm>
          <a:prstGeom prst="rect">
            <a:avLst/>
          </a:prstGeom>
          <a:solidFill>
            <a:schemeClr val="tx2">
              <a:lumMod val="50000"/>
            </a:schemeClr>
          </a:solid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0" lvl="1" algn="ctr">
              <a:defRPr/>
            </a:pPr>
            <a:br>
              <a:rPr lang="tr-TR" altLang="tr-TR" sz="2800" b="1" kern="0" dirty="0">
                <a:solidFill>
                  <a:schemeClr val="bg1"/>
                </a:solidFill>
              </a:rPr>
            </a:br>
            <a:r>
              <a:rPr lang="tr-TR" altLang="tr-TR" sz="3200" b="1" kern="0" dirty="0">
                <a:solidFill>
                  <a:schemeClr val="bg1"/>
                </a:solidFill>
              </a:rPr>
              <a:t>Soru formu örneği</a:t>
            </a:r>
            <a:br>
              <a:rPr lang="tr-TR" altLang="tr-TR" sz="2800" b="1" kern="0" dirty="0">
                <a:solidFill>
                  <a:schemeClr val="bg1"/>
                </a:solidFill>
              </a:rPr>
            </a:br>
            <a:r>
              <a:rPr lang="tr-TR" altLang="tr-TR" sz="2800" b="1" kern="0" dirty="0">
                <a:solidFill>
                  <a:schemeClr val="bg1"/>
                </a:solidFill>
              </a:rPr>
              <a:t> </a:t>
            </a:r>
            <a:endParaRPr lang="tr-TR" kern="0" dirty="0">
              <a:solidFill>
                <a:schemeClr val="bg1"/>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a:extLst>
              <a:ext uri="{FF2B5EF4-FFF2-40B4-BE49-F238E27FC236}">
                <a16:creationId xmlns:a16="http://schemas.microsoft.com/office/drawing/2014/main" id="{F4812A0E-DA8F-A657-2E84-003729EF98D1}"/>
              </a:ext>
            </a:extLst>
          </p:cNvPr>
          <p:cNvGraphicFramePr>
            <a:graphicFrameLocks noGrp="1"/>
          </p:cNvGraphicFramePr>
          <p:nvPr>
            <p:ph idx="1"/>
          </p:nvPr>
        </p:nvGraphicFramePr>
        <p:xfrm>
          <a:off x="838200" y="1752600"/>
          <a:ext cx="7845425" cy="4494214"/>
        </p:xfrm>
        <a:graphic>
          <a:graphicData uri="http://schemas.openxmlformats.org/drawingml/2006/table">
            <a:tbl>
              <a:tblPr/>
              <a:tblGrid>
                <a:gridCol w="1122363">
                  <a:extLst>
                    <a:ext uri="{9D8B030D-6E8A-4147-A177-3AD203B41FA5}">
                      <a16:colId xmlns:a16="http://schemas.microsoft.com/office/drawing/2014/main" val="20000"/>
                    </a:ext>
                  </a:extLst>
                </a:gridCol>
                <a:gridCol w="6723062">
                  <a:extLst>
                    <a:ext uri="{9D8B030D-6E8A-4147-A177-3AD203B41FA5}">
                      <a16:colId xmlns:a16="http://schemas.microsoft.com/office/drawing/2014/main" val="20001"/>
                    </a:ext>
                  </a:extLst>
                </a:gridCol>
              </a:tblGrid>
              <a:tr h="354013">
                <a:tc>
                  <a:txBody>
                    <a:bodyPr/>
                    <a:lstStyle>
                      <a:lvl1pPr algn="l" eaLnBrk="0" hangingPunct="0">
                        <a:spcBef>
                          <a:spcPct val="20000"/>
                        </a:spcBef>
                        <a:buClr>
                          <a:schemeClr val="tx2"/>
                        </a:buClr>
                        <a:buSzPct val="70000"/>
                        <a:buFont typeface="Wingdings" pitchFamily="2" charset="2"/>
                        <a:defRPr sz="25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defRPr sz="21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defRPr sz="20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defRPr sz="17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defRPr sz="17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dirty="0">
                          <a:ln>
                            <a:noFill/>
                          </a:ln>
                          <a:solidFill>
                            <a:schemeClr val="tx1"/>
                          </a:solidFill>
                          <a:effectLst/>
                          <a:latin typeface="Century Gothic" pitchFamily="34" charset="0"/>
                          <a:cs typeface="Times New Roman" pitchFamily="18" charset="0"/>
                        </a:rPr>
                        <a:t>% puanı</a:t>
                      </a:r>
                      <a:endParaRPr kumimoji="0" lang="tr-TR" altLang="tr-TR"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AEEF3"/>
                    </a:solidFill>
                  </a:tcPr>
                </a:tc>
                <a:tc>
                  <a:txBody>
                    <a:bodyPr/>
                    <a:lstStyle>
                      <a:lvl1pPr algn="l" eaLnBrk="0" hangingPunct="0">
                        <a:spcBef>
                          <a:spcPct val="20000"/>
                        </a:spcBef>
                        <a:buClr>
                          <a:schemeClr val="tx2"/>
                        </a:buClr>
                        <a:buSzPct val="70000"/>
                        <a:buFont typeface="Wingdings" pitchFamily="2" charset="2"/>
                        <a:defRPr sz="25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defRPr sz="21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defRPr sz="20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defRPr sz="17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defRPr sz="17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a:ln>
                            <a:noFill/>
                          </a:ln>
                          <a:solidFill>
                            <a:schemeClr val="tx1"/>
                          </a:solidFill>
                          <a:effectLst/>
                          <a:latin typeface="Century Gothic" pitchFamily="34" charset="0"/>
                          <a:cs typeface="Times New Roman" pitchFamily="18" charset="0"/>
                        </a:rPr>
                        <a:t>Yorum</a:t>
                      </a:r>
                      <a:endParaRPr kumimoji="0" lang="tr-TR" altLang="tr-TR" sz="1200" b="0" i="0" u="none" strike="noStrike" cap="none" normalizeH="0" baseline="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AEEF3"/>
                    </a:solidFill>
                  </a:tcPr>
                </a:tc>
                <a:extLst>
                  <a:ext uri="{0D108BD9-81ED-4DB2-BD59-A6C34878D82A}">
                    <a16:rowId xmlns:a16="http://schemas.microsoft.com/office/drawing/2014/main" val="10000"/>
                  </a:ext>
                </a:extLst>
              </a:tr>
              <a:tr h="1104900">
                <a:tc>
                  <a:txBody>
                    <a:bodyPr/>
                    <a:lstStyle>
                      <a:lvl1pPr algn="l" eaLnBrk="0" hangingPunct="0">
                        <a:spcBef>
                          <a:spcPct val="20000"/>
                        </a:spcBef>
                        <a:buClr>
                          <a:schemeClr val="tx2"/>
                        </a:buClr>
                        <a:buSzPct val="70000"/>
                        <a:buFont typeface="Wingdings" pitchFamily="2" charset="2"/>
                        <a:defRPr sz="25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defRPr sz="21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defRPr sz="20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defRPr sz="17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defRPr sz="17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a:ln>
                            <a:noFill/>
                          </a:ln>
                          <a:solidFill>
                            <a:schemeClr val="tx1"/>
                          </a:solidFill>
                          <a:effectLst/>
                          <a:latin typeface="Century Gothic" pitchFamily="34" charset="0"/>
                          <a:cs typeface="Times New Roman" pitchFamily="18" charset="0"/>
                        </a:rPr>
                        <a:t>0-25</a:t>
                      </a:r>
                      <a:endParaRPr kumimoji="0" lang="tr-TR" altLang="tr-TR" sz="1200" b="0" i="0" u="none" strike="noStrike" cap="none" normalizeH="0" baseline="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lgn="l" eaLnBrk="0" hangingPunct="0">
                        <a:spcBef>
                          <a:spcPct val="20000"/>
                        </a:spcBef>
                        <a:buClr>
                          <a:schemeClr val="tx2"/>
                        </a:buClr>
                        <a:buSzPct val="70000"/>
                        <a:buFont typeface="Wingdings" pitchFamily="2" charset="2"/>
                        <a:defRPr sz="25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defRPr sz="21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defRPr sz="20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defRPr sz="17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defRPr sz="17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altLang="tr-TR" sz="1200" b="0" i="0" u="none" strike="noStrike" cap="none" normalizeH="0" baseline="0">
                          <a:ln>
                            <a:noFill/>
                          </a:ln>
                          <a:solidFill>
                            <a:schemeClr val="tx1"/>
                          </a:solidFill>
                          <a:effectLst/>
                          <a:latin typeface="Century Gothic" pitchFamily="34" charset="0"/>
                          <a:cs typeface="Times New Roman" pitchFamily="18" charset="0"/>
                        </a:rPr>
                        <a:t>Kamu iç kontrol standartlarına uyumun en düşük seviyede olduğunun göstergesi. Biraz farkındalık olmakla birlikte iç kontrol mekanizmalarının henüz idarede uygulanmadığı anlaşılmaktadır. </a:t>
                      </a:r>
                      <a:endParaRPr kumimoji="0" lang="tr-TR" altLang="tr-TR" sz="1200" b="0" i="0" u="none" strike="noStrike" cap="none" normalizeH="0" baseline="0">
                        <a:ln>
                          <a:noFill/>
                        </a:ln>
                        <a:solidFill>
                          <a:schemeClr val="tx1"/>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tr-TR" altLang="tr-TR" sz="1200" b="0" i="0" u="none" strike="noStrike" cap="none" normalizeH="0" baseline="0">
                          <a:ln>
                            <a:noFill/>
                          </a:ln>
                          <a:solidFill>
                            <a:schemeClr val="tx1"/>
                          </a:solidFill>
                          <a:effectLst/>
                          <a:latin typeface="Century Gothic" pitchFamily="34" charset="0"/>
                          <a:cs typeface="Times New Roman" pitchFamily="18" charset="0"/>
                        </a:rPr>
                        <a:t>İç kontrol sisteminin kurulması için acil rehberlik ve yönlendirmede bulunulması gereklidir.</a:t>
                      </a:r>
                      <a:endParaRPr kumimoji="0" lang="tr-TR" altLang="tr-TR" sz="1200" b="0" i="0" u="none" strike="noStrike" cap="none" normalizeH="0" baseline="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9D9"/>
                    </a:solidFill>
                  </a:tcPr>
                </a:tc>
                <a:extLst>
                  <a:ext uri="{0D108BD9-81ED-4DB2-BD59-A6C34878D82A}">
                    <a16:rowId xmlns:a16="http://schemas.microsoft.com/office/drawing/2014/main" val="10001"/>
                  </a:ext>
                </a:extLst>
              </a:tr>
              <a:tr h="882650">
                <a:tc>
                  <a:txBody>
                    <a:bodyPr/>
                    <a:lstStyle>
                      <a:lvl1pPr algn="l" eaLnBrk="0" hangingPunct="0">
                        <a:spcBef>
                          <a:spcPct val="20000"/>
                        </a:spcBef>
                        <a:buClr>
                          <a:schemeClr val="tx2"/>
                        </a:buClr>
                        <a:buSzPct val="70000"/>
                        <a:buFont typeface="Wingdings" pitchFamily="2" charset="2"/>
                        <a:defRPr sz="25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defRPr sz="21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defRPr sz="20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defRPr sz="17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defRPr sz="17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dirty="0">
                          <a:ln>
                            <a:noFill/>
                          </a:ln>
                          <a:solidFill>
                            <a:schemeClr val="tx1"/>
                          </a:solidFill>
                          <a:effectLst/>
                          <a:latin typeface="Century Gothic" pitchFamily="34" charset="0"/>
                          <a:cs typeface="Times New Roman" pitchFamily="18" charset="0"/>
                        </a:rPr>
                        <a:t>26-50</a:t>
                      </a:r>
                      <a:endParaRPr kumimoji="0" lang="tr-TR" altLang="tr-TR"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lgn="l" eaLnBrk="0" hangingPunct="0">
                        <a:spcBef>
                          <a:spcPct val="20000"/>
                        </a:spcBef>
                        <a:buClr>
                          <a:schemeClr val="tx2"/>
                        </a:buClr>
                        <a:buSzPct val="70000"/>
                        <a:buFont typeface="Wingdings" pitchFamily="2" charset="2"/>
                        <a:defRPr sz="25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defRPr sz="21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defRPr sz="20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defRPr sz="17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defRPr sz="17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altLang="tr-TR" sz="1200" b="0" i="0" u="none" strike="noStrike" cap="none" normalizeH="0" baseline="0">
                          <a:ln>
                            <a:noFill/>
                          </a:ln>
                          <a:solidFill>
                            <a:schemeClr val="tx1"/>
                          </a:solidFill>
                          <a:effectLst/>
                          <a:latin typeface="Century Gothic" pitchFamily="34" charset="0"/>
                          <a:cs typeface="Times New Roman" pitchFamily="18" charset="0"/>
                        </a:rPr>
                        <a:t>Kamu iç kontrol standartlarına uyumun düşük seviyede olduğunun göstergesi. İç kontrol sistemine ilişkin farkındalık ve anlayışın bulunduğu, iç kontrol mekanizmalarının uygulanması için çalışmalara başlandığı anlaşılmaktadır. Ancak çalışmaların artarak devam etmesi ve uygulamaya geçilmesi gereklidir.</a:t>
                      </a:r>
                      <a:endParaRPr kumimoji="0" lang="tr-TR" altLang="tr-TR" sz="1200" b="0" i="0" u="none" strike="noStrike" cap="none" normalizeH="0" baseline="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9D9"/>
                    </a:solidFill>
                  </a:tcPr>
                </a:tc>
                <a:extLst>
                  <a:ext uri="{0D108BD9-81ED-4DB2-BD59-A6C34878D82A}">
                    <a16:rowId xmlns:a16="http://schemas.microsoft.com/office/drawing/2014/main" val="10002"/>
                  </a:ext>
                </a:extLst>
              </a:tr>
              <a:tr h="661988">
                <a:tc>
                  <a:txBody>
                    <a:bodyPr/>
                    <a:lstStyle>
                      <a:lvl1pPr algn="l" eaLnBrk="0" hangingPunct="0">
                        <a:spcBef>
                          <a:spcPct val="20000"/>
                        </a:spcBef>
                        <a:buClr>
                          <a:schemeClr val="tx2"/>
                        </a:buClr>
                        <a:buSzPct val="70000"/>
                        <a:buFont typeface="Wingdings" pitchFamily="2" charset="2"/>
                        <a:defRPr sz="25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defRPr sz="21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defRPr sz="20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defRPr sz="17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defRPr sz="17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dirty="0">
                          <a:ln>
                            <a:noFill/>
                          </a:ln>
                          <a:solidFill>
                            <a:schemeClr val="tx1"/>
                          </a:solidFill>
                          <a:effectLst/>
                          <a:latin typeface="Century Gothic" pitchFamily="34" charset="0"/>
                          <a:cs typeface="Times New Roman" pitchFamily="18" charset="0"/>
                        </a:rPr>
                        <a:t>51-75</a:t>
                      </a:r>
                      <a:endParaRPr kumimoji="0" lang="tr-TR" altLang="tr-TR"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lgn="l" eaLnBrk="0" hangingPunct="0">
                        <a:spcBef>
                          <a:spcPct val="20000"/>
                        </a:spcBef>
                        <a:buClr>
                          <a:schemeClr val="tx2"/>
                        </a:buClr>
                        <a:buSzPct val="70000"/>
                        <a:buFont typeface="Wingdings" pitchFamily="2" charset="2"/>
                        <a:defRPr sz="25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defRPr sz="21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defRPr sz="20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defRPr sz="17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defRPr sz="17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altLang="tr-TR" sz="1200" b="0" i="0" u="none" strike="noStrike" cap="none" normalizeH="0" baseline="0">
                          <a:ln>
                            <a:noFill/>
                          </a:ln>
                          <a:solidFill>
                            <a:schemeClr val="tx1"/>
                          </a:solidFill>
                          <a:effectLst/>
                          <a:latin typeface="Century Gothic" pitchFamily="34" charset="0"/>
                          <a:cs typeface="Times New Roman" pitchFamily="18" charset="0"/>
                        </a:rPr>
                        <a:t>Kamu iç kontrol standartlarına uyumun orta seviyede olduğunun göstergesi. İç kontrol mekanizmalarının uygulanmaya başladığı, ancak geliştirilmesi gerektiği anlaşılmaktadır.  </a:t>
                      </a:r>
                      <a:endParaRPr kumimoji="0" lang="tr-TR" altLang="tr-TR" sz="1200" b="0" i="0" u="none" strike="noStrike" cap="none" normalizeH="0" baseline="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9D9"/>
                    </a:solidFill>
                  </a:tcPr>
                </a:tc>
                <a:extLst>
                  <a:ext uri="{0D108BD9-81ED-4DB2-BD59-A6C34878D82A}">
                    <a16:rowId xmlns:a16="http://schemas.microsoft.com/office/drawing/2014/main" val="10003"/>
                  </a:ext>
                </a:extLst>
              </a:tr>
              <a:tr h="882650">
                <a:tc>
                  <a:txBody>
                    <a:bodyPr/>
                    <a:lstStyle>
                      <a:lvl1pPr algn="l" eaLnBrk="0" hangingPunct="0">
                        <a:spcBef>
                          <a:spcPct val="20000"/>
                        </a:spcBef>
                        <a:buClr>
                          <a:schemeClr val="tx2"/>
                        </a:buClr>
                        <a:buSzPct val="70000"/>
                        <a:buFont typeface="Wingdings" pitchFamily="2" charset="2"/>
                        <a:defRPr sz="25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defRPr sz="21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defRPr sz="20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defRPr sz="17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defRPr sz="17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a:ln>
                            <a:noFill/>
                          </a:ln>
                          <a:solidFill>
                            <a:schemeClr val="tx1"/>
                          </a:solidFill>
                          <a:effectLst/>
                          <a:latin typeface="Century Gothic" pitchFamily="34" charset="0"/>
                          <a:cs typeface="Times New Roman" pitchFamily="18" charset="0"/>
                        </a:rPr>
                        <a:t>76-90</a:t>
                      </a:r>
                      <a:endParaRPr kumimoji="0" lang="tr-TR" altLang="tr-TR" sz="1200" b="0" i="0" u="none" strike="noStrike" cap="none" normalizeH="0" baseline="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lgn="l" eaLnBrk="0" hangingPunct="0">
                        <a:spcBef>
                          <a:spcPct val="20000"/>
                        </a:spcBef>
                        <a:buClr>
                          <a:schemeClr val="tx2"/>
                        </a:buClr>
                        <a:buSzPct val="70000"/>
                        <a:buFont typeface="Wingdings" pitchFamily="2" charset="2"/>
                        <a:defRPr sz="25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defRPr sz="21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defRPr sz="20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defRPr sz="17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defRPr sz="17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altLang="tr-TR" sz="1200" b="0" i="0" u="none" strike="noStrike" cap="none" normalizeH="0" baseline="0">
                          <a:ln>
                            <a:noFill/>
                          </a:ln>
                          <a:solidFill>
                            <a:schemeClr val="tx1"/>
                          </a:solidFill>
                          <a:effectLst/>
                          <a:latin typeface="Century Gothic" pitchFamily="34" charset="0"/>
                          <a:cs typeface="Times New Roman" pitchFamily="18" charset="0"/>
                        </a:rPr>
                        <a:t>Kamu iç kontrol standartlarına uyumun yüksek seviyede olduğunun göstergesi. İç kontrol mekanizmalarının uygulamasının yerleştiği anlaşılmaktadır. Uygulamanın biraz daha geliştirilmesi için neler yapılabileceğinin değerlendirilmesi uygun olacaktır.</a:t>
                      </a:r>
                      <a:endParaRPr kumimoji="0" lang="tr-TR" altLang="tr-TR" sz="1200" b="0" i="0" u="none" strike="noStrike" cap="none" normalizeH="0" baseline="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9D9"/>
                    </a:solidFill>
                  </a:tcPr>
                </a:tc>
                <a:extLst>
                  <a:ext uri="{0D108BD9-81ED-4DB2-BD59-A6C34878D82A}">
                    <a16:rowId xmlns:a16="http://schemas.microsoft.com/office/drawing/2014/main" val="10004"/>
                  </a:ext>
                </a:extLst>
              </a:tr>
              <a:tr h="608013">
                <a:tc>
                  <a:txBody>
                    <a:bodyPr/>
                    <a:lstStyle>
                      <a:lvl1pPr algn="l" eaLnBrk="0" hangingPunct="0">
                        <a:spcBef>
                          <a:spcPct val="20000"/>
                        </a:spcBef>
                        <a:buClr>
                          <a:schemeClr val="tx2"/>
                        </a:buClr>
                        <a:buSzPct val="70000"/>
                        <a:buFont typeface="Wingdings" pitchFamily="2" charset="2"/>
                        <a:defRPr sz="25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defRPr sz="21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defRPr sz="20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defRPr sz="17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defRPr sz="17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200" b="1" i="0" u="none" strike="noStrike" cap="none" normalizeH="0" baseline="0">
                          <a:ln>
                            <a:noFill/>
                          </a:ln>
                          <a:solidFill>
                            <a:schemeClr val="tx1"/>
                          </a:solidFill>
                          <a:effectLst/>
                          <a:latin typeface="Century Gothic" pitchFamily="34" charset="0"/>
                          <a:cs typeface="Times New Roman" pitchFamily="18" charset="0"/>
                        </a:rPr>
                        <a:t>91-100</a:t>
                      </a:r>
                      <a:endParaRPr kumimoji="0" lang="tr-TR" altLang="tr-TR" sz="1200" b="0" i="0" u="none" strike="noStrike" cap="none" normalizeH="0" baseline="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FF"/>
                    </a:solidFill>
                  </a:tcPr>
                </a:tc>
                <a:tc>
                  <a:txBody>
                    <a:bodyPr/>
                    <a:lstStyle>
                      <a:lvl1pPr algn="l" eaLnBrk="0" hangingPunct="0">
                        <a:spcBef>
                          <a:spcPct val="20000"/>
                        </a:spcBef>
                        <a:buClr>
                          <a:schemeClr val="tx2"/>
                        </a:buClr>
                        <a:buSzPct val="70000"/>
                        <a:buFont typeface="Wingdings" pitchFamily="2" charset="2"/>
                        <a:defRPr sz="25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defRPr sz="21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defRPr sz="20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defRPr sz="17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defRPr sz="17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defRPr sz="1700">
                          <a:solidFill>
                            <a:schemeClr val="tx1"/>
                          </a:solidFill>
                          <a:latin typeface="Verdana"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altLang="tr-TR" sz="1200" b="0" i="0" u="none" strike="noStrike" cap="none" normalizeH="0" baseline="0">
                          <a:ln>
                            <a:noFill/>
                          </a:ln>
                          <a:solidFill>
                            <a:schemeClr val="tx1"/>
                          </a:solidFill>
                          <a:effectLst/>
                          <a:latin typeface="Century Gothic" pitchFamily="34" charset="0"/>
                          <a:cs typeface="Times New Roman" pitchFamily="18" charset="0"/>
                        </a:rPr>
                        <a:t>Kamu iç kontrol standartlarına uyumun en yüksek seviyede olduğunun göstergesi. İç kontrol mekanizmalarının en iyi şekilde uygulandığı anlaşılmaktadır. </a:t>
                      </a:r>
                      <a:endParaRPr kumimoji="0" lang="tr-TR" altLang="tr-TR" sz="1200" b="0" i="0" u="none" strike="noStrike" cap="none" normalizeH="0" baseline="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DE9D9"/>
                    </a:solidFill>
                  </a:tcPr>
                </a:tc>
                <a:extLst>
                  <a:ext uri="{0D108BD9-81ED-4DB2-BD59-A6C34878D82A}">
                    <a16:rowId xmlns:a16="http://schemas.microsoft.com/office/drawing/2014/main" val="10005"/>
                  </a:ext>
                </a:extLst>
              </a:tr>
            </a:tbl>
          </a:graphicData>
        </a:graphic>
      </p:graphicFrame>
      <p:sp>
        <p:nvSpPr>
          <p:cNvPr id="6" name="Başlık 1">
            <a:extLst>
              <a:ext uri="{FF2B5EF4-FFF2-40B4-BE49-F238E27FC236}">
                <a16:creationId xmlns:a16="http://schemas.microsoft.com/office/drawing/2014/main" id="{3B5EECE6-B09E-CE1E-4934-EBD0549749E3}"/>
              </a:ext>
            </a:extLst>
          </p:cNvPr>
          <p:cNvSpPr txBox="1">
            <a:spLocks/>
          </p:cNvSpPr>
          <p:nvPr/>
        </p:nvSpPr>
        <p:spPr bwMode="auto">
          <a:xfrm>
            <a:off x="-17463" y="0"/>
            <a:ext cx="9144001" cy="1524000"/>
          </a:xfrm>
          <a:prstGeom prst="rect">
            <a:avLst/>
          </a:prstGeom>
          <a:solidFill>
            <a:schemeClr val="tx2">
              <a:lumMod val="50000"/>
            </a:schemeClr>
          </a:solid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0" lvl="1" algn="ctr">
              <a:defRPr/>
            </a:pPr>
            <a:br>
              <a:rPr lang="tr-TR" altLang="tr-TR" sz="2800" b="1" kern="0" dirty="0">
                <a:solidFill>
                  <a:schemeClr val="bg1"/>
                </a:solidFill>
              </a:rPr>
            </a:br>
            <a:r>
              <a:rPr lang="tr-TR" altLang="tr-TR" sz="2800" b="1" kern="0" dirty="0">
                <a:solidFill>
                  <a:schemeClr val="bg1"/>
                </a:solidFill>
              </a:rPr>
              <a:t>Soru formu sonuçlarının değerlendirilmesi</a:t>
            </a:r>
            <a:br>
              <a:rPr lang="tr-TR" altLang="tr-TR" sz="2800" b="1" kern="0" dirty="0">
                <a:solidFill>
                  <a:schemeClr val="bg1"/>
                </a:solidFill>
              </a:rPr>
            </a:br>
            <a:r>
              <a:rPr lang="tr-TR" altLang="tr-TR" sz="2800" b="1" kern="0" dirty="0">
                <a:solidFill>
                  <a:schemeClr val="bg1"/>
                </a:solidFill>
              </a:rPr>
              <a:t> </a:t>
            </a:r>
            <a:endParaRPr lang="tr-TR" kern="0" dirty="0">
              <a:solidFill>
                <a:schemeClr val="bg1"/>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2 İçerik Yer Tutucusu">
            <a:extLst>
              <a:ext uri="{FF2B5EF4-FFF2-40B4-BE49-F238E27FC236}">
                <a16:creationId xmlns:a16="http://schemas.microsoft.com/office/drawing/2014/main" id="{C7666349-3E59-5F74-FFDC-33954AEA08E0}"/>
              </a:ext>
            </a:extLst>
          </p:cNvPr>
          <p:cNvSpPr>
            <a:spLocks noGrp="1"/>
          </p:cNvSpPr>
          <p:nvPr>
            <p:ph idx="1"/>
          </p:nvPr>
        </p:nvSpPr>
        <p:spPr>
          <a:xfrm>
            <a:off x="2286000" y="0"/>
            <a:ext cx="6858000" cy="6858000"/>
          </a:xfrm>
          <a:solidFill>
            <a:schemeClr val="tx2">
              <a:lumMod val="50000"/>
            </a:schemeClr>
          </a:solidFill>
        </p:spPr>
        <p:txBody>
          <a:bodyPr>
            <a:normAutofit/>
          </a:bodyPr>
          <a:lstStyle/>
          <a:p>
            <a:pPr marL="320040" indent="-320040" fontAlgn="auto">
              <a:spcAft>
                <a:spcPts val="0"/>
              </a:spcAft>
              <a:buFont typeface="Wingdings" pitchFamily="2" charset="2"/>
              <a:buNone/>
              <a:defRPr/>
            </a:pPr>
            <a:endParaRPr lang="tr-TR" altLang="tr-TR" dirty="0"/>
          </a:p>
          <a:p>
            <a:pPr marL="320040" indent="-320040" algn="ctr" fontAlgn="auto">
              <a:spcAft>
                <a:spcPts val="0"/>
              </a:spcAft>
              <a:buFont typeface="Wingdings" pitchFamily="2" charset="2"/>
              <a:buNone/>
              <a:defRPr/>
            </a:pPr>
            <a:endParaRPr lang="tr-TR" altLang="tr-TR" sz="2400" b="1" dirty="0">
              <a:solidFill>
                <a:srgbClr val="FF0000"/>
              </a:solidFill>
            </a:endParaRPr>
          </a:p>
          <a:p>
            <a:pPr marL="320040" indent="-320040" algn="ctr" fontAlgn="auto">
              <a:spcAft>
                <a:spcPts val="0"/>
              </a:spcAft>
              <a:buFont typeface="Wingdings" pitchFamily="2" charset="2"/>
              <a:buNone/>
              <a:defRPr/>
            </a:pPr>
            <a:endParaRPr lang="tr-TR" altLang="tr-TR" sz="2400" b="1" dirty="0">
              <a:solidFill>
                <a:srgbClr val="FF0000"/>
              </a:solidFill>
            </a:endParaRPr>
          </a:p>
          <a:p>
            <a:pPr marL="320040" indent="-320040" algn="ctr" fontAlgn="auto">
              <a:spcAft>
                <a:spcPts val="0"/>
              </a:spcAft>
              <a:buFont typeface="Wingdings" pitchFamily="2" charset="2"/>
              <a:buNone/>
              <a:defRPr/>
            </a:pPr>
            <a:endParaRPr lang="tr-TR" altLang="tr-TR" b="1" dirty="0">
              <a:solidFill>
                <a:schemeClr val="bg1"/>
              </a:solidFill>
            </a:endParaRPr>
          </a:p>
          <a:p>
            <a:pPr marL="320040" indent="-320040" algn="ctr" fontAlgn="auto">
              <a:lnSpc>
                <a:spcPct val="200000"/>
              </a:lnSpc>
              <a:spcBef>
                <a:spcPts val="1200"/>
              </a:spcBef>
              <a:spcAft>
                <a:spcPts val="1200"/>
              </a:spcAft>
              <a:buFont typeface="Wingdings" pitchFamily="2" charset="2"/>
              <a:buNone/>
              <a:defRPr/>
            </a:pPr>
            <a:r>
              <a:rPr lang="tr-TR" altLang="tr-TR" b="1" dirty="0">
                <a:solidFill>
                  <a:schemeClr val="bg1"/>
                </a:solidFill>
              </a:rPr>
              <a:t>İÇ KONTROL STANDARTLARINA UYUM EYLEM PLANI HAZIRLAMA SÜRECİ</a:t>
            </a:r>
            <a:endParaRPr lang="tr-TR" altLang="tr-TR" dirty="0">
              <a:solidFill>
                <a:srgbClr val="006666"/>
              </a:solidFill>
            </a:endParaRPr>
          </a:p>
        </p:txBody>
      </p:sp>
      <p:pic>
        <p:nvPicPr>
          <p:cNvPr id="65539" name="Picture 6" descr="http://www.uzundere.bel.tr/images/kalem.jpg">
            <a:extLst>
              <a:ext uri="{FF2B5EF4-FFF2-40B4-BE49-F238E27FC236}">
                <a16:creationId xmlns:a16="http://schemas.microsoft.com/office/drawing/2014/main" id="{C7C7CC8D-7DB3-38C7-EE5F-653DEB8F7A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144463"/>
            <a:ext cx="2174875" cy="656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DC21996-9F7F-40F1-53F6-BFB6E6A49988}"/>
              </a:ext>
            </a:extLst>
          </p:cNvPr>
          <p:cNvSpPr>
            <a:spLocks noGrp="1"/>
          </p:cNvSpPr>
          <p:nvPr>
            <p:ph idx="1"/>
          </p:nvPr>
        </p:nvSpPr>
        <p:spPr>
          <a:xfrm>
            <a:off x="1905000" y="1676400"/>
            <a:ext cx="7086600" cy="5181600"/>
          </a:xfrm>
        </p:spPr>
        <p:txBody>
          <a:bodyPr rtlCol="0">
            <a:normAutofit fontScale="92500" lnSpcReduction="10000"/>
          </a:bodyPr>
          <a:lstStyle/>
          <a:p>
            <a:pPr marL="320040" indent="-320040" algn="just" fontAlgn="auto">
              <a:lnSpc>
                <a:spcPct val="150000"/>
              </a:lnSpc>
              <a:spcBef>
                <a:spcPts val="0"/>
              </a:spcBef>
              <a:spcAft>
                <a:spcPts val="0"/>
              </a:spcAft>
              <a:buFont typeface="Arial" panose="020B0604020202020204" pitchFamily="34" charset="0"/>
              <a:buChar char="•"/>
              <a:defRPr/>
            </a:pPr>
            <a:r>
              <a:rPr lang="tr-TR" sz="2000" dirty="0">
                <a:solidFill>
                  <a:schemeClr val="accent1">
                    <a:lumMod val="50000"/>
                  </a:schemeClr>
                </a:solidFill>
              </a:rPr>
              <a:t>Kamu İç Kontrol Standartlarına Uyum Eylem Planı hazırlık çalışmaları üst yönetici onayıyla başlatılmalıdır. </a:t>
            </a:r>
          </a:p>
          <a:p>
            <a:pPr marL="320040" indent="-320040" algn="just" fontAlgn="auto">
              <a:lnSpc>
                <a:spcPct val="150000"/>
              </a:lnSpc>
              <a:spcBef>
                <a:spcPts val="0"/>
              </a:spcBef>
              <a:spcAft>
                <a:spcPts val="0"/>
              </a:spcAft>
              <a:buFont typeface="Arial" panose="020B0604020202020204" pitchFamily="34" charset="0"/>
              <a:buChar char="•"/>
              <a:defRPr/>
            </a:pPr>
            <a:r>
              <a:rPr lang="tr-TR" sz="2000" dirty="0">
                <a:solidFill>
                  <a:schemeClr val="accent1">
                    <a:lumMod val="50000"/>
                  </a:schemeClr>
                </a:solidFill>
              </a:rPr>
              <a:t>Üst yönetici onayında (İç Kontrol Genelgesi); </a:t>
            </a:r>
          </a:p>
          <a:p>
            <a:pPr marL="640080" lvl="1" indent="-274320" algn="just" fontAlgn="auto">
              <a:lnSpc>
                <a:spcPct val="150000"/>
              </a:lnSpc>
              <a:spcBef>
                <a:spcPts val="0"/>
              </a:spcBef>
              <a:spcAft>
                <a:spcPts val="0"/>
              </a:spcAft>
              <a:buFont typeface="Arial" panose="020B0604020202020204" pitchFamily="34" charset="0"/>
              <a:buChar char="–"/>
              <a:defRPr/>
            </a:pPr>
            <a:r>
              <a:rPr lang="tr-TR" sz="2000" dirty="0">
                <a:solidFill>
                  <a:schemeClr val="accent1">
                    <a:lumMod val="50000"/>
                  </a:schemeClr>
                </a:solidFill>
              </a:rPr>
              <a:t>çalışmanın amacı, </a:t>
            </a:r>
          </a:p>
          <a:p>
            <a:pPr marL="640080" lvl="1" indent="-274320" algn="just" fontAlgn="auto">
              <a:lnSpc>
                <a:spcPct val="150000"/>
              </a:lnSpc>
              <a:spcBef>
                <a:spcPts val="0"/>
              </a:spcBef>
              <a:spcAft>
                <a:spcPts val="0"/>
              </a:spcAft>
              <a:buFont typeface="Arial" panose="020B0604020202020204" pitchFamily="34" charset="0"/>
              <a:buChar char="–"/>
              <a:defRPr/>
            </a:pPr>
            <a:r>
              <a:rPr lang="tr-TR" sz="2000" dirty="0">
                <a:solidFill>
                  <a:schemeClr val="accent1">
                    <a:lumMod val="50000"/>
                  </a:schemeClr>
                </a:solidFill>
              </a:rPr>
              <a:t>kapsamı, </a:t>
            </a:r>
          </a:p>
          <a:p>
            <a:pPr marL="640080" lvl="1" indent="-274320" algn="just" fontAlgn="auto">
              <a:lnSpc>
                <a:spcPct val="150000"/>
              </a:lnSpc>
              <a:spcBef>
                <a:spcPts val="0"/>
              </a:spcBef>
              <a:spcAft>
                <a:spcPts val="0"/>
              </a:spcAft>
              <a:buFont typeface="Arial" panose="020B0604020202020204" pitchFamily="34" charset="0"/>
              <a:buChar char="–"/>
              <a:defRPr/>
            </a:pPr>
            <a:r>
              <a:rPr lang="tr-TR" sz="2000" dirty="0">
                <a:solidFill>
                  <a:schemeClr val="accent1">
                    <a:lumMod val="50000"/>
                  </a:schemeClr>
                </a:solidFill>
              </a:rPr>
              <a:t>harcama birimleri, strateji geliştirme birimi ve oluşturulacak kurul ve gruplar ile bu kurul ve gruplarda görev alacak personelin bu çalışmadaki görev ve sorumlulukları, </a:t>
            </a:r>
          </a:p>
          <a:p>
            <a:pPr marL="640080" lvl="1" indent="-274320" algn="just" fontAlgn="auto">
              <a:lnSpc>
                <a:spcPct val="150000"/>
              </a:lnSpc>
              <a:spcBef>
                <a:spcPts val="0"/>
              </a:spcBef>
              <a:spcAft>
                <a:spcPts val="0"/>
              </a:spcAft>
              <a:buFont typeface="Arial" panose="020B0604020202020204" pitchFamily="34" charset="0"/>
              <a:buChar char="–"/>
              <a:defRPr/>
            </a:pPr>
            <a:r>
              <a:rPr lang="tr-TR" sz="2000" dirty="0">
                <a:solidFill>
                  <a:schemeClr val="accent1">
                    <a:lumMod val="50000"/>
                  </a:schemeClr>
                </a:solidFill>
              </a:rPr>
              <a:t>çalışmaların üst yönetici tarafından periyodik olarak izlenmesine ilişkin yöntem, </a:t>
            </a:r>
          </a:p>
          <a:p>
            <a:pPr marL="640080" lvl="1" indent="-274320" algn="just" fontAlgn="auto">
              <a:lnSpc>
                <a:spcPct val="150000"/>
              </a:lnSpc>
              <a:spcBef>
                <a:spcPts val="0"/>
              </a:spcBef>
              <a:spcAft>
                <a:spcPts val="0"/>
              </a:spcAft>
              <a:buFont typeface="Arial" panose="020B0604020202020204" pitchFamily="34" charset="0"/>
              <a:buChar char="–"/>
              <a:defRPr/>
            </a:pPr>
            <a:r>
              <a:rPr lang="tr-TR" sz="2000" dirty="0">
                <a:solidFill>
                  <a:schemeClr val="accent1">
                    <a:lumMod val="50000"/>
                  </a:schemeClr>
                </a:solidFill>
              </a:rPr>
              <a:t>gerek duyulan diğer hususlar </a:t>
            </a:r>
          </a:p>
          <a:p>
            <a:pPr marL="0" indent="0" algn="just" fontAlgn="auto">
              <a:lnSpc>
                <a:spcPct val="150000"/>
              </a:lnSpc>
              <a:spcBef>
                <a:spcPts val="0"/>
              </a:spcBef>
              <a:spcAft>
                <a:spcPts val="0"/>
              </a:spcAft>
              <a:buFont typeface="Wingdings" pitchFamily="2" charset="2"/>
              <a:buNone/>
              <a:defRPr/>
            </a:pPr>
            <a:r>
              <a:rPr lang="tr-TR" sz="2000" dirty="0">
                <a:solidFill>
                  <a:schemeClr val="accent1">
                    <a:lumMod val="50000"/>
                  </a:schemeClr>
                </a:solidFill>
              </a:rPr>
              <a:t>açıklanmalıdır. </a:t>
            </a:r>
          </a:p>
        </p:txBody>
      </p:sp>
      <p:pic>
        <p:nvPicPr>
          <p:cNvPr id="66563" name="Picture 6" descr="http://www.uzundere.bel.tr/images/kalem.jpg">
            <a:extLst>
              <a:ext uri="{FF2B5EF4-FFF2-40B4-BE49-F238E27FC236}">
                <a16:creationId xmlns:a16="http://schemas.microsoft.com/office/drawing/2014/main" id="{2FC4BC74-5465-D160-9591-07B23B091D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2781300"/>
            <a:ext cx="1717675"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Başlık 1">
            <a:extLst>
              <a:ext uri="{FF2B5EF4-FFF2-40B4-BE49-F238E27FC236}">
                <a16:creationId xmlns:a16="http://schemas.microsoft.com/office/drawing/2014/main" id="{D4711910-825C-C546-8D46-41FE851EFA77}"/>
              </a:ext>
            </a:extLst>
          </p:cNvPr>
          <p:cNvSpPr txBox="1">
            <a:spLocks/>
          </p:cNvSpPr>
          <p:nvPr/>
        </p:nvSpPr>
        <p:spPr bwMode="auto">
          <a:xfrm>
            <a:off x="-17463" y="0"/>
            <a:ext cx="9144001" cy="1524000"/>
          </a:xfrm>
          <a:prstGeom prst="rect">
            <a:avLst/>
          </a:prstGeom>
          <a:solidFill>
            <a:schemeClr val="tx2">
              <a:lumMod val="50000"/>
            </a:schemeClr>
          </a:solid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0" lvl="1" algn="ctr">
              <a:defRPr/>
            </a:pPr>
            <a:br>
              <a:rPr lang="tr-TR" altLang="tr-TR" sz="2800" b="1" kern="0" dirty="0">
                <a:solidFill>
                  <a:schemeClr val="bg1"/>
                </a:solidFill>
              </a:rPr>
            </a:br>
            <a:r>
              <a:rPr lang="tr-TR" altLang="tr-TR" sz="2800" b="1" kern="0" dirty="0">
                <a:solidFill>
                  <a:schemeClr val="bg1"/>
                </a:solidFill>
              </a:rPr>
              <a:t>İç kontrol eylem planı</a:t>
            </a:r>
            <a:br>
              <a:rPr lang="tr-TR" altLang="tr-TR" sz="2800" b="1" kern="0" dirty="0">
                <a:solidFill>
                  <a:schemeClr val="bg1"/>
                </a:solidFill>
              </a:rPr>
            </a:br>
            <a:r>
              <a:rPr lang="tr-TR" altLang="tr-TR" sz="2800" b="1" kern="0" dirty="0">
                <a:solidFill>
                  <a:schemeClr val="bg1"/>
                </a:solidFill>
              </a:rPr>
              <a:t> </a:t>
            </a:r>
            <a:endParaRPr lang="tr-TR" kern="0" dirty="0">
              <a:solidFill>
                <a:schemeClr val="bg1"/>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Başlık 1">
            <a:extLst>
              <a:ext uri="{FF2B5EF4-FFF2-40B4-BE49-F238E27FC236}">
                <a16:creationId xmlns:a16="http://schemas.microsoft.com/office/drawing/2014/main" id="{8DF19FAD-A121-EA9D-FEEE-F3F7038A41E6}"/>
              </a:ext>
            </a:extLst>
          </p:cNvPr>
          <p:cNvSpPr>
            <a:spLocks noGrp="1" noChangeArrowheads="1"/>
          </p:cNvSpPr>
          <p:nvPr>
            <p:ph type="title"/>
          </p:nvPr>
        </p:nvSpPr>
        <p:spPr>
          <a:xfrm>
            <a:off x="612775" y="228600"/>
            <a:ext cx="8153400" cy="990600"/>
          </a:xfrm>
        </p:spPr>
        <p:txBody>
          <a:bodyPr/>
          <a:lstStyle/>
          <a:p>
            <a:r>
              <a:rPr lang="tr-TR" altLang="tr-TR" sz="2400">
                <a:solidFill>
                  <a:srgbClr val="006666"/>
                </a:solidFill>
              </a:rPr>
              <a:t>İç Kontrol çalışmalarında yöntem ve  organizasyon</a:t>
            </a:r>
            <a:endParaRPr lang="tr-TR" altLang="tr-TR"/>
          </a:p>
        </p:txBody>
      </p:sp>
      <p:sp>
        <p:nvSpPr>
          <p:cNvPr id="35843" name="İçerik Yer Tutucusu 2">
            <a:extLst>
              <a:ext uri="{FF2B5EF4-FFF2-40B4-BE49-F238E27FC236}">
                <a16:creationId xmlns:a16="http://schemas.microsoft.com/office/drawing/2014/main" id="{6BC7A6AF-5BE0-E95B-A4A3-4036B07653C7}"/>
              </a:ext>
            </a:extLst>
          </p:cNvPr>
          <p:cNvSpPr>
            <a:spLocks noGrp="1"/>
          </p:cNvSpPr>
          <p:nvPr>
            <p:ph idx="1"/>
          </p:nvPr>
        </p:nvSpPr>
        <p:spPr>
          <a:xfrm>
            <a:off x="2257425" y="1600200"/>
            <a:ext cx="6426200" cy="5105400"/>
          </a:xfrm>
        </p:spPr>
        <p:txBody>
          <a:bodyPr>
            <a:normAutofit lnSpcReduction="10000"/>
          </a:bodyPr>
          <a:lstStyle/>
          <a:p>
            <a:pPr marL="640080" lvl="1" indent="-274320" algn="just" fontAlgn="auto">
              <a:lnSpc>
                <a:spcPct val="130000"/>
              </a:lnSpc>
              <a:spcBef>
                <a:spcPct val="0"/>
              </a:spcBef>
              <a:spcAft>
                <a:spcPts val="0"/>
              </a:spcAft>
              <a:buFont typeface="Wingdings 2"/>
              <a:buChar char=""/>
              <a:defRPr/>
            </a:pPr>
            <a:r>
              <a:rPr lang="tr-TR" altLang="tr-TR" sz="2000" dirty="0">
                <a:solidFill>
                  <a:schemeClr val="accent1">
                    <a:lumMod val="50000"/>
                  </a:schemeClr>
                </a:solidFill>
              </a:rPr>
              <a:t>Mevcut durum analizi</a:t>
            </a:r>
          </a:p>
          <a:p>
            <a:pPr marL="640080" lvl="1" indent="-274320" algn="just" fontAlgn="auto">
              <a:lnSpc>
                <a:spcPct val="130000"/>
              </a:lnSpc>
              <a:spcBef>
                <a:spcPct val="0"/>
              </a:spcBef>
              <a:spcAft>
                <a:spcPts val="0"/>
              </a:spcAft>
              <a:buFont typeface="Wingdings 2"/>
              <a:buChar char=""/>
              <a:defRPr/>
            </a:pPr>
            <a:endParaRPr lang="tr-TR" altLang="tr-TR" sz="2000" dirty="0">
              <a:solidFill>
                <a:schemeClr val="accent1">
                  <a:lumMod val="50000"/>
                </a:schemeClr>
              </a:solidFill>
            </a:endParaRPr>
          </a:p>
          <a:p>
            <a:pPr marL="640080" lvl="1" indent="-274320" algn="just" fontAlgn="auto">
              <a:lnSpc>
                <a:spcPct val="130000"/>
              </a:lnSpc>
              <a:spcBef>
                <a:spcPct val="0"/>
              </a:spcBef>
              <a:spcAft>
                <a:spcPts val="0"/>
              </a:spcAft>
              <a:buFont typeface="Wingdings 2"/>
              <a:buChar char=""/>
              <a:defRPr/>
            </a:pPr>
            <a:r>
              <a:rPr lang="tr-TR" altLang="tr-TR" sz="2000" dirty="0">
                <a:solidFill>
                  <a:schemeClr val="accent1">
                    <a:lumMod val="50000"/>
                  </a:schemeClr>
                </a:solidFill>
              </a:rPr>
              <a:t>Standartlarla karşılaştırma</a:t>
            </a:r>
          </a:p>
          <a:p>
            <a:pPr marL="640080" lvl="1" indent="-274320" algn="just" fontAlgn="auto">
              <a:lnSpc>
                <a:spcPct val="130000"/>
              </a:lnSpc>
              <a:spcBef>
                <a:spcPct val="0"/>
              </a:spcBef>
              <a:spcAft>
                <a:spcPts val="0"/>
              </a:spcAft>
              <a:buFont typeface="Wingdings 2"/>
              <a:buChar char=""/>
              <a:defRPr/>
            </a:pPr>
            <a:endParaRPr lang="tr-TR" altLang="tr-TR" sz="2000" dirty="0">
              <a:solidFill>
                <a:schemeClr val="accent1">
                  <a:lumMod val="50000"/>
                </a:schemeClr>
              </a:solidFill>
            </a:endParaRPr>
          </a:p>
          <a:p>
            <a:pPr marL="640080" lvl="1" indent="-274320" algn="just" fontAlgn="auto">
              <a:lnSpc>
                <a:spcPct val="130000"/>
              </a:lnSpc>
              <a:spcBef>
                <a:spcPct val="0"/>
              </a:spcBef>
              <a:spcAft>
                <a:spcPts val="0"/>
              </a:spcAft>
              <a:buFont typeface="Wingdings 2"/>
              <a:buChar char=""/>
              <a:defRPr/>
            </a:pPr>
            <a:r>
              <a:rPr lang="tr-TR" altLang="tr-TR" sz="2000" dirty="0">
                <a:solidFill>
                  <a:schemeClr val="accent1">
                    <a:lumMod val="50000"/>
                  </a:schemeClr>
                </a:solidFill>
              </a:rPr>
              <a:t>Boşluk analizi</a:t>
            </a:r>
          </a:p>
          <a:p>
            <a:pPr marL="640080" lvl="1" indent="-274320" algn="just" fontAlgn="auto">
              <a:lnSpc>
                <a:spcPct val="130000"/>
              </a:lnSpc>
              <a:spcBef>
                <a:spcPct val="0"/>
              </a:spcBef>
              <a:spcAft>
                <a:spcPts val="0"/>
              </a:spcAft>
              <a:buFont typeface="Wingdings 2"/>
              <a:buChar char=""/>
              <a:defRPr/>
            </a:pPr>
            <a:endParaRPr lang="tr-TR" altLang="tr-TR" sz="2000" dirty="0">
              <a:solidFill>
                <a:schemeClr val="accent1">
                  <a:lumMod val="50000"/>
                </a:schemeClr>
              </a:solidFill>
            </a:endParaRPr>
          </a:p>
          <a:p>
            <a:pPr marL="640080" lvl="1" indent="-274320" algn="just" fontAlgn="auto">
              <a:lnSpc>
                <a:spcPct val="130000"/>
              </a:lnSpc>
              <a:spcBef>
                <a:spcPct val="0"/>
              </a:spcBef>
              <a:spcAft>
                <a:spcPts val="0"/>
              </a:spcAft>
              <a:buFont typeface="Wingdings 2"/>
              <a:buChar char=""/>
              <a:defRPr/>
            </a:pPr>
            <a:r>
              <a:rPr lang="tr-TR" altLang="tr-TR" sz="2000" dirty="0">
                <a:solidFill>
                  <a:schemeClr val="accent1">
                    <a:lumMod val="50000"/>
                  </a:schemeClr>
                </a:solidFill>
              </a:rPr>
              <a:t>Uyum Eylem Planı</a:t>
            </a:r>
          </a:p>
          <a:p>
            <a:pPr lvl="2" algn="just" fontAlgn="auto">
              <a:lnSpc>
                <a:spcPct val="130000"/>
              </a:lnSpc>
              <a:spcBef>
                <a:spcPct val="0"/>
              </a:spcBef>
              <a:spcAft>
                <a:spcPts val="0"/>
              </a:spcAft>
              <a:buFont typeface="Wingdings"/>
              <a:buChar char=""/>
              <a:defRPr/>
            </a:pPr>
            <a:r>
              <a:rPr lang="tr-TR" altLang="tr-TR" sz="2000" dirty="0">
                <a:solidFill>
                  <a:schemeClr val="accent1">
                    <a:lumMod val="50000"/>
                  </a:schemeClr>
                </a:solidFill>
              </a:rPr>
              <a:t>makul güvence sağlandığı durum</a:t>
            </a:r>
          </a:p>
          <a:p>
            <a:pPr lvl="2" algn="just" fontAlgn="auto">
              <a:lnSpc>
                <a:spcPct val="130000"/>
              </a:lnSpc>
              <a:spcBef>
                <a:spcPct val="0"/>
              </a:spcBef>
              <a:spcAft>
                <a:spcPts val="0"/>
              </a:spcAft>
              <a:buFont typeface="Wingdings"/>
              <a:buChar char=""/>
              <a:defRPr/>
            </a:pPr>
            <a:r>
              <a:rPr lang="tr-TR" altLang="tr-TR" sz="2000" dirty="0">
                <a:solidFill>
                  <a:schemeClr val="accent1">
                    <a:lumMod val="50000"/>
                  </a:schemeClr>
                </a:solidFill>
              </a:rPr>
              <a:t>Makul güvencenin sağlanmadığı durum</a:t>
            </a:r>
          </a:p>
          <a:p>
            <a:pPr lvl="2" algn="just" fontAlgn="auto">
              <a:lnSpc>
                <a:spcPct val="130000"/>
              </a:lnSpc>
              <a:spcBef>
                <a:spcPct val="0"/>
              </a:spcBef>
              <a:spcAft>
                <a:spcPts val="0"/>
              </a:spcAft>
              <a:buFont typeface="Wingdings"/>
              <a:buChar char=""/>
              <a:defRPr/>
            </a:pPr>
            <a:r>
              <a:rPr lang="tr-TR" altLang="tr-TR" sz="2000" dirty="0">
                <a:solidFill>
                  <a:schemeClr val="accent1">
                    <a:lumMod val="50000"/>
                  </a:schemeClr>
                </a:solidFill>
              </a:rPr>
              <a:t>Eylem</a:t>
            </a:r>
          </a:p>
          <a:p>
            <a:pPr lvl="2" algn="just" fontAlgn="auto">
              <a:lnSpc>
                <a:spcPct val="130000"/>
              </a:lnSpc>
              <a:spcBef>
                <a:spcPct val="0"/>
              </a:spcBef>
              <a:spcAft>
                <a:spcPts val="0"/>
              </a:spcAft>
              <a:buFont typeface="Wingdings"/>
              <a:buChar char=""/>
              <a:defRPr/>
            </a:pPr>
            <a:r>
              <a:rPr lang="tr-TR" altLang="tr-TR" sz="2000" dirty="0">
                <a:solidFill>
                  <a:schemeClr val="accent1">
                    <a:lumMod val="50000"/>
                  </a:schemeClr>
                </a:solidFill>
              </a:rPr>
              <a:t>Sonraki döneme bırakılması</a:t>
            </a:r>
          </a:p>
          <a:p>
            <a:pPr marL="640080" lvl="1" indent="-274320" algn="just" fontAlgn="auto">
              <a:lnSpc>
                <a:spcPct val="130000"/>
              </a:lnSpc>
              <a:spcBef>
                <a:spcPct val="0"/>
              </a:spcBef>
              <a:spcAft>
                <a:spcPts val="0"/>
              </a:spcAft>
              <a:buFont typeface="Wingdings 2"/>
              <a:buChar char=""/>
              <a:defRPr/>
            </a:pPr>
            <a:endParaRPr lang="tr-TR" altLang="tr-TR" sz="2000" dirty="0">
              <a:solidFill>
                <a:schemeClr val="accent1">
                  <a:lumMod val="50000"/>
                </a:schemeClr>
              </a:solidFill>
            </a:endParaRPr>
          </a:p>
          <a:p>
            <a:pPr marL="640080" lvl="1" indent="-274320" algn="just" fontAlgn="auto">
              <a:lnSpc>
                <a:spcPct val="130000"/>
              </a:lnSpc>
              <a:spcBef>
                <a:spcPct val="0"/>
              </a:spcBef>
              <a:spcAft>
                <a:spcPts val="0"/>
              </a:spcAft>
              <a:buFont typeface="Wingdings 2"/>
              <a:buChar char=""/>
              <a:defRPr/>
            </a:pPr>
            <a:r>
              <a:rPr lang="tr-TR" altLang="tr-TR" sz="2000" dirty="0">
                <a:solidFill>
                  <a:schemeClr val="accent1">
                    <a:lumMod val="50000"/>
                  </a:schemeClr>
                </a:solidFill>
              </a:rPr>
              <a:t>İzleme ve değerlendirme</a:t>
            </a:r>
          </a:p>
          <a:p>
            <a:pPr marL="320040" indent="-320040" fontAlgn="auto">
              <a:spcAft>
                <a:spcPts val="0"/>
              </a:spcAft>
              <a:buFont typeface="Wingdings"/>
              <a:buChar char=""/>
              <a:defRPr/>
            </a:pPr>
            <a:endParaRPr lang="tr-TR" altLang="tr-TR" sz="2000" dirty="0">
              <a:solidFill>
                <a:srgbClr val="000099"/>
              </a:solidFill>
            </a:endParaRPr>
          </a:p>
        </p:txBody>
      </p:sp>
      <p:sp>
        <p:nvSpPr>
          <p:cNvPr id="5" name="Başlık 1">
            <a:extLst>
              <a:ext uri="{FF2B5EF4-FFF2-40B4-BE49-F238E27FC236}">
                <a16:creationId xmlns:a16="http://schemas.microsoft.com/office/drawing/2014/main" id="{32C29507-A9F2-7348-89EF-3AD5DC046C19}"/>
              </a:ext>
            </a:extLst>
          </p:cNvPr>
          <p:cNvSpPr txBox="1">
            <a:spLocks/>
          </p:cNvSpPr>
          <p:nvPr/>
        </p:nvSpPr>
        <p:spPr bwMode="auto">
          <a:xfrm>
            <a:off x="-17463" y="0"/>
            <a:ext cx="9144001" cy="1524000"/>
          </a:xfrm>
          <a:prstGeom prst="rect">
            <a:avLst/>
          </a:prstGeom>
          <a:solidFill>
            <a:schemeClr val="tx2">
              <a:lumMod val="50000"/>
            </a:schemeClr>
          </a:solid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0" lvl="1" algn="ctr">
              <a:defRPr/>
            </a:pPr>
            <a:br>
              <a:rPr lang="tr-TR" altLang="tr-TR" sz="2800" b="1" kern="0" dirty="0">
                <a:solidFill>
                  <a:schemeClr val="bg1"/>
                </a:solidFill>
              </a:rPr>
            </a:br>
            <a:r>
              <a:rPr lang="tr-TR" altLang="tr-TR" sz="2800" b="1" kern="0" dirty="0">
                <a:solidFill>
                  <a:schemeClr val="bg1"/>
                </a:solidFill>
              </a:rPr>
              <a:t>İç kontrol eylem planı</a:t>
            </a:r>
            <a:br>
              <a:rPr lang="tr-TR" altLang="tr-TR" sz="2800" b="1" kern="0" dirty="0">
                <a:solidFill>
                  <a:schemeClr val="bg1"/>
                </a:solidFill>
              </a:rPr>
            </a:br>
            <a:r>
              <a:rPr lang="tr-TR" altLang="tr-TR" sz="2800" b="1" kern="0" dirty="0">
                <a:solidFill>
                  <a:schemeClr val="bg1"/>
                </a:solidFill>
              </a:rPr>
              <a:t> </a:t>
            </a:r>
            <a:endParaRPr lang="tr-TR" kern="0" dirty="0">
              <a:solidFill>
                <a:schemeClr val="bg1"/>
              </a:solidFill>
            </a:endParaRPr>
          </a:p>
        </p:txBody>
      </p:sp>
      <p:pic>
        <p:nvPicPr>
          <p:cNvPr id="67589" name="Picture 6" descr="http://www.uzundere.bel.tr/images/kalem.jpg">
            <a:extLst>
              <a:ext uri="{FF2B5EF4-FFF2-40B4-BE49-F238E27FC236}">
                <a16:creationId xmlns:a16="http://schemas.microsoft.com/office/drawing/2014/main" id="{004EAAEF-0C59-C6D0-3FF9-BBDA899BB4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781300"/>
            <a:ext cx="2222500" cy="22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EYLEM PLANI MATRİSİ</a:t>
            </a:r>
          </a:p>
        </p:txBody>
      </p:sp>
      <p:pic>
        <p:nvPicPr>
          <p:cNvPr id="55299" name="Picture 3"/>
          <p:cNvPicPr>
            <a:picLocks noChangeAspect="1" noChangeArrowheads="1"/>
          </p:cNvPicPr>
          <p:nvPr/>
        </p:nvPicPr>
        <p:blipFill>
          <a:blip r:embed="rId2" cstate="print"/>
          <a:srcRect/>
          <a:stretch>
            <a:fillRect/>
          </a:stretch>
        </p:blipFill>
        <p:spPr bwMode="auto">
          <a:xfrm>
            <a:off x="130626" y="2428868"/>
            <a:ext cx="8937788" cy="1504188"/>
          </a:xfrm>
          <a:prstGeom prst="rect">
            <a:avLst/>
          </a:prstGeom>
          <a:noFill/>
          <a:ln w="9525">
            <a:noFill/>
            <a:miter lim="800000"/>
            <a:headEnd/>
            <a:tailEnd/>
          </a:ln>
          <a:effectLst/>
        </p:spPr>
      </p:pic>
    </p:spTree>
    <p:extLst>
      <p:ext uri="{BB962C8B-B14F-4D97-AF65-F5344CB8AC3E}">
        <p14:creationId xmlns:p14="http://schemas.microsoft.com/office/powerpoint/2010/main" val="6614261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B394EA63-2500-69B0-81A5-D706D11452BE}"/>
              </a:ext>
            </a:extLst>
          </p:cNvPr>
          <p:cNvPicPr>
            <a:picLocks noChangeAspect="1"/>
          </p:cNvPicPr>
          <p:nvPr/>
        </p:nvPicPr>
        <p:blipFill>
          <a:blip r:embed="rId2"/>
          <a:stretch>
            <a:fillRect/>
          </a:stretch>
        </p:blipFill>
        <p:spPr>
          <a:xfrm>
            <a:off x="107504" y="764704"/>
            <a:ext cx="9144000" cy="4572000"/>
          </a:xfrm>
          <a:prstGeom prst="rect">
            <a:avLst/>
          </a:prstGeom>
        </p:spPr>
      </p:pic>
    </p:spTree>
    <p:extLst>
      <p:ext uri="{BB962C8B-B14F-4D97-AF65-F5344CB8AC3E}">
        <p14:creationId xmlns:p14="http://schemas.microsoft.com/office/powerpoint/2010/main" val="28574738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9C77E09-EE14-FCCB-2F30-4FEC48E8BBE2}"/>
              </a:ext>
            </a:extLst>
          </p:cNvPr>
          <p:cNvSpPr>
            <a:spLocks noGrp="1"/>
          </p:cNvSpPr>
          <p:nvPr>
            <p:ph type="title"/>
          </p:nvPr>
        </p:nvSpPr>
        <p:spPr/>
        <p:txBody>
          <a:bodyPr/>
          <a:lstStyle/>
          <a:p>
            <a:endParaRPr lang="en-US"/>
          </a:p>
        </p:txBody>
      </p:sp>
      <p:pic>
        <p:nvPicPr>
          <p:cNvPr id="5" name="Resim 4">
            <a:extLst>
              <a:ext uri="{FF2B5EF4-FFF2-40B4-BE49-F238E27FC236}">
                <a16:creationId xmlns:a16="http://schemas.microsoft.com/office/drawing/2014/main" id="{2C0531F7-FE26-F1C1-8874-42741EC72D76}"/>
              </a:ext>
            </a:extLst>
          </p:cNvPr>
          <p:cNvPicPr>
            <a:picLocks noChangeAspect="1"/>
          </p:cNvPicPr>
          <p:nvPr/>
        </p:nvPicPr>
        <p:blipFill>
          <a:blip r:embed="rId2"/>
          <a:stretch>
            <a:fillRect/>
          </a:stretch>
        </p:blipFill>
        <p:spPr>
          <a:xfrm>
            <a:off x="150695" y="79317"/>
            <a:ext cx="8905203" cy="2279765"/>
          </a:xfrm>
          <a:prstGeom prst="rect">
            <a:avLst/>
          </a:prstGeom>
        </p:spPr>
      </p:pic>
      <p:pic>
        <p:nvPicPr>
          <p:cNvPr id="7" name="Resim 6">
            <a:extLst>
              <a:ext uri="{FF2B5EF4-FFF2-40B4-BE49-F238E27FC236}">
                <a16:creationId xmlns:a16="http://schemas.microsoft.com/office/drawing/2014/main" id="{A36F1A0E-7E75-7701-A17E-BBA8D5470E97}"/>
              </a:ext>
            </a:extLst>
          </p:cNvPr>
          <p:cNvPicPr>
            <a:picLocks noChangeAspect="1"/>
          </p:cNvPicPr>
          <p:nvPr/>
        </p:nvPicPr>
        <p:blipFill>
          <a:blip r:embed="rId3"/>
          <a:stretch>
            <a:fillRect/>
          </a:stretch>
        </p:blipFill>
        <p:spPr>
          <a:xfrm>
            <a:off x="31297" y="2996952"/>
            <a:ext cx="9144000" cy="2305310"/>
          </a:xfrm>
          <a:prstGeom prst="rect">
            <a:avLst/>
          </a:prstGeom>
        </p:spPr>
      </p:pic>
    </p:spTree>
    <p:extLst>
      <p:ext uri="{BB962C8B-B14F-4D97-AF65-F5344CB8AC3E}">
        <p14:creationId xmlns:p14="http://schemas.microsoft.com/office/powerpoint/2010/main" val="35404319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Başlık 1">
            <a:extLst>
              <a:ext uri="{FF2B5EF4-FFF2-40B4-BE49-F238E27FC236}">
                <a16:creationId xmlns:a16="http://schemas.microsoft.com/office/drawing/2014/main" id="{B5E08FD4-7D41-55D7-65C8-10412AB574D7}"/>
              </a:ext>
            </a:extLst>
          </p:cNvPr>
          <p:cNvSpPr>
            <a:spLocks noGrp="1" noChangeArrowheads="1"/>
          </p:cNvSpPr>
          <p:nvPr>
            <p:ph type="title"/>
          </p:nvPr>
        </p:nvSpPr>
        <p:spPr>
          <a:xfrm>
            <a:off x="612775" y="228600"/>
            <a:ext cx="8153400" cy="990600"/>
          </a:xfrm>
        </p:spPr>
        <p:txBody>
          <a:bodyPr/>
          <a:lstStyle/>
          <a:p>
            <a:endParaRPr lang="en-US" altLang="tr-TR"/>
          </a:p>
        </p:txBody>
      </p:sp>
      <p:pic>
        <p:nvPicPr>
          <p:cNvPr id="5" name="İçerik Yer Tutucusu 4">
            <a:extLst>
              <a:ext uri="{FF2B5EF4-FFF2-40B4-BE49-F238E27FC236}">
                <a16:creationId xmlns:a16="http://schemas.microsoft.com/office/drawing/2014/main" id="{0665ABC4-858A-0F33-8408-6ED4EE5BF633}"/>
              </a:ext>
            </a:extLst>
          </p:cNvPr>
          <p:cNvPicPr>
            <a:picLocks noGrp="1" noChangeAspect="1"/>
          </p:cNvPicPr>
          <p:nvPr>
            <p:ph sz="quarter" idx="1"/>
          </p:nvPr>
        </p:nvPicPr>
        <p:blipFill>
          <a:blip r:embed="rId2"/>
          <a:stretch>
            <a:fillRect/>
          </a:stretch>
        </p:blipFill>
        <p:spPr>
          <a:xfrm>
            <a:off x="141952" y="2966295"/>
            <a:ext cx="9002047" cy="4184264"/>
          </a:xfrm>
        </p:spPr>
      </p:pic>
      <p:pic>
        <p:nvPicPr>
          <p:cNvPr id="3" name="Resim 2">
            <a:extLst>
              <a:ext uri="{FF2B5EF4-FFF2-40B4-BE49-F238E27FC236}">
                <a16:creationId xmlns:a16="http://schemas.microsoft.com/office/drawing/2014/main" id="{506A0995-969C-3241-E859-4ADBADBD7870}"/>
              </a:ext>
            </a:extLst>
          </p:cNvPr>
          <p:cNvPicPr>
            <a:picLocks noChangeAspect="1"/>
          </p:cNvPicPr>
          <p:nvPr/>
        </p:nvPicPr>
        <p:blipFill>
          <a:blip r:embed="rId3"/>
          <a:stretch>
            <a:fillRect/>
          </a:stretch>
        </p:blipFill>
        <p:spPr>
          <a:xfrm>
            <a:off x="117475" y="-99392"/>
            <a:ext cx="9144000" cy="3065687"/>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42B1D3E-7C08-C236-062A-07595531A86E}"/>
              </a:ext>
            </a:extLst>
          </p:cNvPr>
          <p:cNvSpPr>
            <a:spLocks noGrp="1"/>
          </p:cNvSpPr>
          <p:nvPr>
            <p:ph type="title"/>
          </p:nvPr>
        </p:nvSpPr>
        <p:spPr/>
        <p:txBody>
          <a:bodyPr/>
          <a:lstStyle/>
          <a:p>
            <a:endParaRPr lang="en-US"/>
          </a:p>
        </p:txBody>
      </p:sp>
      <p:pic>
        <p:nvPicPr>
          <p:cNvPr id="5" name="Resim 4">
            <a:extLst>
              <a:ext uri="{FF2B5EF4-FFF2-40B4-BE49-F238E27FC236}">
                <a16:creationId xmlns:a16="http://schemas.microsoft.com/office/drawing/2014/main" id="{478E326E-0CAF-FEFB-4680-C9D829F9EAFA}"/>
              </a:ext>
            </a:extLst>
          </p:cNvPr>
          <p:cNvPicPr>
            <a:picLocks noChangeAspect="1"/>
          </p:cNvPicPr>
          <p:nvPr/>
        </p:nvPicPr>
        <p:blipFill>
          <a:blip r:embed="rId2"/>
          <a:stretch>
            <a:fillRect/>
          </a:stretch>
        </p:blipFill>
        <p:spPr>
          <a:xfrm>
            <a:off x="0" y="404664"/>
            <a:ext cx="9061939" cy="4905857"/>
          </a:xfrm>
          <a:prstGeom prst="rect">
            <a:avLst/>
          </a:prstGeom>
        </p:spPr>
      </p:pic>
    </p:spTree>
    <p:extLst>
      <p:ext uri="{BB962C8B-B14F-4D97-AF65-F5344CB8AC3E}">
        <p14:creationId xmlns:p14="http://schemas.microsoft.com/office/powerpoint/2010/main" val="38284347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16130F37-80BF-98A8-8034-20D30C985D17}"/>
              </a:ext>
            </a:extLst>
          </p:cNvPr>
          <p:cNvGraphicFramePr>
            <a:graphicFrameLocks noGrp="1"/>
          </p:cNvGraphicFramePr>
          <p:nvPr/>
        </p:nvGraphicFramePr>
        <p:xfrm>
          <a:off x="495299" y="1124744"/>
          <a:ext cx="8153402" cy="3866838"/>
        </p:xfrm>
        <a:graphic>
          <a:graphicData uri="http://schemas.openxmlformats.org/drawingml/2006/table">
            <a:tbl>
              <a:tblPr>
                <a:tableStyleId>{5C22544A-7EE6-4342-B048-85BDC9FD1C3A}</a:tableStyleId>
              </a:tblPr>
              <a:tblGrid>
                <a:gridCol w="1544855">
                  <a:extLst>
                    <a:ext uri="{9D8B030D-6E8A-4147-A177-3AD203B41FA5}">
                      <a16:colId xmlns:a16="http://schemas.microsoft.com/office/drawing/2014/main" val="3203104306"/>
                    </a:ext>
                  </a:extLst>
                </a:gridCol>
                <a:gridCol w="1544855">
                  <a:extLst>
                    <a:ext uri="{9D8B030D-6E8A-4147-A177-3AD203B41FA5}">
                      <a16:colId xmlns:a16="http://schemas.microsoft.com/office/drawing/2014/main" val="466865358"/>
                    </a:ext>
                  </a:extLst>
                </a:gridCol>
                <a:gridCol w="1201554">
                  <a:extLst>
                    <a:ext uri="{9D8B030D-6E8A-4147-A177-3AD203B41FA5}">
                      <a16:colId xmlns:a16="http://schemas.microsoft.com/office/drawing/2014/main" val="2643451577"/>
                    </a:ext>
                  </a:extLst>
                </a:gridCol>
                <a:gridCol w="1201554">
                  <a:extLst>
                    <a:ext uri="{9D8B030D-6E8A-4147-A177-3AD203B41FA5}">
                      <a16:colId xmlns:a16="http://schemas.microsoft.com/office/drawing/2014/main" val="3858620325"/>
                    </a:ext>
                  </a:extLst>
                </a:gridCol>
                <a:gridCol w="1176171">
                  <a:extLst>
                    <a:ext uri="{9D8B030D-6E8A-4147-A177-3AD203B41FA5}">
                      <a16:colId xmlns:a16="http://schemas.microsoft.com/office/drawing/2014/main" val="2212274661"/>
                    </a:ext>
                  </a:extLst>
                </a:gridCol>
                <a:gridCol w="720080">
                  <a:extLst>
                    <a:ext uri="{9D8B030D-6E8A-4147-A177-3AD203B41FA5}">
                      <a16:colId xmlns:a16="http://schemas.microsoft.com/office/drawing/2014/main" val="4136658258"/>
                    </a:ext>
                  </a:extLst>
                </a:gridCol>
                <a:gridCol w="764333">
                  <a:extLst>
                    <a:ext uri="{9D8B030D-6E8A-4147-A177-3AD203B41FA5}">
                      <a16:colId xmlns:a16="http://schemas.microsoft.com/office/drawing/2014/main" val="2924320279"/>
                    </a:ext>
                  </a:extLst>
                </a:gridCol>
              </a:tblGrid>
              <a:tr h="503658">
                <a:tc>
                  <a:txBody>
                    <a:bodyPr/>
                    <a:lstStyle/>
                    <a:p>
                      <a:pPr algn="ctr" fontAlgn="ctr"/>
                      <a:r>
                        <a:rPr lang="tr-TR" sz="1100" u="none" strike="noStrike" dirty="0">
                          <a:effectLst/>
                        </a:rPr>
                        <a:t>KOS 1</a:t>
                      </a:r>
                      <a:endParaRPr lang="tr-TR" sz="1100" b="1" i="0" u="none" strike="noStrike" dirty="0">
                        <a:effectLst/>
                        <a:latin typeface="Times New Roman" panose="02020603050405020304" pitchFamily="18" charset="0"/>
                      </a:endParaRPr>
                    </a:p>
                  </a:txBody>
                  <a:tcPr marL="5559" marR="5559" marT="5559" marB="0" anchor="ctr">
                    <a:solidFill>
                      <a:schemeClr val="accent2">
                        <a:lumMod val="60000"/>
                        <a:lumOff val="40000"/>
                      </a:schemeClr>
                    </a:solidFill>
                  </a:tcPr>
                </a:tc>
                <a:tc>
                  <a:txBody>
                    <a:bodyPr/>
                    <a:lstStyle/>
                    <a:p>
                      <a:pPr algn="l" fontAlgn="ctr"/>
                      <a:r>
                        <a:rPr lang="tr-TR" sz="1100" u="none" strike="noStrike" dirty="0">
                          <a:effectLst/>
                        </a:rPr>
                        <a:t>Etik Değerler ve Dürüstlük: Personel davranışlarını belirleyen kuralların personel tarafından bilinmesi sağlanmalıdır.</a:t>
                      </a:r>
                      <a:endParaRPr lang="tr-TR" sz="1100" b="1" i="0" u="none" strike="noStrike" dirty="0">
                        <a:effectLst/>
                        <a:latin typeface="Times New Roman" panose="02020603050405020304" pitchFamily="18" charset="0"/>
                      </a:endParaRPr>
                    </a:p>
                  </a:txBody>
                  <a:tcPr marL="5559" marR="5559" marT="5559" marB="0" anchor="ctr">
                    <a:solidFill>
                      <a:schemeClr val="tx2">
                        <a:lumMod val="60000"/>
                        <a:lumOff val="40000"/>
                      </a:schemeClr>
                    </a:solidFill>
                  </a:tcPr>
                </a:tc>
                <a:tc>
                  <a:txBody>
                    <a:bodyPr/>
                    <a:lstStyle/>
                    <a:p>
                      <a:pPr algn="ctr" fontAlgn="ctr"/>
                      <a:r>
                        <a:rPr lang="tr-TR" sz="1100" u="none" strike="noStrike" dirty="0">
                          <a:effectLst/>
                        </a:rPr>
                        <a:t>Temel Sorunlar</a:t>
                      </a:r>
                      <a:endParaRPr lang="tr-TR" sz="1100" b="1" i="0" u="none" strike="noStrike" dirty="0">
                        <a:effectLst/>
                        <a:latin typeface="Times New Roman" panose="02020603050405020304" pitchFamily="18" charset="0"/>
                      </a:endParaRPr>
                    </a:p>
                  </a:txBody>
                  <a:tcPr marL="5559" marR="5559" marT="5559" marB="0" anchor="ctr">
                    <a:solidFill>
                      <a:schemeClr val="accent2">
                        <a:lumMod val="60000"/>
                        <a:lumOff val="40000"/>
                      </a:schemeClr>
                    </a:solidFill>
                  </a:tcPr>
                </a:tc>
                <a:tc>
                  <a:txBody>
                    <a:bodyPr/>
                    <a:lstStyle/>
                    <a:p>
                      <a:pPr algn="ctr" fontAlgn="ctr"/>
                      <a:r>
                        <a:rPr lang="tr-TR" sz="1100" u="none" strike="noStrike" dirty="0">
                          <a:effectLst/>
                        </a:rPr>
                        <a:t>Mevcut Durum</a:t>
                      </a:r>
                      <a:br>
                        <a:rPr lang="tr-TR" sz="1100" u="none" strike="noStrike" dirty="0">
                          <a:effectLst/>
                        </a:rPr>
                      </a:br>
                      <a:r>
                        <a:rPr lang="tr-TR" sz="1100" u="none" strike="noStrike" dirty="0">
                          <a:effectLst/>
                        </a:rPr>
                        <a:t>(Kurumsal Uygulamalar/Düzenlemeler)</a:t>
                      </a:r>
                      <a:endParaRPr lang="tr-TR" sz="1100" b="1" i="0" u="none" strike="noStrike" dirty="0">
                        <a:effectLst/>
                        <a:latin typeface="Times New Roman" panose="02020603050405020304" pitchFamily="18" charset="0"/>
                      </a:endParaRPr>
                    </a:p>
                  </a:txBody>
                  <a:tcPr marL="5559" marR="5559" marT="5559" marB="0" anchor="ctr">
                    <a:solidFill>
                      <a:schemeClr val="accent2">
                        <a:lumMod val="60000"/>
                        <a:lumOff val="40000"/>
                      </a:schemeClr>
                    </a:solidFill>
                  </a:tcPr>
                </a:tc>
                <a:tc>
                  <a:txBody>
                    <a:bodyPr/>
                    <a:lstStyle/>
                    <a:p>
                      <a:pPr algn="ctr" fontAlgn="ctr"/>
                      <a:r>
                        <a:rPr lang="tr-TR" sz="1100" u="none" strike="noStrike" dirty="0">
                          <a:effectLst/>
                        </a:rPr>
                        <a:t>Öngörülen Eylem veya Eylemler</a:t>
                      </a:r>
                      <a:endParaRPr lang="tr-TR" sz="1100" b="1" i="0" u="none" strike="noStrike" dirty="0">
                        <a:effectLst/>
                        <a:latin typeface="Times New Roman" panose="02020603050405020304" pitchFamily="18" charset="0"/>
                      </a:endParaRPr>
                    </a:p>
                  </a:txBody>
                  <a:tcPr marL="5559" marR="5559" marT="5559" marB="0" anchor="ctr">
                    <a:solidFill>
                      <a:schemeClr val="accent2">
                        <a:lumMod val="60000"/>
                        <a:lumOff val="40000"/>
                      </a:schemeClr>
                    </a:solidFill>
                  </a:tcPr>
                </a:tc>
                <a:tc>
                  <a:txBody>
                    <a:bodyPr/>
                    <a:lstStyle/>
                    <a:p>
                      <a:pPr algn="ctr" fontAlgn="ctr"/>
                      <a:r>
                        <a:rPr lang="tr-TR" sz="1100" u="none" strike="noStrike" dirty="0">
                          <a:effectLst/>
                        </a:rPr>
                        <a:t>Çıktı/ Sonuç</a:t>
                      </a:r>
                      <a:endParaRPr lang="tr-TR" sz="1100" b="1" i="0" u="none" strike="noStrike" dirty="0">
                        <a:effectLst/>
                        <a:latin typeface="Times New Roman" panose="02020603050405020304" pitchFamily="18" charset="0"/>
                      </a:endParaRPr>
                    </a:p>
                  </a:txBody>
                  <a:tcPr marL="5559" marR="5559" marT="5559" marB="0" anchor="ctr">
                    <a:solidFill>
                      <a:schemeClr val="accent2">
                        <a:lumMod val="60000"/>
                        <a:lumOff val="40000"/>
                      </a:schemeClr>
                    </a:solidFill>
                  </a:tcPr>
                </a:tc>
                <a:tc>
                  <a:txBody>
                    <a:bodyPr/>
                    <a:lstStyle/>
                    <a:p>
                      <a:pPr algn="ctr" fontAlgn="ctr"/>
                      <a:r>
                        <a:rPr lang="tr-TR" sz="1100" u="none" strike="noStrike" dirty="0">
                          <a:effectLst/>
                        </a:rPr>
                        <a:t>Açıklama</a:t>
                      </a:r>
                      <a:endParaRPr lang="tr-TR" sz="1100" b="1" i="0" u="none" strike="noStrike" dirty="0">
                        <a:effectLst/>
                        <a:latin typeface="Times New Roman" panose="02020603050405020304" pitchFamily="18" charset="0"/>
                      </a:endParaRPr>
                    </a:p>
                  </a:txBody>
                  <a:tcPr marL="5559" marR="5559" marT="5559" marB="0" anchor="ctr">
                    <a:solidFill>
                      <a:schemeClr val="accent2">
                        <a:lumMod val="60000"/>
                        <a:lumOff val="40000"/>
                      </a:schemeClr>
                    </a:solidFill>
                  </a:tcPr>
                </a:tc>
                <a:extLst>
                  <a:ext uri="{0D108BD9-81ED-4DB2-BD59-A6C34878D82A}">
                    <a16:rowId xmlns:a16="http://schemas.microsoft.com/office/drawing/2014/main" val="3161159562"/>
                  </a:ext>
                </a:extLst>
              </a:tr>
              <a:tr h="325765">
                <a:tc rowSpan="2">
                  <a:txBody>
                    <a:bodyPr/>
                    <a:lstStyle/>
                    <a:p>
                      <a:pPr algn="ctr" fontAlgn="ctr"/>
                      <a:r>
                        <a:rPr lang="tr-TR" sz="1100" u="none" strike="noStrike" dirty="0">
                          <a:effectLst/>
                        </a:rPr>
                        <a:t>Genel Şartlar</a:t>
                      </a:r>
                      <a:endParaRPr lang="tr-TR" sz="1100" b="1" i="0" u="none" strike="noStrike" dirty="0">
                        <a:effectLst/>
                        <a:latin typeface="Arial" panose="020B0604020202020204" pitchFamily="34" charset="0"/>
                      </a:endParaRPr>
                    </a:p>
                  </a:txBody>
                  <a:tcPr marL="5559" marR="5559" marT="5559" marB="0" vert="vert270" anchor="ctr">
                    <a:solidFill>
                      <a:schemeClr val="bg1">
                        <a:lumMod val="85000"/>
                      </a:schemeClr>
                    </a:solidFill>
                  </a:tcPr>
                </a:tc>
                <a:tc>
                  <a:txBody>
                    <a:bodyPr/>
                    <a:lstStyle/>
                    <a:p>
                      <a:pPr algn="l" fontAlgn="ctr"/>
                      <a:r>
                        <a:rPr lang="tr-TR" sz="1100" u="none" strike="noStrike" dirty="0">
                          <a:effectLst/>
                        </a:rPr>
                        <a:t>İç kontrol sistemi ve işleyişi yönetici ve personel tarafından sahiplenilmeli ve desteklenmelidir. </a:t>
                      </a:r>
                      <a:endParaRPr lang="tr-TR" sz="1100" b="0" i="0" u="none" strike="noStrike" dirty="0">
                        <a:effectLst/>
                        <a:latin typeface="Times New Roman" panose="02020603050405020304" pitchFamily="18" charset="0"/>
                      </a:endParaRPr>
                    </a:p>
                  </a:txBody>
                  <a:tcPr marL="5559" marR="5559" marT="5559" marB="0" anchor="ctr">
                    <a:solidFill>
                      <a:schemeClr val="bg1">
                        <a:lumMod val="85000"/>
                      </a:schemeClr>
                    </a:solidFill>
                  </a:tcPr>
                </a:tc>
                <a:tc rowSpan="2">
                  <a:txBody>
                    <a:bodyPr/>
                    <a:lstStyle/>
                    <a:p>
                      <a:pPr algn="l" fontAlgn="ctr"/>
                      <a:r>
                        <a:rPr lang="tr-TR" sz="1100" u="none" strike="noStrike" dirty="0">
                          <a:effectLst/>
                        </a:rPr>
                        <a:t>İç kontrol hakkında yeterli bilgi ve farkındalık yok. </a:t>
                      </a:r>
                      <a:br>
                        <a:rPr lang="tr-TR" sz="1100" u="none" strike="noStrike" dirty="0">
                          <a:effectLst/>
                        </a:rPr>
                      </a:br>
                      <a:r>
                        <a:rPr lang="tr-TR" sz="1100" u="none" strike="noStrike" dirty="0">
                          <a:effectLst/>
                        </a:rPr>
                        <a:t>İç kontrole ilişkin rol ve sorumluluklar açık değil.</a:t>
                      </a:r>
                      <a:br>
                        <a:rPr lang="tr-TR" sz="1100" u="none" strike="noStrike" dirty="0">
                          <a:effectLst/>
                        </a:rPr>
                      </a:br>
                      <a:r>
                        <a:rPr lang="tr-TR" sz="1100" u="none" strike="noStrike" dirty="0">
                          <a:effectLst/>
                        </a:rPr>
                        <a:t>İç Kontrol Standartlarına Uyum Eylem planı hazırlanmadı.</a:t>
                      </a:r>
                      <a:endParaRPr lang="tr-TR" sz="1100" b="0" i="0" u="none" strike="noStrike" dirty="0">
                        <a:effectLst/>
                        <a:latin typeface="Times New Roman" panose="02020603050405020304" pitchFamily="18" charset="0"/>
                      </a:endParaRPr>
                    </a:p>
                  </a:txBody>
                  <a:tcPr marL="5559" marR="5559" marT="5559" marB="0" anchor="ctr">
                    <a:solidFill>
                      <a:schemeClr val="bg1">
                        <a:lumMod val="85000"/>
                      </a:schemeClr>
                    </a:solidFill>
                  </a:tcPr>
                </a:tc>
                <a:tc rowSpan="2">
                  <a:txBody>
                    <a:bodyPr/>
                    <a:lstStyle/>
                    <a:p>
                      <a:pPr algn="l" fontAlgn="ctr"/>
                      <a:r>
                        <a:rPr lang="tr-TR" sz="1100" u="none" strike="noStrike">
                          <a:effectLst/>
                        </a:rPr>
                        <a:t>İç Kontrol İzleme ve Yönlendirme Kurulu oluşturuldu.</a:t>
                      </a:r>
                      <a:endParaRPr lang="tr-TR" sz="1100" b="0" i="0" u="none" strike="noStrike">
                        <a:effectLst/>
                        <a:latin typeface="Times New Roman" panose="02020603050405020304" pitchFamily="18" charset="0"/>
                      </a:endParaRPr>
                    </a:p>
                  </a:txBody>
                  <a:tcPr marL="5559" marR="5559" marT="5559" marB="0" anchor="ctr">
                    <a:solidFill>
                      <a:schemeClr val="bg1">
                        <a:lumMod val="85000"/>
                      </a:schemeClr>
                    </a:solidFill>
                  </a:tcPr>
                </a:tc>
                <a:tc rowSpan="2">
                  <a:txBody>
                    <a:bodyPr/>
                    <a:lstStyle/>
                    <a:p>
                      <a:pPr algn="l" fontAlgn="ctr"/>
                      <a:r>
                        <a:rPr lang="tr-TR" sz="1100" u="none" strike="noStrike" dirty="0">
                          <a:effectLst/>
                        </a:rPr>
                        <a:t>İç Kontrol Standartlarına Uyum Genelgesi yayımlanmalıdır</a:t>
                      </a:r>
                      <a:br>
                        <a:rPr lang="tr-TR" sz="1100" u="none" strike="noStrike" dirty="0">
                          <a:effectLst/>
                        </a:rPr>
                      </a:br>
                      <a:br>
                        <a:rPr lang="tr-TR" sz="1100" u="none" strike="noStrike" dirty="0">
                          <a:effectLst/>
                        </a:rPr>
                      </a:br>
                      <a:r>
                        <a:rPr lang="tr-TR" sz="1100" u="none" strike="noStrike" dirty="0">
                          <a:effectLst/>
                        </a:rPr>
                        <a:t>Bu Genelgede birim yöneticilerinin rol ve sorumlulukları, izleme ve raporlama esas ve usullerine yer verilmelidir.</a:t>
                      </a:r>
                      <a:br>
                        <a:rPr lang="tr-TR" sz="1100" u="none" strike="noStrike" dirty="0">
                          <a:effectLst/>
                        </a:rPr>
                      </a:br>
                      <a:br>
                        <a:rPr lang="tr-TR" sz="1100" u="none" strike="noStrike" dirty="0">
                          <a:effectLst/>
                        </a:rPr>
                      </a:br>
                      <a:r>
                        <a:rPr lang="tr-TR" sz="1100" u="none" strike="noStrike" dirty="0">
                          <a:effectLst/>
                        </a:rPr>
                        <a:t>İç Kontrol Standartlarına Uyum Eylem Planı hazırlanmalıdır.</a:t>
                      </a:r>
                      <a:endParaRPr lang="tr-TR" sz="1100" b="0" i="0" u="none" strike="noStrike" dirty="0">
                        <a:effectLst/>
                        <a:latin typeface="Times New Roman" panose="02020603050405020304" pitchFamily="18" charset="0"/>
                      </a:endParaRPr>
                    </a:p>
                  </a:txBody>
                  <a:tcPr marL="5559" marR="5559" marT="5559" marB="0" anchor="ctr">
                    <a:solidFill>
                      <a:schemeClr val="bg1">
                        <a:lumMod val="85000"/>
                      </a:schemeClr>
                    </a:solidFill>
                  </a:tcPr>
                </a:tc>
                <a:tc rowSpan="2">
                  <a:txBody>
                    <a:bodyPr/>
                    <a:lstStyle/>
                    <a:p>
                      <a:pPr algn="ctr" fontAlgn="ctr"/>
                      <a:r>
                        <a:rPr lang="tr-TR" sz="1100" u="none" strike="noStrike">
                          <a:effectLst/>
                        </a:rPr>
                        <a:t>Genelge</a:t>
                      </a:r>
                      <a:br>
                        <a:rPr lang="tr-TR" sz="1100" u="none" strike="noStrike">
                          <a:effectLst/>
                        </a:rPr>
                      </a:br>
                      <a:br>
                        <a:rPr lang="tr-TR" sz="1100" u="none" strike="noStrike">
                          <a:effectLst/>
                        </a:rPr>
                      </a:br>
                      <a:r>
                        <a:rPr lang="tr-TR" sz="1100" u="none" strike="noStrike">
                          <a:effectLst/>
                        </a:rPr>
                        <a:t>Eylem Planı</a:t>
                      </a:r>
                      <a:endParaRPr lang="tr-TR" sz="1100" b="0" i="0" u="none" strike="noStrike">
                        <a:effectLst/>
                        <a:latin typeface="Times New Roman" panose="02020603050405020304" pitchFamily="18" charset="0"/>
                      </a:endParaRPr>
                    </a:p>
                  </a:txBody>
                  <a:tcPr marL="5559" marR="5559" marT="5559" marB="0" anchor="ctr">
                    <a:solidFill>
                      <a:schemeClr val="bg1">
                        <a:lumMod val="85000"/>
                      </a:schemeClr>
                    </a:solidFill>
                  </a:tcPr>
                </a:tc>
                <a:tc rowSpan="2">
                  <a:txBody>
                    <a:bodyPr/>
                    <a:lstStyle/>
                    <a:p>
                      <a:pPr algn="ctr" fontAlgn="ctr"/>
                      <a:r>
                        <a:rPr lang="tr-TR" sz="1100" u="none" strike="noStrike" dirty="0">
                          <a:effectLst/>
                        </a:rPr>
                        <a:t> </a:t>
                      </a:r>
                      <a:endParaRPr lang="tr-TR" sz="1100" b="0" i="0" u="none" strike="noStrike" dirty="0">
                        <a:effectLst/>
                        <a:latin typeface="Times New Roman" panose="02020603050405020304" pitchFamily="18" charset="0"/>
                      </a:endParaRPr>
                    </a:p>
                  </a:txBody>
                  <a:tcPr marL="5559" marR="5559" marT="5559" marB="0" anchor="ctr">
                    <a:solidFill>
                      <a:schemeClr val="bg1">
                        <a:lumMod val="85000"/>
                      </a:schemeClr>
                    </a:solidFill>
                  </a:tcPr>
                </a:tc>
                <a:extLst>
                  <a:ext uri="{0D108BD9-81ED-4DB2-BD59-A6C34878D82A}">
                    <a16:rowId xmlns:a16="http://schemas.microsoft.com/office/drawing/2014/main" val="2777758227"/>
                  </a:ext>
                </a:extLst>
              </a:tr>
              <a:tr h="720464">
                <a:tc vMerge="1">
                  <a:txBody>
                    <a:bodyPr/>
                    <a:lstStyle/>
                    <a:p>
                      <a:endParaRPr lang="en-US"/>
                    </a:p>
                  </a:txBody>
                  <a:tcPr/>
                </a:tc>
                <a:tc>
                  <a:txBody>
                    <a:bodyPr/>
                    <a:lstStyle/>
                    <a:p>
                      <a:pPr algn="l" fontAlgn="ctr"/>
                      <a:r>
                        <a:rPr lang="tr-TR" sz="1100" u="none" strike="noStrike" dirty="0">
                          <a:effectLst/>
                        </a:rPr>
                        <a:t>İdarenin yöneticileri iç kontrol sisteminin uygulanmasında personele örnek olmalıdır.</a:t>
                      </a:r>
                      <a:endParaRPr lang="tr-TR" sz="1100" b="0" i="0" u="none" strike="noStrike" dirty="0">
                        <a:effectLst/>
                        <a:latin typeface="Times New Roman" panose="02020603050405020304" pitchFamily="18" charset="0"/>
                      </a:endParaRPr>
                    </a:p>
                  </a:txBody>
                  <a:tcPr marL="5559" marR="5559" marT="5559" marB="0" anchor="ctr">
                    <a:solidFill>
                      <a:schemeClr val="bg1">
                        <a:lumMod val="85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822126777"/>
                  </a:ext>
                </a:extLst>
              </a:tr>
            </a:tbl>
          </a:graphicData>
        </a:graphic>
      </p:graphicFrame>
      <p:sp>
        <p:nvSpPr>
          <p:cNvPr id="3" name="Dikdörtgen 2">
            <a:extLst>
              <a:ext uri="{FF2B5EF4-FFF2-40B4-BE49-F238E27FC236}">
                <a16:creationId xmlns:a16="http://schemas.microsoft.com/office/drawing/2014/main" id="{655141A6-DE09-4ED9-798C-D0A8F614BBE8}"/>
              </a:ext>
            </a:extLst>
          </p:cNvPr>
          <p:cNvSpPr/>
          <p:nvPr/>
        </p:nvSpPr>
        <p:spPr>
          <a:xfrm>
            <a:off x="1907704" y="260648"/>
            <a:ext cx="5040560" cy="72008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ÖRNEK</a:t>
            </a:r>
          </a:p>
        </p:txBody>
      </p:sp>
    </p:spTree>
    <p:extLst>
      <p:ext uri="{BB962C8B-B14F-4D97-AF65-F5344CB8AC3E}">
        <p14:creationId xmlns:p14="http://schemas.microsoft.com/office/powerpoint/2010/main" val="31467978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1F7B8A6D-56C9-F97D-F964-E7F8D372F662}"/>
              </a:ext>
            </a:extLst>
          </p:cNvPr>
          <p:cNvSpPr>
            <a:spLocks noGrp="1"/>
          </p:cNvSpPr>
          <p:nvPr>
            <p:ph type="body" idx="1"/>
          </p:nvPr>
        </p:nvSpPr>
        <p:spPr/>
        <p:txBody>
          <a:bodyPr/>
          <a:lstStyle/>
          <a:p>
            <a:endParaRPr lang="en-GB" dirty="0"/>
          </a:p>
        </p:txBody>
      </p:sp>
      <p:sp>
        <p:nvSpPr>
          <p:cNvPr id="3" name="Başlık 2">
            <a:extLst>
              <a:ext uri="{FF2B5EF4-FFF2-40B4-BE49-F238E27FC236}">
                <a16:creationId xmlns:a16="http://schemas.microsoft.com/office/drawing/2014/main" id="{5BA9E918-5C29-9088-C792-E8E80BC09D63}"/>
              </a:ext>
            </a:extLst>
          </p:cNvPr>
          <p:cNvSpPr>
            <a:spLocks noGrp="1"/>
          </p:cNvSpPr>
          <p:nvPr>
            <p:ph type="title"/>
          </p:nvPr>
        </p:nvSpPr>
        <p:spPr/>
        <p:txBody>
          <a:bodyPr/>
          <a:lstStyle/>
          <a:p>
            <a:r>
              <a:rPr lang="tr-TR" dirty="0"/>
              <a:t>RİSK KONTROL EYLEM PLANI</a:t>
            </a:r>
            <a:endParaRPr lang="en-GB" dirty="0"/>
          </a:p>
        </p:txBody>
      </p:sp>
    </p:spTree>
    <p:extLst>
      <p:ext uri="{BB962C8B-B14F-4D97-AF65-F5344CB8AC3E}">
        <p14:creationId xmlns:p14="http://schemas.microsoft.com/office/powerpoint/2010/main" val="29654137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pPr algn="ctr"/>
            <a:r>
              <a:rPr lang="tr-TR" altLang="tr-TR" sz="2800" dirty="0">
                <a:solidFill>
                  <a:srgbClr val="C00000"/>
                </a:solidFill>
              </a:rPr>
              <a:t>Risk Nedir?</a:t>
            </a:r>
            <a:endParaRPr lang="en-US" altLang="tr-TR" sz="2800" dirty="0">
              <a:solidFill>
                <a:srgbClr val="C00000"/>
              </a:solidFill>
            </a:endParaRPr>
          </a:p>
        </p:txBody>
      </p:sp>
      <p:sp>
        <p:nvSpPr>
          <p:cNvPr id="59395" name="Rectangle 3" descr="Rectangle: Click to edit Master text styles&#10;Second level&#10;Third level&#10;Fourth level&#10;Fifth level"/>
          <p:cNvSpPr>
            <a:spLocks noGrp="1" noChangeArrowheads="1"/>
          </p:cNvSpPr>
          <p:nvPr>
            <p:ph type="body" idx="1"/>
          </p:nvPr>
        </p:nvSpPr>
        <p:spPr>
          <a:xfrm>
            <a:off x="533400" y="1600200"/>
            <a:ext cx="8077200" cy="5141168"/>
          </a:xfrm>
        </p:spPr>
        <p:txBody>
          <a:bodyPr>
            <a:normAutofit/>
          </a:bodyPr>
          <a:lstStyle/>
          <a:p>
            <a:pPr algn="just">
              <a:spcBef>
                <a:spcPts val="0"/>
              </a:spcBef>
              <a:spcAft>
                <a:spcPts val="1200"/>
              </a:spcAft>
              <a:buClr>
                <a:schemeClr val="tx2"/>
              </a:buClr>
              <a:buSzTx/>
              <a:buFont typeface="Wingdings" panose="05000000000000000000" pitchFamily="2" charset="2"/>
              <a:buChar char="Ø"/>
            </a:pPr>
            <a:r>
              <a:rPr lang="tr-TR" altLang="tr-TR" sz="2100" dirty="0">
                <a:cs typeface="Arial" pitchFamily="34" charset="0"/>
              </a:rPr>
              <a:t>Risk genel olarak hedeflere ulaşılması üzerinde olumsuz etkisi olacak bir olayın meydana gelme ihtimalidir. </a:t>
            </a:r>
          </a:p>
          <a:p>
            <a:pPr algn="just">
              <a:spcBef>
                <a:spcPts val="0"/>
              </a:spcBef>
              <a:spcAft>
                <a:spcPts val="1200"/>
              </a:spcAft>
              <a:buClr>
                <a:schemeClr val="tx2"/>
              </a:buClr>
              <a:buSzTx/>
              <a:buFont typeface="Wingdings" panose="05000000000000000000" pitchFamily="2" charset="2"/>
              <a:buChar char="Ø"/>
            </a:pPr>
            <a:r>
              <a:rPr lang="tr-TR" altLang="tr-TR" sz="2100" b="1" dirty="0">
                <a:cs typeface="Arial" pitchFamily="34" charset="0"/>
              </a:rPr>
              <a:t>Risk; </a:t>
            </a:r>
          </a:p>
          <a:p>
            <a:pPr lvl="1" algn="just">
              <a:spcBef>
                <a:spcPts val="0"/>
              </a:spcBef>
              <a:spcAft>
                <a:spcPts val="1200"/>
              </a:spcAft>
              <a:buClr>
                <a:schemeClr val="tx2"/>
              </a:buClr>
              <a:buSzTx/>
              <a:buFont typeface="Wingdings" panose="05000000000000000000" pitchFamily="2" charset="2"/>
              <a:buChar char="ü"/>
            </a:pPr>
            <a:r>
              <a:rPr lang="tr-TR" altLang="tr-TR" sz="2100" dirty="0">
                <a:cs typeface="Arial" pitchFamily="34" charset="0"/>
              </a:rPr>
              <a:t>Kurumun hizmet sunmasını engelleyecek veya hizmetin hızını, kalitesini düşürecek,</a:t>
            </a:r>
          </a:p>
          <a:p>
            <a:pPr lvl="1" algn="just">
              <a:spcBef>
                <a:spcPts val="0"/>
              </a:spcBef>
              <a:spcAft>
                <a:spcPts val="1200"/>
              </a:spcAft>
              <a:buClr>
                <a:schemeClr val="tx2"/>
              </a:buClr>
              <a:buSzTx/>
              <a:buFont typeface="Wingdings" panose="05000000000000000000" pitchFamily="2" charset="2"/>
              <a:buChar char="ü"/>
            </a:pPr>
            <a:r>
              <a:rPr lang="tr-TR" altLang="tr-TR" sz="2100" dirty="0">
                <a:cs typeface="Arial" pitchFamily="34" charset="0"/>
              </a:rPr>
              <a:t>Halkın kuruma olan güvenini sarsabilecek,</a:t>
            </a:r>
          </a:p>
          <a:p>
            <a:pPr lvl="1" algn="just">
              <a:spcBef>
                <a:spcPts val="0"/>
              </a:spcBef>
              <a:spcAft>
                <a:spcPts val="1200"/>
              </a:spcAft>
              <a:buClr>
                <a:schemeClr val="tx2"/>
              </a:buClr>
              <a:buSzTx/>
              <a:buFont typeface="Wingdings" panose="05000000000000000000" pitchFamily="2" charset="2"/>
              <a:buChar char="ü"/>
            </a:pPr>
            <a:r>
              <a:rPr lang="tr-TR" altLang="tr-TR" sz="2100" dirty="0">
                <a:cs typeface="Arial" pitchFamily="34" charset="0"/>
              </a:rPr>
              <a:t>Yolsuzluk yapılmasına meydan verecek,</a:t>
            </a:r>
          </a:p>
          <a:p>
            <a:pPr lvl="1" algn="just">
              <a:spcBef>
                <a:spcPts val="0"/>
              </a:spcBef>
              <a:spcAft>
                <a:spcPts val="1200"/>
              </a:spcAft>
              <a:buClr>
                <a:schemeClr val="tx2"/>
              </a:buClr>
              <a:buSzTx/>
              <a:buFont typeface="Wingdings" panose="05000000000000000000" pitchFamily="2" charset="2"/>
              <a:buChar char="ü"/>
            </a:pPr>
            <a:r>
              <a:rPr lang="tr-TR" altLang="tr-TR" sz="2100" dirty="0">
                <a:cs typeface="Arial" pitchFamily="34" charset="0"/>
              </a:rPr>
              <a:t>Faaliyetlerin mevzuata aykırı yürütülmesine neden olabilecek,</a:t>
            </a:r>
          </a:p>
          <a:p>
            <a:pPr lvl="1" algn="just">
              <a:spcBef>
                <a:spcPts val="0"/>
              </a:spcBef>
              <a:spcAft>
                <a:spcPts val="1200"/>
              </a:spcAft>
              <a:buClr>
                <a:schemeClr val="tx2"/>
              </a:buClr>
              <a:buSzTx/>
              <a:buFont typeface="Wingdings" panose="05000000000000000000" pitchFamily="2" charset="2"/>
              <a:buChar char="ü"/>
            </a:pPr>
            <a:r>
              <a:rPr lang="tr-TR" altLang="tr-TR" sz="2100" dirty="0">
                <a:cs typeface="Arial" pitchFamily="34" charset="0"/>
              </a:rPr>
              <a:t>Kaynak kaybına neden olabilecek</a:t>
            </a:r>
          </a:p>
          <a:p>
            <a:pPr marL="0" indent="0" algn="just">
              <a:spcBef>
                <a:spcPts val="0"/>
              </a:spcBef>
              <a:spcAft>
                <a:spcPts val="1200"/>
              </a:spcAft>
              <a:buClr>
                <a:schemeClr val="tx2"/>
              </a:buClr>
              <a:buSzTx/>
              <a:buNone/>
            </a:pPr>
            <a:r>
              <a:rPr lang="tr-TR" altLang="tr-TR" sz="2100" dirty="0">
                <a:cs typeface="Arial" pitchFamily="34" charset="0"/>
              </a:rPr>
              <a:t>her türlü olayın meydana gelme ihtimali olarak belirlenebilir.</a:t>
            </a:r>
          </a:p>
        </p:txBody>
      </p:sp>
      <p:pic>
        <p:nvPicPr>
          <p:cNvPr id="4" name="Picture 5" descr="http://www.gkobitv.com/images/haberler/risk_yonetiminin_asamalari_nelerdir_130935518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4038" y="0"/>
            <a:ext cx="22399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2664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4664"/>
            <a:ext cx="8229600" cy="725488"/>
          </a:xfrm>
        </p:spPr>
        <p:txBody>
          <a:bodyPr>
            <a:normAutofit/>
          </a:bodyPr>
          <a:lstStyle/>
          <a:p>
            <a:pPr algn="ctr">
              <a:defRPr/>
            </a:pPr>
            <a:r>
              <a:rPr lang="tr-TR" sz="2800" dirty="0">
                <a:solidFill>
                  <a:srgbClr val="FF0000"/>
                </a:solidFill>
              </a:rPr>
              <a:t>Risk Yönetimi nedir?</a:t>
            </a:r>
          </a:p>
        </p:txBody>
      </p:sp>
      <p:sp>
        <p:nvSpPr>
          <p:cNvPr id="3" name="Content Placeholder 2"/>
          <p:cNvSpPr>
            <a:spLocks noGrp="1"/>
          </p:cNvSpPr>
          <p:nvPr>
            <p:ph idx="1"/>
          </p:nvPr>
        </p:nvSpPr>
        <p:spPr>
          <a:xfrm>
            <a:off x="539552" y="1916832"/>
            <a:ext cx="8229600" cy="4392488"/>
          </a:xfrm>
        </p:spPr>
        <p:txBody>
          <a:bodyPr>
            <a:noAutofit/>
          </a:bodyPr>
          <a:lstStyle/>
          <a:p>
            <a:pPr marL="0" indent="0" algn="just" eaLnBrk="1" hangingPunct="1">
              <a:lnSpc>
                <a:spcPct val="90000"/>
              </a:lnSpc>
              <a:buFont typeface="Wingdings" pitchFamily="2" charset="2"/>
              <a:buNone/>
              <a:defRPr/>
            </a:pPr>
            <a:endParaRPr lang="tr-TR" sz="2400" dirty="0">
              <a:latin typeface="Cambria" pitchFamily="18" charset="0"/>
            </a:endParaRPr>
          </a:p>
          <a:p>
            <a:pPr marL="0" indent="0" algn="just">
              <a:spcBef>
                <a:spcPts val="0"/>
              </a:spcBef>
              <a:spcAft>
                <a:spcPts val="600"/>
              </a:spcAft>
              <a:buNone/>
              <a:defRPr/>
            </a:pPr>
            <a:r>
              <a:rPr lang="tr-TR" altLang="tr-TR" sz="2400" dirty="0">
                <a:solidFill>
                  <a:srgbClr val="000000"/>
                </a:solidFill>
                <a:ea typeface="Calibri" pitchFamily="34" charset="0"/>
                <a:cs typeface="Arial" charset="0"/>
              </a:rPr>
              <a:t>Gerçekleşme olasılığı olan ve gerçekleştiğinde idarenin amaç ve hedeflerine ulaşmasını etkileyebileceği değerlendirilen olay ya da durumların tanımlanması, değerlendirilmesi ve bunlara uygun cevapların verilmesi ile bu temelde yürütülen tüm faaliyetler Risk Yönetiminin konusunu oluşturur. </a:t>
            </a:r>
          </a:p>
          <a:p>
            <a:pPr marL="0" indent="0" algn="just" eaLnBrk="1" hangingPunct="1">
              <a:lnSpc>
                <a:spcPct val="90000"/>
              </a:lnSpc>
              <a:buFont typeface="Wingdings" pitchFamily="2" charset="2"/>
              <a:buNone/>
              <a:defRPr/>
            </a:pPr>
            <a:endParaRPr lang="tr-TR" sz="2400" dirty="0">
              <a:latin typeface="Cambria" pitchFamily="18" charset="0"/>
            </a:endParaRPr>
          </a:p>
          <a:p>
            <a:pPr>
              <a:defRPr/>
            </a:pPr>
            <a:endParaRPr lang="tr-TR" sz="2400" dirty="0">
              <a:latin typeface="Cambria" pitchFamily="18" charset="0"/>
            </a:endParaRPr>
          </a:p>
        </p:txBody>
      </p:sp>
    </p:spTree>
    <p:extLst>
      <p:ext uri="{BB962C8B-B14F-4D97-AF65-F5344CB8AC3E}">
        <p14:creationId xmlns:p14="http://schemas.microsoft.com/office/powerpoint/2010/main" val="206184946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2800" dirty="0">
                <a:solidFill>
                  <a:srgbClr val="C00000"/>
                </a:solidFill>
              </a:rPr>
              <a:t>Risk Düzeyleri</a:t>
            </a:r>
          </a:p>
        </p:txBody>
      </p:sp>
      <p:sp>
        <p:nvSpPr>
          <p:cNvPr id="3" name="İçerik Yer Tutucusu 2"/>
          <p:cNvSpPr>
            <a:spLocks noGrp="1"/>
          </p:cNvSpPr>
          <p:nvPr>
            <p:ph sz="quarter" idx="1"/>
          </p:nvPr>
        </p:nvSpPr>
        <p:spPr/>
        <p:txBody>
          <a:bodyPr/>
          <a:lstStyle/>
          <a:p>
            <a:endParaRPr lang="tr-T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539552" y="1628800"/>
            <a:ext cx="8373616" cy="4465637"/>
          </a:xfrm>
          <a:prstGeom prst="rect">
            <a:avLst/>
          </a:prstGeom>
        </p:spPr>
      </p:pic>
    </p:spTree>
    <p:extLst>
      <p:ext uri="{BB962C8B-B14F-4D97-AF65-F5344CB8AC3E}">
        <p14:creationId xmlns:p14="http://schemas.microsoft.com/office/powerpoint/2010/main" val="298703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2800" dirty="0">
                <a:solidFill>
                  <a:srgbClr val="C00000"/>
                </a:solidFill>
              </a:rPr>
              <a:t>Stratejik / </a:t>
            </a:r>
            <a:r>
              <a:rPr lang="tr-TR" sz="2800" dirty="0" err="1">
                <a:solidFill>
                  <a:srgbClr val="C00000"/>
                </a:solidFill>
              </a:rPr>
              <a:t>Operasyonel</a:t>
            </a:r>
            <a:r>
              <a:rPr lang="tr-TR" sz="2800" dirty="0">
                <a:solidFill>
                  <a:srgbClr val="C00000"/>
                </a:solidFill>
              </a:rPr>
              <a:t> riskler</a:t>
            </a:r>
          </a:p>
        </p:txBody>
      </p:sp>
      <p:graphicFrame>
        <p:nvGraphicFramePr>
          <p:cNvPr id="4" name="İçerik Yer Tutucusu 3"/>
          <p:cNvGraphicFramePr>
            <a:graphicFrameLocks noGrp="1"/>
          </p:cNvGraphicFramePr>
          <p:nvPr>
            <p:ph sz="quarter" idx="1"/>
          </p:nvPr>
        </p:nvGraphicFramePr>
        <p:xfrm>
          <a:off x="755576" y="1772816"/>
          <a:ext cx="8064896" cy="4323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Aşağı Ok 5"/>
          <p:cNvSpPr/>
          <p:nvPr/>
        </p:nvSpPr>
        <p:spPr>
          <a:xfrm>
            <a:off x="2541043" y="3485515"/>
            <a:ext cx="360040" cy="504056"/>
          </a:xfrm>
          <a:prstGeom prst="down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Arial" pitchFamily="34" charset="0"/>
            </a:endParaRPr>
          </a:p>
        </p:txBody>
      </p:sp>
      <p:sp>
        <p:nvSpPr>
          <p:cNvPr id="7" name="Aşağı Ok 6"/>
          <p:cNvSpPr/>
          <p:nvPr/>
        </p:nvSpPr>
        <p:spPr>
          <a:xfrm>
            <a:off x="6372200" y="3452020"/>
            <a:ext cx="360040" cy="468052"/>
          </a:xfrm>
          <a:prstGeom prst="down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Arial" pitchFamily="34" charset="0"/>
            </a:endParaRPr>
          </a:p>
        </p:txBody>
      </p:sp>
      <p:sp>
        <p:nvSpPr>
          <p:cNvPr id="8" name="Aşağı Ok 7"/>
          <p:cNvSpPr/>
          <p:nvPr/>
        </p:nvSpPr>
        <p:spPr>
          <a:xfrm>
            <a:off x="2518906" y="4739797"/>
            <a:ext cx="360040" cy="504056"/>
          </a:xfrm>
          <a:prstGeom prst="down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Arial" pitchFamily="34" charset="0"/>
            </a:endParaRPr>
          </a:p>
        </p:txBody>
      </p:sp>
      <p:sp>
        <p:nvSpPr>
          <p:cNvPr id="9" name="Aşağı Ok 8"/>
          <p:cNvSpPr/>
          <p:nvPr/>
        </p:nvSpPr>
        <p:spPr>
          <a:xfrm>
            <a:off x="6372200" y="4316635"/>
            <a:ext cx="360040" cy="468052"/>
          </a:xfrm>
          <a:prstGeom prst="down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latin typeface="Arial" pitchFamily="34" charset="0"/>
            </a:endParaRPr>
          </a:p>
        </p:txBody>
      </p:sp>
      <p:sp>
        <p:nvSpPr>
          <p:cNvPr id="3" name="Oval 2"/>
          <p:cNvSpPr/>
          <p:nvPr/>
        </p:nvSpPr>
        <p:spPr>
          <a:xfrm>
            <a:off x="6330153" y="1357298"/>
            <a:ext cx="3096344" cy="89219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chemeClr val="bg1"/>
                </a:solidFill>
                <a:latin typeface="Arial" pitchFamily="34" charset="0"/>
              </a:rPr>
              <a:t>Konumuz </a:t>
            </a:r>
            <a:r>
              <a:rPr lang="tr-TR" dirty="0" err="1">
                <a:solidFill>
                  <a:schemeClr val="bg1"/>
                </a:solidFill>
                <a:latin typeface="Arial" pitchFamily="34" charset="0"/>
              </a:rPr>
              <a:t>operasyonel</a:t>
            </a:r>
            <a:r>
              <a:rPr lang="tr-TR" dirty="0">
                <a:solidFill>
                  <a:schemeClr val="bg1"/>
                </a:solidFill>
                <a:latin typeface="Arial" pitchFamily="34" charset="0"/>
              </a:rPr>
              <a:t> riskler</a:t>
            </a:r>
          </a:p>
        </p:txBody>
      </p:sp>
      <p:sp>
        <p:nvSpPr>
          <p:cNvPr id="14" name="Yukarı Bükülü Ok 13"/>
          <p:cNvSpPr/>
          <p:nvPr/>
        </p:nvSpPr>
        <p:spPr>
          <a:xfrm rot="1040958" flipV="1">
            <a:off x="7878324" y="2174160"/>
            <a:ext cx="562691" cy="1817494"/>
          </a:xfrm>
          <a:prstGeom prst="bentUpArrow">
            <a:avLst>
              <a:gd name="adj1" fmla="val 25000"/>
              <a:gd name="adj2" fmla="val 20529"/>
              <a:gd name="adj3" fmla="val 50000"/>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latin typeface="Arial" pitchFamily="34" charset="0"/>
            </a:endParaRPr>
          </a:p>
        </p:txBody>
      </p:sp>
    </p:spTree>
    <p:extLst>
      <p:ext uri="{BB962C8B-B14F-4D97-AF65-F5344CB8AC3E}">
        <p14:creationId xmlns:p14="http://schemas.microsoft.com/office/powerpoint/2010/main" val="127913801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2400" dirty="0">
                <a:solidFill>
                  <a:srgbClr val="C00000"/>
                </a:solidFill>
              </a:rPr>
              <a:t>Risk Yönetimi çalışmasına başlarken </a:t>
            </a:r>
            <a:br>
              <a:rPr lang="tr-TR" sz="2400" dirty="0">
                <a:solidFill>
                  <a:srgbClr val="C00000"/>
                </a:solidFill>
              </a:rPr>
            </a:br>
            <a:r>
              <a:rPr lang="tr-TR" sz="2400" dirty="0">
                <a:solidFill>
                  <a:srgbClr val="C00000"/>
                </a:solidFill>
              </a:rPr>
              <a:t>Kontrol ortamı geliştirilmelidir. </a:t>
            </a:r>
          </a:p>
        </p:txBody>
      </p:sp>
      <p:sp>
        <p:nvSpPr>
          <p:cNvPr id="3" name="İçerik Yer Tutucusu 2"/>
          <p:cNvSpPr>
            <a:spLocks noGrp="1"/>
          </p:cNvSpPr>
          <p:nvPr>
            <p:ph sz="quarter" idx="1"/>
          </p:nvPr>
        </p:nvSpPr>
        <p:spPr>
          <a:xfrm>
            <a:off x="612648" y="1600200"/>
            <a:ext cx="8153400" cy="5069160"/>
          </a:xfrm>
        </p:spPr>
        <p:txBody>
          <a:bodyPr>
            <a:normAutofit/>
          </a:bodyPr>
          <a:lstStyle/>
          <a:p>
            <a:pPr algn="just">
              <a:spcBef>
                <a:spcPts val="0"/>
              </a:spcBef>
              <a:spcAft>
                <a:spcPts val="1200"/>
              </a:spcAft>
              <a:buClr>
                <a:schemeClr val="tx2">
                  <a:lumMod val="50000"/>
                </a:schemeClr>
              </a:buClr>
              <a:buFont typeface="Wingdings" panose="05000000000000000000" pitchFamily="2" charset="2"/>
              <a:buChar char="Ø"/>
            </a:pPr>
            <a:r>
              <a:rPr lang="tr-TR" sz="2000" dirty="0"/>
              <a:t>Birimlerin ve alt birimlerin ayrıntılı </a:t>
            </a:r>
            <a:r>
              <a:rPr lang="tr-TR" sz="2000" b="1" dirty="0"/>
              <a:t>görev tanımları </a:t>
            </a:r>
            <a:r>
              <a:rPr lang="tr-TR" sz="2000" dirty="0"/>
              <a:t>yapılmış olmalıdır.</a:t>
            </a:r>
          </a:p>
          <a:p>
            <a:pPr algn="just">
              <a:spcBef>
                <a:spcPts val="0"/>
              </a:spcBef>
              <a:spcAft>
                <a:spcPts val="1200"/>
              </a:spcAft>
              <a:buClr>
                <a:schemeClr val="tx2">
                  <a:lumMod val="50000"/>
                </a:schemeClr>
              </a:buClr>
              <a:buFont typeface="Wingdings" panose="05000000000000000000" pitchFamily="2" charset="2"/>
              <a:buChar char="Ø"/>
            </a:pPr>
            <a:r>
              <a:rPr lang="tr-TR" sz="2000" dirty="0"/>
              <a:t>Görev tanımlarından yola çıkılarak, birim ve alt birim düzeyinde </a:t>
            </a:r>
            <a:r>
              <a:rPr lang="tr-TR" sz="2000" b="1" dirty="0"/>
              <a:t>yıllık iş planları </a:t>
            </a:r>
            <a:r>
              <a:rPr lang="tr-TR" sz="2000" dirty="0"/>
              <a:t>hazırlanmış olmalıdır. (</a:t>
            </a:r>
            <a:r>
              <a:rPr lang="tr-TR" sz="2000" dirty="0" err="1"/>
              <a:t>stretejik</a:t>
            </a:r>
            <a:r>
              <a:rPr lang="tr-TR" sz="2000" dirty="0"/>
              <a:t> plan ve performans programında açıklanan amaç ve hedefler, faaliyetler ve projeler dikkate alınmalıdır)</a:t>
            </a:r>
          </a:p>
          <a:p>
            <a:pPr algn="just">
              <a:spcBef>
                <a:spcPts val="0"/>
              </a:spcBef>
              <a:spcAft>
                <a:spcPts val="1200"/>
              </a:spcAft>
              <a:buClr>
                <a:schemeClr val="tx2">
                  <a:lumMod val="50000"/>
                </a:schemeClr>
              </a:buClr>
              <a:buFont typeface="Wingdings" panose="05000000000000000000" pitchFamily="2" charset="2"/>
              <a:buChar char="Ø"/>
            </a:pPr>
            <a:r>
              <a:rPr lang="tr-TR" sz="2000" dirty="0"/>
              <a:t>İş planlarından yola çıkılarak, iş süreçlerini gösteren </a:t>
            </a:r>
            <a:r>
              <a:rPr lang="tr-TR" sz="2000" b="1" dirty="0"/>
              <a:t>işlem yönergeleri </a:t>
            </a:r>
            <a:r>
              <a:rPr lang="tr-TR" sz="2000" dirty="0"/>
              <a:t>hazırlanmış olmalıdır.</a:t>
            </a:r>
          </a:p>
          <a:p>
            <a:pPr algn="just">
              <a:spcBef>
                <a:spcPts val="0"/>
              </a:spcBef>
              <a:spcAft>
                <a:spcPts val="1200"/>
              </a:spcAft>
              <a:buClr>
                <a:schemeClr val="tx2">
                  <a:lumMod val="50000"/>
                </a:schemeClr>
              </a:buClr>
              <a:buFont typeface="Wingdings" panose="05000000000000000000" pitchFamily="2" charset="2"/>
              <a:buChar char="Ø"/>
            </a:pPr>
            <a:r>
              <a:rPr lang="tr-TR" sz="2000" b="1" dirty="0"/>
              <a:t>İş akış şemaları </a:t>
            </a:r>
            <a:r>
              <a:rPr lang="tr-TR" sz="2000" dirty="0"/>
              <a:t>oluşturulmalıdır.</a:t>
            </a:r>
          </a:p>
          <a:p>
            <a:pPr>
              <a:lnSpc>
                <a:spcPct val="120000"/>
              </a:lnSpc>
              <a:spcBef>
                <a:spcPts val="0"/>
              </a:spcBef>
              <a:spcAft>
                <a:spcPts val="600"/>
              </a:spcAft>
            </a:pPr>
            <a:endParaRPr lang="tr-TR" sz="2000" dirty="0"/>
          </a:p>
        </p:txBody>
      </p:sp>
    </p:spTree>
    <p:extLst>
      <p:ext uri="{BB962C8B-B14F-4D97-AF65-F5344CB8AC3E}">
        <p14:creationId xmlns:p14="http://schemas.microsoft.com/office/powerpoint/2010/main" val="21883678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Başlık 1"/>
          <p:cNvSpPr>
            <a:spLocks noGrp="1"/>
          </p:cNvSpPr>
          <p:nvPr>
            <p:ph type="title"/>
          </p:nvPr>
        </p:nvSpPr>
        <p:spPr>
          <a:xfrm>
            <a:off x="0" y="0"/>
            <a:ext cx="9144000" cy="908720"/>
          </a:xfrm>
          <a:solidFill>
            <a:schemeClr val="bg1"/>
          </a:solidFill>
        </p:spPr>
        <p:txBody>
          <a:bodyPr>
            <a:normAutofit/>
          </a:bodyPr>
          <a:lstStyle/>
          <a:p>
            <a:pPr algn="ctr" eaLnBrk="1" hangingPunct="1"/>
            <a:r>
              <a:rPr lang="tr-TR" altLang="tr-TR" sz="2800" dirty="0">
                <a:solidFill>
                  <a:srgbClr val="C00000"/>
                </a:solidFill>
              </a:rPr>
              <a:t>Risk Değerlendirme</a:t>
            </a:r>
            <a:r>
              <a:rPr lang="tr-TR" altLang="tr-TR" dirty="0">
                <a:solidFill>
                  <a:schemeClr val="bg1"/>
                </a:solidFill>
              </a:rPr>
              <a:t>?</a:t>
            </a:r>
          </a:p>
        </p:txBody>
      </p:sp>
      <p:sp>
        <p:nvSpPr>
          <p:cNvPr id="27651" name="Dikdörtgen 4"/>
          <p:cNvSpPr>
            <a:spLocks noChangeArrowheads="1"/>
          </p:cNvSpPr>
          <p:nvPr/>
        </p:nvSpPr>
        <p:spPr bwMode="auto">
          <a:xfrm>
            <a:off x="304800" y="2357438"/>
            <a:ext cx="1738313" cy="1219200"/>
          </a:xfrm>
          <a:prstGeom prst="rect">
            <a:avLst/>
          </a:prstGeom>
          <a:solidFill>
            <a:schemeClr val="accent6">
              <a:lumMod val="50000"/>
            </a:schemeClr>
          </a:solidFill>
          <a:ln w="9525" algn="ctr">
            <a:solidFill>
              <a:schemeClr val="tx1"/>
            </a:solidFill>
            <a:round/>
            <a:headEnd/>
            <a:tailEnd/>
          </a:ln>
        </p:spPr>
        <p:txBody>
          <a:bodyPr wrap="none" anchor="ctr"/>
          <a:lstStyle>
            <a:lvl1pPr algn="l"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eaLnBrk="1" hangingPunct="1">
              <a:spcBef>
                <a:spcPct val="0"/>
              </a:spcBef>
              <a:buClrTx/>
              <a:buSzTx/>
              <a:buFontTx/>
              <a:buNone/>
            </a:pPr>
            <a:r>
              <a:rPr lang="tr-TR" altLang="tr-TR" sz="1800" b="1" dirty="0">
                <a:solidFill>
                  <a:prstClr val="white"/>
                </a:solidFill>
              </a:rPr>
              <a:t>HEDEF</a:t>
            </a:r>
          </a:p>
        </p:txBody>
      </p:sp>
      <p:sp>
        <p:nvSpPr>
          <p:cNvPr id="27652" name="Sağ Ok 5"/>
          <p:cNvSpPr>
            <a:spLocks noChangeArrowheads="1"/>
          </p:cNvSpPr>
          <p:nvPr/>
        </p:nvSpPr>
        <p:spPr bwMode="auto">
          <a:xfrm>
            <a:off x="2043113" y="2852738"/>
            <a:ext cx="762000" cy="228600"/>
          </a:xfrm>
          <a:prstGeom prst="rightArrow">
            <a:avLst>
              <a:gd name="adj1" fmla="val 50000"/>
              <a:gd name="adj2" fmla="val 50000"/>
            </a:avLst>
          </a:prstGeom>
          <a:solidFill>
            <a:srgbClr val="00CCFF"/>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eaLnBrk="1" hangingPunct="1">
              <a:spcBef>
                <a:spcPct val="0"/>
              </a:spcBef>
              <a:buClrTx/>
              <a:buSzTx/>
              <a:buFontTx/>
              <a:buNone/>
            </a:pPr>
            <a:endParaRPr lang="tr-TR" altLang="tr-TR" sz="1800">
              <a:solidFill>
                <a:prstClr val="black"/>
              </a:solidFill>
            </a:endParaRPr>
          </a:p>
        </p:txBody>
      </p:sp>
      <p:sp>
        <p:nvSpPr>
          <p:cNvPr id="27653" name="Oval 6"/>
          <p:cNvSpPr>
            <a:spLocks noChangeArrowheads="1"/>
          </p:cNvSpPr>
          <p:nvPr/>
        </p:nvSpPr>
        <p:spPr bwMode="auto">
          <a:xfrm>
            <a:off x="2895600" y="2433638"/>
            <a:ext cx="1676400" cy="1143000"/>
          </a:xfrm>
          <a:prstGeom prst="ellipse">
            <a:avLst/>
          </a:prstGeom>
          <a:solidFill>
            <a:srgbClr val="FFC000"/>
          </a:solidFill>
          <a:ln w="9525" algn="ctr">
            <a:solidFill>
              <a:schemeClr val="tx1"/>
            </a:solidFill>
            <a:round/>
            <a:headEnd/>
            <a:tailEnd/>
          </a:ln>
        </p:spPr>
        <p:txBody>
          <a:bodyPr wrap="none" anchor="ctr"/>
          <a:lstStyle>
            <a:lvl1pPr algn="l"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eaLnBrk="1" hangingPunct="1">
              <a:spcBef>
                <a:spcPct val="0"/>
              </a:spcBef>
              <a:buClrTx/>
              <a:buSzTx/>
              <a:buFontTx/>
              <a:buNone/>
            </a:pPr>
            <a:r>
              <a:rPr lang="tr-TR" altLang="tr-TR" sz="1800" b="1">
                <a:solidFill>
                  <a:prstClr val="black"/>
                </a:solidFill>
              </a:rPr>
              <a:t>ETKİ</a:t>
            </a:r>
          </a:p>
        </p:txBody>
      </p:sp>
      <p:sp>
        <p:nvSpPr>
          <p:cNvPr id="27654" name="Oval 8"/>
          <p:cNvSpPr>
            <a:spLocks noChangeArrowheads="1"/>
          </p:cNvSpPr>
          <p:nvPr/>
        </p:nvSpPr>
        <p:spPr bwMode="auto">
          <a:xfrm>
            <a:off x="5105400" y="2433638"/>
            <a:ext cx="1676400" cy="1143000"/>
          </a:xfrm>
          <a:prstGeom prst="ellipse">
            <a:avLst/>
          </a:prstGeom>
          <a:solidFill>
            <a:srgbClr val="002060"/>
          </a:solidFill>
          <a:ln w="9525" algn="ctr">
            <a:solidFill>
              <a:schemeClr val="tx1"/>
            </a:solidFill>
            <a:round/>
            <a:headEnd/>
            <a:tailEnd/>
          </a:ln>
        </p:spPr>
        <p:txBody>
          <a:bodyPr wrap="none" anchor="ctr"/>
          <a:lstStyle>
            <a:lvl1pPr algn="l"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eaLnBrk="1" hangingPunct="1">
              <a:spcBef>
                <a:spcPct val="0"/>
              </a:spcBef>
              <a:buClrTx/>
              <a:buSzTx/>
              <a:buFontTx/>
              <a:buNone/>
            </a:pPr>
            <a:r>
              <a:rPr lang="tr-TR" altLang="tr-TR" sz="1800" b="1">
                <a:solidFill>
                  <a:prstClr val="white"/>
                </a:solidFill>
              </a:rPr>
              <a:t>OLASILIK</a:t>
            </a:r>
          </a:p>
        </p:txBody>
      </p:sp>
      <p:sp>
        <p:nvSpPr>
          <p:cNvPr id="27655" name="Dikdörtgen 9"/>
          <p:cNvSpPr>
            <a:spLocks noChangeArrowheads="1"/>
          </p:cNvSpPr>
          <p:nvPr/>
        </p:nvSpPr>
        <p:spPr bwMode="auto">
          <a:xfrm>
            <a:off x="7172325" y="2357438"/>
            <a:ext cx="1524000" cy="1219200"/>
          </a:xfrm>
          <a:prstGeom prst="rect">
            <a:avLst/>
          </a:prstGeom>
          <a:solidFill>
            <a:srgbClr val="FF0000"/>
          </a:solidFill>
          <a:ln w="9525" algn="ctr">
            <a:solidFill>
              <a:schemeClr val="tx1"/>
            </a:solidFill>
            <a:round/>
            <a:headEnd/>
            <a:tailEnd/>
          </a:ln>
        </p:spPr>
        <p:txBody>
          <a:bodyPr wrap="none" anchor="ctr"/>
          <a:lstStyle>
            <a:lvl1pPr algn="l"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eaLnBrk="1" hangingPunct="1">
              <a:spcBef>
                <a:spcPct val="0"/>
              </a:spcBef>
              <a:buClrTx/>
              <a:buSzTx/>
              <a:buFontTx/>
              <a:buNone/>
            </a:pPr>
            <a:r>
              <a:rPr lang="tr-TR" altLang="tr-TR" sz="1800" b="1">
                <a:solidFill>
                  <a:prstClr val="white"/>
                </a:solidFill>
              </a:rPr>
              <a:t>RİSK</a:t>
            </a:r>
          </a:p>
        </p:txBody>
      </p:sp>
      <p:sp>
        <p:nvSpPr>
          <p:cNvPr id="11" name="Rectangle 2"/>
          <p:cNvSpPr txBox="1">
            <a:spLocks noChangeArrowheads="1"/>
          </p:cNvSpPr>
          <p:nvPr/>
        </p:nvSpPr>
        <p:spPr bwMode="auto">
          <a:xfrm>
            <a:off x="1273175" y="2624138"/>
            <a:ext cx="73136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tr-TR" altLang="tr-TR" sz="2800" kern="0" dirty="0">
                <a:solidFill>
                  <a:srgbClr val="444D26"/>
                </a:solidFill>
                <a:latin typeface="Comic Sans MS" pitchFamily="66" charset="0"/>
              </a:rPr>
              <a:t>                                X   </a:t>
            </a:r>
            <a:r>
              <a:rPr lang="tr-TR" altLang="tr-TR" sz="2800" kern="0" dirty="0">
                <a:solidFill>
                  <a:prstClr val="white"/>
                </a:solidFill>
                <a:latin typeface="Comic Sans MS" pitchFamily="66" charset="0"/>
              </a:rPr>
              <a:t>           </a:t>
            </a:r>
            <a:r>
              <a:rPr lang="tr-TR" altLang="tr-TR" sz="2800" kern="0" dirty="0">
                <a:solidFill>
                  <a:srgbClr val="444D26"/>
                </a:solidFill>
                <a:latin typeface="Comic Sans MS" pitchFamily="66" charset="0"/>
              </a:rPr>
              <a:t>    =</a:t>
            </a:r>
          </a:p>
        </p:txBody>
      </p:sp>
      <p:sp>
        <p:nvSpPr>
          <p:cNvPr id="27657" name="Dikdörtgen 11"/>
          <p:cNvSpPr>
            <a:spLocks noChangeArrowheads="1"/>
          </p:cNvSpPr>
          <p:nvPr/>
        </p:nvSpPr>
        <p:spPr bwMode="auto">
          <a:xfrm>
            <a:off x="788988" y="4630738"/>
            <a:ext cx="1524000" cy="1219200"/>
          </a:xfrm>
          <a:prstGeom prst="rect">
            <a:avLst/>
          </a:prstGeom>
          <a:solidFill>
            <a:srgbClr val="FF0000"/>
          </a:solidFill>
          <a:ln w="9525" algn="ctr">
            <a:solidFill>
              <a:schemeClr val="tx1"/>
            </a:solidFill>
            <a:round/>
            <a:headEnd/>
            <a:tailEnd/>
          </a:ln>
        </p:spPr>
        <p:txBody>
          <a:bodyPr wrap="none" anchor="ctr"/>
          <a:lstStyle>
            <a:lvl1pPr algn="l"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eaLnBrk="1" hangingPunct="1">
              <a:spcBef>
                <a:spcPct val="0"/>
              </a:spcBef>
              <a:buClrTx/>
              <a:buSzTx/>
              <a:buFontTx/>
              <a:buNone/>
            </a:pPr>
            <a:r>
              <a:rPr lang="tr-TR" altLang="tr-TR" sz="1800" b="1">
                <a:solidFill>
                  <a:prstClr val="white"/>
                </a:solidFill>
              </a:rPr>
              <a:t>RİSK</a:t>
            </a:r>
          </a:p>
        </p:txBody>
      </p:sp>
      <p:sp>
        <p:nvSpPr>
          <p:cNvPr id="13" name="Rectangle 2"/>
          <p:cNvSpPr txBox="1">
            <a:spLocks noChangeArrowheads="1"/>
          </p:cNvSpPr>
          <p:nvPr/>
        </p:nvSpPr>
        <p:spPr bwMode="auto">
          <a:xfrm>
            <a:off x="1173163" y="4838700"/>
            <a:ext cx="73136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tr-TR" altLang="tr-TR" sz="2800" kern="0" dirty="0">
                <a:solidFill>
                  <a:srgbClr val="444D26"/>
                </a:solidFill>
                <a:latin typeface="Comic Sans MS" pitchFamily="66" charset="0"/>
              </a:rPr>
              <a:t>           -            </a:t>
            </a:r>
            <a:r>
              <a:rPr lang="tr-TR" altLang="tr-TR" sz="2800" kern="0" dirty="0">
                <a:solidFill>
                  <a:prstClr val="white"/>
                </a:solidFill>
                <a:latin typeface="Comic Sans MS" pitchFamily="66" charset="0"/>
              </a:rPr>
              <a:t>           </a:t>
            </a:r>
            <a:r>
              <a:rPr lang="tr-TR" altLang="tr-TR" sz="2800" kern="0" dirty="0">
                <a:solidFill>
                  <a:srgbClr val="444D26"/>
                </a:solidFill>
                <a:latin typeface="Comic Sans MS" pitchFamily="66" charset="0"/>
              </a:rPr>
              <a:t> =</a:t>
            </a:r>
          </a:p>
        </p:txBody>
      </p:sp>
      <p:sp>
        <p:nvSpPr>
          <p:cNvPr id="27659" name="Oval 13"/>
          <p:cNvSpPr>
            <a:spLocks noChangeArrowheads="1"/>
          </p:cNvSpPr>
          <p:nvPr/>
        </p:nvSpPr>
        <p:spPr bwMode="auto">
          <a:xfrm>
            <a:off x="2859088" y="4706938"/>
            <a:ext cx="2057400" cy="1143000"/>
          </a:xfrm>
          <a:prstGeom prst="ellipse">
            <a:avLst/>
          </a:prstGeom>
          <a:solidFill>
            <a:schemeClr val="bg2">
              <a:lumMod val="10000"/>
            </a:schemeClr>
          </a:solidFill>
          <a:ln w="9525" algn="ctr">
            <a:solidFill>
              <a:schemeClr val="tx1"/>
            </a:solidFill>
            <a:round/>
            <a:headEnd/>
            <a:tailEnd/>
          </a:ln>
        </p:spPr>
        <p:txBody>
          <a:bodyPr wrap="none" anchor="ctr"/>
          <a:lstStyle>
            <a:lvl1pPr algn="l"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eaLnBrk="1" hangingPunct="1">
              <a:spcBef>
                <a:spcPct val="0"/>
              </a:spcBef>
              <a:buClrTx/>
              <a:buSzTx/>
              <a:buFontTx/>
              <a:buNone/>
            </a:pPr>
            <a:r>
              <a:rPr lang="tr-TR" altLang="tr-TR" sz="1800" b="1">
                <a:solidFill>
                  <a:prstClr val="white"/>
                </a:solidFill>
              </a:rPr>
              <a:t>KONTROL</a:t>
            </a:r>
          </a:p>
          <a:p>
            <a:pPr algn="ctr" eaLnBrk="1" hangingPunct="1">
              <a:spcBef>
                <a:spcPct val="0"/>
              </a:spcBef>
              <a:buClrTx/>
              <a:buSzTx/>
              <a:buFontTx/>
              <a:buNone/>
            </a:pPr>
            <a:r>
              <a:rPr lang="tr-TR" altLang="tr-TR" sz="1800" b="1">
                <a:solidFill>
                  <a:prstClr val="white"/>
                </a:solidFill>
              </a:rPr>
              <a:t>FAALİYETLERİ</a:t>
            </a:r>
          </a:p>
        </p:txBody>
      </p:sp>
      <p:sp>
        <p:nvSpPr>
          <p:cNvPr id="27660" name="Dikdörtgen 14"/>
          <p:cNvSpPr>
            <a:spLocks noChangeArrowheads="1"/>
          </p:cNvSpPr>
          <p:nvPr/>
        </p:nvSpPr>
        <p:spPr bwMode="auto">
          <a:xfrm>
            <a:off x="5419725" y="4630738"/>
            <a:ext cx="2514600" cy="1219200"/>
          </a:xfrm>
          <a:prstGeom prst="rect">
            <a:avLst/>
          </a:prstGeom>
          <a:solidFill>
            <a:srgbClr val="009900"/>
          </a:solidFill>
          <a:ln w="9525" algn="ctr">
            <a:solidFill>
              <a:schemeClr val="tx1"/>
            </a:solidFill>
            <a:round/>
            <a:headEnd/>
            <a:tailEnd/>
          </a:ln>
        </p:spPr>
        <p:txBody>
          <a:bodyPr wrap="none" anchor="ctr"/>
          <a:lstStyle>
            <a:lvl1pPr algn="l"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eaLnBrk="1" hangingPunct="1">
              <a:spcBef>
                <a:spcPct val="0"/>
              </a:spcBef>
              <a:buClrTx/>
              <a:buSzTx/>
              <a:buFontTx/>
              <a:buNone/>
            </a:pPr>
            <a:r>
              <a:rPr lang="tr-TR" altLang="tr-TR" sz="1800" b="1">
                <a:solidFill>
                  <a:prstClr val="white"/>
                </a:solidFill>
              </a:rPr>
              <a:t>KABUL EDİLEBİLİR</a:t>
            </a:r>
          </a:p>
          <a:p>
            <a:pPr algn="ctr" eaLnBrk="1" hangingPunct="1">
              <a:spcBef>
                <a:spcPct val="0"/>
              </a:spcBef>
              <a:buClrTx/>
              <a:buSzTx/>
              <a:buFontTx/>
              <a:buNone/>
            </a:pPr>
            <a:r>
              <a:rPr lang="tr-TR" altLang="tr-TR" sz="1800" b="1">
                <a:solidFill>
                  <a:prstClr val="white"/>
                </a:solidFill>
              </a:rPr>
              <a:t>RİSK</a:t>
            </a:r>
          </a:p>
        </p:txBody>
      </p:sp>
    </p:spTree>
    <p:extLst>
      <p:ext uri="{BB962C8B-B14F-4D97-AF65-F5344CB8AC3E}">
        <p14:creationId xmlns:p14="http://schemas.microsoft.com/office/powerpoint/2010/main" val="34736297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4"/>
          <p:cNvSpPr>
            <a:spLocks noChangeArrowheads="1"/>
          </p:cNvSpPr>
          <p:nvPr/>
        </p:nvSpPr>
        <p:spPr bwMode="auto">
          <a:xfrm>
            <a:off x="683568" y="1772816"/>
            <a:ext cx="7990656"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Lst>
              <a:defRPr sz="2400">
                <a:solidFill>
                  <a:schemeClr val="tx1"/>
                </a:solidFill>
                <a:latin typeface="Times New Roman" pitchFamily="18" charset="0"/>
              </a:defRPr>
            </a:lvl1pPr>
            <a:lvl2pPr marL="1141413" indent="-468313">
              <a:tabLst>
                <a:tab pos="0" algn="l"/>
              </a:tabLst>
              <a:defRPr sz="2400">
                <a:solidFill>
                  <a:schemeClr val="tx1"/>
                </a:solidFill>
                <a:latin typeface="Times New Roman" pitchFamily="18" charset="0"/>
              </a:defRPr>
            </a:lvl2pPr>
            <a:lvl3pPr marL="1552575" indent="-220663">
              <a:tabLst>
                <a:tab pos="0" algn="l"/>
              </a:tabLst>
              <a:defRPr sz="2400">
                <a:solidFill>
                  <a:schemeClr val="tx1"/>
                </a:solidFill>
                <a:latin typeface="Times New Roman" pitchFamily="18" charset="0"/>
              </a:defRPr>
            </a:lvl3pPr>
            <a:lvl4pPr marL="1981200" indent="-238125">
              <a:tabLst>
                <a:tab pos="0" algn="l"/>
              </a:tabLst>
              <a:defRPr sz="2400">
                <a:solidFill>
                  <a:schemeClr val="tx1"/>
                </a:solidFill>
                <a:latin typeface="Times New Roman" pitchFamily="18" charset="0"/>
              </a:defRPr>
            </a:lvl4pPr>
            <a:lvl5pPr marL="2341563" indent="-169863">
              <a:tabLst>
                <a:tab pos="0" algn="l"/>
              </a:tabLst>
              <a:defRPr sz="2400">
                <a:solidFill>
                  <a:schemeClr val="tx1"/>
                </a:solidFill>
                <a:latin typeface="Times New Roman" pitchFamily="18" charset="0"/>
              </a:defRPr>
            </a:lvl5pPr>
            <a:lvl6pPr marL="2798763" indent="-169863" fontAlgn="base">
              <a:spcBef>
                <a:spcPct val="0"/>
              </a:spcBef>
              <a:spcAft>
                <a:spcPct val="0"/>
              </a:spcAft>
              <a:tabLst>
                <a:tab pos="0" algn="l"/>
              </a:tabLst>
              <a:defRPr sz="2400">
                <a:solidFill>
                  <a:schemeClr val="tx1"/>
                </a:solidFill>
                <a:latin typeface="Times New Roman" pitchFamily="18" charset="0"/>
              </a:defRPr>
            </a:lvl6pPr>
            <a:lvl7pPr marL="3255963" indent="-169863" fontAlgn="base">
              <a:spcBef>
                <a:spcPct val="0"/>
              </a:spcBef>
              <a:spcAft>
                <a:spcPct val="0"/>
              </a:spcAft>
              <a:tabLst>
                <a:tab pos="0" algn="l"/>
              </a:tabLst>
              <a:defRPr sz="2400">
                <a:solidFill>
                  <a:schemeClr val="tx1"/>
                </a:solidFill>
                <a:latin typeface="Times New Roman" pitchFamily="18" charset="0"/>
              </a:defRPr>
            </a:lvl7pPr>
            <a:lvl8pPr marL="3713163" indent="-169863" fontAlgn="base">
              <a:spcBef>
                <a:spcPct val="0"/>
              </a:spcBef>
              <a:spcAft>
                <a:spcPct val="0"/>
              </a:spcAft>
              <a:tabLst>
                <a:tab pos="0" algn="l"/>
              </a:tabLst>
              <a:defRPr sz="2400">
                <a:solidFill>
                  <a:schemeClr val="tx1"/>
                </a:solidFill>
                <a:latin typeface="Times New Roman" pitchFamily="18" charset="0"/>
              </a:defRPr>
            </a:lvl8pPr>
            <a:lvl9pPr marL="4170363" indent="-169863" fontAlgn="base">
              <a:spcBef>
                <a:spcPct val="0"/>
              </a:spcBef>
              <a:spcAft>
                <a:spcPct val="0"/>
              </a:spcAft>
              <a:tabLst>
                <a:tab pos="0" algn="l"/>
              </a:tabLst>
              <a:defRPr sz="2400">
                <a:solidFill>
                  <a:schemeClr val="tx1"/>
                </a:solidFill>
                <a:latin typeface="Times New Roman" pitchFamily="18" charset="0"/>
              </a:defRPr>
            </a:lvl9pPr>
          </a:lstStyle>
          <a:p>
            <a:pPr algn="just">
              <a:spcBef>
                <a:spcPct val="20000"/>
              </a:spcBef>
              <a:buClr>
                <a:srgbClr val="8E58B6"/>
              </a:buClr>
              <a:buSzPct val="110000"/>
              <a:buFont typeface="Wingdings" pitchFamily="2" charset="2"/>
              <a:buNone/>
            </a:pPr>
            <a:r>
              <a:rPr lang="tr-TR" altLang="tr-TR" dirty="0">
                <a:solidFill>
                  <a:schemeClr val="tx1">
                    <a:lumMod val="95000"/>
                    <a:lumOff val="5000"/>
                  </a:schemeClr>
                </a:solidFill>
                <a:latin typeface="Arial" pitchFamily="34" charset="0"/>
              </a:rPr>
              <a:t>Bir sürecin riskleri, etki ve olasılık değerlerine göre aşağıdaki gibi bir grafikte gösterilir.</a:t>
            </a:r>
            <a:endParaRPr lang="en-US" altLang="tr-TR" dirty="0">
              <a:solidFill>
                <a:schemeClr val="tx1">
                  <a:lumMod val="95000"/>
                  <a:lumOff val="5000"/>
                </a:schemeClr>
              </a:solidFill>
              <a:latin typeface="Arial" pitchFamily="34" charset="0"/>
            </a:endParaRPr>
          </a:p>
        </p:txBody>
      </p:sp>
      <p:sp>
        <p:nvSpPr>
          <p:cNvPr id="107540" name="Rectangle 20"/>
          <p:cNvSpPr>
            <a:spLocks noChangeArrowheads="1"/>
          </p:cNvSpPr>
          <p:nvPr/>
        </p:nvSpPr>
        <p:spPr bwMode="gray">
          <a:xfrm>
            <a:off x="609600" y="457200"/>
            <a:ext cx="7772400" cy="86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fontAlgn="base">
              <a:spcBef>
                <a:spcPct val="0"/>
              </a:spcBef>
              <a:spcAft>
                <a:spcPct val="0"/>
              </a:spcAft>
              <a:defRPr sz="2400">
                <a:solidFill>
                  <a:schemeClr val="tx1"/>
                </a:solidFill>
                <a:latin typeface="Times New Roman" pitchFamily="18" charset="0"/>
              </a:defRPr>
            </a:lvl6pPr>
            <a:lvl7pPr marL="914400" fontAlgn="base">
              <a:spcBef>
                <a:spcPct val="0"/>
              </a:spcBef>
              <a:spcAft>
                <a:spcPct val="0"/>
              </a:spcAft>
              <a:defRPr sz="2400">
                <a:solidFill>
                  <a:schemeClr val="tx1"/>
                </a:solidFill>
                <a:latin typeface="Times New Roman" pitchFamily="18" charset="0"/>
              </a:defRPr>
            </a:lvl7pPr>
            <a:lvl8pPr marL="1371600" fontAlgn="base">
              <a:spcBef>
                <a:spcPct val="0"/>
              </a:spcBef>
              <a:spcAft>
                <a:spcPct val="0"/>
              </a:spcAft>
              <a:defRPr sz="2400">
                <a:solidFill>
                  <a:schemeClr val="tx1"/>
                </a:solidFill>
                <a:latin typeface="Times New Roman" pitchFamily="18" charset="0"/>
              </a:defRPr>
            </a:lvl8pPr>
            <a:lvl9pPr marL="1828800" fontAlgn="base">
              <a:spcBef>
                <a:spcPct val="0"/>
              </a:spcBef>
              <a:spcAft>
                <a:spcPct val="0"/>
              </a:spcAft>
              <a:defRPr sz="2400">
                <a:solidFill>
                  <a:schemeClr val="tx1"/>
                </a:solidFill>
                <a:latin typeface="Times New Roman" pitchFamily="18" charset="0"/>
              </a:defRPr>
            </a:lvl9pPr>
          </a:lstStyle>
          <a:p>
            <a:r>
              <a:rPr lang="tr-TR" altLang="tr-TR" sz="2800" dirty="0">
                <a:solidFill>
                  <a:srgbClr val="C00000"/>
                </a:solidFill>
                <a:latin typeface="Arial" pitchFamily="34" charset="0"/>
                <a:ea typeface="+mj-ea"/>
                <a:cs typeface="+mj-cs"/>
              </a:rPr>
              <a:t>Risk haritası</a:t>
            </a:r>
            <a:endParaRPr lang="en-US" altLang="tr-TR" sz="4000" i="1" dirty="0">
              <a:solidFill>
                <a:srgbClr val="C00000"/>
              </a:solidFill>
              <a:latin typeface="Comic Sans MS" pitchFamily="66" charset="0"/>
            </a:endParaRPr>
          </a:p>
        </p:txBody>
      </p:sp>
      <p:graphicFrame>
        <p:nvGraphicFramePr>
          <p:cNvPr id="4" name="Tablo 3"/>
          <p:cNvGraphicFramePr>
            <a:graphicFrameLocks noGrp="1"/>
          </p:cNvGraphicFramePr>
          <p:nvPr/>
        </p:nvGraphicFramePr>
        <p:xfrm>
          <a:off x="850900" y="2983206"/>
          <a:ext cx="7531100" cy="2882265"/>
        </p:xfrm>
        <a:graphic>
          <a:graphicData uri="http://schemas.openxmlformats.org/drawingml/2006/table">
            <a:tbl>
              <a:tblPr/>
              <a:tblGrid>
                <a:gridCol w="180899">
                  <a:extLst>
                    <a:ext uri="{9D8B030D-6E8A-4147-A177-3AD203B41FA5}">
                      <a16:colId xmlns:a16="http://schemas.microsoft.com/office/drawing/2014/main" val="4116632217"/>
                    </a:ext>
                  </a:extLst>
                </a:gridCol>
                <a:gridCol w="609343">
                  <a:extLst>
                    <a:ext uri="{9D8B030D-6E8A-4147-A177-3AD203B41FA5}">
                      <a16:colId xmlns:a16="http://schemas.microsoft.com/office/drawing/2014/main" val="2475694187"/>
                    </a:ext>
                  </a:extLst>
                </a:gridCol>
                <a:gridCol w="609343">
                  <a:extLst>
                    <a:ext uri="{9D8B030D-6E8A-4147-A177-3AD203B41FA5}">
                      <a16:colId xmlns:a16="http://schemas.microsoft.com/office/drawing/2014/main" val="2379560620"/>
                    </a:ext>
                  </a:extLst>
                </a:gridCol>
                <a:gridCol w="609343">
                  <a:extLst>
                    <a:ext uri="{9D8B030D-6E8A-4147-A177-3AD203B41FA5}">
                      <a16:colId xmlns:a16="http://schemas.microsoft.com/office/drawing/2014/main" val="1864457713"/>
                    </a:ext>
                  </a:extLst>
                </a:gridCol>
                <a:gridCol w="609343">
                  <a:extLst>
                    <a:ext uri="{9D8B030D-6E8A-4147-A177-3AD203B41FA5}">
                      <a16:colId xmlns:a16="http://schemas.microsoft.com/office/drawing/2014/main" val="1423894448"/>
                    </a:ext>
                  </a:extLst>
                </a:gridCol>
                <a:gridCol w="609343">
                  <a:extLst>
                    <a:ext uri="{9D8B030D-6E8A-4147-A177-3AD203B41FA5}">
                      <a16:colId xmlns:a16="http://schemas.microsoft.com/office/drawing/2014/main" val="2375414080"/>
                    </a:ext>
                  </a:extLst>
                </a:gridCol>
                <a:gridCol w="609343">
                  <a:extLst>
                    <a:ext uri="{9D8B030D-6E8A-4147-A177-3AD203B41FA5}">
                      <a16:colId xmlns:a16="http://schemas.microsoft.com/office/drawing/2014/main" val="307882227"/>
                    </a:ext>
                  </a:extLst>
                </a:gridCol>
                <a:gridCol w="266588">
                  <a:extLst>
                    <a:ext uri="{9D8B030D-6E8A-4147-A177-3AD203B41FA5}">
                      <a16:colId xmlns:a16="http://schemas.microsoft.com/office/drawing/2014/main" val="3991702052"/>
                    </a:ext>
                  </a:extLst>
                </a:gridCol>
                <a:gridCol w="1599526">
                  <a:extLst>
                    <a:ext uri="{9D8B030D-6E8A-4147-A177-3AD203B41FA5}">
                      <a16:colId xmlns:a16="http://schemas.microsoft.com/office/drawing/2014/main" val="4069711271"/>
                    </a:ext>
                  </a:extLst>
                </a:gridCol>
                <a:gridCol w="609343">
                  <a:extLst>
                    <a:ext uri="{9D8B030D-6E8A-4147-A177-3AD203B41FA5}">
                      <a16:colId xmlns:a16="http://schemas.microsoft.com/office/drawing/2014/main" val="2794639808"/>
                    </a:ext>
                  </a:extLst>
                </a:gridCol>
                <a:gridCol w="609343">
                  <a:extLst>
                    <a:ext uri="{9D8B030D-6E8A-4147-A177-3AD203B41FA5}">
                      <a16:colId xmlns:a16="http://schemas.microsoft.com/office/drawing/2014/main" val="1383917041"/>
                    </a:ext>
                  </a:extLst>
                </a:gridCol>
                <a:gridCol w="609343">
                  <a:extLst>
                    <a:ext uri="{9D8B030D-6E8A-4147-A177-3AD203B41FA5}">
                      <a16:colId xmlns:a16="http://schemas.microsoft.com/office/drawing/2014/main" val="2208571181"/>
                    </a:ext>
                  </a:extLst>
                </a:gridCol>
              </a:tblGrid>
              <a:tr h="200025">
                <a:tc gridSpan="12">
                  <a:txBody>
                    <a:bodyPr/>
                    <a:lstStyle/>
                    <a:p>
                      <a:pPr algn="ctr" fontAlgn="ctr"/>
                      <a:r>
                        <a:rPr lang="tr-TR" sz="1100" b="0" i="0" u="none" strike="noStrike">
                          <a:solidFill>
                            <a:srgbClr val="000000"/>
                          </a:solidFill>
                          <a:effectLst/>
                          <a:latin typeface="Calibri" panose="020F0502020204030204" pitchFamily="34" charset="0"/>
                        </a:rPr>
                        <a:t>RİSK ÖLÇEĞİ</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562465447"/>
                  </a:ext>
                </a:extLst>
              </a:tr>
              <a:tr h="190500">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7799270"/>
                  </a:ext>
                </a:extLst>
              </a:tr>
              <a:tr h="390525">
                <a:tc rowSpan="6">
                  <a:txBody>
                    <a:bodyPr/>
                    <a:lstStyle/>
                    <a:p>
                      <a:pPr algn="ctr" fontAlgn="ctr"/>
                      <a:r>
                        <a:rPr lang="tr-TR" sz="1100" b="0" i="0" u="none" strike="noStrike">
                          <a:solidFill>
                            <a:srgbClr val="000000"/>
                          </a:solidFill>
                          <a:effectLst/>
                          <a:latin typeface="Calibri" panose="020F0502020204030204" pitchFamily="34" charset="0"/>
                        </a:rPr>
                        <a:t>OLASILIK</a:t>
                      </a:r>
                    </a:p>
                  </a:txBody>
                  <a:tcPr marL="9525" marR="9525" marT="95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1100" b="0" i="0" u="none" strike="noStrike">
                          <a:solidFill>
                            <a:srgbClr val="000000"/>
                          </a:solidFill>
                          <a:effectLst/>
                          <a:latin typeface="Calibri" panose="020F0502020204030204" pitchFamily="34"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1100" b="0" i="0" u="none" strike="noStrike">
                          <a:solidFill>
                            <a:srgbClr val="000000"/>
                          </a:solidFill>
                          <a:effectLst/>
                          <a:latin typeface="Calibri" panose="020F0502020204030204" pitchFamily="34"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1100" b="0" i="0" u="none" strike="noStrike">
                          <a:solidFill>
                            <a:srgbClr val="000000"/>
                          </a:solidFill>
                          <a:effectLst/>
                          <a:latin typeface="Calibri" panose="020F050202020403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1100" b="0" i="0" u="none" strike="noStrike">
                          <a:solidFill>
                            <a:srgbClr val="000000"/>
                          </a:solidFill>
                          <a:effectLst/>
                          <a:latin typeface="Calibri" panose="020F0502020204030204" pitchFamily="34" charset="0"/>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tr-TR" sz="1100" b="0" i="0" u="none" strike="noStrike">
                          <a:solidFill>
                            <a:srgbClr val="000000"/>
                          </a:solidFill>
                          <a:effectLst/>
                          <a:latin typeface="Calibri" panose="020F0502020204030204" pitchFamily="34" charset="0"/>
                        </a:rPr>
                        <a:t>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tr-TR" sz="1100" b="0" i="0" u="none" strike="noStrike">
                          <a:solidFill>
                            <a:srgbClr val="000000"/>
                          </a:solidFill>
                          <a:effectLst/>
                          <a:latin typeface="Calibri" panose="020F0502020204030204" pitchFamily="34" charset="0"/>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tr-TR" sz="1100" b="0" i="0" u="none" strike="noStrike">
                          <a:solidFill>
                            <a:srgbClr val="000000"/>
                          </a:solidFill>
                          <a:effectLst/>
                          <a:latin typeface="Calibri" panose="020F0502020204030204" pitchFamily="34" charset="0"/>
                        </a:rPr>
                        <a:t>düşük risk seviyesi: 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gridSpan="3">
                  <a:txBody>
                    <a:bodyPr/>
                    <a:lstStyle/>
                    <a:p>
                      <a:pPr algn="l" fontAlgn="ctr"/>
                      <a:r>
                        <a:rPr lang="tr-TR" sz="1100" b="0" i="0" u="none" strike="noStrike">
                          <a:solidFill>
                            <a:srgbClr val="000000"/>
                          </a:solidFill>
                          <a:effectLst/>
                          <a:latin typeface="Calibri" panose="020F0502020204030204" pitchFamily="34" charset="0"/>
                        </a:rPr>
                        <a:t>Kabul edilebilir risk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830998522"/>
                  </a:ext>
                </a:extLst>
              </a:tr>
              <a:tr h="390525">
                <a:tc vMerge="1">
                  <a:txBody>
                    <a:bodyPr/>
                    <a:lstStyle/>
                    <a:p>
                      <a:endParaRPr lang="tr-TR"/>
                    </a:p>
                  </a:txBody>
                  <a:tcPr/>
                </a:tc>
                <a:tc>
                  <a:txBody>
                    <a:bodyPr/>
                    <a:lstStyle/>
                    <a:p>
                      <a:pPr algn="ctr" fontAlgn="ctr"/>
                      <a:r>
                        <a:rPr lang="tr-TR" sz="1100" b="0" i="0" u="none" strike="noStrike">
                          <a:solidFill>
                            <a:srgbClr val="000000"/>
                          </a:solidFill>
                          <a:effectLst/>
                          <a:latin typeface="Calibri" panose="020F050202020403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1100" b="0" i="0" u="none" strike="noStrike">
                          <a:solidFill>
                            <a:srgbClr val="000000"/>
                          </a:solidFill>
                          <a:effectLst/>
                          <a:latin typeface="Calibri" panose="020F050202020403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tr-TR" sz="1100" b="0" i="0" u="none" strike="noStrike">
                          <a:solidFill>
                            <a:srgbClr val="000000"/>
                          </a:solidFill>
                          <a:effectLst/>
                          <a:latin typeface="Calibri" panose="020F0502020204030204" pitchFamily="34" charset="0"/>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1100" b="0" i="0" u="none" strike="noStrike">
                          <a:solidFill>
                            <a:srgbClr val="000000"/>
                          </a:solidFill>
                          <a:effectLst/>
                          <a:latin typeface="Calibri" panose="020F0502020204030204" pitchFamily="34" charset="0"/>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tr-TR" sz="1100" b="0" i="0" u="none" strike="noStrike">
                          <a:solidFill>
                            <a:srgbClr val="000000"/>
                          </a:solidFill>
                          <a:effectLst/>
                          <a:latin typeface="Calibri" panose="020F0502020204030204" pitchFamily="34" charset="0"/>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tr-TR" sz="1100" b="0" i="0" u="none" strike="noStrike">
                          <a:solidFill>
                            <a:srgbClr val="000000"/>
                          </a:solidFill>
                          <a:effectLst/>
                          <a:latin typeface="Calibri" panose="020F0502020204030204" pitchFamily="34" charset="0"/>
                        </a:rPr>
                        <a:t>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tr-TR" sz="1100" b="0" i="0" u="none" strike="noStrike">
                          <a:solidFill>
                            <a:srgbClr val="000000"/>
                          </a:solidFill>
                          <a:effectLst/>
                          <a:latin typeface="Calibri" panose="020F0502020204030204" pitchFamily="34" charset="0"/>
                        </a:rPr>
                        <a:t>orta risk seviyesi: 5-10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3">
                  <a:txBody>
                    <a:bodyPr/>
                    <a:lstStyle/>
                    <a:p>
                      <a:pPr algn="l" fontAlgn="ctr"/>
                      <a:r>
                        <a:rPr lang="tr-TR" sz="1100" b="0" i="0" u="none" strike="noStrike">
                          <a:solidFill>
                            <a:srgbClr val="000000"/>
                          </a:solidFill>
                          <a:effectLst/>
                          <a:latin typeface="Calibri" panose="020F0502020204030204" pitchFamily="34" charset="0"/>
                        </a:rPr>
                        <a:t>Kabul edilemez risk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671769462"/>
                  </a:ext>
                </a:extLst>
              </a:tr>
              <a:tr h="390525">
                <a:tc vMerge="1">
                  <a:txBody>
                    <a:bodyPr/>
                    <a:lstStyle/>
                    <a:p>
                      <a:endParaRPr lang="tr-TR"/>
                    </a:p>
                  </a:txBody>
                  <a:tcPr/>
                </a:tc>
                <a:tc>
                  <a:txBody>
                    <a:bodyPr/>
                    <a:lstStyle/>
                    <a:p>
                      <a:pPr algn="ctr" fontAlgn="ctr"/>
                      <a:r>
                        <a:rPr lang="tr-TR" sz="1100" b="0" i="0" u="none" strike="noStrike">
                          <a:solidFill>
                            <a:srgbClr val="000000"/>
                          </a:solidFill>
                          <a:effectLst/>
                          <a:latin typeface="Calibri" panose="020F0502020204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1100" b="0" i="0" u="none" strike="noStrike">
                          <a:solidFill>
                            <a:srgbClr val="000000"/>
                          </a:solidFill>
                          <a:effectLst/>
                          <a:latin typeface="Calibri" panose="020F0502020204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tr-TR" sz="1100" b="0" i="0" u="none" strike="noStrike">
                          <a:solidFill>
                            <a:srgbClr val="000000"/>
                          </a:solidFill>
                          <a:effectLst/>
                          <a:latin typeface="Calibri" panose="020F0502020204030204" pitchFamily="34"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1100" b="0" i="0" u="none" strike="noStrike">
                          <a:solidFill>
                            <a:srgbClr val="000000"/>
                          </a:solidFill>
                          <a:effectLst/>
                          <a:latin typeface="Calibri" panose="020F0502020204030204" pitchFamily="34" charset="0"/>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1100" b="0" i="0" u="none" strike="noStrike">
                          <a:solidFill>
                            <a:srgbClr val="000000"/>
                          </a:solidFill>
                          <a:effectLst/>
                          <a:latin typeface="Calibri" panose="020F0502020204030204" pitchFamily="34" charset="0"/>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tr-TR" sz="1100" b="0" i="0" u="none" strike="noStrike">
                          <a:solidFill>
                            <a:srgbClr val="000000"/>
                          </a:solidFill>
                          <a:effectLst/>
                          <a:latin typeface="Calibri" panose="020F0502020204030204" pitchFamily="34" charset="0"/>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tr-TR" sz="1100" b="0" i="0" u="none" strike="noStrike">
                          <a:solidFill>
                            <a:srgbClr val="000000"/>
                          </a:solidFill>
                          <a:effectLst/>
                          <a:latin typeface="Calibri" panose="020F0502020204030204" pitchFamily="34" charset="0"/>
                        </a:rPr>
                        <a:t>yüksel risk seviyesi: 11-25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gridSpan="3">
                  <a:txBody>
                    <a:bodyPr/>
                    <a:lstStyle/>
                    <a:p>
                      <a:pPr algn="l" fontAlgn="ctr"/>
                      <a:r>
                        <a:rPr lang="tr-TR" sz="1100" b="0" i="0" u="none" strike="noStrike">
                          <a:solidFill>
                            <a:srgbClr val="000000"/>
                          </a:solidFill>
                          <a:effectLst/>
                          <a:latin typeface="Calibri" panose="020F0502020204030204" pitchFamily="34" charset="0"/>
                        </a:rPr>
                        <a:t>Kabul edilemez risk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360138707"/>
                  </a:ext>
                </a:extLst>
              </a:tr>
              <a:tr h="381000">
                <a:tc vMerge="1">
                  <a:txBody>
                    <a:bodyPr/>
                    <a:lstStyle/>
                    <a:p>
                      <a:endParaRPr lang="tr-TR"/>
                    </a:p>
                  </a:txBody>
                  <a:tcPr/>
                </a:tc>
                <a:tc>
                  <a:txBody>
                    <a:bodyPr/>
                    <a:lstStyle/>
                    <a:p>
                      <a:pPr algn="ctr" fontAlgn="ctr"/>
                      <a:r>
                        <a:rPr lang="tr-TR" sz="1100" b="0" i="0" u="none" strike="noStrike">
                          <a:solidFill>
                            <a:srgbClr val="000000"/>
                          </a:solidFill>
                          <a:effectLst/>
                          <a:latin typeface="Calibri" panose="020F0502020204030204" pitchFamily="34"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1100" b="0" i="0" u="none" strike="noStrike">
                          <a:solidFill>
                            <a:srgbClr val="000000"/>
                          </a:solidFill>
                          <a:effectLst/>
                          <a:latin typeface="Calibri" panose="020F0502020204030204" pitchFamily="34"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tr-TR" sz="1100" b="0" i="0" u="none" strike="noStrike">
                          <a:solidFill>
                            <a:srgbClr val="000000"/>
                          </a:solidFill>
                          <a:effectLst/>
                          <a:latin typeface="Calibri" panose="020F050202020403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tr-TR" sz="1100" b="0" i="0" u="none" strike="noStrike">
                          <a:solidFill>
                            <a:srgbClr val="000000"/>
                          </a:solidFill>
                          <a:effectLst/>
                          <a:latin typeface="Calibri" panose="020F0502020204030204" pitchFamily="34"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1100" b="0" i="0" u="none" strike="noStrike">
                          <a:solidFill>
                            <a:srgbClr val="000000"/>
                          </a:solidFill>
                          <a:effectLst/>
                          <a:latin typeface="Calibri" panose="020F0502020204030204" pitchFamily="34" charset="0"/>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1100" b="0" i="0" u="none" strike="noStrike">
                          <a:solidFill>
                            <a:srgbClr val="000000"/>
                          </a:solidFill>
                          <a:effectLst/>
                          <a:latin typeface="Calibri" panose="020F050202020403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57024962"/>
                  </a:ext>
                </a:extLst>
              </a:tr>
              <a:tr h="381000">
                <a:tc vMerge="1">
                  <a:txBody>
                    <a:bodyPr/>
                    <a:lstStyle/>
                    <a:p>
                      <a:endParaRPr lang="tr-TR"/>
                    </a:p>
                  </a:txBody>
                  <a:tcPr/>
                </a:tc>
                <a:tc>
                  <a:txBody>
                    <a:bodyPr/>
                    <a:lstStyle/>
                    <a:p>
                      <a:pPr algn="ctr" fontAlgn="ctr"/>
                      <a:r>
                        <a:rPr lang="tr-TR" sz="1100" b="0" i="0" u="none" strike="noStrike">
                          <a:solidFill>
                            <a:srgbClr val="000000"/>
                          </a:solidFill>
                          <a:effectLst/>
                          <a:latin typeface="Calibri" panose="020F0502020204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1100" b="0" i="0" u="none" strike="noStrike">
                          <a:solidFill>
                            <a:srgbClr val="000000"/>
                          </a:solidFill>
                          <a:effectLst/>
                          <a:latin typeface="Calibri" panose="020F0502020204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tr-TR" sz="1100" b="0" i="0" u="none" strike="noStrike">
                          <a:solidFill>
                            <a:srgbClr val="000000"/>
                          </a:solidFill>
                          <a:effectLst/>
                          <a:latin typeface="Calibri" panose="020F0502020204030204" pitchFamily="34"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tr-TR" sz="1100" b="0" i="0" u="none" strike="noStrike">
                          <a:solidFill>
                            <a:srgbClr val="000000"/>
                          </a:solidFill>
                          <a:effectLst/>
                          <a:latin typeface="Calibri" panose="020F0502020204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tr-TR" sz="1100" b="0" i="0" u="none" strike="noStrike" dirty="0">
                          <a:solidFill>
                            <a:srgbClr val="000000"/>
                          </a:solidFill>
                          <a:effectLst/>
                          <a:latin typeface="Calibri" panose="020F050202020403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tr-TR" sz="1100" b="0" i="0" u="none" strike="noStrike">
                          <a:solidFill>
                            <a:srgbClr val="000000"/>
                          </a:solidFill>
                          <a:effectLst/>
                          <a:latin typeface="Calibri" panose="020F0502020204030204" pitchFamily="34"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tr-TR" sz="1100" b="0" i="0" u="none" strike="noStrike">
                          <a:solidFill>
                            <a:srgbClr val="000000"/>
                          </a:solidFill>
                          <a:effectLst/>
                          <a:latin typeface="Calibri" panose="020F0502020204030204" pitchFamily="34" charset="0"/>
                        </a:rPr>
                        <a:t>Risk iştahı: 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211235591"/>
                  </a:ext>
                </a:extLst>
              </a:tr>
              <a:tr h="381000">
                <a:tc vMerge="1">
                  <a:txBody>
                    <a:bodyPr/>
                    <a:lstStyle/>
                    <a:p>
                      <a:endParaRPr lang="tr-TR"/>
                    </a:p>
                  </a:txBody>
                  <a:tcPr/>
                </a:tc>
                <a:tc>
                  <a:txBody>
                    <a:bodyPr/>
                    <a:lstStyle/>
                    <a:p>
                      <a:pPr algn="ctr" fontAlgn="ctr"/>
                      <a:r>
                        <a:rPr lang="tr-TR" sz="1100" b="0" i="0" u="none" strike="noStrike">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1100" b="0" i="0" u="none" strike="noStrike">
                          <a:solidFill>
                            <a:srgbClr val="000000"/>
                          </a:solidFill>
                          <a:effectLst/>
                          <a:latin typeface="Calibri" panose="020F0502020204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1100" b="0" i="0" u="none" strike="noStrike">
                          <a:solidFill>
                            <a:srgbClr val="000000"/>
                          </a:solidFill>
                          <a:effectLst/>
                          <a:latin typeface="Calibri" panose="020F0502020204030204" pitchFamily="34"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1100" b="0" i="0" u="none" strike="noStrike">
                          <a:solidFill>
                            <a:srgbClr val="000000"/>
                          </a:solidFill>
                          <a:effectLst/>
                          <a:latin typeface="Calibri" panose="020F0502020204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1100" b="0" i="0" u="none" strike="noStrike">
                          <a:solidFill>
                            <a:srgbClr val="000000"/>
                          </a:solidFill>
                          <a:effectLst/>
                          <a:latin typeface="Calibri" panose="020F050202020403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1100" b="0" i="0" u="none" strike="noStrike">
                          <a:solidFill>
                            <a:srgbClr val="000000"/>
                          </a:solidFill>
                          <a:effectLst/>
                          <a:latin typeface="Calibri" panose="020F0502020204030204" pitchFamily="34"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801495409"/>
                  </a:ext>
                </a:extLst>
              </a:tr>
              <a:tr h="152400">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gridSpan="6">
                  <a:txBody>
                    <a:bodyPr/>
                    <a:lstStyle/>
                    <a:p>
                      <a:pPr algn="ctr" fontAlgn="ctr"/>
                      <a:r>
                        <a:rPr lang="tr-TR" sz="1100" b="0" i="0" u="none" strike="noStrike">
                          <a:solidFill>
                            <a:srgbClr val="000000"/>
                          </a:solidFill>
                          <a:effectLst/>
                          <a:latin typeface="Calibri" panose="020F0502020204030204" pitchFamily="34" charset="0"/>
                        </a:rPr>
                        <a:t>ETKİ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tr-T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tr-TR"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088668213"/>
                  </a:ext>
                </a:extLst>
              </a:tr>
            </a:tbl>
          </a:graphicData>
        </a:graphic>
      </p:graphicFrame>
    </p:spTree>
    <p:extLst>
      <p:ext uri="{BB962C8B-B14F-4D97-AF65-F5344CB8AC3E}">
        <p14:creationId xmlns:p14="http://schemas.microsoft.com/office/powerpoint/2010/main" val="9746195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noFill/>
          <a:ln/>
        </p:spPr>
        <p:txBody>
          <a:bodyPr>
            <a:normAutofit/>
          </a:bodyPr>
          <a:lstStyle/>
          <a:p>
            <a:pPr algn="ctr"/>
            <a:r>
              <a:rPr lang="tr-TR" altLang="tr-TR" sz="2800" dirty="0">
                <a:solidFill>
                  <a:srgbClr val="C00000"/>
                </a:solidFill>
              </a:rPr>
              <a:t>Risklerin yönetilmesi</a:t>
            </a:r>
          </a:p>
        </p:txBody>
      </p:sp>
      <p:graphicFrame>
        <p:nvGraphicFramePr>
          <p:cNvPr id="91259" name="Group 123"/>
          <p:cNvGraphicFramePr>
            <a:graphicFrameLocks noGrp="1"/>
          </p:cNvGraphicFramePr>
          <p:nvPr/>
        </p:nvGraphicFramePr>
        <p:xfrm>
          <a:off x="1371600" y="1752600"/>
          <a:ext cx="6629400" cy="4244976"/>
        </p:xfrm>
        <a:graphic>
          <a:graphicData uri="http://schemas.openxmlformats.org/drawingml/2006/table">
            <a:tbl>
              <a:tblPr/>
              <a:tblGrid>
                <a:gridCol w="1166813">
                  <a:extLst>
                    <a:ext uri="{9D8B030D-6E8A-4147-A177-3AD203B41FA5}">
                      <a16:colId xmlns:a16="http://schemas.microsoft.com/office/drawing/2014/main" val="20000"/>
                    </a:ext>
                  </a:extLst>
                </a:gridCol>
                <a:gridCol w="1820862">
                  <a:extLst>
                    <a:ext uri="{9D8B030D-6E8A-4147-A177-3AD203B41FA5}">
                      <a16:colId xmlns:a16="http://schemas.microsoft.com/office/drawing/2014/main" val="20001"/>
                    </a:ext>
                  </a:extLst>
                </a:gridCol>
                <a:gridCol w="1820863">
                  <a:extLst>
                    <a:ext uri="{9D8B030D-6E8A-4147-A177-3AD203B41FA5}">
                      <a16:colId xmlns:a16="http://schemas.microsoft.com/office/drawing/2014/main" val="20002"/>
                    </a:ext>
                  </a:extLst>
                </a:gridCol>
                <a:gridCol w="1820862">
                  <a:extLst>
                    <a:ext uri="{9D8B030D-6E8A-4147-A177-3AD203B41FA5}">
                      <a16:colId xmlns:a16="http://schemas.microsoft.com/office/drawing/2014/main" val="20003"/>
                    </a:ext>
                  </a:extLst>
                </a:gridCol>
              </a:tblGrid>
              <a:tr h="461963">
                <a:tc>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800" b="1" i="0" u="none" strike="noStrike" cap="none" normalizeH="0" baseline="0" dirty="0">
                          <a:ln>
                            <a:noFill/>
                          </a:ln>
                          <a:solidFill>
                            <a:schemeClr val="tx1"/>
                          </a:solidFill>
                          <a:effectLst/>
                          <a:latin typeface="Arial" pitchFamily="34" charset="0"/>
                        </a:rPr>
                        <a:t>Etki</a:t>
                      </a:r>
                      <a:endParaRPr kumimoji="0" lang="en-US" altLang="tr-TR" sz="1800" b="1" i="0" u="none" strike="noStrike" cap="none" normalizeH="0" baseline="0" dirty="0">
                        <a:ln>
                          <a:noFill/>
                        </a:ln>
                        <a:solidFill>
                          <a:schemeClr val="tx1"/>
                        </a:solidFill>
                        <a:effectLst/>
                        <a:latin typeface="Arial" pitchFamily="34" charset="0"/>
                      </a:endParaRPr>
                    </a:p>
                  </a:txBody>
                  <a:tcPr anchor="ctr" anchorCtr="1"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gridSpan="3">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800" b="1" i="0" u="none" strike="noStrike" cap="none" normalizeH="0" baseline="0" dirty="0">
                          <a:ln>
                            <a:noFill/>
                          </a:ln>
                          <a:solidFill>
                            <a:schemeClr val="tx1"/>
                          </a:solidFill>
                          <a:effectLst/>
                          <a:latin typeface="Arial" pitchFamily="34" charset="0"/>
                        </a:rPr>
                        <a:t>Risk Yönetimi Önlemleri</a:t>
                      </a:r>
                      <a:endParaRPr kumimoji="0" lang="en-US" altLang="tr-TR" sz="1800" b="1" i="0" u="none" strike="noStrike" cap="none" normalizeH="0" baseline="0" dirty="0">
                        <a:ln>
                          <a:noFill/>
                        </a:ln>
                        <a:solidFill>
                          <a:schemeClr val="tx1"/>
                        </a:solidFill>
                        <a:effectLst/>
                        <a:latin typeface="Arial" pitchFamily="34" charset="0"/>
                      </a:endParaRPr>
                    </a:p>
                  </a:txBody>
                  <a:tcPr anchor="ctr" anchorCtr="1"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1139825">
                <a:tc>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600" b="0" i="0" u="none" strike="noStrike" cap="none" normalizeH="0" baseline="0" dirty="0">
                          <a:ln>
                            <a:noFill/>
                          </a:ln>
                          <a:solidFill>
                            <a:schemeClr val="tx1"/>
                          </a:solidFill>
                          <a:effectLst/>
                          <a:latin typeface="Arial" pitchFamily="34" charset="0"/>
                        </a:rPr>
                        <a:t>Yüksek</a:t>
                      </a:r>
                      <a:endParaRPr kumimoji="0" lang="en-US" altLang="tr-TR" sz="1600" b="0" i="0" u="none" strike="noStrike" cap="none" normalizeH="0" baseline="0" dirty="0">
                        <a:ln>
                          <a:noFill/>
                        </a:ln>
                        <a:solidFill>
                          <a:schemeClr val="tx1"/>
                        </a:solidFill>
                        <a:effectLst/>
                        <a:latin typeface="Arial" pitchFamily="34" charset="0"/>
                      </a:endParaRPr>
                    </a:p>
                  </a:txBody>
                  <a:tcPr anchor="ctr" anchorCtr="1"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600" b="0" i="0" u="none" strike="noStrike" cap="none" normalizeH="0" baseline="0" dirty="0">
                          <a:ln>
                            <a:noFill/>
                          </a:ln>
                          <a:solidFill>
                            <a:schemeClr val="tx1"/>
                          </a:solidFill>
                          <a:effectLst/>
                          <a:latin typeface="Arial" pitchFamily="34" charset="0"/>
                        </a:rPr>
                        <a:t>Riski yönet ve gözlemle</a:t>
                      </a:r>
                      <a:endParaRPr kumimoji="0" lang="en-US" altLang="tr-TR" sz="1600" b="0" i="0" u="none" strike="noStrike" cap="none" normalizeH="0" baseline="0" dirty="0">
                        <a:ln>
                          <a:noFill/>
                        </a:ln>
                        <a:solidFill>
                          <a:schemeClr val="tx1"/>
                        </a:solidFill>
                        <a:effectLst/>
                        <a:latin typeface="Arial" pitchFamily="34" charset="0"/>
                      </a:endParaRPr>
                    </a:p>
                  </a:txBody>
                  <a:tcPr anchor="ctr" anchorCtr="1"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600" b="0" i="0" u="none" strike="noStrike" cap="none" normalizeH="0" baseline="0" dirty="0">
                          <a:ln>
                            <a:noFill/>
                          </a:ln>
                          <a:solidFill>
                            <a:schemeClr val="bg1"/>
                          </a:solidFill>
                          <a:effectLst/>
                          <a:latin typeface="Arial" pitchFamily="34" charset="0"/>
                        </a:rPr>
                        <a:t>Riskler yönetilmeli ve gözetim altında tutulmalıdır</a:t>
                      </a:r>
                      <a:endParaRPr kumimoji="0" lang="en-US" altLang="tr-TR" sz="1600" b="0" i="0" u="none" strike="noStrike" cap="none" normalizeH="0" baseline="0" dirty="0">
                        <a:ln>
                          <a:noFill/>
                        </a:ln>
                        <a:solidFill>
                          <a:schemeClr val="bg1"/>
                        </a:solidFill>
                        <a:effectLst/>
                        <a:latin typeface="Arial" pitchFamily="34" charset="0"/>
                      </a:endParaRPr>
                    </a:p>
                  </a:txBody>
                  <a:tcPr anchor="ctr" anchorCtr="1"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0000"/>
                    </a:solid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600" b="0" i="0" u="none" strike="noStrike" cap="none" normalizeH="0" baseline="0" dirty="0">
                          <a:ln>
                            <a:noFill/>
                          </a:ln>
                          <a:solidFill>
                            <a:schemeClr val="bg1"/>
                          </a:solidFill>
                          <a:effectLst/>
                          <a:latin typeface="Arial" pitchFamily="34" charset="0"/>
                        </a:rPr>
                        <a:t>Geniş kapsamlı risk yönetimi gereklidir</a:t>
                      </a:r>
                      <a:endParaRPr kumimoji="0" lang="en-US" altLang="tr-TR" sz="1600" b="0" i="0" u="none" strike="noStrike" cap="none" normalizeH="0" baseline="0" dirty="0">
                        <a:ln>
                          <a:noFill/>
                        </a:ln>
                        <a:solidFill>
                          <a:schemeClr val="bg1"/>
                        </a:solidFill>
                        <a:effectLst/>
                        <a:latin typeface="Arial" pitchFamily="34" charset="0"/>
                      </a:endParaRPr>
                    </a:p>
                  </a:txBody>
                  <a:tcPr anchor="ctr" anchorCtr="1"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0000"/>
                    </a:solidFill>
                  </a:tcPr>
                </a:tc>
                <a:extLst>
                  <a:ext uri="{0D108BD9-81ED-4DB2-BD59-A6C34878D82A}">
                    <a16:rowId xmlns:a16="http://schemas.microsoft.com/office/drawing/2014/main" val="10001"/>
                  </a:ext>
                </a:extLst>
              </a:tr>
              <a:tr h="1139825">
                <a:tc>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600" b="0" i="0" u="none" strike="noStrike" cap="none" normalizeH="0" baseline="0" dirty="0">
                          <a:ln>
                            <a:noFill/>
                          </a:ln>
                          <a:solidFill>
                            <a:schemeClr val="tx1"/>
                          </a:solidFill>
                          <a:effectLst/>
                          <a:latin typeface="Arial" pitchFamily="34" charset="0"/>
                        </a:rPr>
                        <a:t>Orta </a:t>
                      </a:r>
                      <a:endParaRPr kumimoji="0" lang="en-US" altLang="tr-TR" sz="1600" b="0" i="0" u="none" strike="noStrike" cap="none" normalizeH="0" baseline="0" dirty="0">
                        <a:ln>
                          <a:noFill/>
                        </a:ln>
                        <a:solidFill>
                          <a:schemeClr val="tx1"/>
                        </a:solidFill>
                        <a:effectLst/>
                        <a:latin typeface="Arial" pitchFamily="34" charset="0"/>
                      </a:endParaRPr>
                    </a:p>
                  </a:txBody>
                  <a:tcPr anchor="ctr" anchorCtr="1"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600" b="0" i="0" u="none" strike="noStrike" cap="none" normalizeH="0" baseline="0" dirty="0">
                          <a:ln>
                            <a:noFill/>
                          </a:ln>
                          <a:solidFill>
                            <a:schemeClr val="tx1"/>
                          </a:solidFill>
                          <a:effectLst/>
                          <a:latin typeface="Arial" pitchFamily="34" charset="0"/>
                        </a:rPr>
                        <a:t>Riskler gözetim altında olmak kaydıyla kabul edilebilir</a:t>
                      </a:r>
                      <a:endParaRPr kumimoji="0" lang="en-US" altLang="tr-TR" sz="1600" b="0" i="0" u="none" strike="noStrike" cap="none" normalizeH="0" baseline="0" dirty="0">
                        <a:ln>
                          <a:noFill/>
                        </a:ln>
                        <a:solidFill>
                          <a:schemeClr val="tx1"/>
                        </a:solidFill>
                        <a:effectLst/>
                        <a:latin typeface="Arial" pitchFamily="34" charset="0"/>
                      </a:endParaRPr>
                    </a:p>
                  </a:txBody>
                  <a:tcPr anchor="ctr" anchorCtr="1"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009900"/>
                    </a:solid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600" b="0" i="0" u="none" strike="noStrike" cap="none" normalizeH="0" baseline="0" dirty="0">
                          <a:ln>
                            <a:noFill/>
                          </a:ln>
                          <a:solidFill>
                            <a:schemeClr val="tx1"/>
                          </a:solidFill>
                          <a:effectLst/>
                          <a:latin typeface="Arial" pitchFamily="34" charset="0"/>
                        </a:rPr>
                        <a:t>Risk, yönetim faaliyetlerine değecek düzeydedir.</a:t>
                      </a:r>
                      <a:endParaRPr kumimoji="0" lang="en-US" altLang="tr-TR" sz="1600" b="0" i="0" u="none" strike="noStrike" cap="none" normalizeH="0" baseline="0" dirty="0">
                        <a:ln>
                          <a:noFill/>
                        </a:ln>
                        <a:solidFill>
                          <a:schemeClr val="tx1"/>
                        </a:solidFill>
                        <a:effectLst/>
                        <a:latin typeface="Arial" pitchFamily="34" charset="0"/>
                      </a:endParaRPr>
                    </a:p>
                  </a:txBody>
                  <a:tcPr anchor="ctr" anchorCtr="1"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00"/>
                    </a:solid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600" b="0" i="0" u="none" strike="noStrike" cap="none" normalizeH="0" baseline="0" dirty="0">
                          <a:ln>
                            <a:noFill/>
                          </a:ln>
                          <a:solidFill>
                            <a:schemeClr val="bg1"/>
                          </a:solidFill>
                          <a:effectLst/>
                          <a:latin typeface="Arial" pitchFamily="34" charset="0"/>
                        </a:rPr>
                        <a:t>Riskler yönetilmeli ve gözetim altında tutulmalıdır</a:t>
                      </a:r>
                      <a:endParaRPr kumimoji="0" lang="en-US" altLang="tr-TR" sz="1600" b="0" i="0" u="none" strike="noStrike" cap="none" normalizeH="0" baseline="0" dirty="0">
                        <a:ln>
                          <a:noFill/>
                        </a:ln>
                        <a:solidFill>
                          <a:schemeClr val="bg1"/>
                        </a:solidFill>
                        <a:effectLst/>
                        <a:latin typeface="Arial" pitchFamily="34" charset="0"/>
                      </a:endParaRPr>
                    </a:p>
                  </a:txBody>
                  <a:tcPr anchor="ctr" anchorCtr="1"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0000"/>
                    </a:solidFill>
                  </a:tcPr>
                </a:tc>
                <a:extLst>
                  <a:ext uri="{0D108BD9-81ED-4DB2-BD59-A6C34878D82A}">
                    <a16:rowId xmlns:a16="http://schemas.microsoft.com/office/drawing/2014/main" val="10002"/>
                  </a:ext>
                </a:extLst>
              </a:tr>
              <a:tr h="936625">
                <a:tc>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600" b="0" i="0" u="none" strike="noStrike" cap="none" normalizeH="0" baseline="0" dirty="0">
                          <a:ln>
                            <a:noFill/>
                          </a:ln>
                          <a:solidFill>
                            <a:schemeClr val="tx1"/>
                          </a:solidFill>
                          <a:effectLst/>
                          <a:latin typeface="Arial" pitchFamily="34" charset="0"/>
                        </a:rPr>
                        <a:t>Düşük </a:t>
                      </a:r>
                      <a:endParaRPr kumimoji="0" lang="en-US" altLang="tr-TR" sz="1600" b="0" i="0" u="none" strike="noStrike" cap="none" normalizeH="0" baseline="0" dirty="0">
                        <a:ln>
                          <a:noFill/>
                        </a:ln>
                        <a:solidFill>
                          <a:schemeClr val="tx1"/>
                        </a:solidFill>
                        <a:effectLst/>
                        <a:latin typeface="Arial" pitchFamily="34" charset="0"/>
                      </a:endParaRPr>
                    </a:p>
                  </a:txBody>
                  <a:tcPr anchor="ctr" anchorCtr="1"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600" b="0" i="0" u="none" strike="noStrike" cap="none" normalizeH="0" baseline="0" dirty="0">
                          <a:ln>
                            <a:noFill/>
                          </a:ln>
                          <a:solidFill>
                            <a:schemeClr val="tx1"/>
                          </a:solidFill>
                          <a:effectLst/>
                          <a:latin typeface="Arial" pitchFamily="34" charset="0"/>
                        </a:rPr>
                        <a:t>Riski kabul et</a:t>
                      </a:r>
                      <a:endParaRPr kumimoji="0" lang="en-US" altLang="tr-TR" sz="1600" b="0" i="0" u="none" strike="noStrike" cap="none" normalizeH="0" baseline="0" dirty="0">
                        <a:ln>
                          <a:noFill/>
                        </a:ln>
                        <a:solidFill>
                          <a:schemeClr val="tx1"/>
                        </a:solidFill>
                        <a:effectLst/>
                        <a:latin typeface="Arial" pitchFamily="34" charset="0"/>
                      </a:endParaRPr>
                    </a:p>
                  </a:txBody>
                  <a:tcPr anchor="ctr" anchorCtr="1"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009900"/>
                    </a:solid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600" b="0" i="0" u="none" strike="noStrike" cap="none" normalizeH="0" baseline="0" dirty="0">
                          <a:ln>
                            <a:noFill/>
                          </a:ln>
                          <a:solidFill>
                            <a:schemeClr val="tx1"/>
                          </a:solidFill>
                          <a:effectLst/>
                          <a:latin typeface="Arial" pitchFamily="34" charset="0"/>
                        </a:rPr>
                        <a:t>Riskler gözetim altında olmak kaydıyla kabul edilebilir</a:t>
                      </a:r>
                      <a:endParaRPr kumimoji="0" lang="en-US" altLang="tr-TR" sz="1600" b="0" i="0" u="none" strike="noStrike" cap="none" normalizeH="0" baseline="0" dirty="0">
                        <a:ln>
                          <a:noFill/>
                        </a:ln>
                        <a:solidFill>
                          <a:schemeClr val="tx1"/>
                        </a:solidFill>
                        <a:effectLst/>
                        <a:latin typeface="Arial" pitchFamily="34" charset="0"/>
                      </a:endParaRPr>
                    </a:p>
                  </a:txBody>
                  <a:tcPr anchor="ctr" anchorCtr="1"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009900"/>
                    </a:solid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600" b="0" i="0" u="none" strike="noStrike" cap="none" normalizeH="0" baseline="0" dirty="0">
                          <a:ln>
                            <a:noFill/>
                          </a:ln>
                          <a:solidFill>
                            <a:schemeClr val="tx1"/>
                          </a:solidFill>
                          <a:effectLst/>
                          <a:latin typeface="Arial" pitchFamily="34" charset="0"/>
                        </a:rPr>
                        <a:t>Riski yönet ve gözlemle</a:t>
                      </a:r>
                      <a:endParaRPr kumimoji="0" lang="en-US" altLang="tr-TR" sz="1600" b="0" i="0" u="none" strike="noStrike" cap="none" normalizeH="0" baseline="0" dirty="0">
                        <a:ln>
                          <a:noFill/>
                        </a:ln>
                        <a:solidFill>
                          <a:schemeClr val="tx1"/>
                        </a:solidFill>
                        <a:effectLst/>
                        <a:latin typeface="Arial" pitchFamily="34" charset="0"/>
                      </a:endParaRPr>
                    </a:p>
                  </a:txBody>
                  <a:tcPr anchor="ctr" anchorCtr="1"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3"/>
                  </a:ext>
                </a:extLst>
              </a:tr>
              <a:tr h="436563">
                <a:tc>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800" b="1" i="0" u="none" strike="noStrike" cap="none" normalizeH="0" baseline="0" dirty="0">
                          <a:ln>
                            <a:noFill/>
                          </a:ln>
                          <a:solidFill>
                            <a:schemeClr val="tx1"/>
                          </a:solidFill>
                          <a:effectLst/>
                          <a:latin typeface="Arial" pitchFamily="34" charset="0"/>
                        </a:rPr>
                        <a:t>Olasılık</a:t>
                      </a:r>
                      <a:endParaRPr kumimoji="0" lang="en-US" altLang="tr-TR" sz="1800" b="1" i="0" u="none" strike="noStrike" cap="none" normalizeH="0" baseline="0" dirty="0">
                        <a:ln>
                          <a:noFill/>
                        </a:ln>
                        <a:solidFill>
                          <a:schemeClr val="tx1"/>
                        </a:solidFill>
                        <a:effectLst/>
                        <a:latin typeface="Arial" pitchFamily="34" charset="0"/>
                      </a:endParaRPr>
                    </a:p>
                  </a:txBody>
                  <a:tcPr anchor="ctr" anchorCtr="1" horzOverflow="overflow">
                    <a:lnL w="381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600" b="0" i="0" u="none" strike="noStrike" cap="none" normalizeH="0" baseline="0" dirty="0">
                          <a:ln>
                            <a:noFill/>
                          </a:ln>
                          <a:solidFill>
                            <a:schemeClr val="tx1"/>
                          </a:solidFill>
                          <a:effectLst/>
                          <a:latin typeface="Arial" pitchFamily="34" charset="0"/>
                        </a:rPr>
                        <a:t>Düşük </a:t>
                      </a:r>
                      <a:endParaRPr kumimoji="0" lang="en-US" altLang="tr-TR" sz="1600" b="0" i="0" u="none" strike="noStrike" cap="none" normalizeH="0" baseline="0" dirty="0">
                        <a:ln>
                          <a:noFill/>
                        </a:ln>
                        <a:solidFill>
                          <a:schemeClr val="tx1"/>
                        </a:solidFill>
                        <a:effectLst/>
                        <a:latin typeface="Arial" pitchFamily="34" charset="0"/>
                      </a:endParaRPr>
                    </a:p>
                  </a:txBody>
                  <a:tcPr anchor="ctr" anchorCtr="1"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600" b="0" i="0" u="none" strike="noStrike" cap="none" normalizeH="0" baseline="0" dirty="0">
                          <a:ln>
                            <a:noFill/>
                          </a:ln>
                          <a:solidFill>
                            <a:schemeClr val="tx1"/>
                          </a:solidFill>
                          <a:effectLst/>
                          <a:latin typeface="Arial" pitchFamily="34" charset="0"/>
                        </a:rPr>
                        <a:t>Orta</a:t>
                      </a:r>
                      <a:endParaRPr kumimoji="0" lang="en-US" altLang="tr-TR" sz="1600" b="0" i="0" u="none" strike="noStrike" cap="none" normalizeH="0" baseline="0" dirty="0">
                        <a:ln>
                          <a:noFill/>
                        </a:ln>
                        <a:solidFill>
                          <a:schemeClr val="tx1"/>
                        </a:solidFill>
                        <a:effectLst/>
                        <a:latin typeface="Arial" pitchFamily="34" charset="0"/>
                      </a:endParaRPr>
                    </a:p>
                  </a:txBody>
                  <a:tcPr anchor="ctr" anchorCtr="1"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defRPr>
                      </a:lvl1pPr>
                      <a:lvl2pPr>
                        <a:spcBef>
                          <a:spcPct val="20000"/>
                        </a:spcBef>
                        <a:buClr>
                          <a:schemeClr val="tx1"/>
                        </a:buClr>
                        <a:buSzPct val="60000"/>
                        <a:buFont typeface="Wingdings" pitchFamily="2" charset="2"/>
                        <a:defRPr sz="2400">
                          <a:solidFill>
                            <a:schemeClr val="tx1"/>
                          </a:solidFill>
                          <a:latin typeface="Tahoma" pitchFamily="34" charset="0"/>
                        </a:defRPr>
                      </a:lvl2pPr>
                      <a:lvl3pPr>
                        <a:spcBef>
                          <a:spcPct val="20000"/>
                        </a:spcBef>
                        <a:buClr>
                          <a:schemeClr val="hlink"/>
                        </a:buClr>
                        <a:buSzPct val="95000"/>
                        <a:buFont typeface="Wingdings" pitchFamily="2" charset="2"/>
                        <a:defRPr sz="2000">
                          <a:solidFill>
                            <a:schemeClr val="tx1"/>
                          </a:solidFill>
                          <a:latin typeface="Tahoma" pitchFamily="34" charset="0"/>
                        </a:defRPr>
                      </a:lvl3pPr>
                      <a:lvl4pPr>
                        <a:spcBef>
                          <a:spcPct val="20000"/>
                        </a:spcBef>
                        <a:buClr>
                          <a:schemeClr val="tx1"/>
                        </a:buClr>
                        <a:buSzPct val="65000"/>
                        <a:buFont typeface="Wingdings" pitchFamily="2" charset="2"/>
                        <a:defRPr>
                          <a:solidFill>
                            <a:schemeClr val="tx1"/>
                          </a:solidFill>
                          <a:latin typeface="Tahoma" pitchFamily="34" charset="0"/>
                        </a:defRPr>
                      </a:lvl4pPr>
                      <a:lvl5pPr>
                        <a:spcBef>
                          <a:spcPct val="20000"/>
                        </a:spcBef>
                        <a:buClr>
                          <a:schemeClr val="hlink"/>
                        </a:buClr>
                        <a:buSzPct val="60000"/>
                        <a:buFont typeface="Wingdings" pitchFamily="2" charset="2"/>
                        <a:defRPr>
                          <a:solidFill>
                            <a:schemeClr val="tx1"/>
                          </a:solidFill>
                          <a:latin typeface="Tahoma" pitchFamily="34" charset="0"/>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tr-TR" altLang="tr-TR" sz="1600" b="0" i="0" u="none" strike="noStrike" cap="none" normalizeH="0" baseline="0" dirty="0">
                          <a:ln>
                            <a:noFill/>
                          </a:ln>
                          <a:solidFill>
                            <a:schemeClr val="tx1"/>
                          </a:solidFill>
                          <a:effectLst/>
                          <a:latin typeface="Arial" pitchFamily="34" charset="0"/>
                        </a:rPr>
                        <a:t>Yüksek</a:t>
                      </a:r>
                      <a:endParaRPr kumimoji="0" lang="en-US" altLang="tr-TR" sz="1600" b="0" i="0" u="none" strike="noStrike" cap="none" normalizeH="0" baseline="0" dirty="0">
                        <a:ln>
                          <a:noFill/>
                        </a:ln>
                        <a:solidFill>
                          <a:schemeClr val="tx1"/>
                        </a:solidFill>
                        <a:effectLst/>
                        <a:latin typeface="Arial" pitchFamily="34" charset="0"/>
                      </a:endParaRPr>
                    </a:p>
                  </a:txBody>
                  <a:tcPr anchor="ctr" anchorCtr="1" horzOverflow="overflow">
                    <a:lnL w="127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577951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2800" dirty="0">
                <a:solidFill>
                  <a:srgbClr val="C00000"/>
                </a:solidFill>
              </a:rPr>
              <a:t>Risk İştahı</a:t>
            </a:r>
          </a:p>
        </p:txBody>
      </p:sp>
      <p:sp>
        <p:nvSpPr>
          <p:cNvPr id="3" name="İçerik Yer Tutucusu 2"/>
          <p:cNvSpPr>
            <a:spLocks noGrp="1"/>
          </p:cNvSpPr>
          <p:nvPr>
            <p:ph sz="quarter" idx="1"/>
          </p:nvPr>
        </p:nvSpPr>
        <p:spPr>
          <a:xfrm>
            <a:off x="500034" y="1600200"/>
            <a:ext cx="8501122" cy="4900634"/>
          </a:xfrm>
        </p:spPr>
        <p:txBody>
          <a:bodyPr>
            <a:normAutofit lnSpcReduction="10000"/>
          </a:bodyPr>
          <a:lstStyle/>
          <a:p>
            <a:pPr>
              <a:lnSpc>
                <a:spcPct val="120000"/>
              </a:lnSpc>
              <a:spcBef>
                <a:spcPts val="0"/>
              </a:spcBef>
              <a:spcAft>
                <a:spcPts val="1200"/>
              </a:spcAft>
              <a:buClrTx/>
              <a:buSzPct val="100000"/>
              <a:buFont typeface="Wingdings" pitchFamily="2" charset="2"/>
              <a:buChar char="Ø"/>
            </a:pPr>
            <a:r>
              <a:rPr lang="tr-TR" sz="1800" dirty="0">
                <a:solidFill>
                  <a:schemeClr val="tx1">
                    <a:lumMod val="95000"/>
                    <a:lumOff val="5000"/>
                  </a:schemeClr>
                </a:solidFill>
              </a:rPr>
              <a:t>Risklerin değerlendirilmesi aşamasına geçilmeden önce </a:t>
            </a:r>
            <a:r>
              <a:rPr lang="tr-TR" sz="1800" b="1" dirty="0">
                <a:solidFill>
                  <a:schemeClr val="tx1">
                    <a:lumMod val="95000"/>
                    <a:lumOff val="5000"/>
                  </a:schemeClr>
                </a:solidFill>
              </a:rPr>
              <a:t>risk iştahı</a:t>
            </a:r>
            <a:r>
              <a:rPr lang="tr-TR" sz="1800" dirty="0">
                <a:solidFill>
                  <a:schemeClr val="tx1">
                    <a:lumMod val="95000"/>
                    <a:lumOff val="5000"/>
                  </a:schemeClr>
                </a:solidFill>
              </a:rPr>
              <a:t>, </a:t>
            </a:r>
            <a:r>
              <a:rPr lang="tr-TR" sz="1800" b="1" dirty="0">
                <a:solidFill>
                  <a:schemeClr val="tx1">
                    <a:lumMod val="95000"/>
                    <a:lumOff val="5000"/>
                  </a:schemeClr>
                </a:solidFill>
              </a:rPr>
              <a:t>düşük risk</a:t>
            </a:r>
            <a:r>
              <a:rPr lang="tr-TR" sz="1800" dirty="0">
                <a:solidFill>
                  <a:schemeClr val="tx1">
                    <a:lumMod val="95000"/>
                    <a:lumOff val="5000"/>
                  </a:schemeClr>
                </a:solidFill>
              </a:rPr>
              <a:t>, </a:t>
            </a:r>
            <a:r>
              <a:rPr lang="tr-TR" sz="1800" b="1" dirty="0">
                <a:solidFill>
                  <a:schemeClr val="tx1">
                    <a:lumMod val="95000"/>
                    <a:lumOff val="5000"/>
                  </a:schemeClr>
                </a:solidFill>
              </a:rPr>
              <a:t>orta düzey risk</a:t>
            </a:r>
            <a:r>
              <a:rPr lang="tr-TR" sz="1800" dirty="0">
                <a:solidFill>
                  <a:schemeClr val="tx1">
                    <a:lumMod val="95000"/>
                    <a:lumOff val="5000"/>
                  </a:schemeClr>
                </a:solidFill>
              </a:rPr>
              <a:t>, </a:t>
            </a:r>
            <a:r>
              <a:rPr lang="tr-TR" sz="1800" b="1" dirty="0">
                <a:solidFill>
                  <a:schemeClr val="tx1">
                    <a:lumMod val="95000"/>
                    <a:lumOff val="5000"/>
                  </a:schemeClr>
                </a:solidFill>
              </a:rPr>
              <a:t>yüksek risk </a:t>
            </a:r>
            <a:r>
              <a:rPr lang="tr-TR" sz="1800" dirty="0">
                <a:solidFill>
                  <a:schemeClr val="tx1">
                    <a:lumMod val="95000"/>
                    <a:lumOff val="5000"/>
                  </a:schemeClr>
                </a:solidFill>
              </a:rPr>
              <a:t>aralıkları belirlenmiş olmalıdır.</a:t>
            </a:r>
          </a:p>
          <a:p>
            <a:pPr>
              <a:lnSpc>
                <a:spcPct val="120000"/>
              </a:lnSpc>
              <a:spcBef>
                <a:spcPts val="0"/>
              </a:spcBef>
              <a:spcAft>
                <a:spcPts val="1200"/>
              </a:spcAft>
              <a:buClrTx/>
              <a:buSzPct val="100000"/>
              <a:buFont typeface="Wingdings" pitchFamily="2" charset="2"/>
              <a:buChar char="Ø"/>
            </a:pPr>
            <a:r>
              <a:rPr lang="tr-TR" sz="1800" dirty="0">
                <a:solidFill>
                  <a:schemeClr val="tx1">
                    <a:lumMod val="95000"/>
                    <a:lumOff val="5000"/>
                  </a:schemeClr>
                </a:solidFill>
              </a:rPr>
              <a:t>Risk İştahı; idarenin amaçları doğrultusunda kabul etmeye (</a:t>
            </a:r>
            <a:r>
              <a:rPr lang="tr-TR" sz="1800" dirty="0" err="1">
                <a:solidFill>
                  <a:schemeClr val="tx1">
                    <a:lumMod val="95000"/>
                    <a:lumOff val="5000"/>
                  </a:schemeClr>
                </a:solidFill>
              </a:rPr>
              <a:t>tolere</a:t>
            </a:r>
            <a:r>
              <a:rPr lang="tr-TR" sz="1800" dirty="0">
                <a:solidFill>
                  <a:schemeClr val="tx1">
                    <a:lumMod val="95000"/>
                    <a:lumOff val="5000"/>
                  </a:schemeClr>
                </a:solidFill>
              </a:rPr>
              <a:t> etmeye/maruz kalmaya/önlem almamaya) hazır olduğu en yüksek risk düzeyidir. </a:t>
            </a:r>
          </a:p>
          <a:p>
            <a:pPr>
              <a:lnSpc>
                <a:spcPct val="120000"/>
              </a:lnSpc>
              <a:spcBef>
                <a:spcPts val="0"/>
              </a:spcBef>
              <a:spcAft>
                <a:spcPts val="1200"/>
              </a:spcAft>
              <a:buClrTx/>
              <a:buSzPct val="100000"/>
              <a:buFont typeface="Wingdings" pitchFamily="2" charset="2"/>
              <a:buChar char="Ø"/>
            </a:pPr>
            <a:r>
              <a:rPr lang="tr-TR" sz="1800" dirty="0">
                <a:solidFill>
                  <a:schemeClr val="tx1">
                    <a:lumMod val="95000"/>
                    <a:lumOff val="5000"/>
                  </a:schemeClr>
                </a:solidFill>
              </a:rPr>
              <a:t>Risk iştahı kavramı, bu düzeyin üzerindeki risklerin kabul edilemeyeceğini ve önlem alınması gerektiğini ifade eder. </a:t>
            </a:r>
          </a:p>
          <a:p>
            <a:pPr>
              <a:lnSpc>
                <a:spcPct val="120000"/>
              </a:lnSpc>
              <a:spcBef>
                <a:spcPts val="0"/>
              </a:spcBef>
              <a:spcAft>
                <a:spcPts val="1200"/>
              </a:spcAft>
              <a:buClrTx/>
              <a:buSzPct val="100000"/>
              <a:buFont typeface="Wingdings" pitchFamily="2" charset="2"/>
              <a:buChar char="Ø"/>
            </a:pPr>
            <a:r>
              <a:rPr lang="tr-TR" sz="1800" dirty="0">
                <a:solidFill>
                  <a:schemeClr val="tx1">
                    <a:lumMod val="95000"/>
                    <a:lumOff val="5000"/>
                  </a:schemeClr>
                </a:solidFill>
              </a:rPr>
              <a:t>Risk iştahı, Risk Yönetimi Stratejisi çerçevesinde, kurum/birim/alt birim düzeylerinde yukarıdan aşağıya doğru belirlenir. </a:t>
            </a:r>
          </a:p>
          <a:p>
            <a:pPr>
              <a:lnSpc>
                <a:spcPct val="120000"/>
              </a:lnSpc>
              <a:spcBef>
                <a:spcPts val="0"/>
              </a:spcBef>
              <a:spcAft>
                <a:spcPts val="1200"/>
              </a:spcAft>
              <a:buClrTx/>
              <a:buSzPct val="100000"/>
              <a:buFont typeface="Wingdings" pitchFamily="2" charset="2"/>
              <a:buChar char="Ø"/>
            </a:pPr>
            <a:r>
              <a:rPr lang="tr-TR" sz="1800" dirty="0">
                <a:solidFill>
                  <a:schemeClr val="tx1">
                    <a:lumMod val="95000"/>
                    <a:lumOff val="5000"/>
                  </a:schemeClr>
                </a:solidFill>
              </a:rPr>
              <a:t>İdarenin kurum düzeyinde belirlenen risk iştahı sınırları içinde kalınması şartıyla birimler/alt birimler tarafından farklı iştah düzeylerinin belirlenmesi mümkündür. </a:t>
            </a:r>
          </a:p>
          <a:p>
            <a:pPr>
              <a:lnSpc>
                <a:spcPct val="120000"/>
              </a:lnSpc>
              <a:spcBef>
                <a:spcPts val="0"/>
              </a:spcBef>
              <a:spcAft>
                <a:spcPts val="1200"/>
              </a:spcAft>
              <a:buClrTx/>
              <a:buSzPct val="100000"/>
              <a:buFont typeface="Wingdings" pitchFamily="2" charset="2"/>
              <a:buChar char="Ø"/>
            </a:pPr>
            <a:r>
              <a:rPr lang="tr-TR" sz="1800" dirty="0">
                <a:solidFill>
                  <a:schemeClr val="tx1">
                    <a:lumMod val="95000"/>
                    <a:lumOff val="5000"/>
                  </a:schemeClr>
                </a:solidFill>
              </a:rPr>
              <a:t>Çok risk almak kadar, az risk almak da başarısızlığa neden olabilir. Risk iştahının düşük olması güvenilir bir yönetim tekniği olarak görülse de yaratıcılık, yenilikçilik (</a:t>
            </a:r>
            <a:r>
              <a:rPr lang="tr-TR" sz="1800" dirty="0" err="1">
                <a:solidFill>
                  <a:schemeClr val="tx1">
                    <a:lumMod val="95000"/>
                    <a:lumOff val="5000"/>
                  </a:schemeClr>
                </a:solidFill>
              </a:rPr>
              <a:t>inovasyon</a:t>
            </a:r>
            <a:r>
              <a:rPr lang="tr-TR" sz="1800" dirty="0">
                <a:solidFill>
                  <a:schemeClr val="tx1">
                    <a:lumMod val="95000"/>
                    <a:lumOff val="5000"/>
                  </a:schemeClr>
                </a:solidFill>
              </a:rPr>
              <a:t>) ve fırsatlardan yararlanma konusunda idareyi sınırlayabilir</a:t>
            </a:r>
          </a:p>
        </p:txBody>
      </p:sp>
    </p:spTree>
    <p:extLst>
      <p:ext uri="{BB962C8B-B14F-4D97-AF65-F5344CB8AC3E}">
        <p14:creationId xmlns:p14="http://schemas.microsoft.com/office/powerpoint/2010/main" val="122234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7"/>
          <p:cNvSpPr>
            <a:spLocks noGrp="1" noChangeArrowheads="1"/>
          </p:cNvSpPr>
          <p:nvPr>
            <p:ph type="title"/>
          </p:nvPr>
        </p:nvSpPr>
        <p:spPr>
          <a:xfrm>
            <a:off x="1000100" y="500042"/>
            <a:ext cx="7391400" cy="563563"/>
          </a:xfrm>
        </p:spPr>
        <p:txBody>
          <a:bodyPr/>
          <a:lstStyle/>
          <a:p>
            <a:pPr algn="ctr"/>
            <a:r>
              <a:rPr lang="tr-TR" altLang="tr-TR" sz="2400" dirty="0">
                <a:solidFill>
                  <a:srgbClr val="C00000"/>
                </a:solidFill>
                <a:latin typeface="Arial" charset="0"/>
              </a:rPr>
              <a:t>Risklere Cevap Verilmesi</a:t>
            </a:r>
          </a:p>
        </p:txBody>
      </p:sp>
      <p:grpSp>
        <p:nvGrpSpPr>
          <p:cNvPr id="2" name="Organization Chart 6"/>
          <p:cNvGrpSpPr>
            <a:grpSpLocks/>
          </p:cNvGrpSpPr>
          <p:nvPr/>
        </p:nvGrpSpPr>
        <p:grpSpPr bwMode="auto">
          <a:xfrm>
            <a:off x="500034" y="3714752"/>
            <a:ext cx="8229600" cy="2465372"/>
            <a:chOff x="2332" y="1199"/>
            <a:chExt cx="9719" cy="1800"/>
          </a:xfrm>
        </p:grpSpPr>
        <p:cxnSp>
          <p:nvCxnSpPr>
            <p:cNvPr id="29700" name="_s1028"/>
            <p:cNvCxnSpPr>
              <a:cxnSpLocks noChangeShapeType="1"/>
              <a:stCxn id="29708" idx="0"/>
              <a:endCxn id="29704" idx="2"/>
            </p:cNvCxnSpPr>
            <p:nvPr/>
          </p:nvCxnSpPr>
          <p:spPr bwMode="auto">
            <a:xfrm rot="16200000" flipV="1">
              <a:off x="8985" y="292"/>
              <a:ext cx="193" cy="3781"/>
            </a:xfrm>
            <a:prstGeom prst="bentConnector3">
              <a:avLst>
                <a:gd name="adj1" fmla="val 50000"/>
              </a:avLst>
            </a:prstGeom>
            <a:noFill/>
            <a:ln w="38100">
              <a:solidFill>
                <a:schemeClr val="tx1">
                  <a:lumMod val="95000"/>
                  <a:lumOff val="5000"/>
                </a:schemeClr>
              </a:solidFill>
              <a:miter lim="800000"/>
              <a:headEnd/>
              <a:tailEnd/>
            </a:ln>
          </p:spPr>
        </p:cxnSp>
        <p:cxnSp>
          <p:nvCxnSpPr>
            <p:cNvPr id="29701" name="_s1029"/>
            <p:cNvCxnSpPr>
              <a:cxnSpLocks noChangeShapeType="1"/>
              <a:stCxn id="29707" idx="0"/>
              <a:endCxn id="29704" idx="2"/>
            </p:cNvCxnSpPr>
            <p:nvPr/>
          </p:nvCxnSpPr>
          <p:spPr bwMode="auto">
            <a:xfrm rot="16200000" flipV="1">
              <a:off x="7725" y="1552"/>
              <a:ext cx="193" cy="1261"/>
            </a:xfrm>
            <a:prstGeom prst="bentConnector3">
              <a:avLst>
                <a:gd name="adj1" fmla="val 50000"/>
              </a:avLst>
            </a:prstGeom>
            <a:noFill/>
            <a:ln w="38100">
              <a:solidFill>
                <a:schemeClr val="tx1">
                  <a:lumMod val="95000"/>
                  <a:lumOff val="5000"/>
                </a:schemeClr>
              </a:solidFill>
              <a:miter lim="800000"/>
              <a:headEnd/>
              <a:tailEnd/>
            </a:ln>
          </p:spPr>
        </p:cxnSp>
        <p:cxnSp>
          <p:nvCxnSpPr>
            <p:cNvPr id="29702" name="_s1030"/>
            <p:cNvCxnSpPr>
              <a:cxnSpLocks noChangeShapeType="1"/>
              <a:stCxn id="29706" idx="0"/>
              <a:endCxn id="29704" idx="2"/>
            </p:cNvCxnSpPr>
            <p:nvPr/>
          </p:nvCxnSpPr>
          <p:spPr bwMode="auto">
            <a:xfrm rot="5400000" flipH="1" flipV="1">
              <a:off x="6465" y="1553"/>
              <a:ext cx="193" cy="1259"/>
            </a:xfrm>
            <a:prstGeom prst="bentConnector3">
              <a:avLst>
                <a:gd name="adj1" fmla="val 50000"/>
              </a:avLst>
            </a:prstGeom>
            <a:noFill/>
            <a:ln w="38100">
              <a:solidFill>
                <a:schemeClr val="tx1">
                  <a:lumMod val="95000"/>
                  <a:lumOff val="5000"/>
                </a:schemeClr>
              </a:solidFill>
              <a:miter lim="800000"/>
              <a:headEnd/>
              <a:tailEnd/>
            </a:ln>
          </p:spPr>
        </p:cxnSp>
        <p:cxnSp>
          <p:nvCxnSpPr>
            <p:cNvPr id="29703" name="_s1031"/>
            <p:cNvCxnSpPr>
              <a:cxnSpLocks noChangeShapeType="1"/>
              <a:stCxn id="29705" idx="0"/>
              <a:endCxn id="29704" idx="2"/>
            </p:cNvCxnSpPr>
            <p:nvPr/>
          </p:nvCxnSpPr>
          <p:spPr bwMode="auto">
            <a:xfrm rot="5400000" flipH="1" flipV="1">
              <a:off x="5205" y="293"/>
              <a:ext cx="193" cy="3779"/>
            </a:xfrm>
            <a:prstGeom prst="bentConnector3">
              <a:avLst>
                <a:gd name="adj1" fmla="val 50000"/>
              </a:avLst>
            </a:prstGeom>
            <a:noFill/>
            <a:ln w="38100">
              <a:solidFill>
                <a:schemeClr val="tx1">
                  <a:lumMod val="95000"/>
                  <a:lumOff val="5000"/>
                </a:schemeClr>
              </a:solidFill>
              <a:miter lim="800000"/>
              <a:headEnd/>
              <a:tailEnd/>
            </a:ln>
          </p:spPr>
        </p:cxnSp>
        <p:sp>
          <p:nvSpPr>
            <p:cNvPr id="29704" name="_s1032"/>
            <p:cNvSpPr>
              <a:spLocks noChangeArrowheads="1"/>
            </p:cNvSpPr>
            <p:nvPr/>
          </p:nvSpPr>
          <p:spPr bwMode="auto">
            <a:xfrm>
              <a:off x="6111" y="1199"/>
              <a:ext cx="2160" cy="887"/>
            </a:xfrm>
            <a:prstGeom prst="roundRect">
              <a:avLst>
                <a:gd name="adj" fmla="val 16667"/>
              </a:avLst>
            </a:prstGeom>
            <a:solidFill>
              <a:srgbClr val="FF0000"/>
            </a:solidFill>
            <a:ln w="38100" cmpd="tri">
              <a:solidFill>
                <a:schemeClr val="tx1">
                  <a:lumMod val="95000"/>
                  <a:lumOff val="5000"/>
                </a:schemeClr>
              </a:solidFill>
              <a:round/>
              <a:headEnd/>
              <a:tailEnd/>
            </a:ln>
          </p:spPr>
          <p:txBody>
            <a:bodyPr lIns="0" tIns="0" rIns="0" bIns="0" anchor="ctr"/>
            <a:lstStyle/>
            <a:p>
              <a:pPr algn="ctr"/>
              <a:r>
                <a:rPr lang="tr-TR" altLang="ko-KR" b="1" dirty="0">
                  <a:solidFill>
                    <a:schemeClr val="bg1"/>
                  </a:solidFill>
                  <a:latin typeface="Century Gothic" pitchFamily="34" charset="0"/>
                  <a:ea typeface="Batang" pitchFamily="18" charset="-127"/>
                </a:rPr>
                <a:t>Riske Cevap Verme Yöntemleri</a:t>
              </a:r>
              <a:endParaRPr lang="tr-TR" altLang="tr-TR" dirty="0">
                <a:solidFill>
                  <a:schemeClr val="bg1"/>
                </a:solidFill>
                <a:latin typeface="Arial" charset="0"/>
              </a:endParaRPr>
            </a:p>
          </p:txBody>
        </p:sp>
        <p:sp>
          <p:nvSpPr>
            <p:cNvPr id="29705" name="_s1033"/>
            <p:cNvSpPr>
              <a:spLocks noChangeArrowheads="1"/>
            </p:cNvSpPr>
            <p:nvPr/>
          </p:nvSpPr>
          <p:spPr bwMode="auto">
            <a:xfrm>
              <a:off x="2332" y="2279"/>
              <a:ext cx="2160" cy="720"/>
            </a:xfrm>
            <a:prstGeom prst="roundRect">
              <a:avLst>
                <a:gd name="adj" fmla="val 16667"/>
              </a:avLst>
            </a:prstGeom>
            <a:solidFill>
              <a:schemeClr val="accent6">
                <a:lumMod val="75000"/>
              </a:schemeClr>
            </a:solidFill>
            <a:ln w="38100">
              <a:solidFill>
                <a:schemeClr val="tx1">
                  <a:lumMod val="95000"/>
                  <a:lumOff val="5000"/>
                </a:schemeClr>
              </a:solidFill>
              <a:round/>
              <a:headEnd/>
              <a:tailEnd/>
            </a:ln>
          </p:spPr>
          <p:txBody>
            <a:bodyPr lIns="0" tIns="0" rIns="0" bIns="0" anchor="ctr"/>
            <a:lstStyle/>
            <a:p>
              <a:pPr algn="ctr"/>
              <a:r>
                <a:rPr lang="tr-TR" altLang="ko-KR" b="1" dirty="0">
                  <a:solidFill>
                    <a:schemeClr val="bg1"/>
                  </a:solidFill>
                  <a:latin typeface="Century Gothic" pitchFamily="34" charset="0"/>
                  <a:ea typeface="Batang" pitchFamily="18" charset="-127"/>
                </a:rPr>
                <a:t>Kabul Etmek</a:t>
              </a:r>
              <a:endParaRPr lang="tr-TR" altLang="tr-TR" dirty="0">
                <a:solidFill>
                  <a:schemeClr val="bg1"/>
                </a:solidFill>
                <a:latin typeface="Arial" charset="0"/>
              </a:endParaRPr>
            </a:p>
          </p:txBody>
        </p:sp>
        <p:sp>
          <p:nvSpPr>
            <p:cNvPr id="29706" name="_s1034"/>
            <p:cNvSpPr>
              <a:spLocks noChangeArrowheads="1"/>
            </p:cNvSpPr>
            <p:nvPr/>
          </p:nvSpPr>
          <p:spPr bwMode="auto">
            <a:xfrm>
              <a:off x="4852" y="2279"/>
              <a:ext cx="2160" cy="720"/>
            </a:xfrm>
            <a:prstGeom prst="roundRect">
              <a:avLst>
                <a:gd name="adj" fmla="val 16667"/>
              </a:avLst>
            </a:prstGeom>
            <a:solidFill>
              <a:schemeClr val="accent6">
                <a:lumMod val="75000"/>
              </a:schemeClr>
            </a:solidFill>
            <a:ln w="38100">
              <a:solidFill>
                <a:schemeClr val="tx1">
                  <a:lumMod val="95000"/>
                  <a:lumOff val="5000"/>
                </a:schemeClr>
              </a:solidFill>
              <a:round/>
              <a:headEnd/>
              <a:tailEnd/>
            </a:ln>
          </p:spPr>
          <p:txBody>
            <a:bodyPr lIns="0" tIns="0" rIns="0" bIns="0" anchor="ctr"/>
            <a:lstStyle/>
            <a:p>
              <a:pPr algn="ctr"/>
              <a:endParaRPr lang="tr-TR" altLang="ko-KR" sz="2000" b="1" dirty="0">
                <a:solidFill>
                  <a:schemeClr val="bg1"/>
                </a:solidFill>
                <a:latin typeface="Century Gothic" pitchFamily="34" charset="0"/>
                <a:ea typeface="Batang" pitchFamily="18" charset="-127"/>
              </a:endParaRPr>
            </a:p>
            <a:p>
              <a:pPr algn="ctr"/>
              <a:r>
                <a:rPr lang="tr-TR" altLang="ko-KR" sz="2000" b="1" dirty="0">
                  <a:solidFill>
                    <a:schemeClr val="bg1"/>
                  </a:solidFill>
                  <a:latin typeface="Century Gothic" pitchFamily="34" charset="0"/>
                  <a:ea typeface="Batang" pitchFamily="18" charset="-127"/>
                </a:rPr>
                <a:t>Devretmek</a:t>
              </a:r>
              <a:endParaRPr lang="tr-TR" altLang="tr-TR" sz="2000" dirty="0">
                <a:solidFill>
                  <a:schemeClr val="bg1"/>
                </a:solidFill>
                <a:latin typeface="Arial" charset="0"/>
              </a:endParaRPr>
            </a:p>
            <a:p>
              <a:pPr algn="ctr"/>
              <a:endParaRPr lang="tr-TR" altLang="ko-KR" sz="2000" dirty="0">
                <a:latin typeface="Arial" pitchFamily="34" charset="0"/>
                <a:ea typeface="Batang" pitchFamily="18" charset="-127"/>
              </a:endParaRPr>
            </a:p>
          </p:txBody>
        </p:sp>
        <p:sp>
          <p:nvSpPr>
            <p:cNvPr id="29707" name="_s1035"/>
            <p:cNvSpPr>
              <a:spLocks noChangeArrowheads="1"/>
            </p:cNvSpPr>
            <p:nvPr/>
          </p:nvSpPr>
          <p:spPr bwMode="auto">
            <a:xfrm>
              <a:off x="7372" y="2279"/>
              <a:ext cx="2160" cy="720"/>
            </a:xfrm>
            <a:prstGeom prst="roundRect">
              <a:avLst>
                <a:gd name="adj" fmla="val 16667"/>
              </a:avLst>
            </a:prstGeom>
            <a:solidFill>
              <a:schemeClr val="accent6">
                <a:lumMod val="75000"/>
              </a:schemeClr>
            </a:solidFill>
            <a:ln w="38100">
              <a:solidFill>
                <a:schemeClr val="tx1">
                  <a:lumMod val="95000"/>
                  <a:lumOff val="5000"/>
                </a:schemeClr>
              </a:solidFill>
              <a:round/>
              <a:headEnd/>
              <a:tailEnd/>
            </a:ln>
          </p:spPr>
          <p:txBody>
            <a:bodyPr lIns="0" tIns="0" rIns="0" bIns="0" anchor="ctr"/>
            <a:lstStyle/>
            <a:p>
              <a:pPr algn="ctr"/>
              <a:endParaRPr lang="tr-TR" altLang="ko-KR" sz="2000" b="1" dirty="0">
                <a:solidFill>
                  <a:schemeClr val="bg1"/>
                </a:solidFill>
                <a:latin typeface="Century Gothic" pitchFamily="34" charset="0"/>
                <a:ea typeface="Batang" pitchFamily="18" charset="-127"/>
              </a:endParaRPr>
            </a:p>
            <a:p>
              <a:pPr algn="ctr"/>
              <a:r>
                <a:rPr lang="tr-TR" altLang="ko-KR" sz="2000" b="1" dirty="0">
                  <a:solidFill>
                    <a:schemeClr val="bg1"/>
                  </a:solidFill>
                  <a:latin typeface="Century Gothic" pitchFamily="34" charset="0"/>
                  <a:ea typeface="Batang" pitchFamily="18" charset="-127"/>
                </a:rPr>
                <a:t>Kaçınmak</a:t>
              </a:r>
              <a:endParaRPr lang="tr-TR" altLang="tr-TR" sz="2000" dirty="0">
                <a:solidFill>
                  <a:schemeClr val="bg1"/>
                </a:solidFill>
                <a:latin typeface="Arial" charset="0"/>
              </a:endParaRPr>
            </a:p>
            <a:p>
              <a:pPr algn="ctr"/>
              <a:endParaRPr lang="tr-TR" altLang="ko-KR" sz="2000" dirty="0">
                <a:latin typeface="Arial" pitchFamily="34" charset="0"/>
                <a:ea typeface="Batang" pitchFamily="18" charset="-127"/>
              </a:endParaRPr>
            </a:p>
          </p:txBody>
        </p:sp>
        <p:sp>
          <p:nvSpPr>
            <p:cNvPr id="29708" name="_s1036"/>
            <p:cNvSpPr>
              <a:spLocks noChangeArrowheads="1"/>
            </p:cNvSpPr>
            <p:nvPr/>
          </p:nvSpPr>
          <p:spPr bwMode="auto">
            <a:xfrm>
              <a:off x="9892" y="2279"/>
              <a:ext cx="2159" cy="720"/>
            </a:xfrm>
            <a:prstGeom prst="roundRect">
              <a:avLst>
                <a:gd name="adj" fmla="val 16667"/>
              </a:avLst>
            </a:prstGeom>
            <a:solidFill>
              <a:schemeClr val="accent6">
                <a:lumMod val="75000"/>
              </a:schemeClr>
            </a:solidFill>
            <a:ln w="38100">
              <a:solidFill>
                <a:schemeClr val="tx1">
                  <a:lumMod val="95000"/>
                  <a:lumOff val="5000"/>
                </a:schemeClr>
              </a:solidFill>
              <a:round/>
              <a:headEnd/>
              <a:tailEnd/>
            </a:ln>
          </p:spPr>
          <p:txBody>
            <a:bodyPr lIns="0" tIns="0" rIns="0" bIns="0" anchor="ctr"/>
            <a:lstStyle/>
            <a:p>
              <a:pPr algn="ctr"/>
              <a:r>
                <a:rPr lang="tr-TR" altLang="ko-KR" b="1" dirty="0">
                  <a:solidFill>
                    <a:schemeClr val="bg1"/>
                  </a:solidFill>
                  <a:latin typeface="Century Gothic" pitchFamily="34" charset="0"/>
                  <a:ea typeface="Batang" pitchFamily="18" charset="-127"/>
                </a:rPr>
                <a:t>Kontrol Etmek</a:t>
              </a:r>
              <a:endParaRPr lang="tr-TR" altLang="tr-TR" dirty="0">
                <a:solidFill>
                  <a:schemeClr val="bg1"/>
                </a:solidFill>
                <a:latin typeface="Arial" charset="0"/>
              </a:endParaRPr>
            </a:p>
          </p:txBody>
        </p:sp>
      </p:grpSp>
      <p:sp>
        <p:nvSpPr>
          <p:cNvPr id="13" name="İçerik Yer Tutucusu 2"/>
          <p:cNvSpPr txBox="1">
            <a:spLocks/>
          </p:cNvSpPr>
          <p:nvPr/>
        </p:nvSpPr>
        <p:spPr>
          <a:xfrm>
            <a:off x="612648" y="1600200"/>
            <a:ext cx="8153400" cy="2043114"/>
          </a:xfrm>
          <a:prstGeom prst="rect">
            <a:avLst/>
          </a:prstGeom>
        </p:spPr>
        <p:txBody>
          <a:bodyPr vert="horz">
            <a:normAutofit fontScale="92500" lnSpcReduction="20000"/>
          </a:bodyPr>
          <a:lstStyle/>
          <a:p>
            <a:pPr marL="320040" marR="0" lvl="0" indent="-320040" algn="just" defTabSz="914400" rtl="0" eaLnBrk="1" fontAlgn="auto" latinLnBrk="0" hangingPunct="1">
              <a:lnSpc>
                <a:spcPct val="100000"/>
              </a:lnSpc>
              <a:spcAft>
                <a:spcPts val="1200"/>
              </a:spcAft>
              <a:buClrTx/>
              <a:buSzPct val="100000"/>
              <a:buFont typeface="Wingdings" pitchFamily="2" charset="2"/>
              <a:buChar char="Ø"/>
              <a:tabLst/>
              <a:defRPr/>
            </a:pPr>
            <a:r>
              <a:rPr kumimoji="0" lang="tr-TR" sz="2400" b="0" i="0" u="none" strike="noStrike" kern="1200" cap="none" spc="0" normalizeH="0" baseline="0" noProof="0" dirty="0">
                <a:ln>
                  <a:noFill/>
                </a:ln>
                <a:solidFill>
                  <a:schemeClr val="tx1">
                    <a:lumMod val="95000"/>
                    <a:lumOff val="5000"/>
                  </a:schemeClr>
                </a:solidFill>
                <a:effectLst/>
                <a:uLnTx/>
                <a:uFillTx/>
                <a:latin typeface="Arial" pitchFamily="34" charset="0"/>
                <a:ea typeface="+mn-ea"/>
                <a:cs typeface="+mn-cs"/>
              </a:rPr>
              <a:t>Risklere cevap verilmesi, tespit edilen ve risk iştahının üstünde kalan risklere verilecek yanıtın ne olacağının belirlenmesidir. </a:t>
            </a:r>
          </a:p>
          <a:p>
            <a:pPr marL="320040" marR="0" lvl="0" indent="-320040" algn="just" defTabSz="914400" rtl="0" eaLnBrk="1" fontAlgn="auto" latinLnBrk="0" hangingPunct="1">
              <a:lnSpc>
                <a:spcPct val="100000"/>
              </a:lnSpc>
              <a:spcAft>
                <a:spcPts val="1200"/>
              </a:spcAft>
              <a:buClrTx/>
              <a:buSzPct val="100000"/>
              <a:buFont typeface="Wingdings" pitchFamily="2" charset="2"/>
              <a:buChar char="Ø"/>
              <a:tabLst/>
              <a:defRPr/>
            </a:pPr>
            <a:r>
              <a:rPr kumimoji="0" lang="tr-TR" sz="2400" b="0" i="0" u="none" strike="noStrike" kern="1200" cap="none" spc="0" normalizeH="0" baseline="0" noProof="0" dirty="0">
                <a:ln>
                  <a:noFill/>
                </a:ln>
                <a:solidFill>
                  <a:schemeClr val="tx1">
                    <a:lumMod val="95000"/>
                    <a:lumOff val="5000"/>
                  </a:schemeClr>
                </a:solidFill>
                <a:effectLst/>
                <a:uLnTx/>
                <a:uFillTx/>
                <a:latin typeface="Arial" pitchFamily="34" charset="0"/>
                <a:ea typeface="+mn-ea"/>
                <a:cs typeface="+mn-cs"/>
              </a:rPr>
              <a:t>Risklere cevap vermenin amacı, riskin olasılığını ve/veya etkisini azaltarak öngörülen hedefe en etkin bir şekilde ulaşmaktır. </a:t>
            </a:r>
          </a:p>
          <a:p>
            <a:pPr marL="320040" marR="0" lvl="0" indent="-320040" algn="just" defTabSz="914400" rtl="0" eaLnBrk="1" fontAlgn="auto" latinLnBrk="0" hangingPunct="1">
              <a:lnSpc>
                <a:spcPct val="100000"/>
              </a:lnSpc>
              <a:spcBef>
                <a:spcPts val="700"/>
              </a:spcBef>
              <a:spcAft>
                <a:spcPts val="0"/>
              </a:spcAft>
              <a:buClrTx/>
              <a:buSzPct val="100000"/>
              <a:buFont typeface="Wingdings" pitchFamily="2" charset="2"/>
              <a:buChar char="Ø"/>
              <a:tabLst/>
              <a:defRPr/>
            </a:pPr>
            <a:endParaRPr kumimoji="0" lang="tr-TR" sz="2400" b="0" i="0" u="none" strike="noStrike" kern="1200" cap="none" spc="0" normalizeH="0" baseline="0" noProof="0" dirty="0">
              <a:ln>
                <a:noFill/>
              </a:ln>
              <a:solidFill>
                <a:schemeClr val="tx1">
                  <a:lumMod val="95000"/>
                  <a:lumOff val="5000"/>
                </a:schemeClr>
              </a:solidFill>
              <a:effectLst/>
              <a:uLnTx/>
              <a:uFillTx/>
              <a:latin typeface="Arial" pitchFamily="34" charset="0"/>
              <a:ea typeface="+mn-ea"/>
              <a:cs typeface="+mn-cs"/>
            </a:endParaRP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tr-TR" sz="2900" b="0" i="0" u="none" strike="noStrike" kern="1200" cap="none" spc="0" normalizeH="0" baseline="0" noProof="0" dirty="0">
              <a:ln>
                <a:noFill/>
              </a:ln>
              <a:solidFill>
                <a:schemeClr val="tx1"/>
              </a:solidFill>
              <a:effectLst/>
              <a:uLnTx/>
              <a:uFillTx/>
              <a:latin typeface="Arial" pitchFamily="34" charset="0"/>
              <a:ea typeface="+mn-ea"/>
              <a:cs typeface="+mn-cs"/>
            </a:endParaRPr>
          </a:p>
        </p:txBody>
      </p:sp>
    </p:spTree>
    <p:extLst>
      <p:ext uri="{BB962C8B-B14F-4D97-AF65-F5344CB8AC3E}">
        <p14:creationId xmlns:p14="http://schemas.microsoft.com/office/powerpoint/2010/main" val="3019881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solidFill>
                  <a:srgbClr val="C00000"/>
                </a:solidFill>
              </a:rPr>
              <a:t>Neden risk yönetimi? (1)</a:t>
            </a:r>
          </a:p>
        </p:txBody>
      </p:sp>
      <p:sp>
        <p:nvSpPr>
          <p:cNvPr id="3" name="İçerik Yer Tutucusu 2"/>
          <p:cNvSpPr>
            <a:spLocks noGrp="1"/>
          </p:cNvSpPr>
          <p:nvPr>
            <p:ph sz="quarter" idx="1"/>
          </p:nvPr>
        </p:nvSpPr>
        <p:spPr>
          <a:xfrm>
            <a:off x="612648" y="1600200"/>
            <a:ext cx="8153400" cy="5141168"/>
          </a:xfrm>
        </p:spPr>
        <p:txBody>
          <a:bodyPr>
            <a:normAutofit/>
          </a:bodyPr>
          <a:lstStyle/>
          <a:p>
            <a:pPr>
              <a:spcBef>
                <a:spcPts val="0"/>
              </a:spcBef>
              <a:spcAft>
                <a:spcPts val="600"/>
              </a:spcAft>
              <a:buFont typeface="Wingdings" panose="05000000000000000000" pitchFamily="2" charset="2"/>
              <a:buChar char="Ø"/>
            </a:pPr>
            <a:r>
              <a:rPr lang="tr-TR" sz="2000" b="1" u="sng" dirty="0">
                <a:latin typeface="Calibri" panose="020F0502020204030204" pitchFamily="34" charset="0"/>
              </a:rPr>
              <a:t>Mevzuat:</a:t>
            </a:r>
          </a:p>
          <a:p>
            <a:pPr lvl="1" algn="just">
              <a:spcBef>
                <a:spcPts val="0"/>
              </a:spcBef>
              <a:spcAft>
                <a:spcPts val="600"/>
              </a:spcAft>
              <a:buClr>
                <a:schemeClr val="tx2">
                  <a:lumMod val="50000"/>
                </a:schemeClr>
              </a:buClr>
              <a:buFont typeface="Wingdings" panose="05000000000000000000" pitchFamily="2" charset="2"/>
              <a:buChar char="Ø"/>
            </a:pPr>
            <a:r>
              <a:rPr lang="tr-TR" sz="2000" b="1" dirty="0"/>
              <a:t>Standart: 6. Risklerin belirlenmesi ve değerlendirilmesi </a:t>
            </a:r>
          </a:p>
          <a:p>
            <a:pPr lvl="1" algn="just">
              <a:spcBef>
                <a:spcPts val="0"/>
              </a:spcBef>
              <a:spcAft>
                <a:spcPts val="600"/>
              </a:spcAft>
              <a:buClr>
                <a:schemeClr val="tx2">
                  <a:lumMod val="50000"/>
                </a:schemeClr>
              </a:buClr>
              <a:buFont typeface="Wingdings" panose="05000000000000000000" pitchFamily="2" charset="2"/>
              <a:buChar char="Ø"/>
            </a:pPr>
            <a:r>
              <a:rPr lang="tr-TR" sz="2000" dirty="0"/>
              <a:t>İdareler, sistemli bir şekilde analizler yaparak amaç ve hedeflerinin gerçekleşmesini engelleyebilecek iç ve dış riskleri tanımlayarak değerlendirmeli ve alınacak önlemleri belirlemelidir. </a:t>
            </a:r>
          </a:p>
          <a:p>
            <a:pPr marL="365760" lvl="1" indent="0" algn="just">
              <a:spcBef>
                <a:spcPts val="0"/>
              </a:spcBef>
              <a:spcAft>
                <a:spcPts val="600"/>
              </a:spcAft>
              <a:buClr>
                <a:schemeClr val="tx2">
                  <a:lumMod val="50000"/>
                </a:schemeClr>
              </a:buClr>
              <a:buNone/>
            </a:pPr>
            <a:endParaRPr lang="tr-TR" sz="2000" dirty="0"/>
          </a:p>
          <a:p>
            <a:pPr lvl="1" algn="just">
              <a:spcBef>
                <a:spcPts val="0"/>
              </a:spcBef>
              <a:spcAft>
                <a:spcPts val="600"/>
              </a:spcAft>
              <a:buClr>
                <a:schemeClr val="tx2">
                  <a:lumMod val="50000"/>
                </a:schemeClr>
              </a:buClr>
              <a:buFont typeface="Wingdings" panose="05000000000000000000" pitchFamily="2" charset="2"/>
              <a:buChar char="Ø"/>
            </a:pPr>
            <a:r>
              <a:rPr lang="tr-TR" sz="2000" dirty="0"/>
              <a:t>Bu standart için gerekli genel şartlar: </a:t>
            </a:r>
          </a:p>
          <a:p>
            <a:pPr lvl="2" algn="just">
              <a:spcBef>
                <a:spcPts val="0"/>
              </a:spcBef>
              <a:spcAft>
                <a:spcPts val="600"/>
              </a:spcAft>
              <a:buFont typeface="Wingdings" panose="05000000000000000000" pitchFamily="2" charset="2"/>
              <a:buChar char="ü"/>
            </a:pPr>
            <a:r>
              <a:rPr lang="tr-TR" sz="2000" dirty="0"/>
              <a:t>6.1. İdareler, her yıl sistemli bir şekilde amaç ve hedeflerine yönelik riskleri belirlemelidir. </a:t>
            </a:r>
          </a:p>
          <a:p>
            <a:pPr lvl="2" algn="just">
              <a:spcBef>
                <a:spcPts val="0"/>
              </a:spcBef>
              <a:spcAft>
                <a:spcPts val="600"/>
              </a:spcAft>
              <a:buFont typeface="Wingdings" panose="05000000000000000000" pitchFamily="2" charset="2"/>
              <a:buChar char="ü"/>
            </a:pPr>
            <a:r>
              <a:rPr lang="tr-TR" sz="2000" dirty="0"/>
              <a:t>6.2. Risklerin gerçekleşme olasılığı ve muhtemel etkileri yılda en az bir kez analiz edilmelidir. </a:t>
            </a:r>
          </a:p>
          <a:p>
            <a:pPr lvl="2" algn="just">
              <a:spcBef>
                <a:spcPts val="0"/>
              </a:spcBef>
              <a:spcAft>
                <a:spcPts val="600"/>
              </a:spcAft>
              <a:buFont typeface="Wingdings" panose="05000000000000000000" pitchFamily="2" charset="2"/>
              <a:buChar char="ü"/>
            </a:pPr>
            <a:r>
              <a:rPr lang="tr-TR" sz="2000" dirty="0"/>
              <a:t>6.3. Risklere karşı alınacak önlemler belirlenerek eylem planları oluşturulmalıdır. </a:t>
            </a:r>
          </a:p>
        </p:txBody>
      </p:sp>
    </p:spTree>
    <p:extLst>
      <p:ext uri="{BB962C8B-B14F-4D97-AF65-F5344CB8AC3E}">
        <p14:creationId xmlns:p14="http://schemas.microsoft.com/office/powerpoint/2010/main" val="33642786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200" dirty="0">
                <a:solidFill>
                  <a:srgbClr val="C00000"/>
                </a:solidFill>
              </a:rPr>
              <a:t>Neden risk yönetimi? (2)</a:t>
            </a:r>
          </a:p>
        </p:txBody>
      </p:sp>
      <p:sp>
        <p:nvSpPr>
          <p:cNvPr id="3" name="İçerik Yer Tutucusu 2"/>
          <p:cNvSpPr>
            <a:spLocks noGrp="1"/>
          </p:cNvSpPr>
          <p:nvPr>
            <p:ph sz="quarter" idx="1"/>
          </p:nvPr>
        </p:nvSpPr>
        <p:spPr>
          <a:xfrm>
            <a:off x="612648" y="1600200"/>
            <a:ext cx="4463408" cy="5141168"/>
          </a:xfrm>
        </p:spPr>
        <p:txBody>
          <a:bodyPr>
            <a:normAutofit/>
          </a:bodyPr>
          <a:lstStyle/>
          <a:p>
            <a:pPr marL="0" indent="0">
              <a:buNone/>
            </a:pPr>
            <a:r>
              <a:rPr lang="tr-TR" sz="2000" dirty="0">
                <a:latin typeface="Calibri" panose="020F0502020204030204" pitchFamily="34" charset="0"/>
              </a:rPr>
              <a:t>Çünkü;</a:t>
            </a:r>
          </a:p>
          <a:p>
            <a:pPr>
              <a:buFont typeface="Wingdings" panose="05000000000000000000" pitchFamily="2" charset="2"/>
              <a:buChar char="Ø"/>
            </a:pPr>
            <a:r>
              <a:rPr lang="tr-TR" sz="2000" dirty="0">
                <a:latin typeface="Calibri" panose="020F0502020204030204" pitchFamily="34" charset="0"/>
              </a:rPr>
              <a:t>Stratejik amaç ve hedeflerimizi başarmak istiyoruz.</a:t>
            </a:r>
          </a:p>
          <a:p>
            <a:pPr>
              <a:buFont typeface="Wingdings" panose="05000000000000000000" pitchFamily="2" charset="2"/>
              <a:buChar char="Ø"/>
            </a:pPr>
            <a:endParaRPr lang="tr-TR" sz="2000" dirty="0">
              <a:latin typeface="Calibri" panose="020F0502020204030204" pitchFamily="34" charset="0"/>
            </a:endParaRPr>
          </a:p>
          <a:p>
            <a:pPr>
              <a:buFont typeface="Wingdings" panose="05000000000000000000" pitchFamily="2" charset="2"/>
              <a:buChar char="Ø"/>
            </a:pPr>
            <a:endParaRPr lang="tr-TR" sz="2000" dirty="0">
              <a:latin typeface="Calibri" panose="020F0502020204030204" pitchFamily="34" charset="0"/>
            </a:endParaRPr>
          </a:p>
          <a:p>
            <a:pPr>
              <a:buFont typeface="Wingdings" panose="05000000000000000000" pitchFamily="2" charset="2"/>
              <a:buChar char="Ø"/>
            </a:pPr>
            <a:endParaRPr lang="tr-TR" sz="2000" dirty="0">
              <a:latin typeface="Calibri" panose="020F0502020204030204" pitchFamily="34" charset="0"/>
            </a:endParaRPr>
          </a:p>
          <a:p>
            <a:pPr>
              <a:buFont typeface="Wingdings" panose="05000000000000000000" pitchFamily="2" charset="2"/>
              <a:buChar char="Ø"/>
            </a:pPr>
            <a:r>
              <a:rPr lang="tr-TR" sz="2000" dirty="0">
                <a:latin typeface="Calibri" panose="020F0502020204030204" pitchFamily="34" charset="0"/>
              </a:rPr>
              <a:t>Stratejik amaç ve hedeflerimize yürüttüğümüz faaliyetlerle ilerliyoruz.</a:t>
            </a:r>
          </a:p>
          <a:p>
            <a:pPr>
              <a:buFont typeface="Wingdings" panose="05000000000000000000" pitchFamily="2" charset="2"/>
              <a:buChar char="Ø"/>
            </a:pPr>
            <a:r>
              <a:rPr lang="tr-TR" sz="2000" dirty="0">
                <a:latin typeface="Calibri" panose="020F0502020204030204" pitchFamily="34" charset="0"/>
              </a:rPr>
              <a:t>Faaliyetlerimizi yürütürken risklerimizi biliyor ve yönetiyor muyuz?</a:t>
            </a:r>
          </a:p>
        </p:txBody>
      </p:sp>
      <p:pic>
        <p:nvPicPr>
          <p:cNvPr id="49154" name="Picture 2" descr="C:\Users\acer\Desktop\TİSKİ S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0650" y="1556792"/>
            <a:ext cx="3943350" cy="5301208"/>
          </a:xfrm>
          <a:prstGeom prst="rect">
            <a:avLst/>
          </a:prstGeom>
          <a:noFill/>
          <a:extLst>
            <a:ext uri="{909E8E84-426E-40DD-AFC4-6F175D3DCCD1}">
              <a14:hiddenFill xmlns:a14="http://schemas.microsoft.com/office/drawing/2010/main">
                <a:solidFill>
                  <a:srgbClr val="FFFFFF"/>
                </a:solidFill>
              </a14:hiddenFill>
            </a:ext>
          </a:extLst>
        </p:spPr>
      </p:pic>
      <p:sp>
        <p:nvSpPr>
          <p:cNvPr id="5" name="Yuvarlatılmış Dikdörtgen 4"/>
          <p:cNvSpPr/>
          <p:nvPr/>
        </p:nvSpPr>
        <p:spPr>
          <a:xfrm>
            <a:off x="467544" y="2996952"/>
            <a:ext cx="4536504" cy="6546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2">
                    <a:lumMod val="10000"/>
                  </a:schemeClr>
                </a:solidFill>
                <a:latin typeface="Arial" pitchFamily="34" charset="0"/>
              </a:rPr>
              <a:t>Stratejik hedef ve göstergelere ulaşmamızın garantisi var mı?</a:t>
            </a:r>
          </a:p>
        </p:txBody>
      </p:sp>
      <p:sp>
        <p:nvSpPr>
          <p:cNvPr id="6" name="Yuvarlatılmış Dikdörtgen 5"/>
          <p:cNvSpPr/>
          <p:nvPr/>
        </p:nvSpPr>
        <p:spPr>
          <a:xfrm>
            <a:off x="467544" y="5445224"/>
            <a:ext cx="4536504"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2">
                    <a:lumMod val="10000"/>
                  </a:schemeClr>
                </a:solidFill>
                <a:latin typeface="Arial" pitchFamily="34" charset="0"/>
              </a:rPr>
              <a:t>Hedeflerimiz varsa risklerimiz de vardır…</a:t>
            </a:r>
          </a:p>
        </p:txBody>
      </p:sp>
    </p:spTree>
    <p:extLst>
      <p:ext uri="{BB962C8B-B14F-4D97-AF65-F5344CB8AC3E}">
        <p14:creationId xmlns:p14="http://schemas.microsoft.com/office/powerpoint/2010/main" val="2868483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57200" y="274638"/>
            <a:ext cx="8229600" cy="850106"/>
          </a:xfrm>
        </p:spPr>
        <p:txBody>
          <a:bodyPr>
            <a:normAutofit/>
          </a:bodyPr>
          <a:lstStyle/>
          <a:p>
            <a:pPr algn="ctr"/>
            <a:r>
              <a:rPr lang="tr-TR" sz="2000" dirty="0">
                <a:solidFill>
                  <a:srgbClr val="FF0000"/>
                </a:solidFill>
              </a:rPr>
              <a:t>Risk yönetiminde</a:t>
            </a:r>
            <a:br>
              <a:rPr lang="tr-TR" sz="2000" dirty="0">
                <a:solidFill>
                  <a:srgbClr val="FF0000"/>
                </a:solidFill>
              </a:rPr>
            </a:br>
            <a:r>
              <a:rPr lang="tr-TR" sz="2000" dirty="0">
                <a:solidFill>
                  <a:srgbClr val="FF0000"/>
                </a:solidFill>
              </a:rPr>
              <a:t>roller ve sorumluluklar</a:t>
            </a:r>
          </a:p>
        </p:txBody>
      </p:sp>
      <p:pic>
        <p:nvPicPr>
          <p:cNvPr id="2050"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763688" y="1052736"/>
            <a:ext cx="5795615"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9015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pPr algn="ctr"/>
            <a:r>
              <a:rPr lang="tr-TR" altLang="tr-TR" sz="2800" dirty="0">
                <a:solidFill>
                  <a:srgbClr val="C00000"/>
                </a:solidFill>
              </a:rPr>
              <a:t>Risk yönetiminde rol ve sorumluluklar</a:t>
            </a:r>
            <a:endParaRPr lang="en-US" altLang="tr-TR" sz="2800" dirty="0">
              <a:solidFill>
                <a:srgbClr val="C00000"/>
              </a:solidFill>
            </a:endParaRPr>
          </a:p>
        </p:txBody>
      </p:sp>
      <p:sp>
        <p:nvSpPr>
          <p:cNvPr id="59395" name="Rectangle 3" descr="Rectangle: Click to edit Master text styles&#10;Second level&#10;Third level&#10;Fourth level&#10;Fifth level"/>
          <p:cNvSpPr>
            <a:spLocks noGrp="1" noChangeArrowheads="1"/>
          </p:cNvSpPr>
          <p:nvPr>
            <p:ph type="body" idx="1"/>
          </p:nvPr>
        </p:nvSpPr>
        <p:spPr>
          <a:xfrm>
            <a:off x="533400" y="1484784"/>
            <a:ext cx="8359080" cy="5373216"/>
          </a:xfrm>
        </p:spPr>
        <p:txBody>
          <a:bodyPr>
            <a:normAutofit/>
          </a:bodyPr>
          <a:lstStyle/>
          <a:p>
            <a:pPr marL="0" indent="0" algn="just">
              <a:spcBef>
                <a:spcPts val="600"/>
              </a:spcBef>
              <a:spcAft>
                <a:spcPts val="600"/>
              </a:spcAft>
              <a:buClr>
                <a:schemeClr val="tx2"/>
              </a:buClr>
              <a:buSzTx/>
              <a:buNone/>
            </a:pPr>
            <a:r>
              <a:rPr lang="tr-TR" altLang="tr-TR" sz="2000" b="1" noProof="1">
                <a:cs typeface="Arial" pitchFamily="34" charset="0"/>
              </a:rPr>
              <a:t>Üst Yöneticinin Görev ve Sorumlulukları  </a:t>
            </a:r>
          </a:p>
          <a:p>
            <a:pPr algn="just">
              <a:spcBef>
                <a:spcPts val="600"/>
              </a:spcBef>
              <a:spcAft>
                <a:spcPts val="600"/>
              </a:spcAft>
              <a:buClr>
                <a:schemeClr val="tx2"/>
              </a:buClr>
              <a:buSzTx/>
              <a:buFont typeface="Wingdings" panose="05000000000000000000" pitchFamily="2" charset="2"/>
              <a:buChar char="Ø"/>
            </a:pPr>
            <a:r>
              <a:rPr lang="tr-TR" altLang="tr-TR" sz="2000" noProof="1">
                <a:cs typeface="Arial" pitchFamily="34" charset="0"/>
              </a:rPr>
              <a:t>Risk Yönetimi Sisteminin kurulmasından ve işleyişinin gözetilmesinden birinci derecede sorumlu ve yetkilidir.</a:t>
            </a:r>
          </a:p>
          <a:p>
            <a:pPr marL="0" indent="0">
              <a:spcBef>
                <a:spcPts val="600"/>
              </a:spcBef>
              <a:spcAft>
                <a:spcPts val="600"/>
              </a:spcAft>
              <a:buNone/>
            </a:pPr>
            <a:r>
              <a:rPr lang="tr-TR" sz="2000" b="1" dirty="0" err="1"/>
              <a:t>İKİYK’nun</a:t>
            </a:r>
            <a:r>
              <a:rPr lang="tr-TR" sz="2000" b="1" dirty="0"/>
              <a:t> Görev ve Sorumlulukları  </a:t>
            </a:r>
            <a:endParaRPr lang="tr-TR" sz="2000" dirty="0"/>
          </a:p>
          <a:p>
            <a:pPr algn="just">
              <a:spcBef>
                <a:spcPts val="600"/>
              </a:spcBef>
              <a:spcAft>
                <a:spcPts val="600"/>
              </a:spcAft>
              <a:buClr>
                <a:schemeClr val="tx2"/>
              </a:buClr>
              <a:buSzTx/>
              <a:buFont typeface="Wingdings" panose="05000000000000000000" pitchFamily="2" charset="2"/>
              <a:buChar char="Ø"/>
            </a:pPr>
            <a:r>
              <a:rPr lang="tr-TR" sz="2000" dirty="0">
                <a:cs typeface="Arial" pitchFamily="34" charset="0"/>
              </a:rPr>
              <a:t>Risk yönetimi süreçlerinin etkili işleyip işlemediğini ve risk eylem planlarının uygulanma derecesini takip ederek risklerde gelinen durumu değerlendirir ve Genel Müdüre raporlar.  </a:t>
            </a:r>
          </a:p>
          <a:p>
            <a:pPr marL="0" indent="0" algn="just">
              <a:spcBef>
                <a:spcPts val="600"/>
              </a:spcBef>
              <a:spcAft>
                <a:spcPts val="600"/>
              </a:spcAft>
              <a:buNone/>
              <a:defRPr/>
            </a:pPr>
            <a:r>
              <a:rPr lang="tr-TR" sz="2000" b="1" dirty="0">
                <a:cs typeface="Arial" panose="020B0604020202020204" pitchFamily="34" charset="0"/>
              </a:rPr>
              <a:t>Risk Koordinatörünün görev ve sorumlulukları </a:t>
            </a:r>
            <a:r>
              <a:rPr lang="tr-TR" sz="2000" dirty="0">
                <a:cs typeface="Arial" panose="020B0604020202020204" pitchFamily="34" charset="0"/>
              </a:rPr>
              <a:t>  </a:t>
            </a:r>
          </a:p>
          <a:p>
            <a:pPr algn="just">
              <a:spcBef>
                <a:spcPts val="600"/>
              </a:spcBef>
              <a:spcAft>
                <a:spcPts val="600"/>
              </a:spcAft>
              <a:buClr>
                <a:schemeClr val="tx2"/>
              </a:buClr>
              <a:buSzTx/>
              <a:buFont typeface="Wingdings" panose="05000000000000000000" pitchFamily="2" charset="2"/>
              <a:buChar char="Ø"/>
              <a:defRPr/>
            </a:pPr>
            <a:r>
              <a:rPr lang="tr-TR" sz="2000" dirty="0">
                <a:cs typeface="Arial" panose="020B0604020202020204" pitchFamily="34" charset="0"/>
              </a:rPr>
              <a:t>Konsolide Risk Raporunu hazırlar; bu raporu İç Kontrol İzleme ve Yönlendirme Kuruluna ve Genel Müdüre sunar. </a:t>
            </a:r>
          </a:p>
        </p:txBody>
      </p:sp>
    </p:spTree>
    <p:extLst>
      <p:ext uri="{BB962C8B-B14F-4D97-AF65-F5344CB8AC3E}">
        <p14:creationId xmlns:p14="http://schemas.microsoft.com/office/powerpoint/2010/main" val="33382582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pPr algn="ctr"/>
            <a:r>
              <a:rPr lang="tr-TR" altLang="tr-TR" sz="2800" dirty="0">
                <a:solidFill>
                  <a:srgbClr val="C00000"/>
                </a:solidFill>
              </a:rPr>
              <a:t>Risk yönetiminde rol ve sorumluluklar</a:t>
            </a:r>
            <a:endParaRPr lang="en-US" altLang="tr-TR" sz="2800" dirty="0">
              <a:solidFill>
                <a:srgbClr val="C00000"/>
              </a:solidFill>
            </a:endParaRPr>
          </a:p>
        </p:txBody>
      </p:sp>
      <p:sp>
        <p:nvSpPr>
          <p:cNvPr id="59395" name="Rectangle 3" descr="Rectangle: Click to edit Master text styles&#10;Second level&#10;Third level&#10;Fourth level&#10;Fifth level"/>
          <p:cNvSpPr>
            <a:spLocks noGrp="1" noChangeArrowheads="1"/>
          </p:cNvSpPr>
          <p:nvPr>
            <p:ph type="body" idx="1"/>
          </p:nvPr>
        </p:nvSpPr>
        <p:spPr>
          <a:xfrm>
            <a:off x="533400" y="1484784"/>
            <a:ext cx="8359080" cy="5373216"/>
          </a:xfrm>
        </p:spPr>
        <p:txBody>
          <a:bodyPr>
            <a:normAutofit/>
          </a:bodyPr>
          <a:lstStyle/>
          <a:p>
            <a:pPr marL="0" indent="0">
              <a:spcBef>
                <a:spcPts val="600"/>
              </a:spcBef>
              <a:spcAft>
                <a:spcPts val="600"/>
              </a:spcAft>
              <a:buNone/>
            </a:pPr>
            <a:r>
              <a:rPr lang="tr-TR" sz="2000" b="1" dirty="0"/>
              <a:t>Birim Risk Koordinatörünün görev ve sorumlulukları</a:t>
            </a:r>
          </a:p>
          <a:p>
            <a:pPr algn="just">
              <a:spcBef>
                <a:spcPts val="600"/>
              </a:spcBef>
              <a:spcAft>
                <a:spcPts val="600"/>
              </a:spcAft>
              <a:buClr>
                <a:schemeClr val="tx2"/>
              </a:buClr>
              <a:buSzTx/>
              <a:buFont typeface="Wingdings" panose="05000000000000000000" pitchFamily="2" charset="2"/>
              <a:buChar char="Ø"/>
              <a:defRPr/>
            </a:pPr>
            <a:r>
              <a:rPr lang="tr-TR" sz="2000" dirty="0">
                <a:cs typeface="Arial" pitchFamily="34" charset="0"/>
              </a:rPr>
              <a:t>Birim risklerinin değerlendirilmesini koordine eder, risk kayıtlarını ve ilgili raporları gözden geçirir ve birim yöneticisinin de onayını alarak Genel Müdürlük Risk Koordinatörüne raporlar.  </a:t>
            </a:r>
          </a:p>
          <a:p>
            <a:pPr marL="0" indent="0" algn="just">
              <a:spcBef>
                <a:spcPts val="600"/>
              </a:spcBef>
              <a:spcAft>
                <a:spcPts val="600"/>
              </a:spcAft>
              <a:buNone/>
            </a:pPr>
            <a:r>
              <a:rPr lang="tr-TR" sz="2000" b="1" dirty="0">
                <a:cs typeface="Arial" panose="020B0604020202020204" pitchFamily="34" charset="0"/>
              </a:rPr>
              <a:t>Şube Risk Koordinatörünün Görev ve Sorumlulukları</a:t>
            </a:r>
          </a:p>
          <a:p>
            <a:pPr algn="just">
              <a:spcBef>
                <a:spcPts val="600"/>
              </a:spcBef>
              <a:spcAft>
                <a:spcPts val="600"/>
              </a:spcAft>
              <a:buClr>
                <a:schemeClr val="tx2"/>
              </a:buClr>
              <a:buSzTx/>
              <a:buFont typeface="Wingdings" panose="05000000000000000000" pitchFamily="2" charset="2"/>
              <a:buChar char="Ø"/>
              <a:defRPr/>
            </a:pPr>
            <a:r>
              <a:rPr lang="tr-TR" sz="2000" dirty="0">
                <a:cs typeface="Arial" pitchFamily="34" charset="0"/>
              </a:rPr>
              <a:t>Şube düzeyindeki risklerin tespit edilmesi, değerlendirilmesi, cevap verilmesi, gözden geçirilmesi ve raporlanması görevlerinin yerine getirilmesini koordine eder. </a:t>
            </a:r>
          </a:p>
          <a:p>
            <a:pPr marL="0" indent="0">
              <a:spcBef>
                <a:spcPts val="600"/>
              </a:spcBef>
              <a:spcAft>
                <a:spcPts val="600"/>
              </a:spcAft>
              <a:buNone/>
            </a:pPr>
            <a:r>
              <a:rPr lang="tr-TR" sz="2000" b="1" dirty="0"/>
              <a:t>Çalışanların görev ve sorumlulukları şunlardır; </a:t>
            </a:r>
          </a:p>
          <a:p>
            <a:pPr algn="just">
              <a:spcBef>
                <a:spcPts val="600"/>
              </a:spcBef>
              <a:spcAft>
                <a:spcPts val="600"/>
              </a:spcAft>
              <a:buClr>
                <a:schemeClr val="tx2"/>
              </a:buClr>
              <a:buSzTx/>
              <a:buFont typeface="Wingdings" panose="05000000000000000000" pitchFamily="2" charset="2"/>
              <a:buChar char="Ø"/>
              <a:defRPr/>
            </a:pPr>
            <a:r>
              <a:rPr lang="tr-TR" sz="2000" dirty="0">
                <a:cs typeface="Arial" pitchFamily="34" charset="0"/>
              </a:rPr>
              <a:t>Yeni ortaya çıkan ve değişen riskleri tanımlar ve bunlara cevap vermek yoluyla birimlerinde risk yönetimi süreçlerine doğrudan katkıda bulunur.  </a:t>
            </a:r>
            <a:endParaRPr lang="tr-TR" altLang="tr-TR" sz="2000" noProof="1">
              <a:cs typeface="Arial" pitchFamily="34" charset="0"/>
            </a:endParaRPr>
          </a:p>
        </p:txBody>
      </p:sp>
    </p:spTree>
    <p:extLst>
      <p:ext uri="{BB962C8B-B14F-4D97-AF65-F5344CB8AC3E}">
        <p14:creationId xmlns:p14="http://schemas.microsoft.com/office/powerpoint/2010/main" val="14851197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4664"/>
            <a:ext cx="8229600" cy="725488"/>
          </a:xfrm>
        </p:spPr>
        <p:txBody>
          <a:bodyPr>
            <a:normAutofit/>
          </a:bodyPr>
          <a:lstStyle/>
          <a:p>
            <a:pPr algn="ctr">
              <a:defRPr/>
            </a:pPr>
            <a:r>
              <a:rPr lang="tr-TR" altLang="tr-TR" sz="2800" dirty="0">
                <a:solidFill>
                  <a:srgbClr val="C00000"/>
                </a:solidFill>
              </a:rPr>
              <a:t>Risk yönetiminde rol ve sorumluluklar</a:t>
            </a:r>
            <a:endParaRPr lang="tr-TR" sz="2800" dirty="0">
              <a:solidFill>
                <a:srgbClr val="FF0000"/>
              </a:solidFill>
            </a:endParaRPr>
          </a:p>
        </p:txBody>
      </p:sp>
      <p:sp>
        <p:nvSpPr>
          <p:cNvPr id="3" name="Content Placeholder 2"/>
          <p:cNvSpPr>
            <a:spLocks noGrp="1"/>
          </p:cNvSpPr>
          <p:nvPr>
            <p:ph sz="quarter" idx="1"/>
          </p:nvPr>
        </p:nvSpPr>
        <p:spPr>
          <a:xfrm>
            <a:off x="500063" y="1556792"/>
            <a:ext cx="8229600" cy="5184575"/>
          </a:xfrm>
        </p:spPr>
        <p:txBody>
          <a:bodyPr>
            <a:noAutofit/>
          </a:bodyPr>
          <a:lstStyle/>
          <a:p>
            <a:pPr marL="0" indent="0" algn="just">
              <a:lnSpc>
                <a:spcPts val="2800"/>
              </a:lnSpc>
              <a:spcBef>
                <a:spcPts val="0"/>
              </a:spcBef>
              <a:spcAft>
                <a:spcPts val="300"/>
              </a:spcAft>
              <a:buNone/>
            </a:pPr>
            <a:r>
              <a:rPr lang="tr-TR" sz="2000" b="1" dirty="0"/>
              <a:t>Strateji Geliştirme Dairesi Başkanlığının görev ve sorumlulukları  </a:t>
            </a:r>
          </a:p>
          <a:p>
            <a:pPr algn="just">
              <a:lnSpc>
                <a:spcPts val="2800"/>
              </a:lnSpc>
              <a:spcBef>
                <a:spcPts val="0"/>
              </a:spcBef>
              <a:spcAft>
                <a:spcPts val="300"/>
              </a:spcAft>
              <a:buFont typeface="Wingdings" panose="05000000000000000000" pitchFamily="2" charset="2"/>
              <a:buChar char=""/>
            </a:pPr>
            <a:r>
              <a:rPr lang="tr-TR" sz="2000" dirty="0"/>
              <a:t>Genel Müdürlükte risk yönetimine ilişkin çalışmaları koordine eder ve risk yönetiminin etkinliğini de değerlendirerek belirli dönemler halinde İç Kontrol İzleme ve Yönlendirme Kuruluna rapor sunar.  </a:t>
            </a:r>
          </a:p>
          <a:p>
            <a:pPr algn="just">
              <a:lnSpc>
                <a:spcPts val="2800"/>
              </a:lnSpc>
              <a:spcBef>
                <a:spcPts val="0"/>
              </a:spcBef>
              <a:spcAft>
                <a:spcPts val="300"/>
              </a:spcAft>
              <a:buFont typeface="Wingdings" panose="05000000000000000000" pitchFamily="2" charset="2"/>
              <a:buChar char=""/>
            </a:pPr>
            <a:r>
              <a:rPr lang="tr-TR" sz="2000" dirty="0"/>
              <a:t>Tüm birimlere teknik destek ve rehberlik hizmeti verir.  </a:t>
            </a:r>
          </a:p>
          <a:p>
            <a:pPr algn="just">
              <a:lnSpc>
                <a:spcPts val="2800"/>
              </a:lnSpc>
              <a:spcBef>
                <a:spcPts val="0"/>
              </a:spcBef>
              <a:spcAft>
                <a:spcPts val="300"/>
              </a:spcAft>
              <a:buFont typeface="Wingdings" panose="05000000000000000000" pitchFamily="2" charset="2"/>
              <a:buChar char=""/>
            </a:pPr>
            <a:r>
              <a:rPr lang="tr-TR" sz="2000" dirty="0"/>
              <a:t>Risk yönetimine ilişkin eğitim ihtiyaçlarını belirler, eğitim faaliyetlerini koordine eder ve yürütür.  </a:t>
            </a:r>
          </a:p>
          <a:p>
            <a:pPr algn="just">
              <a:lnSpc>
                <a:spcPts val="2800"/>
              </a:lnSpc>
              <a:spcBef>
                <a:spcPts val="0"/>
              </a:spcBef>
              <a:spcAft>
                <a:spcPts val="300"/>
              </a:spcAft>
              <a:buFont typeface="Wingdings" panose="05000000000000000000" pitchFamily="2" charset="2"/>
              <a:buChar char=""/>
            </a:pPr>
            <a:r>
              <a:rPr lang="tr-TR" sz="2000" dirty="0"/>
              <a:t>Mali iş ve işlemlere ilişkin riskli görülen alanlarda ön mali kontrole ilişkin düzenlemeler yaparak Genel Müdürün Olur’u ile uygulamaya konulmasını sağlar.  </a:t>
            </a:r>
          </a:p>
          <a:p>
            <a:pPr algn="just">
              <a:lnSpc>
                <a:spcPts val="2800"/>
              </a:lnSpc>
              <a:spcBef>
                <a:spcPts val="0"/>
              </a:spcBef>
              <a:spcAft>
                <a:spcPts val="300"/>
              </a:spcAft>
              <a:buFont typeface="Wingdings" panose="05000000000000000000" pitchFamily="2" charset="2"/>
              <a:buChar char=""/>
            </a:pPr>
            <a:r>
              <a:rPr lang="tr-TR" sz="2000" dirty="0"/>
              <a:t>Mali iş ve işlemlerle ilgili riskli görülen alanlarda toplantı, rehber, kılavuz, genelge, yönerge, talimat vb. yönlendirici kontrol faaliyetleri tasarlayarak uygulanmasını sağlar.   </a:t>
            </a:r>
            <a:endParaRPr lang="tr-TR" sz="2000" dirty="0">
              <a:cs typeface="Arial" panose="020B0604020202020204" pitchFamily="34" charset="0"/>
            </a:endParaRPr>
          </a:p>
        </p:txBody>
      </p:sp>
    </p:spTree>
    <p:extLst>
      <p:ext uri="{BB962C8B-B14F-4D97-AF65-F5344CB8AC3E}">
        <p14:creationId xmlns:p14="http://schemas.microsoft.com/office/powerpoint/2010/main" val="26740740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DED94B0B-3552-BB56-4180-411BB1A56E8F}"/>
              </a:ext>
            </a:extLst>
          </p:cNvPr>
          <p:cNvSpPr>
            <a:spLocks noGrp="1"/>
          </p:cNvSpPr>
          <p:nvPr>
            <p:ph type="body" idx="1"/>
          </p:nvPr>
        </p:nvSpPr>
        <p:spPr/>
        <p:txBody>
          <a:bodyPr/>
          <a:lstStyle/>
          <a:p>
            <a:endParaRPr lang="en-US"/>
          </a:p>
        </p:txBody>
      </p:sp>
      <p:sp>
        <p:nvSpPr>
          <p:cNvPr id="3" name="Başlık 2">
            <a:extLst>
              <a:ext uri="{FF2B5EF4-FFF2-40B4-BE49-F238E27FC236}">
                <a16:creationId xmlns:a16="http://schemas.microsoft.com/office/drawing/2014/main" id="{F9A3055E-DC88-9993-B414-52B33232408E}"/>
              </a:ext>
            </a:extLst>
          </p:cNvPr>
          <p:cNvSpPr>
            <a:spLocks noGrp="1"/>
          </p:cNvSpPr>
          <p:nvPr>
            <p:ph type="title"/>
          </p:nvPr>
        </p:nvSpPr>
        <p:spPr>
          <a:xfrm>
            <a:off x="1371600" y="1556792"/>
            <a:ext cx="7620000" cy="990600"/>
          </a:xfrm>
        </p:spPr>
        <p:txBody>
          <a:bodyPr>
            <a:noAutofit/>
          </a:bodyPr>
          <a:lstStyle/>
          <a:p>
            <a:r>
              <a:rPr lang="tr-TR" sz="3200" dirty="0"/>
              <a:t>Risk Değerlendirmede Uygulanacak Yöntem</a:t>
            </a:r>
          </a:p>
        </p:txBody>
      </p:sp>
    </p:spTree>
    <p:extLst>
      <p:ext uri="{BB962C8B-B14F-4D97-AF65-F5344CB8AC3E}">
        <p14:creationId xmlns:p14="http://schemas.microsoft.com/office/powerpoint/2010/main" val="210612045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533400" y="304800"/>
            <a:ext cx="8001000" cy="1143000"/>
          </a:xfrm>
        </p:spPr>
        <p:txBody>
          <a:bodyPr>
            <a:normAutofit/>
          </a:bodyPr>
          <a:lstStyle/>
          <a:p>
            <a:pPr algn="ctr"/>
            <a:r>
              <a:rPr lang="tr-TR" altLang="tr-TR" sz="3200" dirty="0">
                <a:solidFill>
                  <a:srgbClr val="FF0000"/>
                </a:solidFill>
              </a:rPr>
              <a:t>Risk yönetimi uygulama adımları</a:t>
            </a:r>
          </a:p>
        </p:txBody>
      </p:sp>
      <p:sp>
        <p:nvSpPr>
          <p:cNvPr id="85046" name="AutoShape 54"/>
          <p:cNvSpPr>
            <a:spLocks noChangeArrowheads="1"/>
          </p:cNvSpPr>
          <p:nvPr/>
        </p:nvSpPr>
        <p:spPr bwMode="auto">
          <a:xfrm>
            <a:off x="838200" y="2514600"/>
            <a:ext cx="1828800" cy="762000"/>
          </a:xfrm>
          <a:prstGeom prst="flowChartTerminator">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72000"/>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371600" indent="-457200">
              <a:defRPr sz="2400">
                <a:solidFill>
                  <a:schemeClr val="tx1"/>
                </a:solidFill>
                <a:latin typeface="Times New Roman" pitchFamily="18" charset="0"/>
              </a:defRPr>
            </a:lvl3pPr>
            <a:lvl4pPr marL="1828800" indent="-457200">
              <a:defRPr sz="2400">
                <a:solidFill>
                  <a:schemeClr val="tx1"/>
                </a:solidFill>
                <a:latin typeface="Times New Roman" pitchFamily="18" charset="0"/>
              </a:defRPr>
            </a:lvl4pPr>
            <a:lvl5pPr marL="2286000" indent="-457200">
              <a:defRPr sz="2400">
                <a:solidFill>
                  <a:schemeClr val="tx1"/>
                </a:solidFill>
                <a:latin typeface="Times New Roman" pitchFamily="18" charset="0"/>
              </a:defRPr>
            </a:lvl5pPr>
            <a:lvl6pPr marL="2743200" indent="-457200" fontAlgn="base">
              <a:spcBef>
                <a:spcPct val="0"/>
              </a:spcBef>
              <a:spcAft>
                <a:spcPct val="0"/>
              </a:spcAft>
              <a:defRPr sz="2400">
                <a:solidFill>
                  <a:schemeClr val="tx1"/>
                </a:solidFill>
                <a:latin typeface="Times New Roman" pitchFamily="18" charset="0"/>
              </a:defRPr>
            </a:lvl6pPr>
            <a:lvl7pPr marL="3200400" indent="-457200" fontAlgn="base">
              <a:spcBef>
                <a:spcPct val="0"/>
              </a:spcBef>
              <a:spcAft>
                <a:spcPct val="0"/>
              </a:spcAft>
              <a:defRPr sz="2400">
                <a:solidFill>
                  <a:schemeClr val="tx1"/>
                </a:solidFill>
                <a:latin typeface="Times New Roman" pitchFamily="18" charset="0"/>
              </a:defRPr>
            </a:lvl7pPr>
            <a:lvl8pPr marL="3657600" indent="-457200" fontAlgn="base">
              <a:spcBef>
                <a:spcPct val="0"/>
              </a:spcBef>
              <a:spcAft>
                <a:spcPct val="0"/>
              </a:spcAft>
              <a:defRPr sz="2400">
                <a:solidFill>
                  <a:schemeClr val="tx1"/>
                </a:solidFill>
                <a:latin typeface="Times New Roman" pitchFamily="18" charset="0"/>
              </a:defRPr>
            </a:lvl8pPr>
            <a:lvl9pPr marL="4114800" indent="-457200" fontAlgn="base">
              <a:spcBef>
                <a:spcPct val="0"/>
              </a:spcBef>
              <a:spcAft>
                <a:spcPct val="0"/>
              </a:spcAft>
              <a:defRPr sz="2400">
                <a:solidFill>
                  <a:schemeClr val="tx1"/>
                </a:solidFill>
                <a:latin typeface="Times New Roman" pitchFamily="18" charset="0"/>
              </a:defRPr>
            </a:lvl9pPr>
          </a:lstStyle>
          <a:p>
            <a:pPr marL="0" indent="0" algn="ctr">
              <a:buClr>
                <a:srgbClr val="40458C"/>
              </a:buClr>
            </a:pPr>
            <a:r>
              <a:rPr lang="tr-TR" altLang="tr-TR" sz="1400" b="1" dirty="0">
                <a:latin typeface="Arial" pitchFamily="34" charset="0"/>
              </a:rPr>
              <a:t>Süreçleri çıkar</a:t>
            </a:r>
            <a:endParaRPr lang="en-US" altLang="tr-TR" sz="1400" b="1" dirty="0">
              <a:latin typeface="Arial" pitchFamily="34" charset="0"/>
            </a:endParaRPr>
          </a:p>
        </p:txBody>
      </p:sp>
      <p:sp>
        <p:nvSpPr>
          <p:cNvPr id="85047" name="Line 55"/>
          <p:cNvSpPr>
            <a:spLocks noChangeShapeType="1"/>
          </p:cNvSpPr>
          <p:nvPr/>
        </p:nvSpPr>
        <p:spPr bwMode="auto">
          <a:xfrm>
            <a:off x="2667000" y="2895600"/>
            <a:ext cx="3810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dirty="0">
              <a:latin typeface="Arial" pitchFamily="34" charset="0"/>
            </a:endParaRPr>
          </a:p>
        </p:txBody>
      </p:sp>
      <p:sp>
        <p:nvSpPr>
          <p:cNvPr id="85049" name="Rectangle 57"/>
          <p:cNvSpPr>
            <a:spLocks noChangeArrowheads="1"/>
          </p:cNvSpPr>
          <p:nvPr/>
        </p:nvSpPr>
        <p:spPr bwMode="auto">
          <a:xfrm>
            <a:off x="3048000" y="2057400"/>
            <a:ext cx="2667000" cy="1752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371600" indent="-457200">
              <a:defRPr sz="2400">
                <a:solidFill>
                  <a:schemeClr val="tx1"/>
                </a:solidFill>
                <a:latin typeface="Times New Roman" pitchFamily="18" charset="0"/>
              </a:defRPr>
            </a:lvl3pPr>
            <a:lvl4pPr marL="1828800" indent="-457200">
              <a:defRPr sz="2400">
                <a:solidFill>
                  <a:schemeClr val="tx1"/>
                </a:solidFill>
                <a:latin typeface="Times New Roman" pitchFamily="18" charset="0"/>
              </a:defRPr>
            </a:lvl4pPr>
            <a:lvl5pPr marL="2286000" indent="-457200">
              <a:defRPr sz="2400">
                <a:solidFill>
                  <a:schemeClr val="tx1"/>
                </a:solidFill>
                <a:latin typeface="Times New Roman" pitchFamily="18" charset="0"/>
              </a:defRPr>
            </a:lvl5pPr>
            <a:lvl6pPr marL="2743200" indent="-457200" fontAlgn="base">
              <a:spcBef>
                <a:spcPct val="0"/>
              </a:spcBef>
              <a:spcAft>
                <a:spcPct val="0"/>
              </a:spcAft>
              <a:defRPr sz="2400">
                <a:solidFill>
                  <a:schemeClr val="tx1"/>
                </a:solidFill>
                <a:latin typeface="Times New Roman" pitchFamily="18" charset="0"/>
              </a:defRPr>
            </a:lvl6pPr>
            <a:lvl7pPr marL="3200400" indent="-457200" fontAlgn="base">
              <a:spcBef>
                <a:spcPct val="0"/>
              </a:spcBef>
              <a:spcAft>
                <a:spcPct val="0"/>
              </a:spcAft>
              <a:defRPr sz="2400">
                <a:solidFill>
                  <a:schemeClr val="tx1"/>
                </a:solidFill>
                <a:latin typeface="Times New Roman" pitchFamily="18" charset="0"/>
              </a:defRPr>
            </a:lvl7pPr>
            <a:lvl8pPr marL="3657600" indent="-457200" fontAlgn="base">
              <a:spcBef>
                <a:spcPct val="0"/>
              </a:spcBef>
              <a:spcAft>
                <a:spcPct val="0"/>
              </a:spcAft>
              <a:defRPr sz="2400">
                <a:solidFill>
                  <a:schemeClr val="tx1"/>
                </a:solidFill>
                <a:latin typeface="Times New Roman" pitchFamily="18" charset="0"/>
              </a:defRPr>
            </a:lvl8pPr>
            <a:lvl9pPr marL="4114800" indent="-457200" fontAlgn="base">
              <a:spcBef>
                <a:spcPct val="0"/>
              </a:spcBef>
              <a:spcAft>
                <a:spcPct val="0"/>
              </a:spcAft>
              <a:defRPr sz="2400">
                <a:solidFill>
                  <a:schemeClr val="tx1"/>
                </a:solidFill>
                <a:latin typeface="Times New Roman" pitchFamily="18" charset="0"/>
              </a:defRPr>
            </a:lvl9pPr>
          </a:lstStyle>
          <a:p>
            <a:pPr>
              <a:buFontTx/>
              <a:buAutoNum type="arabicPeriod" startAt="2"/>
            </a:pPr>
            <a:endParaRPr lang="tr-TR" altLang="tr-TR" sz="1200" b="1" dirty="0">
              <a:solidFill>
                <a:schemeClr val="tx2">
                  <a:lumMod val="50000"/>
                </a:schemeClr>
              </a:solidFill>
              <a:latin typeface="Comic Sans MS" pitchFamily="66" charset="0"/>
            </a:endParaRPr>
          </a:p>
          <a:p>
            <a:pPr marL="0" indent="0"/>
            <a:r>
              <a:rPr lang="tr-TR" altLang="tr-TR" sz="1400" b="1" dirty="0">
                <a:solidFill>
                  <a:schemeClr val="tx1">
                    <a:lumMod val="95000"/>
                    <a:lumOff val="5000"/>
                  </a:schemeClr>
                </a:solidFill>
                <a:latin typeface="Arial" pitchFamily="34" charset="0"/>
              </a:rPr>
              <a:t>Risklerin tespit et</a:t>
            </a:r>
          </a:p>
          <a:p>
            <a:pPr>
              <a:buFontTx/>
              <a:buChar char="•"/>
            </a:pPr>
            <a:r>
              <a:rPr lang="tr-TR" altLang="tr-TR" sz="1200" dirty="0">
                <a:solidFill>
                  <a:schemeClr val="tx1">
                    <a:lumMod val="95000"/>
                    <a:lumOff val="5000"/>
                  </a:schemeClr>
                </a:solidFill>
                <a:latin typeface="Arial" pitchFamily="34" charset="0"/>
              </a:rPr>
              <a:t>Ne olabilir?</a:t>
            </a:r>
          </a:p>
          <a:p>
            <a:pPr>
              <a:buFontTx/>
              <a:buChar char="•"/>
            </a:pPr>
            <a:r>
              <a:rPr lang="tr-TR" altLang="tr-TR" sz="1200" dirty="0">
                <a:solidFill>
                  <a:schemeClr val="tx1">
                    <a:lumMod val="95000"/>
                    <a:lumOff val="5000"/>
                  </a:schemeClr>
                </a:solidFill>
                <a:latin typeface="Arial" pitchFamily="34" charset="0"/>
              </a:rPr>
              <a:t>Nasıl olabilir?</a:t>
            </a:r>
          </a:p>
          <a:p>
            <a:pPr marL="0" indent="0"/>
            <a:r>
              <a:rPr lang="tr-TR" altLang="tr-TR" sz="1400" b="1" dirty="0">
                <a:solidFill>
                  <a:schemeClr val="tx1">
                    <a:lumMod val="95000"/>
                    <a:lumOff val="5000"/>
                  </a:schemeClr>
                </a:solidFill>
                <a:latin typeface="Arial" pitchFamily="34" charset="0"/>
              </a:rPr>
              <a:t>Risklerin değerlendir</a:t>
            </a:r>
          </a:p>
          <a:p>
            <a:pPr>
              <a:buFont typeface="Wingdings" panose="05000000000000000000" pitchFamily="2" charset="2"/>
              <a:buChar char="§"/>
            </a:pPr>
            <a:r>
              <a:rPr lang="tr-TR" altLang="tr-TR" sz="1200" dirty="0">
                <a:solidFill>
                  <a:schemeClr val="tx1">
                    <a:lumMod val="95000"/>
                    <a:lumOff val="5000"/>
                  </a:schemeClr>
                </a:solidFill>
                <a:latin typeface="Arial" pitchFamily="34" charset="0"/>
              </a:rPr>
              <a:t>Olasılığın ve etkinin belirlenmesi</a:t>
            </a:r>
          </a:p>
          <a:p>
            <a:pPr>
              <a:buFontTx/>
              <a:buChar char="•"/>
            </a:pPr>
            <a:r>
              <a:rPr lang="tr-TR" altLang="tr-TR" sz="1200" dirty="0">
                <a:solidFill>
                  <a:schemeClr val="tx1">
                    <a:lumMod val="95000"/>
                    <a:lumOff val="5000"/>
                  </a:schemeClr>
                </a:solidFill>
                <a:latin typeface="Arial" pitchFamily="34" charset="0"/>
              </a:rPr>
              <a:t>Risk seviyesinin belirlenmesi</a:t>
            </a:r>
          </a:p>
          <a:p>
            <a:pPr marL="457200" lvl="1" indent="0"/>
            <a:r>
              <a:rPr lang="tr-TR" altLang="tr-TR" sz="1200" dirty="0">
                <a:solidFill>
                  <a:schemeClr val="tx1">
                    <a:lumMod val="95000"/>
                    <a:lumOff val="5000"/>
                  </a:schemeClr>
                </a:solidFill>
                <a:latin typeface="Arial" pitchFamily="34" charset="0"/>
              </a:rPr>
              <a:t>Risklerin </a:t>
            </a:r>
            <a:r>
              <a:rPr lang="tr-TR" altLang="tr-TR" sz="1200" dirty="0" err="1">
                <a:solidFill>
                  <a:schemeClr val="tx1">
                    <a:lumMod val="95000"/>
                    <a:lumOff val="5000"/>
                  </a:schemeClr>
                </a:solidFill>
                <a:latin typeface="Arial" pitchFamily="34" charset="0"/>
              </a:rPr>
              <a:t>önceliklendirilmesi</a:t>
            </a:r>
            <a:endParaRPr lang="tr-TR" altLang="tr-TR" sz="1200" dirty="0">
              <a:solidFill>
                <a:schemeClr val="tx1">
                  <a:lumMod val="95000"/>
                  <a:lumOff val="5000"/>
                </a:schemeClr>
              </a:solidFill>
              <a:latin typeface="Arial" pitchFamily="34" charset="0"/>
            </a:endParaRPr>
          </a:p>
          <a:p>
            <a:pPr algn="ctr"/>
            <a:endParaRPr lang="en-US" altLang="tr-TR" sz="1200" dirty="0">
              <a:latin typeface="Comic Sans MS" pitchFamily="66" charset="0"/>
            </a:endParaRPr>
          </a:p>
        </p:txBody>
      </p:sp>
      <p:sp>
        <p:nvSpPr>
          <p:cNvPr id="85052" name="Line 60"/>
          <p:cNvSpPr>
            <a:spLocks noChangeShapeType="1"/>
          </p:cNvSpPr>
          <p:nvPr/>
        </p:nvSpPr>
        <p:spPr bwMode="auto">
          <a:xfrm>
            <a:off x="5715000" y="2971800"/>
            <a:ext cx="3810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dirty="0">
              <a:latin typeface="Arial" pitchFamily="34" charset="0"/>
            </a:endParaRPr>
          </a:p>
        </p:txBody>
      </p:sp>
      <p:sp>
        <p:nvSpPr>
          <p:cNvPr id="85053" name="Rectangle 61"/>
          <p:cNvSpPr>
            <a:spLocks noChangeArrowheads="1"/>
          </p:cNvSpPr>
          <p:nvPr/>
        </p:nvSpPr>
        <p:spPr bwMode="auto">
          <a:xfrm>
            <a:off x="6096000" y="2286000"/>
            <a:ext cx="2133600" cy="990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371600" indent="-457200">
              <a:defRPr sz="2400">
                <a:solidFill>
                  <a:schemeClr val="tx1"/>
                </a:solidFill>
                <a:latin typeface="Times New Roman" pitchFamily="18" charset="0"/>
              </a:defRPr>
            </a:lvl3pPr>
            <a:lvl4pPr marL="1828800" indent="-457200">
              <a:defRPr sz="2400">
                <a:solidFill>
                  <a:schemeClr val="tx1"/>
                </a:solidFill>
                <a:latin typeface="Times New Roman" pitchFamily="18" charset="0"/>
              </a:defRPr>
            </a:lvl4pPr>
            <a:lvl5pPr marL="2286000" indent="-457200">
              <a:defRPr sz="2400">
                <a:solidFill>
                  <a:schemeClr val="tx1"/>
                </a:solidFill>
                <a:latin typeface="Times New Roman" pitchFamily="18" charset="0"/>
              </a:defRPr>
            </a:lvl5pPr>
            <a:lvl6pPr marL="2743200" indent="-457200" fontAlgn="base">
              <a:spcBef>
                <a:spcPct val="0"/>
              </a:spcBef>
              <a:spcAft>
                <a:spcPct val="0"/>
              </a:spcAft>
              <a:defRPr sz="2400">
                <a:solidFill>
                  <a:schemeClr val="tx1"/>
                </a:solidFill>
                <a:latin typeface="Times New Roman" pitchFamily="18" charset="0"/>
              </a:defRPr>
            </a:lvl6pPr>
            <a:lvl7pPr marL="3200400" indent="-457200" fontAlgn="base">
              <a:spcBef>
                <a:spcPct val="0"/>
              </a:spcBef>
              <a:spcAft>
                <a:spcPct val="0"/>
              </a:spcAft>
              <a:defRPr sz="2400">
                <a:solidFill>
                  <a:schemeClr val="tx1"/>
                </a:solidFill>
                <a:latin typeface="Times New Roman" pitchFamily="18" charset="0"/>
              </a:defRPr>
            </a:lvl7pPr>
            <a:lvl8pPr marL="3657600" indent="-457200" fontAlgn="base">
              <a:spcBef>
                <a:spcPct val="0"/>
              </a:spcBef>
              <a:spcAft>
                <a:spcPct val="0"/>
              </a:spcAft>
              <a:defRPr sz="2400">
                <a:solidFill>
                  <a:schemeClr val="tx1"/>
                </a:solidFill>
                <a:latin typeface="Times New Roman" pitchFamily="18" charset="0"/>
              </a:defRPr>
            </a:lvl8pPr>
            <a:lvl9pPr marL="4114800" indent="-457200" fontAlgn="base">
              <a:spcBef>
                <a:spcPct val="0"/>
              </a:spcBef>
              <a:spcAft>
                <a:spcPct val="0"/>
              </a:spcAft>
              <a:defRPr sz="2400">
                <a:solidFill>
                  <a:schemeClr val="tx1"/>
                </a:solidFill>
                <a:latin typeface="Times New Roman" pitchFamily="18" charset="0"/>
              </a:defRPr>
            </a:lvl9pPr>
          </a:lstStyle>
          <a:p>
            <a:pPr>
              <a:buFontTx/>
              <a:buAutoNum type="arabicPeriod" startAt="6"/>
            </a:pPr>
            <a:endParaRPr lang="tr-TR" altLang="tr-TR" sz="1000" b="1" dirty="0">
              <a:latin typeface="Comic Sans MS" pitchFamily="66" charset="0"/>
            </a:endParaRPr>
          </a:p>
          <a:p>
            <a:pPr marL="0" indent="0"/>
            <a:r>
              <a:rPr lang="tr-TR" altLang="tr-TR" sz="1400" b="1" dirty="0">
                <a:latin typeface="Arial" pitchFamily="34" charset="0"/>
              </a:rPr>
              <a:t>Mevcut kontrolleri incele ve değerlendir.</a:t>
            </a:r>
          </a:p>
        </p:txBody>
      </p:sp>
      <p:sp>
        <p:nvSpPr>
          <p:cNvPr id="85055" name="AutoShape 63"/>
          <p:cNvSpPr>
            <a:spLocks noChangeArrowheads="1"/>
          </p:cNvSpPr>
          <p:nvPr/>
        </p:nvSpPr>
        <p:spPr bwMode="auto">
          <a:xfrm>
            <a:off x="6477000" y="3429000"/>
            <a:ext cx="1371600" cy="914400"/>
          </a:xfrm>
          <a:prstGeom prst="flowChartDecision">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altLang="tr-TR" sz="1000" dirty="0">
                <a:solidFill>
                  <a:schemeClr val="tx1">
                    <a:lumMod val="95000"/>
                    <a:lumOff val="5000"/>
                  </a:schemeClr>
                </a:solidFill>
                <a:latin typeface="Arial" pitchFamily="34" charset="0"/>
              </a:rPr>
              <a:t>Bu seviye kabul edilebilir mi?</a:t>
            </a:r>
            <a:endParaRPr lang="en-US" altLang="tr-TR" sz="1000" dirty="0">
              <a:solidFill>
                <a:schemeClr val="tx1">
                  <a:lumMod val="95000"/>
                  <a:lumOff val="5000"/>
                </a:schemeClr>
              </a:solidFill>
              <a:latin typeface="Arial" pitchFamily="34" charset="0"/>
            </a:endParaRPr>
          </a:p>
        </p:txBody>
      </p:sp>
      <p:sp>
        <p:nvSpPr>
          <p:cNvPr id="85056" name="Text Box 64"/>
          <p:cNvSpPr txBox="1">
            <a:spLocks noChangeArrowheads="1"/>
          </p:cNvSpPr>
          <p:nvPr/>
        </p:nvSpPr>
        <p:spPr bwMode="auto">
          <a:xfrm>
            <a:off x="1066800" y="160020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tr-TR" sz="2400" dirty="0">
                <a:latin typeface="Arial" pitchFamily="34" charset="0"/>
              </a:rPr>
              <a:t>Süreçler</a:t>
            </a:r>
            <a:endParaRPr lang="en-US" altLang="tr-TR" sz="2400" dirty="0">
              <a:latin typeface="Arial" pitchFamily="34" charset="0"/>
            </a:endParaRPr>
          </a:p>
        </p:txBody>
      </p:sp>
      <p:sp>
        <p:nvSpPr>
          <p:cNvPr id="85057" name="Text Box 65"/>
          <p:cNvSpPr txBox="1">
            <a:spLocks noChangeArrowheads="1"/>
          </p:cNvSpPr>
          <p:nvPr/>
        </p:nvSpPr>
        <p:spPr bwMode="auto">
          <a:xfrm>
            <a:off x="3581400" y="1600200"/>
            <a:ext cx="175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tr-TR" sz="2400" dirty="0">
                <a:latin typeface="Arial" pitchFamily="34" charset="0"/>
              </a:rPr>
              <a:t>Riskler</a:t>
            </a:r>
            <a:endParaRPr lang="en-US" altLang="tr-TR" sz="2400" dirty="0">
              <a:latin typeface="Arial" pitchFamily="34" charset="0"/>
            </a:endParaRPr>
          </a:p>
        </p:txBody>
      </p:sp>
      <p:sp>
        <p:nvSpPr>
          <p:cNvPr id="85058" name="Text Box 66"/>
          <p:cNvSpPr txBox="1">
            <a:spLocks noChangeArrowheads="1"/>
          </p:cNvSpPr>
          <p:nvPr/>
        </p:nvSpPr>
        <p:spPr bwMode="auto">
          <a:xfrm>
            <a:off x="6705600" y="17526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tr-TR" altLang="tr-TR" sz="2400">
              <a:latin typeface="Tahoma" pitchFamily="34" charset="0"/>
            </a:endParaRPr>
          </a:p>
        </p:txBody>
      </p:sp>
      <p:sp>
        <p:nvSpPr>
          <p:cNvPr id="85059" name="Text Box 67"/>
          <p:cNvSpPr txBox="1">
            <a:spLocks noChangeArrowheads="1"/>
          </p:cNvSpPr>
          <p:nvPr/>
        </p:nvSpPr>
        <p:spPr bwMode="auto">
          <a:xfrm>
            <a:off x="6104586" y="1752600"/>
            <a:ext cx="229242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tr-TR" altLang="tr-TR" sz="2000" dirty="0">
                <a:latin typeface="Arial" pitchFamily="34" charset="0"/>
              </a:rPr>
              <a:t>Mevcut Kontroller</a:t>
            </a:r>
            <a:endParaRPr lang="en-US" altLang="tr-TR" sz="2000" dirty="0">
              <a:latin typeface="Arial" pitchFamily="34" charset="0"/>
            </a:endParaRPr>
          </a:p>
        </p:txBody>
      </p:sp>
      <p:cxnSp>
        <p:nvCxnSpPr>
          <p:cNvPr id="85061" name="AutoShape 69"/>
          <p:cNvCxnSpPr>
            <a:cxnSpLocks noChangeShapeType="1"/>
            <a:stCxn id="85053" idx="3"/>
            <a:endCxn id="85055" idx="3"/>
          </p:cNvCxnSpPr>
          <p:nvPr/>
        </p:nvCxnSpPr>
        <p:spPr bwMode="auto">
          <a:xfrm flipH="1">
            <a:off x="7848600" y="2781300"/>
            <a:ext cx="381000" cy="1104900"/>
          </a:xfrm>
          <a:prstGeom prst="bentConnector3">
            <a:avLst>
              <a:gd name="adj1" fmla="val -6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5062" name="AutoShape 70"/>
          <p:cNvCxnSpPr>
            <a:cxnSpLocks noChangeShapeType="1"/>
            <a:stCxn id="85055" idx="1"/>
            <a:endCxn id="85064" idx="3"/>
          </p:cNvCxnSpPr>
          <p:nvPr/>
        </p:nvCxnSpPr>
        <p:spPr bwMode="auto">
          <a:xfrm rot="10800000" flipV="1">
            <a:off x="5486400" y="3886200"/>
            <a:ext cx="990600" cy="228600"/>
          </a:xfrm>
          <a:prstGeom prst="bentConnector3">
            <a:avLst>
              <a:gd name="adj1" fmla="val 5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5063" name="Text Box 71"/>
          <p:cNvSpPr txBox="1">
            <a:spLocks noChangeArrowheads="1"/>
          </p:cNvSpPr>
          <p:nvPr/>
        </p:nvSpPr>
        <p:spPr bwMode="auto">
          <a:xfrm>
            <a:off x="6019800" y="3657600"/>
            <a:ext cx="609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tr-TR" sz="1000" dirty="0">
                <a:latin typeface="Arial" pitchFamily="34" charset="0"/>
              </a:rPr>
              <a:t>Evet</a:t>
            </a:r>
            <a:endParaRPr lang="en-US" altLang="tr-TR" sz="1000" dirty="0">
              <a:latin typeface="Arial" pitchFamily="34" charset="0"/>
            </a:endParaRPr>
          </a:p>
        </p:txBody>
      </p:sp>
      <p:sp>
        <p:nvSpPr>
          <p:cNvPr id="85064" name="Rectangle 72"/>
          <p:cNvSpPr>
            <a:spLocks noChangeArrowheads="1"/>
          </p:cNvSpPr>
          <p:nvPr/>
        </p:nvSpPr>
        <p:spPr bwMode="auto">
          <a:xfrm>
            <a:off x="3505200" y="3962400"/>
            <a:ext cx="1981200" cy="304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altLang="tr-TR" sz="1400" b="1" dirty="0">
                <a:solidFill>
                  <a:schemeClr val="tx2">
                    <a:lumMod val="50000"/>
                  </a:schemeClr>
                </a:solidFill>
                <a:latin typeface="Arial" pitchFamily="34" charset="0"/>
              </a:rPr>
              <a:t>İzle ve Gözden geçir</a:t>
            </a:r>
            <a:endParaRPr lang="en-US" altLang="tr-TR" sz="1400" b="1" dirty="0">
              <a:solidFill>
                <a:schemeClr val="tx2">
                  <a:lumMod val="50000"/>
                </a:schemeClr>
              </a:solidFill>
              <a:latin typeface="Arial" pitchFamily="34" charset="0"/>
            </a:endParaRPr>
          </a:p>
        </p:txBody>
      </p:sp>
      <p:cxnSp>
        <p:nvCxnSpPr>
          <p:cNvPr id="85065" name="AutoShape 73"/>
          <p:cNvCxnSpPr>
            <a:cxnSpLocks noChangeShapeType="1"/>
            <a:stCxn id="85064" idx="1"/>
            <a:endCxn id="85049" idx="1"/>
          </p:cNvCxnSpPr>
          <p:nvPr/>
        </p:nvCxnSpPr>
        <p:spPr bwMode="auto">
          <a:xfrm rot="10800000">
            <a:off x="3048000" y="2933700"/>
            <a:ext cx="457200" cy="1181100"/>
          </a:xfrm>
          <a:prstGeom prst="bentConnector3">
            <a:avLst>
              <a:gd name="adj1" fmla="val 15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5066" name="AutoShape 74"/>
          <p:cNvCxnSpPr>
            <a:cxnSpLocks noChangeShapeType="1"/>
            <a:stCxn id="85055" idx="2"/>
            <a:endCxn id="85068" idx="0"/>
          </p:cNvCxnSpPr>
          <p:nvPr/>
        </p:nvCxnSpPr>
        <p:spPr bwMode="auto">
          <a:xfrm rot="16200000" flipH="1">
            <a:off x="7562850" y="3943350"/>
            <a:ext cx="609600" cy="1409700"/>
          </a:xfrm>
          <a:prstGeom prst="bentConnector3">
            <a:avLst>
              <a:gd name="adj1" fmla="val 5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5067" name="Text Box 75"/>
          <p:cNvSpPr txBox="1">
            <a:spLocks noChangeArrowheads="1"/>
          </p:cNvSpPr>
          <p:nvPr/>
        </p:nvSpPr>
        <p:spPr bwMode="auto">
          <a:xfrm>
            <a:off x="7239000" y="4419600"/>
            <a:ext cx="609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tr-TR" sz="1000" dirty="0">
                <a:latin typeface="Arial" pitchFamily="34" charset="0"/>
              </a:rPr>
              <a:t>Hayır</a:t>
            </a:r>
            <a:endParaRPr lang="en-US" altLang="tr-TR" sz="1000" dirty="0">
              <a:latin typeface="Arial" pitchFamily="34" charset="0"/>
            </a:endParaRPr>
          </a:p>
        </p:txBody>
      </p:sp>
      <p:sp>
        <p:nvSpPr>
          <p:cNvPr id="85068" name="Rectangle 76"/>
          <p:cNvSpPr>
            <a:spLocks noChangeArrowheads="1"/>
          </p:cNvSpPr>
          <p:nvPr/>
        </p:nvSpPr>
        <p:spPr bwMode="auto">
          <a:xfrm>
            <a:off x="8001000" y="4953000"/>
            <a:ext cx="1143000" cy="685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371600" indent="-457200">
              <a:defRPr sz="2400">
                <a:solidFill>
                  <a:schemeClr val="tx1"/>
                </a:solidFill>
                <a:latin typeface="Times New Roman" pitchFamily="18" charset="0"/>
              </a:defRPr>
            </a:lvl3pPr>
            <a:lvl4pPr marL="1828800" indent="-457200">
              <a:defRPr sz="2400">
                <a:solidFill>
                  <a:schemeClr val="tx1"/>
                </a:solidFill>
                <a:latin typeface="Times New Roman" pitchFamily="18" charset="0"/>
              </a:defRPr>
            </a:lvl4pPr>
            <a:lvl5pPr marL="2286000" indent="-457200">
              <a:defRPr sz="2400">
                <a:solidFill>
                  <a:schemeClr val="tx1"/>
                </a:solidFill>
                <a:latin typeface="Times New Roman" pitchFamily="18" charset="0"/>
              </a:defRPr>
            </a:lvl5pPr>
            <a:lvl6pPr marL="2743200" indent="-457200" fontAlgn="base">
              <a:spcBef>
                <a:spcPct val="0"/>
              </a:spcBef>
              <a:spcAft>
                <a:spcPct val="0"/>
              </a:spcAft>
              <a:defRPr sz="2400">
                <a:solidFill>
                  <a:schemeClr val="tx1"/>
                </a:solidFill>
                <a:latin typeface="Times New Roman" pitchFamily="18" charset="0"/>
              </a:defRPr>
            </a:lvl6pPr>
            <a:lvl7pPr marL="3200400" indent="-457200" fontAlgn="base">
              <a:spcBef>
                <a:spcPct val="0"/>
              </a:spcBef>
              <a:spcAft>
                <a:spcPct val="0"/>
              </a:spcAft>
              <a:defRPr sz="2400">
                <a:solidFill>
                  <a:schemeClr val="tx1"/>
                </a:solidFill>
                <a:latin typeface="Times New Roman" pitchFamily="18" charset="0"/>
              </a:defRPr>
            </a:lvl7pPr>
            <a:lvl8pPr marL="3657600" indent="-457200" fontAlgn="base">
              <a:spcBef>
                <a:spcPct val="0"/>
              </a:spcBef>
              <a:spcAft>
                <a:spcPct val="0"/>
              </a:spcAft>
              <a:defRPr sz="2400">
                <a:solidFill>
                  <a:schemeClr val="tx1"/>
                </a:solidFill>
                <a:latin typeface="Times New Roman" pitchFamily="18" charset="0"/>
              </a:defRPr>
            </a:lvl8pPr>
            <a:lvl9pPr marL="4114800" indent="-457200" fontAlgn="base">
              <a:spcBef>
                <a:spcPct val="0"/>
              </a:spcBef>
              <a:spcAft>
                <a:spcPct val="0"/>
              </a:spcAft>
              <a:defRPr sz="2400">
                <a:solidFill>
                  <a:schemeClr val="tx1"/>
                </a:solidFill>
                <a:latin typeface="Times New Roman" pitchFamily="18" charset="0"/>
              </a:defRPr>
            </a:lvl9pPr>
          </a:lstStyle>
          <a:p>
            <a:pPr algn="just"/>
            <a:r>
              <a:rPr lang="tr-TR" altLang="tr-TR" sz="1200" b="1" dirty="0">
                <a:solidFill>
                  <a:schemeClr val="tx2">
                    <a:lumMod val="50000"/>
                  </a:schemeClr>
                </a:solidFill>
                <a:latin typeface="Arial" pitchFamily="34" charset="0"/>
              </a:rPr>
              <a:t>Risklere cevap</a:t>
            </a:r>
          </a:p>
          <a:p>
            <a:pPr algn="just"/>
            <a:r>
              <a:rPr lang="tr-TR" altLang="tr-TR" sz="1200" b="1" dirty="0">
                <a:solidFill>
                  <a:schemeClr val="tx2">
                    <a:lumMod val="50000"/>
                  </a:schemeClr>
                </a:solidFill>
                <a:latin typeface="Arial" pitchFamily="34" charset="0"/>
              </a:rPr>
              <a:t>ver</a:t>
            </a:r>
            <a:endParaRPr lang="en-US" altLang="tr-TR" sz="1200" b="1" dirty="0">
              <a:solidFill>
                <a:schemeClr val="tx2">
                  <a:lumMod val="50000"/>
                </a:schemeClr>
              </a:solidFill>
              <a:latin typeface="Arial" pitchFamily="34" charset="0"/>
            </a:endParaRPr>
          </a:p>
        </p:txBody>
      </p:sp>
      <p:cxnSp>
        <p:nvCxnSpPr>
          <p:cNvPr id="85069" name="AutoShape 77"/>
          <p:cNvCxnSpPr>
            <a:cxnSpLocks noChangeShapeType="1"/>
            <a:stCxn id="85068" idx="1"/>
            <a:endCxn id="85070" idx="3"/>
          </p:cNvCxnSpPr>
          <p:nvPr/>
        </p:nvCxnSpPr>
        <p:spPr bwMode="auto">
          <a:xfrm rot="10800000">
            <a:off x="7620000" y="4838700"/>
            <a:ext cx="381000" cy="457200"/>
          </a:xfrm>
          <a:prstGeom prst="bentConnector3">
            <a:avLst>
              <a:gd name="adj1" fmla="val 5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5070" name="Rectangle 78"/>
          <p:cNvSpPr>
            <a:spLocks noChangeArrowheads="1"/>
          </p:cNvSpPr>
          <p:nvPr/>
        </p:nvSpPr>
        <p:spPr bwMode="auto">
          <a:xfrm>
            <a:off x="6324600" y="4724400"/>
            <a:ext cx="1295400" cy="228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altLang="tr-TR" sz="1000" dirty="0">
                <a:latin typeface="Arial" pitchFamily="34" charset="0"/>
              </a:rPr>
              <a:t>Kaçın</a:t>
            </a:r>
            <a:endParaRPr lang="en-US" altLang="tr-TR" sz="1000" dirty="0">
              <a:latin typeface="Arial" pitchFamily="34" charset="0"/>
            </a:endParaRPr>
          </a:p>
        </p:txBody>
      </p:sp>
      <p:sp>
        <p:nvSpPr>
          <p:cNvPr id="85071" name="Rectangle 79"/>
          <p:cNvSpPr>
            <a:spLocks noChangeArrowheads="1"/>
          </p:cNvSpPr>
          <p:nvPr/>
        </p:nvSpPr>
        <p:spPr bwMode="auto">
          <a:xfrm>
            <a:off x="6324600" y="5029200"/>
            <a:ext cx="1295400"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tr-TR" altLang="tr-TR" sz="1000" dirty="0">
                <a:latin typeface="Arial" pitchFamily="34" charset="0"/>
              </a:rPr>
              <a:t>Bir kısmını/ tümünü paylaş</a:t>
            </a:r>
            <a:endParaRPr lang="en-US" altLang="tr-TR" sz="1000" dirty="0">
              <a:latin typeface="Arial" pitchFamily="34" charset="0"/>
            </a:endParaRPr>
          </a:p>
        </p:txBody>
      </p:sp>
      <p:sp>
        <p:nvSpPr>
          <p:cNvPr id="85072" name="Rectangle 80"/>
          <p:cNvSpPr>
            <a:spLocks noChangeArrowheads="1"/>
          </p:cNvSpPr>
          <p:nvPr/>
        </p:nvSpPr>
        <p:spPr bwMode="auto">
          <a:xfrm>
            <a:off x="6324600" y="5486400"/>
            <a:ext cx="1295400" cy="55617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ctr"/>
            <a:r>
              <a:rPr lang="tr-TR" altLang="tr-TR" sz="1000" dirty="0">
                <a:latin typeface="Arial" pitchFamily="34" charset="0"/>
              </a:rPr>
              <a:t>Etkisini/olasılığını azalt </a:t>
            </a:r>
            <a:r>
              <a:rPr lang="tr-TR" altLang="tr-TR" sz="1000" b="1" dirty="0">
                <a:solidFill>
                  <a:srgbClr val="C00000"/>
                </a:solidFill>
                <a:latin typeface="Arial" pitchFamily="34" charset="0"/>
              </a:rPr>
              <a:t>(ek kontroller</a:t>
            </a:r>
            <a:r>
              <a:rPr lang="tr-TR" altLang="tr-TR" sz="1000" dirty="0">
                <a:latin typeface="Arial" pitchFamily="34" charset="0"/>
              </a:rPr>
              <a:t>)</a:t>
            </a:r>
            <a:endParaRPr lang="en-US" altLang="tr-TR" sz="1000" dirty="0">
              <a:latin typeface="Arial" pitchFamily="34" charset="0"/>
            </a:endParaRPr>
          </a:p>
        </p:txBody>
      </p:sp>
      <p:sp>
        <p:nvSpPr>
          <p:cNvPr id="85077" name="AutoShape 85"/>
          <p:cNvSpPr>
            <a:spLocks noChangeArrowheads="1"/>
          </p:cNvSpPr>
          <p:nvPr/>
        </p:nvSpPr>
        <p:spPr bwMode="auto">
          <a:xfrm>
            <a:off x="6324600" y="5943600"/>
            <a:ext cx="1295400" cy="254000"/>
          </a:xfrm>
          <a:prstGeom prst="flowChart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pPr algn="ctr"/>
            <a:r>
              <a:rPr lang="tr-TR" altLang="tr-TR" sz="1000" dirty="0">
                <a:latin typeface="Arial" pitchFamily="34" charset="0"/>
              </a:rPr>
              <a:t>Kabullen</a:t>
            </a:r>
            <a:endParaRPr lang="en-US" altLang="tr-TR" sz="1000" dirty="0">
              <a:latin typeface="Arial" pitchFamily="34" charset="0"/>
            </a:endParaRPr>
          </a:p>
        </p:txBody>
      </p:sp>
      <p:cxnSp>
        <p:nvCxnSpPr>
          <p:cNvPr id="85078" name="AutoShape 86"/>
          <p:cNvCxnSpPr>
            <a:cxnSpLocks noChangeShapeType="1"/>
            <a:stCxn id="85068" idx="1"/>
            <a:endCxn id="85071" idx="3"/>
          </p:cNvCxnSpPr>
          <p:nvPr/>
        </p:nvCxnSpPr>
        <p:spPr bwMode="auto">
          <a:xfrm rot="10800000">
            <a:off x="7620000" y="5232400"/>
            <a:ext cx="381000" cy="63500"/>
          </a:xfrm>
          <a:prstGeom prst="bentConnector3">
            <a:avLst>
              <a:gd name="adj1" fmla="val 5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5079" name="AutoShape 87"/>
          <p:cNvCxnSpPr>
            <a:cxnSpLocks noChangeShapeType="1"/>
            <a:stCxn id="85068" idx="1"/>
            <a:endCxn id="85072" idx="3"/>
          </p:cNvCxnSpPr>
          <p:nvPr/>
        </p:nvCxnSpPr>
        <p:spPr bwMode="auto">
          <a:xfrm rot="10800000" flipV="1">
            <a:off x="7620000" y="5295900"/>
            <a:ext cx="381000" cy="468590"/>
          </a:xfrm>
          <a:prstGeom prst="bentConnector3">
            <a:avLst>
              <a:gd name="adj1" fmla="val 5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5080" name="AutoShape 88"/>
          <p:cNvCxnSpPr>
            <a:cxnSpLocks noChangeShapeType="1"/>
            <a:stCxn id="85068" idx="1"/>
            <a:endCxn id="85077" idx="3"/>
          </p:cNvCxnSpPr>
          <p:nvPr/>
        </p:nvCxnSpPr>
        <p:spPr bwMode="auto">
          <a:xfrm rot="10800000" flipV="1">
            <a:off x="7620000" y="5295900"/>
            <a:ext cx="381000" cy="774700"/>
          </a:xfrm>
          <a:prstGeom prst="bentConnector3">
            <a:avLst>
              <a:gd name="adj1" fmla="val 5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5081" name="Rectangle 89"/>
          <p:cNvSpPr>
            <a:spLocks noChangeArrowheads="1"/>
          </p:cNvSpPr>
          <p:nvPr/>
        </p:nvSpPr>
        <p:spPr bwMode="auto">
          <a:xfrm>
            <a:off x="4419600" y="4648200"/>
            <a:ext cx="1676400" cy="3715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tr-TR" dirty="0">
              <a:latin typeface="Arial" pitchFamily="34" charset="0"/>
            </a:endParaRPr>
          </a:p>
        </p:txBody>
      </p:sp>
      <p:sp>
        <p:nvSpPr>
          <p:cNvPr id="85082" name="Rectangle 90"/>
          <p:cNvSpPr>
            <a:spLocks noChangeArrowheads="1"/>
          </p:cNvSpPr>
          <p:nvPr/>
        </p:nvSpPr>
        <p:spPr bwMode="auto">
          <a:xfrm>
            <a:off x="4495800" y="4724400"/>
            <a:ext cx="1524000"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pPr algn="ctr"/>
            <a:r>
              <a:rPr lang="tr-TR" altLang="tr-TR" sz="1000" dirty="0">
                <a:latin typeface="Arial" pitchFamily="34" charset="0"/>
              </a:rPr>
              <a:t>Fayda ve maliyetleri değerlendir</a:t>
            </a:r>
            <a:endParaRPr lang="en-US" altLang="tr-TR" sz="1000" dirty="0">
              <a:latin typeface="Arial" pitchFamily="34" charset="0"/>
            </a:endParaRPr>
          </a:p>
        </p:txBody>
      </p:sp>
      <p:sp>
        <p:nvSpPr>
          <p:cNvPr id="85083" name="Rectangle 91"/>
          <p:cNvSpPr>
            <a:spLocks noChangeArrowheads="1"/>
          </p:cNvSpPr>
          <p:nvPr/>
        </p:nvSpPr>
        <p:spPr bwMode="auto">
          <a:xfrm>
            <a:off x="4495800" y="5168900"/>
            <a:ext cx="1524000" cy="40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pPr algn="ctr"/>
            <a:r>
              <a:rPr lang="tr-TR" altLang="tr-TR" sz="1000" dirty="0">
                <a:latin typeface="Arial" pitchFamily="34" charset="0"/>
              </a:rPr>
              <a:t>İyileştirme stratejileri öner</a:t>
            </a:r>
            <a:endParaRPr lang="en-US" altLang="tr-TR" sz="1000" dirty="0">
              <a:latin typeface="Arial" pitchFamily="34" charset="0"/>
            </a:endParaRPr>
          </a:p>
        </p:txBody>
      </p:sp>
      <p:sp>
        <p:nvSpPr>
          <p:cNvPr id="85084" name="Rectangle 92"/>
          <p:cNvSpPr>
            <a:spLocks noChangeArrowheads="1"/>
          </p:cNvSpPr>
          <p:nvPr/>
        </p:nvSpPr>
        <p:spPr bwMode="auto">
          <a:xfrm>
            <a:off x="4495800" y="5638800"/>
            <a:ext cx="1524000" cy="55617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pPr algn="ctr"/>
            <a:r>
              <a:rPr lang="tr-TR" altLang="tr-TR" sz="1000" dirty="0">
                <a:latin typeface="Arial" pitchFamily="34" charset="0"/>
              </a:rPr>
              <a:t>İyileştirme stratejileri seç</a:t>
            </a:r>
          </a:p>
          <a:p>
            <a:pPr algn="ctr"/>
            <a:r>
              <a:rPr lang="tr-TR" altLang="tr-TR" sz="1000" dirty="0">
                <a:latin typeface="Arial" pitchFamily="34" charset="0"/>
              </a:rPr>
              <a:t>(Yönetici)</a:t>
            </a:r>
            <a:endParaRPr lang="en-US" altLang="tr-TR" sz="1000" dirty="0">
              <a:latin typeface="Arial" pitchFamily="34" charset="0"/>
            </a:endParaRPr>
          </a:p>
        </p:txBody>
      </p:sp>
      <p:sp>
        <p:nvSpPr>
          <p:cNvPr id="85086" name="Line 94"/>
          <p:cNvSpPr>
            <a:spLocks noChangeShapeType="1"/>
          </p:cNvSpPr>
          <p:nvPr/>
        </p:nvSpPr>
        <p:spPr bwMode="auto">
          <a:xfrm flipH="1">
            <a:off x="6096000" y="4876800"/>
            <a:ext cx="2286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tr-TR" dirty="0">
              <a:latin typeface="Arial" pitchFamily="34" charset="0"/>
            </a:endParaRPr>
          </a:p>
        </p:txBody>
      </p:sp>
      <p:sp>
        <p:nvSpPr>
          <p:cNvPr id="85087" name="Line 95"/>
          <p:cNvSpPr>
            <a:spLocks noChangeShapeType="1"/>
          </p:cNvSpPr>
          <p:nvPr/>
        </p:nvSpPr>
        <p:spPr bwMode="auto">
          <a:xfrm flipH="1">
            <a:off x="6096000" y="5257800"/>
            <a:ext cx="2286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tr-TR" dirty="0">
              <a:latin typeface="Arial" pitchFamily="34" charset="0"/>
            </a:endParaRPr>
          </a:p>
        </p:txBody>
      </p:sp>
      <p:sp>
        <p:nvSpPr>
          <p:cNvPr id="85088" name="Line 96"/>
          <p:cNvSpPr>
            <a:spLocks noChangeShapeType="1"/>
          </p:cNvSpPr>
          <p:nvPr/>
        </p:nvSpPr>
        <p:spPr bwMode="auto">
          <a:xfrm flipH="1">
            <a:off x="6096000" y="5715000"/>
            <a:ext cx="2286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tr-TR" dirty="0">
              <a:latin typeface="Arial" pitchFamily="34" charset="0"/>
            </a:endParaRPr>
          </a:p>
        </p:txBody>
      </p:sp>
      <p:sp>
        <p:nvSpPr>
          <p:cNvPr id="85089" name="Line 97"/>
          <p:cNvSpPr>
            <a:spLocks noChangeShapeType="1"/>
          </p:cNvSpPr>
          <p:nvPr/>
        </p:nvSpPr>
        <p:spPr bwMode="auto">
          <a:xfrm flipH="1">
            <a:off x="6096000" y="6019800"/>
            <a:ext cx="2286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tr-TR" dirty="0">
              <a:latin typeface="Arial" pitchFamily="34" charset="0"/>
            </a:endParaRPr>
          </a:p>
        </p:txBody>
      </p:sp>
      <p:sp>
        <p:nvSpPr>
          <p:cNvPr id="85090" name="Rectangle 98"/>
          <p:cNvSpPr>
            <a:spLocks noChangeArrowheads="1"/>
          </p:cNvSpPr>
          <p:nvPr/>
        </p:nvSpPr>
        <p:spPr bwMode="auto">
          <a:xfrm>
            <a:off x="3200400" y="4648200"/>
            <a:ext cx="990600" cy="1524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r>
              <a:rPr lang="tr-TR" altLang="tr-TR" sz="1400" b="1" dirty="0">
                <a:latin typeface="Arial" pitchFamily="34" charset="0"/>
              </a:rPr>
              <a:t>Eylem Planlarını oluştur</a:t>
            </a:r>
            <a:endParaRPr lang="en-US" altLang="tr-TR" sz="1400" b="1" dirty="0">
              <a:latin typeface="Arial" pitchFamily="34" charset="0"/>
            </a:endParaRPr>
          </a:p>
        </p:txBody>
      </p:sp>
      <p:sp>
        <p:nvSpPr>
          <p:cNvPr id="85104" name="AutoShape 112"/>
          <p:cNvSpPr>
            <a:spLocks noChangeArrowheads="1"/>
          </p:cNvSpPr>
          <p:nvPr/>
        </p:nvSpPr>
        <p:spPr bwMode="auto">
          <a:xfrm>
            <a:off x="0" y="4876800"/>
            <a:ext cx="1371600" cy="1143000"/>
          </a:xfrm>
          <a:prstGeom prst="flowChartDecision">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tr-TR" altLang="tr-TR" sz="1000" dirty="0">
                <a:latin typeface="Arial" pitchFamily="34" charset="0"/>
              </a:rPr>
              <a:t>Bu seviye kabul edilebilir mi?</a:t>
            </a:r>
            <a:endParaRPr lang="en-US" altLang="tr-TR" sz="1000" dirty="0">
              <a:latin typeface="Arial" pitchFamily="34" charset="0"/>
            </a:endParaRPr>
          </a:p>
        </p:txBody>
      </p:sp>
      <p:sp>
        <p:nvSpPr>
          <p:cNvPr id="85105" name="Line 113"/>
          <p:cNvSpPr>
            <a:spLocks noChangeShapeType="1"/>
          </p:cNvSpPr>
          <p:nvPr/>
        </p:nvSpPr>
        <p:spPr bwMode="auto">
          <a:xfrm flipH="1">
            <a:off x="4191000" y="4876800"/>
            <a:ext cx="2286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tr-TR" dirty="0">
              <a:latin typeface="Arial" pitchFamily="34" charset="0"/>
            </a:endParaRPr>
          </a:p>
        </p:txBody>
      </p:sp>
      <p:sp>
        <p:nvSpPr>
          <p:cNvPr id="85106" name="Line 114"/>
          <p:cNvSpPr>
            <a:spLocks noChangeShapeType="1"/>
          </p:cNvSpPr>
          <p:nvPr/>
        </p:nvSpPr>
        <p:spPr bwMode="auto">
          <a:xfrm flipH="1">
            <a:off x="4191000" y="5257800"/>
            <a:ext cx="2286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tr-TR" dirty="0">
              <a:latin typeface="Arial" pitchFamily="34" charset="0"/>
            </a:endParaRPr>
          </a:p>
        </p:txBody>
      </p:sp>
      <p:sp>
        <p:nvSpPr>
          <p:cNvPr id="85107" name="Line 115"/>
          <p:cNvSpPr>
            <a:spLocks noChangeShapeType="1"/>
          </p:cNvSpPr>
          <p:nvPr/>
        </p:nvSpPr>
        <p:spPr bwMode="auto">
          <a:xfrm flipH="1">
            <a:off x="4191000" y="5715000"/>
            <a:ext cx="2286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tr-TR" dirty="0">
              <a:latin typeface="Arial" pitchFamily="34" charset="0"/>
            </a:endParaRPr>
          </a:p>
        </p:txBody>
      </p:sp>
      <p:sp>
        <p:nvSpPr>
          <p:cNvPr id="85108" name="Line 116"/>
          <p:cNvSpPr>
            <a:spLocks noChangeShapeType="1"/>
          </p:cNvSpPr>
          <p:nvPr/>
        </p:nvSpPr>
        <p:spPr bwMode="auto">
          <a:xfrm flipH="1">
            <a:off x="4191000" y="6019800"/>
            <a:ext cx="2286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tr-TR" dirty="0">
              <a:latin typeface="Arial" pitchFamily="34" charset="0"/>
            </a:endParaRPr>
          </a:p>
        </p:txBody>
      </p:sp>
      <p:sp>
        <p:nvSpPr>
          <p:cNvPr id="85109" name="Line 117"/>
          <p:cNvSpPr>
            <a:spLocks noChangeShapeType="1"/>
          </p:cNvSpPr>
          <p:nvPr/>
        </p:nvSpPr>
        <p:spPr bwMode="auto">
          <a:xfrm flipH="1" flipV="1">
            <a:off x="2857500" y="4876800"/>
            <a:ext cx="3429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p>
            <a:endParaRPr lang="tr-TR" dirty="0">
              <a:latin typeface="Arial" pitchFamily="34" charset="0"/>
            </a:endParaRPr>
          </a:p>
        </p:txBody>
      </p:sp>
      <p:sp>
        <p:nvSpPr>
          <p:cNvPr id="85110" name="Line 118"/>
          <p:cNvSpPr>
            <a:spLocks noChangeShapeType="1"/>
          </p:cNvSpPr>
          <p:nvPr/>
        </p:nvSpPr>
        <p:spPr bwMode="auto">
          <a:xfrm flipH="1" flipV="1">
            <a:off x="2857500" y="5232400"/>
            <a:ext cx="342900" cy="254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p>
            <a:endParaRPr lang="tr-TR" dirty="0">
              <a:latin typeface="Arial" pitchFamily="34" charset="0"/>
            </a:endParaRPr>
          </a:p>
        </p:txBody>
      </p:sp>
      <p:sp>
        <p:nvSpPr>
          <p:cNvPr id="85111" name="Line 119"/>
          <p:cNvSpPr>
            <a:spLocks noChangeShapeType="1"/>
          </p:cNvSpPr>
          <p:nvPr/>
        </p:nvSpPr>
        <p:spPr bwMode="auto">
          <a:xfrm flipH="1" flipV="1">
            <a:off x="2857500" y="5683250"/>
            <a:ext cx="342900" cy="3175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p>
            <a:endParaRPr lang="tr-TR" dirty="0">
              <a:latin typeface="Arial" pitchFamily="34" charset="0"/>
            </a:endParaRPr>
          </a:p>
        </p:txBody>
      </p:sp>
      <p:sp>
        <p:nvSpPr>
          <p:cNvPr id="85112" name="Line 120"/>
          <p:cNvSpPr>
            <a:spLocks noChangeShapeType="1"/>
          </p:cNvSpPr>
          <p:nvPr/>
        </p:nvSpPr>
        <p:spPr bwMode="auto">
          <a:xfrm flipH="1">
            <a:off x="2857500" y="6019799"/>
            <a:ext cx="342900" cy="2"/>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p>
            <a:endParaRPr lang="tr-TR" dirty="0">
              <a:latin typeface="Arial" pitchFamily="34" charset="0"/>
            </a:endParaRPr>
          </a:p>
        </p:txBody>
      </p:sp>
      <p:sp>
        <p:nvSpPr>
          <p:cNvPr id="85119" name="Text Box 127"/>
          <p:cNvSpPr txBox="1">
            <a:spLocks noChangeArrowheads="1"/>
          </p:cNvSpPr>
          <p:nvPr/>
        </p:nvSpPr>
        <p:spPr bwMode="auto">
          <a:xfrm>
            <a:off x="228600" y="4572000"/>
            <a:ext cx="436636" cy="248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r>
              <a:rPr lang="tr-TR" altLang="tr-TR" sz="1000" dirty="0">
                <a:latin typeface="Arial" pitchFamily="34" charset="0"/>
              </a:rPr>
              <a:t>Evet</a:t>
            </a:r>
            <a:endParaRPr lang="en-US" altLang="tr-TR" sz="1000" dirty="0">
              <a:latin typeface="Arial" pitchFamily="34" charset="0"/>
            </a:endParaRPr>
          </a:p>
        </p:txBody>
      </p:sp>
      <p:cxnSp>
        <p:nvCxnSpPr>
          <p:cNvPr id="85122" name="AutoShape 130"/>
          <p:cNvCxnSpPr>
            <a:cxnSpLocks noChangeShapeType="1"/>
            <a:stCxn id="85104" idx="2"/>
            <a:endCxn id="85068" idx="2"/>
          </p:cNvCxnSpPr>
          <p:nvPr/>
        </p:nvCxnSpPr>
        <p:spPr bwMode="auto">
          <a:xfrm rot="5400000" flipH="1" flipV="1">
            <a:off x="4438650" y="1885950"/>
            <a:ext cx="381000" cy="7886700"/>
          </a:xfrm>
          <a:prstGeom prst="bentConnector3">
            <a:avLst>
              <a:gd name="adj1" fmla="val -6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5123" name="Text Box 131"/>
          <p:cNvSpPr txBox="1">
            <a:spLocks noChangeArrowheads="1"/>
          </p:cNvSpPr>
          <p:nvPr/>
        </p:nvSpPr>
        <p:spPr bwMode="auto">
          <a:xfrm>
            <a:off x="228600" y="6324600"/>
            <a:ext cx="487932" cy="248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r>
              <a:rPr lang="tr-TR" altLang="tr-TR" sz="1000" dirty="0">
                <a:latin typeface="Arial" pitchFamily="34" charset="0"/>
              </a:rPr>
              <a:t>Hayır</a:t>
            </a:r>
            <a:endParaRPr lang="en-US" altLang="tr-TR" sz="1000" dirty="0">
              <a:latin typeface="Arial" pitchFamily="34" charset="0"/>
            </a:endParaRPr>
          </a:p>
        </p:txBody>
      </p:sp>
      <p:cxnSp>
        <p:nvCxnSpPr>
          <p:cNvPr id="85125" name="AutoShape 133"/>
          <p:cNvCxnSpPr>
            <a:cxnSpLocks noChangeShapeType="1"/>
            <a:stCxn id="85104" idx="0"/>
            <a:endCxn id="85064" idx="2"/>
          </p:cNvCxnSpPr>
          <p:nvPr/>
        </p:nvCxnSpPr>
        <p:spPr bwMode="auto">
          <a:xfrm rot="16200000">
            <a:off x="2286000" y="2667000"/>
            <a:ext cx="609600" cy="3810000"/>
          </a:xfrm>
          <a:prstGeom prst="bentConnector3">
            <a:avLst>
              <a:gd name="adj1" fmla="val 5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3" name="Rectangle 57"/>
          <p:cNvSpPr>
            <a:spLocks noChangeArrowheads="1"/>
          </p:cNvSpPr>
          <p:nvPr/>
        </p:nvSpPr>
        <p:spPr bwMode="auto">
          <a:xfrm>
            <a:off x="1742355" y="4664075"/>
            <a:ext cx="1115145" cy="15684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371600" indent="-457200">
              <a:defRPr sz="2400">
                <a:solidFill>
                  <a:schemeClr val="tx1"/>
                </a:solidFill>
                <a:latin typeface="Times New Roman" pitchFamily="18" charset="0"/>
              </a:defRPr>
            </a:lvl3pPr>
            <a:lvl4pPr marL="1828800" indent="-457200">
              <a:defRPr sz="2400">
                <a:solidFill>
                  <a:schemeClr val="tx1"/>
                </a:solidFill>
                <a:latin typeface="Times New Roman" pitchFamily="18" charset="0"/>
              </a:defRPr>
            </a:lvl4pPr>
            <a:lvl5pPr marL="2286000" indent="-457200">
              <a:defRPr sz="2400">
                <a:solidFill>
                  <a:schemeClr val="tx1"/>
                </a:solidFill>
                <a:latin typeface="Times New Roman" pitchFamily="18" charset="0"/>
              </a:defRPr>
            </a:lvl5pPr>
            <a:lvl6pPr marL="2743200" indent="-457200" fontAlgn="base">
              <a:spcBef>
                <a:spcPct val="0"/>
              </a:spcBef>
              <a:spcAft>
                <a:spcPct val="0"/>
              </a:spcAft>
              <a:defRPr sz="2400">
                <a:solidFill>
                  <a:schemeClr val="tx1"/>
                </a:solidFill>
                <a:latin typeface="Times New Roman" pitchFamily="18" charset="0"/>
              </a:defRPr>
            </a:lvl6pPr>
            <a:lvl7pPr marL="3200400" indent="-457200" fontAlgn="base">
              <a:spcBef>
                <a:spcPct val="0"/>
              </a:spcBef>
              <a:spcAft>
                <a:spcPct val="0"/>
              </a:spcAft>
              <a:defRPr sz="2400">
                <a:solidFill>
                  <a:schemeClr val="tx1"/>
                </a:solidFill>
                <a:latin typeface="Times New Roman" pitchFamily="18" charset="0"/>
              </a:defRPr>
            </a:lvl7pPr>
            <a:lvl8pPr marL="3657600" indent="-457200" fontAlgn="base">
              <a:spcBef>
                <a:spcPct val="0"/>
              </a:spcBef>
              <a:spcAft>
                <a:spcPct val="0"/>
              </a:spcAft>
              <a:defRPr sz="2400">
                <a:solidFill>
                  <a:schemeClr val="tx1"/>
                </a:solidFill>
                <a:latin typeface="Times New Roman" pitchFamily="18" charset="0"/>
              </a:defRPr>
            </a:lvl8pPr>
            <a:lvl9pPr marL="4114800" indent="-457200" fontAlgn="base">
              <a:spcBef>
                <a:spcPct val="0"/>
              </a:spcBef>
              <a:spcAft>
                <a:spcPct val="0"/>
              </a:spcAft>
              <a:defRPr sz="2400">
                <a:solidFill>
                  <a:schemeClr val="tx1"/>
                </a:solidFill>
                <a:latin typeface="Times New Roman" pitchFamily="18" charset="0"/>
              </a:defRPr>
            </a:lvl9pPr>
          </a:lstStyle>
          <a:p>
            <a:pPr marL="0" indent="0"/>
            <a:endParaRPr lang="tr-TR" altLang="tr-TR" sz="1200" b="1" dirty="0">
              <a:solidFill>
                <a:schemeClr val="tx2">
                  <a:lumMod val="50000"/>
                </a:schemeClr>
              </a:solidFill>
              <a:latin typeface="Comic Sans MS" pitchFamily="66" charset="0"/>
            </a:endParaRPr>
          </a:p>
          <a:p>
            <a:pPr marL="0" indent="0"/>
            <a:endParaRPr lang="tr-TR" altLang="tr-TR" sz="1200" b="1" dirty="0">
              <a:solidFill>
                <a:schemeClr val="tx2">
                  <a:lumMod val="50000"/>
                </a:schemeClr>
              </a:solidFill>
              <a:latin typeface="Comic Sans MS" pitchFamily="66" charset="0"/>
            </a:endParaRPr>
          </a:p>
          <a:p>
            <a:pPr marL="0" indent="0"/>
            <a:r>
              <a:rPr lang="tr-TR" altLang="tr-TR" sz="1200" dirty="0">
                <a:solidFill>
                  <a:schemeClr val="tx2">
                    <a:lumMod val="50000"/>
                  </a:schemeClr>
                </a:solidFill>
                <a:latin typeface="Comic Sans MS" pitchFamily="66" charset="0"/>
              </a:rPr>
              <a:t>Riskleri yeniden tespit et ve değerlendir</a:t>
            </a:r>
          </a:p>
        </p:txBody>
      </p:sp>
      <p:sp>
        <p:nvSpPr>
          <p:cNvPr id="78" name="Line 117"/>
          <p:cNvSpPr>
            <a:spLocks noChangeShapeType="1"/>
          </p:cNvSpPr>
          <p:nvPr/>
        </p:nvSpPr>
        <p:spPr bwMode="auto">
          <a:xfrm flipH="1" flipV="1">
            <a:off x="1371600" y="5295901"/>
            <a:ext cx="3429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p>
            <a:endParaRPr lang="tr-TR" dirty="0">
              <a:latin typeface="Arial" pitchFamily="34" charset="0"/>
            </a:endParaRPr>
          </a:p>
        </p:txBody>
      </p:sp>
      <p:sp>
        <p:nvSpPr>
          <p:cNvPr id="79" name="Line 117"/>
          <p:cNvSpPr>
            <a:spLocks noChangeShapeType="1"/>
          </p:cNvSpPr>
          <p:nvPr/>
        </p:nvSpPr>
        <p:spPr bwMode="auto">
          <a:xfrm flipH="1" flipV="1">
            <a:off x="1371600" y="5575300"/>
            <a:ext cx="3429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p>
            <a:endParaRPr lang="tr-TR" dirty="0">
              <a:latin typeface="Arial" pitchFamily="34" charset="0"/>
            </a:endParaRPr>
          </a:p>
        </p:txBody>
      </p:sp>
    </p:spTree>
    <p:extLst>
      <p:ext uri="{BB962C8B-B14F-4D97-AF65-F5344CB8AC3E}">
        <p14:creationId xmlns:p14="http://schemas.microsoft.com/office/powerpoint/2010/main" val="285526952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67B161-BB62-A93C-0F81-D05C2787AF7C}"/>
              </a:ext>
            </a:extLst>
          </p:cNvPr>
          <p:cNvSpPr>
            <a:spLocks noGrp="1"/>
          </p:cNvSpPr>
          <p:nvPr>
            <p:ph type="title"/>
          </p:nvPr>
        </p:nvSpPr>
        <p:spPr/>
        <p:txBody>
          <a:bodyPr>
            <a:normAutofit/>
          </a:bodyPr>
          <a:lstStyle/>
          <a:p>
            <a:r>
              <a:rPr lang="en-US" sz="2700" dirty="0">
                <a:solidFill>
                  <a:srgbClr val="C00000"/>
                </a:solidFill>
              </a:rPr>
              <a:t>1. AŞAMA: </a:t>
            </a:r>
            <a:r>
              <a:rPr lang="en-US" sz="2700" dirty="0"/>
              <a:t>RİSK DEĞERLENDİRME ÇALIŞMASI YAPILACAK FAALİYETLERİN BELİRLENMESİ</a:t>
            </a:r>
            <a:endParaRPr lang="en-US" dirty="0"/>
          </a:p>
        </p:txBody>
      </p:sp>
      <p:sp>
        <p:nvSpPr>
          <p:cNvPr id="3" name="İçerik Yer Tutucusu 2">
            <a:extLst>
              <a:ext uri="{FF2B5EF4-FFF2-40B4-BE49-F238E27FC236}">
                <a16:creationId xmlns:a16="http://schemas.microsoft.com/office/drawing/2014/main" id="{CE2B572D-4D81-0B88-AF09-9B42D2699DC2}"/>
              </a:ext>
            </a:extLst>
          </p:cNvPr>
          <p:cNvSpPr>
            <a:spLocks noGrp="1"/>
          </p:cNvSpPr>
          <p:nvPr>
            <p:ph sz="quarter" idx="1"/>
          </p:nvPr>
        </p:nvSpPr>
        <p:spPr/>
        <p:txBody>
          <a:bodyPr>
            <a:normAutofit/>
          </a:bodyPr>
          <a:lstStyle/>
          <a:p>
            <a:r>
              <a:rPr lang="tr-TR" dirty="0"/>
              <a:t>Faaliyet: Stratejik planda ortaya konulan amaç ve hedeflere ulaşmak için yürütülen işler </a:t>
            </a:r>
          </a:p>
          <a:p>
            <a:r>
              <a:rPr lang="tr-TR" dirty="0"/>
              <a:t>Birimlerin temel faaliyetleri belirlenir.</a:t>
            </a:r>
          </a:p>
          <a:p>
            <a:pPr lvl="1"/>
            <a:r>
              <a:rPr lang="tr-TR" dirty="0"/>
              <a:t>Performans Programında yer alan faaliyetler</a:t>
            </a:r>
          </a:p>
          <a:p>
            <a:pPr lvl="1"/>
            <a:r>
              <a:rPr lang="tr-TR" dirty="0"/>
              <a:t>Performans programında yer almasa da birimlerin hizmet üretme sürecinde önemli görülen faaliyetler</a:t>
            </a:r>
          </a:p>
          <a:p>
            <a:r>
              <a:rPr lang="tr-TR" dirty="0"/>
              <a:t>Faaliyet hedefleri yazılır.</a:t>
            </a:r>
          </a:p>
          <a:p>
            <a:r>
              <a:rPr lang="tr-TR" dirty="0"/>
              <a:t>Faaliyet risk kontrol matrisinin ilk bölümü doldurulur. </a:t>
            </a:r>
          </a:p>
        </p:txBody>
      </p:sp>
    </p:spTree>
    <p:extLst>
      <p:ext uri="{BB962C8B-B14F-4D97-AF65-F5344CB8AC3E}">
        <p14:creationId xmlns:p14="http://schemas.microsoft.com/office/powerpoint/2010/main" val="14978642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0E8C6-C8BB-14ED-FBDA-2375FEFCB476}"/>
            </a:ext>
          </a:extLst>
        </p:cNvPr>
        <p:cNvGrpSpPr/>
        <p:nvPr/>
      </p:nvGrpSpPr>
      <p:grpSpPr>
        <a:xfrm>
          <a:off x="0" y="0"/>
          <a:ext cx="0" cy="0"/>
          <a:chOff x="0" y="0"/>
          <a:chExt cx="0" cy="0"/>
        </a:xfrm>
      </p:grpSpPr>
      <p:pic>
        <p:nvPicPr>
          <p:cNvPr id="7" name="Resim 6">
            <a:extLst>
              <a:ext uri="{FF2B5EF4-FFF2-40B4-BE49-F238E27FC236}">
                <a16:creationId xmlns:a16="http://schemas.microsoft.com/office/drawing/2014/main" id="{CA941F45-0E1E-BF14-C0C8-56BE94A6DAC7}"/>
              </a:ext>
            </a:extLst>
          </p:cNvPr>
          <p:cNvPicPr>
            <a:picLocks noChangeAspect="1"/>
          </p:cNvPicPr>
          <p:nvPr/>
        </p:nvPicPr>
        <p:blipFill>
          <a:blip r:embed="rId2"/>
          <a:stretch>
            <a:fillRect/>
          </a:stretch>
        </p:blipFill>
        <p:spPr>
          <a:xfrm>
            <a:off x="323528" y="548680"/>
            <a:ext cx="9079448" cy="5400600"/>
          </a:xfrm>
          <a:prstGeom prst="rect">
            <a:avLst/>
          </a:prstGeom>
        </p:spPr>
      </p:pic>
    </p:spTree>
    <p:extLst>
      <p:ext uri="{BB962C8B-B14F-4D97-AF65-F5344CB8AC3E}">
        <p14:creationId xmlns:p14="http://schemas.microsoft.com/office/powerpoint/2010/main" val="640587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67B161-BB62-A93C-0F81-D05C2787AF7C}"/>
              </a:ext>
            </a:extLst>
          </p:cNvPr>
          <p:cNvSpPr>
            <a:spLocks noGrp="1"/>
          </p:cNvSpPr>
          <p:nvPr>
            <p:ph type="title"/>
          </p:nvPr>
        </p:nvSpPr>
        <p:spPr/>
        <p:txBody>
          <a:bodyPr>
            <a:normAutofit fontScale="90000"/>
          </a:bodyPr>
          <a:lstStyle/>
          <a:p>
            <a:r>
              <a:rPr lang="tr-TR" sz="4000" dirty="0"/>
              <a:t>Faaliyet Risk Kontrol Matrisi (1. Bölüm)</a:t>
            </a:r>
            <a:endParaRPr lang="en-US" dirty="0"/>
          </a:p>
        </p:txBody>
      </p:sp>
      <p:graphicFrame>
        <p:nvGraphicFramePr>
          <p:cNvPr id="9" name="İçerik Yer Tutucusu 8">
            <a:extLst>
              <a:ext uri="{FF2B5EF4-FFF2-40B4-BE49-F238E27FC236}">
                <a16:creationId xmlns:a16="http://schemas.microsoft.com/office/drawing/2014/main" id="{F5947D0B-7667-CE38-2117-5D6FB990BD8A}"/>
              </a:ext>
            </a:extLst>
          </p:cNvPr>
          <p:cNvGraphicFramePr>
            <a:graphicFrameLocks noGrp="1"/>
          </p:cNvGraphicFramePr>
          <p:nvPr>
            <p:ph sz="quarter" idx="1"/>
          </p:nvPr>
        </p:nvGraphicFramePr>
        <p:xfrm>
          <a:off x="451049" y="2348881"/>
          <a:ext cx="8153400" cy="2432520"/>
        </p:xfrm>
        <a:graphic>
          <a:graphicData uri="http://schemas.openxmlformats.org/drawingml/2006/table">
            <a:tbl>
              <a:tblPr firstRow="1" firstCol="1" bandRow="1">
                <a:tableStyleId>{5C22544A-7EE6-4342-B048-85BDC9FD1C3A}</a:tableStyleId>
              </a:tblPr>
              <a:tblGrid>
                <a:gridCol w="513017">
                  <a:extLst>
                    <a:ext uri="{9D8B030D-6E8A-4147-A177-3AD203B41FA5}">
                      <a16:colId xmlns:a16="http://schemas.microsoft.com/office/drawing/2014/main" val="2324276482"/>
                    </a:ext>
                  </a:extLst>
                </a:gridCol>
                <a:gridCol w="2938608">
                  <a:extLst>
                    <a:ext uri="{9D8B030D-6E8A-4147-A177-3AD203B41FA5}">
                      <a16:colId xmlns:a16="http://schemas.microsoft.com/office/drawing/2014/main" val="3478340192"/>
                    </a:ext>
                  </a:extLst>
                </a:gridCol>
                <a:gridCol w="4701775">
                  <a:extLst>
                    <a:ext uri="{9D8B030D-6E8A-4147-A177-3AD203B41FA5}">
                      <a16:colId xmlns:a16="http://schemas.microsoft.com/office/drawing/2014/main" val="4119276233"/>
                    </a:ext>
                  </a:extLst>
                </a:gridCol>
              </a:tblGrid>
              <a:tr h="304065">
                <a:tc rowSpan="8">
                  <a:txBody>
                    <a:bodyPr/>
                    <a:lstStyle/>
                    <a:p>
                      <a:pPr marL="71755" marR="71755" algn="ctr">
                        <a:lnSpc>
                          <a:spcPct val="107000"/>
                        </a:lnSpc>
                        <a:spcAft>
                          <a:spcPts val="800"/>
                        </a:spcAft>
                      </a:pPr>
                      <a:r>
                        <a:rPr lang="tr-TR" sz="1600">
                          <a:effectLst/>
                        </a:rPr>
                        <a:t>BİRİNCİ BÖLÜM</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5886" marR="65886" marT="0" marB="0" vert="vert270"/>
                </a:tc>
                <a:tc>
                  <a:txBody>
                    <a:bodyPr/>
                    <a:lstStyle/>
                    <a:p>
                      <a:pPr algn="l">
                        <a:lnSpc>
                          <a:spcPct val="107000"/>
                        </a:lnSpc>
                        <a:spcAft>
                          <a:spcPts val="800"/>
                        </a:spcAft>
                      </a:pPr>
                      <a:r>
                        <a:rPr lang="tr-TR" sz="1600">
                          <a:effectLst/>
                        </a:rPr>
                        <a:t>Birim Adı</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5886" marR="65886" marT="0" marB="0" anchor="ctr"/>
                </a:tc>
                <a:tc>
                  <a:txBody>
                    <a:bodyPr/>
                    <a:lstStyle/>
                    <a:p>
                      <a:pPr algn="l">
                        <a:lnSpc>
                          <a:spcPct val="107000"/>
                        </a:lnSpc>
                        <a:spcAft>
                          <a:spcPts val="8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5886" marR="65886" marT="0" marB="0" anchor="ctr"/>
                </a:tc>
                <a:extLst>
                  <a:ext uri="{0D108BD9-81ED-4DB2-BD59-A6C34878D82A}">
                    <a16:rowId xmlns:a16="http://schemas.microsoft.com/office/drawing/2014/main" val="3870554582"/>
                  </a:ext>
                </a:extLst>
              </a:tr>
              <a:tr h="304065">
                <a:tc vMerge="1">
                  <a:txBody>
                    <a:bodyPr/>
                    <a:lstStyle/>
                    <a:p>
                      <a:endParaRPr lang="en-US"/>
                    </a:p>
                  </a:txBody>
                  <a:tcPr/>
                </a:tc>
                <a:tc>
                  <a:txBody>
                    <a:bodyPr/>
                    <a:lstStyle/>
                    <a:p>
                      <a:pPr algn="l">
                        <a:lnSpc>
                          <a:spcPct val="107000"/>
                        </a:lnSpc>
                        <a:spcAft>
                          <a:spcPts val="800"/>
                        </a:spcAft>
                      </a:pPr>
                      <a:r>
                        <a:rPr lang="tr-TR" sz="1600" dirty="0">
                          <a:effectLst/>
                        </a:rPr>
                        <a:t>Alt Birimin adı</a:t>
                      </a:r>
                      <a:endParaRPr lang="tr-TR" sz="1600" dirty="0">
                        <a:effectLst/>
                        <a:latin typeface="Calibri" panose="020F0502020204030204" pitchFamily="34" charset="0"/>
                        <a:ea typeface="Calibri" panose="020F0502020204030204" pitchFamily="34" charset="0"/>
                        <a:cs typeface="Arial" panose="020B0604020202020204" pitchFamily="34" charset="0"/>
                      </a:endParaRPr>
                    </a:p>
                  </a:txBody>
                  <a:tcPr marL="65886" marR="65886" marT="0" marB="0" anchor="ctr"/>
                </a:tc>
                <a:tc>
                  <a:txBody>
                    <a:bodyPr/>
                    <a:lstStyle/>
                    <a:p>
                      <a:pPr algn="l">
                        <a:lnSpc>
                          <a:spcPct val="107000"/>
                        </a:lnSpc>
                        <a:spcAft>
                          <a:spcPts val="8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5886" marR="65886" marT="0" marB="0" anchor="ctr"/>
                </a:tc>
                <a:extLst>
                  <a:ext uri="{0D108BD9-81ED-4DB2-BD59-A6C34878D82A}">
                    <a16:rowId xmlns:a16="http://schemas.microsoft.com/office/drawing/2014/main" val="3882413977"/>
                  </a:ext>
                </a:extLst>
              </a:tr>
              <a:tr h="304065">
                <a:tc vMerge="1">
                  <a:txBody>
                    <a:bodyPr/>
                    <a:lstStyle/>
                    <a:p>
                      <a:endParaRPr lang="en-US"/>
                    </a:p>
                  </a:txBody>
                  <a:tcPr/>
                </a:tc>
                <a:tc>
                  <a:txBody>
                    <a:bodyPr/>
                    <a:lstStyle/>
                    <a:p>
                      <a:pPr algn="l">
                        <a:lnSpc>
                          <a:spcPct val="107000"/>
                        </a:lnSpc>
                        <a:spcAft>
                          <a:spcPts val="800"/>
                        </a:spcAft>
                      </a:pPr>
                      <a:r>
                        <a:rPr lang="tr-TR" sz="1600">
                          <a:effectLst/>
                        </a:rPr>
                        <a:t>Faaliyetin adı</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5886" marR="65886" marT="0" marB="0" anchor="ctr"/>
                </a:tc>
                <a:tc>
                  <a:txBody>
                    <a:bodyPr/>
                    <a:lstStyle/>
                    <a:p>
                      <a:pPr algn="l">
                        <a:lnSpc>
                          <a:spcPct val="107000"/>
                        </a:lnSpc>
                        <a:spcAft>
                          <a:spcPts val="8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5886" marR="65886" marT="0" marB="0" anchor="ctr"/>
                </a:tc>
                <a:extLst>
                  <a:ext uri="{0D108BD9-81ED-4DB2-BD59-A6C34878D82A}">
                    <a16:rowId xmlns:a16="http://schemas.microsoft.com/office/drawing/2014/main" val="4094970594"/>
                  </a:ext>
                </a:extLst>
              </a:tr>
              <a:tr h="304065">
                <a:tc vMerge="1">
                  <a:txBody>
                    <a:bodyPr/>
                    <a:lstStyle/>
                    <a:p>
                      <a:endParaRPr lang="en-US"/>
                    </a:p>
                  </a:txBody>
                  <a:tcPr/>
                </a:tc>
                <a:tc>
                  <a:txBody>
                    <a:bodyPr/>
                    <a:lstStyle/>
                    <a:p>
                      <a:pPr algn="l">
                        <a:lnSpc>
                          <a:spcPct val="107000"/>
                        </a:lnSpc>
                        <a:spcAft>
                          <a:spcPts val="800"/>
                        </a:spcAft>
                      </a:pPr>
                      <a:r>
                        <a:rPr lang="tr-TR" sz="1600">
                          <a:effectLst/>
                        </a:rPr>
                        <a:t>Faaliyetin hedefi</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5886" marR="65886" marT="0" marB="0" anchor="ctr"/>
                </a:tc>
                <a:tc>
                  <a:txBody>
                    <a:bodyPr/>
                    <a:lstStyle/>
                    <a:p>
                      <a:pPr algn="l">
                        <a:lnSpc>
                          <a:spcPct val="107000"/>
                        </a:lnSpc>
                        <a:spcAft>
                          <a:spcPts val="8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5886" marR="65886" marT="0" marB="0" anchor="ctr"/>
                </a:tc>
                <a:extLst>
                  <a:ext uri="{0D108BD9-81ED-4DB2-BD59-A6C34878D82A}">
                    <a16:rowId xmlns:a16="http://schemas.microsoft.com/office/drawing/2014/main" val="111205625"/>
                  </a:ext>
                </a:extLst>
              </a:tr>
              <a:tr h="304065">
                <a:tc vMerge="1">
                  <a:txBody>
                    <a:bodyPr/>
                    <a:lstStyle/>
                    <a:p>
                      <a:endParaRPr lang="en-US"/>
                    </a:p>
                  </a:txBody>
                  <a:tcPr/>
                </a:tc>
                <a:tc>
                  <a:txBody>
                    <a:bodyPr/>
                    <a:lstStyle/>
                    <a:p>
                      <a:pPr algn="l">
                        <a:lnSpc>
                          <a:spcPct val="107000"/>
                        </a:lnSpc>
                        <a:spcAft>
                          <a:spcPts val="800"/>
                        </a:spcAft>
                      </a:pPr>
                      <a:r>
                        <a:rPr lang="tr-TR" sz="1600">
                          <a:effectLst/>
                        </a:rPr>
                        <a:t>İlgili Stratejik Amaç</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5886" marR="65886" marT="0" marB="0" anchor="ctr"/>
                </a:tc>
                <a:tc>
                  <a:txBody>
                    <a:bodyPr/>
                    <a:lstStyle/>
                    <a:p>
                      <a:pPr algn="l">
                        <a:lnSpc>
                          <a:spcPct val="107000"/>
                        </a:lnSpc>
                        <a:spcAft>
                          <a:spcPts val="8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5886" marR="65886" marT="0" marB="0" anchor="ctr"/>
                </a:tc>
                <a:extLst>
                  <a:ext uri="{0D108BD9-81ED-4DB2-BD59-A6C34878D82A}">
                    <a16:rowId xmlns:a16="http://schemas.microsoft.com/office/drawing/2014/main" val="3707285911"/>
                  </a:ext>
                </a:extLst>
              </a:tr>
              <a:tr h="304065">
                <a:tc vMerge="1">
                  <a:txBody>
                    <a:bodyPr/>
                    <a:lstStyle/>
                    <a:p>
                      <a:endParaRPr lang="en-US"/>
                    </a:p>
                  </a:txBody>
                  <a:tcPr/>
                </a:tc>
                <a:tc>
                  <a:txBody>
                    <a:bodyPr/>
                    <a:lstStyle/>
                    <a:p>
                      <a:pPr algn="l">
                        <a:lnSpc>
                          <a:spcPct val="107000"/>
                        </a:lnSpc>
                        <a:spcAft>
                          <a:spcPts val="800"/>
                        </a:spcAft>
                      </a:pPr>
                      <a:r>
                        <a:rPr lang="tr-TR" sz="1600">
                          <a:effectLst/>
                        </a:rPr>
                        <a:t>İlgili Stratejik Hedef</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5886" marR="65886" marT="0" marB="0" anchor="ctr"/>
                </a:tc>
                <a:tc>
                  <a:txBody>
                    <a:bodyPr/>
                    <a:lstStyle/>
                    <a:p>
                      <a:pPr algn="l">
                        <a:lnSpc>
                          <a:spcPct val="107000"/>
                        </a:lnSpc>
                        <a:spcAft>
                          <a:spcPts val="8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5886" marR="65886" marT="0" marB="0" anchor="ctr"/>
                </a:tc>
                <a:extLst>
                  <a:ext uri="{0D108BD9-81ED-4DB2-BD59-A6C34878D82A}">
                    <a16:rowId xmlns:a16="http://schemas.microsoft.com/office/drawing/2014/main" val="1514931513"/>
                  </a:ext>
                </a:extLst>
              </a:tr>
              <a:tr h="304065">
                <a:tc vMerge="1">
                  <a:txBody>
                    <a:bodyPr/>
                    <a:lstStyle/>
                    <a:p>
                      <a:endParaRPr lang="en-US"/>
                    </a:p>
                  </a:txBody>
                  <a:tcPr/>
                </a:tc>
                <a:tc>
                  <a:txBody>
                    <a:bodyPr/>
                    <a:lstStyle/>
                    <a:p>
                      <a:pPr algn="l">
                        <a:lnSpc>
                          <a:spcPct val="107000"/>
                        </a:lnSpc>
                        <a:spcAft>
                          <a:spcPts val="800"/>
                        </a:spcAft>
                      </a:pPr>
                      <a:r>
                        <a:rPr lang="tr-TR" sz="1600">
                          <a:effectLst/>
                        </a:rPr>
                        <a:t>İlgili Performans Hedefi</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5886" marR="65886" marT="0" marB="0" anchor="ctr"/>
                </a:tc>
                <a:tc>
                  <a:txBody>
                    <a:bodyPr/>
                    <a:lstStyle/>
                    <a:p>
                      <a:pPr algn="l">
                        <a:lnSpc>
                          <a:spcPct val="107000"/>
                        </a:lnSpc>
                        <a:spcAft>
                          <a:spcPts val="8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5886" marR="65886" marT="0" marB="0" anchor="ctr"/>
                </a:tc>
                <a:extLst>
                  <a:ext uri="{0D108BD9-81ED-4DB2-BD59-A6C34878D82A}">
                    <a16:rowId xmlns:a16="http://schemas.microsoft.com/office/drawing/2014/main" val="1280511863"/>
                  </a:ext>
                </a:extLst>
              </a:tr>
              <a:tr h="304065">
                <a:tc vMerge="1">
                  <a:txBody>
                    <a:bodyPr/>
                    <a:lstStyle/>
                    <a:p>
                      <a:endParaRPr lang="en-US"/>
                    </a:p>
                  </a:txBody>
                  <a:tcPr/>
                </a:tc>
                <a:tc>
                  <a:txBody>
                    <a:bodyPr/>
                    <a:lstStyle/>
                    <a:p>
                      <a:pPr algn="l">
                        <a:lnSpc>
                          <a:spcPct val="107000"/>
                        </a:lnSpc>
                        <a:spcAft>
                          <a:spcPts val="800"/>
                        </a:spcAft>
                      </a:pPr>
                      <a:r>
                        <a:rPr lang="tr-TR" sz="1600">
                          <a:effectLst/>
                        </a:rPr>
                        <a:t>İlgili Performans Göstergesi</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5886" marR="65886" marT="0" marB="0" anchor="ctr"/>
                </a:tc>
                <a:tc>
                  <a:txBody>
                    <a:bodyPr/>
                    <a:lstStyle/>
                    <a:p>
                      <a:pPr algn="l">
                        <a:lnSpc>
                          <a:spcPct val="107000"/>
                        </a:lnSpc>
                        <a:spcAft>
                          <a:spcPts val="800"/>
                        </a:spcAft>
                      </a:pPr>
                      <a:r>
                        <a:rPr lang="tr-TR" sz="1600" dirty="0">
                          <a:effectLst/>
                        </a:rPr>
                        <a:t> </a:t>
                      </a:r>
                      <a:endParaRPr lang="tr-TR" sz="1600" dirty="0">
                        <a:effectLst/>
                        <a:latin typeface="Calibri" panose="020F0502020204030204" pitchFamily="34" charset="0"/>
                        <a:ea typeface="Calibri" panose="020F0502020204030204" pitchFamily="34" charset="0"/>
                        <a:cs typeface="Arial" panose="020B0604020202020204" pitchFamily="34" charset="0"/>
                      </a:endParaRPr>
                    </a:p>
                  </a:txBody>
                  <a:tcPr marL="65886" marR="65886" marT="0" marB="0" anchor="ctr"/>
                </a:tc>
                <a:extLst>
                  <a:ext uri="{0D108BD9-81ED-4DB2-BD59-A6C34878D82A}">
                    <a16:rowId xmlns:a16="http://schemas.microsoft.com/office/drawing/2014/main" val="3659550166"/>
                  </a:ext>
                </a:extLst>
              </a:tr>
            </a:tbl>
          </a:graphicData>
        </a:graphic>
      </p:graphicFrame>
    </p:spTree>
    <p:extLst>
      <p:ext uri="{BB962C8B-B14F-4D97-AF65-F5344CB8AC3E}">
        <p14:creationId xmlns:p14="http://schemas.microsoft.com/office/powerpoint/2010/main" val="8454464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67B161-BB62-A93C-0F81-D05C2787AF7C}"/>
              </a:ext>
            </a:extLst>
          </p:cNvPr>
          <p:cNvSpPr>
            <a:spLocks noGrp="1"/>
          </p:cNvSpPr>
          <p:nvPr>
            <p:ph type="title"/>
          </p:nvPr>
        </p:nvSpPr>
        <p:spPr/>
        <p:txBody>
          <a:bodyPr>
            <a:normAutofit/>
          </a:bodyPr>
          <a:lstStyle/>
          <a:p>
            <a:r>
              <a:rPr lang="en-US" sz="2700" dirty="0">
                <a:solidFill>
                  <a:srgbClr val="C00000"/>
                </a:solidFill>
              </a:rPr>
              <a:t>2. AŞAMA: </a:t>
            </a:r>
            <a:r>
              <a:rPr lang="en-US" sz="2700" dirty="0"/>
              <a:t>FAALİYETLERİN SÜREÇ ADIMLARININ BELİRLENMESİ</a:t>
            </a:r>
          </a:p>
        </p:txBody>
      </p:sp>
      <p:sp>
        <p:nvSpPr>
          <p:cNvPr id="3" name="İçerik Yer Tutucusu 2">
            <a:extLst>
              <a:ext uri="{FF2B5EF4-FFF2-40B4-BE49-F238E27FC236}">
                <a16:creationId xmlns:a16="http://schemas.microsoft.com/office/drawing/2014/main" id="{CE2B572D-4D81-0B88-AF09-9B42D2699DC2}"/>
              </a:ext>
            </a:extLst>
          </p:cNvPr>
          <p:cNvSpPr>
            <a:spLocks noGrp="1"/>
          </p:cNvSpPr>
          <p:nvPr>
            <p:ph sz="quarter" idx="1"/>
          </p:nvPr>
        </p:nvSpPr>
        <p:spPr>
          <a:xfrm>
            <a:off x="612648" y="1600200"/>
            <a:ext cx="8153400" cy="4781128"/>
          </a:xfrm>
        </p:spPr>
        <p:txBody>
          <a:bodyPr>
            <a:normAutofit fontScale="92500" lnSpcReduction="10000"/>
          </a:bodyPr>
          <a:lstStyle/>
          <a:p>
            <a:r>
              <a:rPr lang="tr-TR" dirty="0"/>
              <a:t>Bir faaliyetin süreç adımları belirlenirken mevzuattan, birimlerin görev ve çalışma yönetmeliklerinden, varsa işlem yönergelerinden/iş akış şemalarından yararlanılır.</a:t>
            </a:r>
          </a:p>
          <a:p>
            <a:r>
              <a:rPr lang="tr-TR" dirty="0"/>
              <a:t>Süreçler,</a:t>
            </a:r>
          </a:p>
          <a:p>
            <a:pPr lvl="1"/>
            <a:r>
              <a:rPr lang="tr-TR" dirty="0"/>
              <a:t>Temel adımları içermeli</a:t>
            </a:r>
          </a:p>
          <a:p>
            <a:pPr lvl="1"/>
            <a:r>
              <a:rPr lang="tr-TR" dirty="0"/>
              <a:t>Aşırı detaylı olmamalı</a:t>
            </a:r>
          </a:p>
          <a:p>
            <a:pPr lvl="1"/>
            <a:r>
              <a:rPr lang="tr-TR" dirty="0"/>
              <a:t>Faaliyet sonuçlarını etkileyen adımlar olmalı</a:t>
            </a:r>
          </a:p>
          <a:p>
            <a:r>
              <a:rPr lang="tr-TR" dirty="0"/>
              <a:t>Süreç hedefleri (süreç çıktı/sonuçları) belirlenmeli</a:t>
            </a:r>
          </a:p>
          <a:p>
            <a:r>
              <a:rPr lang="tr-TR" dirty="0"/>
              <a:t>Faaliyet risk kontrol matrisinin ikinci bölümüne süreçler girilir. </a:t>
            </a:r>
          </a:p>
          <a:p>
            <a:endParaRPr lang="tr-TR" dirty="0"/>
          </a:p>
        </p:txBody>
      </p:sp>
    </p:spTree>
    <p:extLst>
      <p:ext uri="{BB962C8B-B14F-4D97-AF65-F5344CB8AC3E}">
        <p14:creationId xmlns:p14="http://schemas.microsoft.com/office/powerpoint/2010/main" val="14537640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solidFill>
                  <a:srgbClr val="FF0000"/>
                </a:solidFill>
              </a:rPr>
              <a:t>Süreçlerin çıkarılması</a:t>
            </a:r>
          </a:p>
        </p:txBody>
      </p:sp>
      <p:graphicFrame>
        <p:nvGraphicFramePr>
          <p:cNvPr id="5" name="İçerik Yer Tutucusu 4"/>
          <p:cNvGraphicFramePr>
            <a:graphicFrameLocks noGrp="1"/>
          </p:cNvGraphicFramePr>
          <p:nvPr>
            <p:ph sz="quarter" idx="1"/>
          </p:nvPr>
        </p:nvGraphicFramePr>
        <p:xfrm>
          <a:off x="755576" y="1556792"/>
          <a:ext cx="8280919" cy="4483169"/>
        </p:xfrm>
        <a:graphic>
          <a:graphicData uri="http://schemas.openxmlformats.org/drawingml/2006/table">
            <a:tbl>
              <a:tblPr/>
              <a:tblGrid>
                <a:gridCol w="3475028">
                  <a:extLst>
                    <a:ext uri="{9D8B030D-6E8A-4147-A177-3AD203B41FA5}">
                      <a16:colId xmlns:a16="http://schemas.microsoft.com/office/drawing/2014/main" val="20000"/>
                    </a:ext>
                  </a:extLst>
                </a:gridCol>
                <a:gridCol w="2439915">
                  <a:extLst>
                    <a:ext uri="{9D8B030D-6E8A-4147-A177-3AD203B41FA5}">
                      <a16:colId xmlns:a16="http://schemas.microsoft.com/office/drawing/2014/main" val="20001"/>
                    </a:ext>
                  </a:extLst>
                </a:gridCol>
                <a:gridCol w="1182988">
                  <a:extLst>
                    <a:ext uri="{9D8B030D-6E8A-4147-A177-3AD203B41FA5}">
                      <a16:colId xmlns:a16="http://schemas.microsoft.com/office/drawing/2014/main" val="20002"/>
                    </a:ext>
                  </a:extLst>
                </a:gridCol>
                <a:gridCol w="1182988">
                  <a:extLst>
                    <a:ext uri="{9D8B030D-6E8A-4147-A177-3AD203B41FA5}">
                      <a16:colId xmlns:a16="http://schemas.microsoft.com/office/drawing/2014/main" val="20003"/>
                    </a:ext>
                  </a:extLst>
                </a:gridCol>
              </a:tblGrid>
              <a:tr h="459322">
                <a:tc>
                  <a:txBody>
                    <a:bodyPr/>
                    <a:lstStyle/>
                    <a:p>
                      <a:pPr algn="l" fontAlgn="b"/>
                      <a:r>
                        <a:rPr lang="tr-TR" sz="2000" b="1" i="0" u="none" strike="noStrike" dirty="0">
                          <a:solidFill>
                            <a:srgbClr val="000000"/>
                          </a:solidFill>
                          <a:effectLst/>
                          <a:latin typeface="Calibri"/>
                        </a:rPr>
                        <a:t>1.SÜREÇ GRUBU/BİRİM</a:t>
                      </a:r>
                    </a:p>
                  </a:txBody>
                  <a:tcPr marL="9525" marR="9525" marT="9525" marB="0" anchor="b">
                    <a:lnL>
                      <a:noFill/>
                    </a:lnL>
                    <a:lnR>
                      <a:noFill/>
                    </a:lnR>
                    <a:lnT>
                      <a:noFill/>
                    </a:lnT>
                    <a:lnB>
                      <a:noFill/>
                    </a:lnB>
                  </a:tcPr>
                </a:tc>
                <a:tc>
                  <a:txBody>
                    <a:bodyPr/>
                    <a:lstStyle/>
                    <a:p>
                      <a:pPr algn="l" fontAlgn="b"/>
                      <a:r>
                        <a:rPr lang="tr-TR" sz="2000" b="0" i="0" u="none" strike="noStrike" dirty="0">
                          <a:solidFill>
                            <a:srgbClr val="000000"/>
                          </a:solidFill>
                          <a:effectLst/>
                          <a:latin typeface="Calibri"/>
                        </a:rPr>
                        <a:t>DESTEK HİZMETLERİ</a:t>
                      </a:r>
                    </a:p>
                  </a:txBody>
                  <a:tcPr marL="9525" marR="9525" marT="9525" marB="0" anchor="b">
                    <a:lnL>
                      <a:noFill/>
                    </a:lnL>
                    <a:lnR>
                      <a:noFill/>
                    </a:lnR>
                    <a:lnT>
                      <a:noFill/>
                    </a:lnT>
                    <a:lnB>
                      <a:noFill/>
                    </a:lnB>
                  </a:tcPr>
                </a:tc>
                <a:tc>
                  <a:txBody>
                    <a:bodyPr/>
                    <a:lstStyle/>
                    <a:p>
                      <a:pPr algn="l" fontAlgn="b"/>
                      <a:endParaRPr lang="tr-TR" sz="20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tr-TR" sz="1100" b="0" i="0" u="none" strike="noStrike" dirty="0">
                        <a:solidFill>
                          <a:srgbClr val="000000"/>
                        </a:solidFill>
                        <a:effectLst/>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382768">
                <a:tc>
                  <a:txBody>
                    <a:bodyPr/>
                    <a:lstStyle/>
                    <a:p>
                      <a:pPr algn="l" fontAlgn="b"/>
                      <a:r>
                        <a:rPr lang="tr-TR" sz="2000" b="1" i="0" u="none" strike="noStrike" dirty="0">
                          <a:solidFill>
                            <a:srgbClr val="000000"/>
                          </a:solidFill>
                          <a:effectLst/>
                          <a:latin typeface="Calibri"/>
                        </a:rPr>
                        <a:t>1.1 ANA SÜREÇ</a:t>
                      </a:r>
                    </a:p>
                  </a:txBody>
                  <a:tcPr marL="9525" marR="9525" marT="9525" marB="0" anchor="b">
                    <a:lnL>
                      <a:noFill/>
                    </a:lnL>
                    <a:lnR>
                      <a:noFill/>
                    </a:lnR>
                    <a:lnT>
                      <a:noFill/>
                    </a:lnT>
                    <a:lnB>
                      <a:noFill/>
                    </a:lnB>
                  </a:tcPr>
                </a:tc>
                <a:tc gridSpan="2">
                  <a:txBody>
                    <a:bodyPr/>
                    <a:lstStyle/>
                    <a:p>
                      <a:pPr algn="l" fontAlgn="b"/>
                      <a:r>
                        <a:rPr lang="tr-TR" sz="2000" b="0" i="0" u="none" strike="noStrike" dirty="0">
                          <a:solidFill>
                            <a:srgbClr val="000000"/>
                          </a:solidFill>
                          <a:effectLst/>
                          <a:latin typeface="Calibri"/>
                        </a:rPr>
                        <a:t>İhale</a:t>
                      </a:r>
                      <a:r>
                        <a:rPr lang="tr-TR" sz="2000" b="0" i="0" u="none" strike="noStrike" baseline="0" dirty="0">
                          <a:solidFill>
                            <a:srgbClr val="000000"/>
                          </a:solidFill>
                          <a:effectLst/>
                          <a:latin typeface="Calibri"/>
                        </a:rPr>
                        <a:t> ve satın alma</a:t>
                      </a:r>
                      <a:endParaRPr lang="tr-TR" sz="2000" b="0" i="0" u="none" strike="noStrike" dirty="0">
                        <a:solidFill>
                          <a:srgbClr val="000000"/>
                        </a:solidFill>
                        <a:effectLst/>
                        <a:latin typeface="Calibri"/>
                      </a:endParaRPr>
                    </a:p>
                  </a:txBody>
                  <a:tcPr marL="9525" marR="9525" marT="9525" marB="0" anchor="b">
                    <a:lnL>
                      <a:noFill/>
                    </a:lnL>
                    <a:lnR>
                      <a:noFill/>
                    </a:lnR>
                    <a:lnT>
                      <a:noFill/>
                    </a:lnT>
                    <a:lnB>
                      <a:noFill/>
                    </a:lnB>
                  </a:tcPr>
                </a:tc>
                <a:tc hMerge="1">
                  <a:txBody>
                    <a:bodyPr/>
                    <a:lstStyle/>
                    <a:p>
                      <a:endParaRPr lang="tr-TR"/>
                    </a:p>
                  </a:txBody>
                  <a:tcPr/>
                </a:tc>
                <a:tc>
                  <a:txBody>
                    <a:bodyPr/>
                    <a:lstStyle/>
                    <a:p>
                      <a:pPr algn="l" fontAlgn="b"/>
                      <a:endParaRPr lang="tr-TR" sz="1100" b="0" i="0" u="none" strike="noStrike" dirty="0">
                        <a:solidFill>
                          <a:srgbClr val="000000"/>
                        </a:solidFill>
                        <a:effectLst/>
                        <a:latin typeface="Calibri"/>
                      </a:endParaRP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382768">
                <a:tc>
                  <a:txBody>
                    <a:bodyPr/>
                    <a:lstStyle/>
                    <a:p>
                      <a:pPr algn="l" fontAlgn="b"/>
                      <a:r>
                        <a:rPr lang="tr-TR" sz="2000" b="1" i="0" u="none" strike="noStrike" dirty="0">
                          <a:solidFill>
                            <a:srgbClr val="000000"/>
                          </a:solidFill>
                          <a:effectLst/>
                          <a:latin typeface="Calibri"/>
                        </a:rPr>
                        <a:t>1.1.1 SÜREÇ  </a:t>
                      </a:r>
                    </a:p>
                  </a:txBody>
                  <a:tcPr marL="9525" marR="9525" marT="9525" marB="0" anchor="b">
                    <a:lnL>
                      <a:noFill/>
                    </a:lnL>
                    <a:lnR>
                      <a:noFill/>
                    </a:lnR>
                    <a:lnT>
                      <a:noFill/>
                    </a:lnT>
                    <a:lnB>
                      <a:noFill/>
                    </a:lnB>
                  </a:tcPr>
                </a:tc>
                <a:tc gridSpan="3">
                  <a:txBody>
                    <a:bodyPr/>
                    <a:lstStyle/>
                    <a:p>
                      <a:pPr algn="l" fontAlgn="b"/>
                      <a:r>
                        <a:rPr lang="tr-TR" sz="2000" b="0" i="0" u="none" strike="noStrike" dirty="0">
                          <a:solidFill>
                            <a:srgbClr val="000000"/>
                          </a:solidFill>
                          <a:effectLst/>
                          <a:latin typeface="Calibri"/>
                        </a:rPr>
                        <a:t>Doğrudan Temin Usulüyle Satın Alma Süreci</a:t>
                      </a:r>
                    </a:p>
                  </a:txBody>
                  <a:tcPr marL="9525" marR="9525" marT="9525" marB="0" anchor="b">
                    <a:lnL>
                      <a:noFill/>
                    </a:lnL>
                    <a:lnR>
                      <a:noFill/>
                    </a:lnR>
                    <a:lnT>
                      <a:noFill/>
                    </a:lnT>
                    <a:lnB>
                      <a:noFill/>
                    </a:lnB>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2"/>
                  </a:ext>
                </a:extLst>
              </a:tr>
              <a:tr h="269359">
                <a:tc gridSpan="4">
                  <a:txBody>
                    <a:bodyPr/>
                    <a:lstStyle/>
                    <a:p>
                      <a:pPr algn="just" fontAlgn="b"/>
                      <a:r>
                        <a:rPr lang="tr-TR" sz="1600" b="0" i="0" u="none" strike="noStrike" dirty="0">
                          <a:solidFill>
                            <a:srgbClr val="000000"/>
                          </a:solidFill>
                          <a:effectLst/>
                          <a:latin typeface="Calibri"/>
                        </a:rPr>
                        <a:t>1.1.1.1. Satın alma memurunca yaklaşık maliyet tespit edilir</a:t>
                      </a:r>
                      <a:r>
                        <a:rPr lang="tr-TR" sz="1600" b="0" i="0" u="none" strike="noStrike" baseline="0" dirty="0">
                          <a:solidFill>
                            <a:srgbClr val="000000"/>
                          </a:solidFill>
                          <a:effectLst/>
                          <a:latin typeface="Calibri"/>
                        </a:rPr>
                        <a:t> ve YM cetveli hazırlanır.</a:t>
                      </a:r>
                      <a:endParaRPr lang="tr-TR" sz="16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20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20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11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extLst>
                  <a:ext uri="{0D108BD9-81ED-4DB2-BD59-A6C34878D82A}">
                    <a16:rowId xmlns:a16="http://schemas.microsoft.com/office/drawing/2014/main" val="10003"/>
                  </a:ext>
                </a:extLst>
              </a:tr>
              <a:tr h="269359">
                <a:tc gridSpan="4">
                  <a:txBody>
                    <a:bodyPr/>
                    <a:lstStyle/>
                    <a:p>
                      <a:pPr algn="just" fontAlgn="b"/>
                      <a:r>
                        <a:rPr lang="tr-TR" sz="1600" b="0" i="0" u="none" strike="noStrike" dirty="0">
                          <a:solidFill>
                            <a:srgbClr val="000000"/>
                          </a:solidFill>
                          <a:effectLst/>
                          <a:latin typeface="Calibri"/>
                        </a:rPr>
                        <a:t>1.1.1.3. Gerek duyuluyor ise teknik şartname ve sözleşme tasarısı hazırlanır</a:t>
                      </a: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20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20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11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extLst>
                  <a:ext uri="{0D108BD9-81ED-4DB2-BD59-A6C34878D82A}">
                    <a16:rowId xmlns:a16="http://schemas.microsoft.com/office/drawing/2014/main" val="10004"/>
                  </a:ext>
                </a:extLst>
              </a:tr>
              <a:tr h="269359">
                <a:tc gridSpan="4">
                  <a:txBody>
                    <a:bodyPr/>
                    <a:lstStyle/>
                    <a:p>
                      <a:pPr marL="0" algn="just" rtl="0" eaLnBrk="1" fontAlgn="b" latinLnBrk="0" hangingPunct="1"/>
                      <a:r>
                        <a:rPr kumimoji="0" lang="tr-TR" sz="1600" b="0" i="0" u="none" strike="noStrike" kern="1200" dirty="0">
                          <a:solidFill>
                            <a:srgbClr val="000000"/>
                          </a:solidFill>
                          <a:effectLst/>
                          <a:latin typeface="Calibri"/>
                          <a:ea typeface="+mn-ea"/>
                          <a:cs typeface="+mn-cs"/>
                        </a:rPr>
                        <a:t>1.1.1.4. YM Cetveli ve Onay Belgesi hazırlanır ve harcama yetkilisinin onayına sunulur.</a:t>
                      </a:r>
                    </a:p>
                  </a:txBody>
                  <a:tcPr marL="9525" marR="9525" marT="9525" marB="0" anchor="b">
                    <a:lnL>
                      <a:noFill/>
                    </a:lnL>
                    <a:lnR>
                      <a:noFill/>
                    </a:lnR>
                    <a:lnT>
                      <a:noFill/>
                    </a:lnT>
                    <a:lnB>
                      <a:noFill/>
                    </a:lnB>
                    <a:solidFill>
                      <a:schemeClr val="accent6">
                        <a:lumMod val="20000"/>
                        <a:lumOff val="80000"/>
                      </a:schemeClr>
                    </a:solidFill>
                  </a:tcPr>
                </a:tc>
                <a:tc hMerge="1">
                  <a:txBody>
                    <a:bodyPr/>
                    <a:lstStyle/>
                    <a:p>
                      <a:pPr algn="l" fontAlgn="b"/>
                      <a:endParaRPr lang="tr-TR" sz="20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20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11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extLst>
                  <a:ext uri="{0D108BD9-81ED-4DB2-BD59-A6C34878D82A}">
                    <a16:rowId xmlns:a16="http://schemas.microsoft.com/office/drawing/2014/main" val="10005"/>
                  </a:ext>
                </a:extLst>
              </a:tr>
              <a:tr h="269359">
                <a:tc gridSpan="4">
                  <a:txBody>
                    <a:bodyPr/>
                    <a:lstStyle/>
                    <a:p>
                      <a:pPr algn="just" fontAlgn="b"/>
                      <a:r>
                        <a:rPr lang="tr-TR" sz="1600" b="0" i="0" u="none" strike="noStrike" dirty="0">
                          <a:solidFill>
                            <a:srgbClr val="000000"/>
                          </a:solidFill>
                          <a:effectLst/>
                          <a:latin typeface="Calibri"/>
                        </a:rPr>
                        <a:t>1.1.1.5. Firma(</a:t>
                      </a:r>
                      <a:r>
                        <a:rPr lang="tr-TR" sz="1600" b="0" i="0" u="none" strike="noStrike" dirty="0" err="1">
                          <a:solidFill>
                            <a:srgbClr val="000000"/>
                          </a:solidFill>
                          <a:effectLst/>
                          <a:latin typeface="Calibri"/>
                        </a:rPr>
                        <a:t>lar</a:t>
                      </a:r>
                      <a:r>
                        <a:rPr lang="tr-TR" sz="1600" b="0" i="0" u="none" strike="noStrike" dirty="0">
                          <a:solidFill>
                            <a:srgbClr val="000000"/>
                          </a:solidFill>
                          <a:effectLst/>
                          <a:latin typeface="Calibri"/>
                        </a:rPr>
                        <a:t>)dan teklif istenir.</a:t>
                      </a: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18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18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18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extLst>
                  <a:ext uri="{0D108BD9-81ED-4DB2-BD59-A6C34878D82A}">
                    <a16:rowId xmlns:a16="http://schemas.microsoft.com/office/drawing/2014/main" val="10006"/>
                  </a:ext>
                </a:extLst>
              </a:tr>
              <a:tr h="269359">
                <a:tc gridSpan="4">
                  <a:txBody>
                    <a:bodyPr/>
                    <a:lstStyle/>
                    <a:p>
                      <a:pPr algn="just" fontAlgn="b"/>
                      <a:r>
                        <a:rPr lang="tr-TR" sz="1600" b="0" i="0" u="none" strike="noStrike" dirty="0">
                          <a:solidFill>
                            <a:srgbClr val="000000"/>
                          </a:solidFill>
                          <a:effectLst/>
                          <a:latin typeface="Calibri"/>
                        </a:rPr>
                        <a:t>1.1.1.6. Tekliflere göre Piyasa Fiyat Araştırma Tutanağı / Komisyon Kararı düzenlenir.</a:t>
                      </a:r>
                    </a:p>
                  </a:txBody>
                  <a:tcPr marL="9525" marR="9525" marT="9525" marB="0" anchor="b">
                    <a:lnL>
                      <a:noFill/>
                    </a:lnL>
                    <a:lnR>
                      <a:noFill/>
                    </a:lnR>
                    <a:lnT>
                      <a:noFill/>
                    </a:lnT>
                    <a:lnB>
                      <a:noFill/>
                    </a:lnB>
                    <a:solidFill>
                      <a:schemeClr val="accent6">
                        <a:lumMod val="20000"/>
                        <a:lumOff val="80000"/>
                      </a:schemeClr>
                    </a:solidFill>
                  </a:tcPr>
                </a:tc>
                <a:tc hMerge="1">
                  <a:txBody>
                    <a:bodyPr/>
                    <a:lstStyle/>
                    <a:p>
                      <a:pPr algn="l" fontAlgn="b"/>
                      <a:endParaRPr lang="tr-TR" sz="18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18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18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extLst>
                  <a:ext uri="{0D108BD9-81ED-4DB2-BD59-A6C34878D82A}">
                    <a16:rowId xmlns:a16="http://schemas.microsoft.com/office/drawing/2014/main" val="10007"/>
                  </a:ext>
                </a:extLst>
              </a:tr>
              <a:tr h="269359">
                <a:tc gridSpan="4">
                  <a:txBody>
                    <a:bodyPr/>
                    <a:lstStyle/>
                    <a:p>
                      <a:pPr algn="just" fontAlgn="b"/>
                      <a:r>
                        <a:rPr lang="tr-TR" sz="1600" b="0" i="0" u="none" strike="noStrike" dirty="0">
                          <a:solidFill>
                            <a:srgbClr val="000000"/>
                          </a:solidFill>
                          <a:effectLst/>
                          <a:latin typeface="Calibri"/>
                        </a:rPr>
                        <a:t>1.1.1.7. Sözleşme düzenlenmesi öngörülmüş ise Sözleşmeye Davet Yazısı yazılır.</a:t>
                      </a: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18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18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18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extLst>
                  <a:ext uri="{0D108BD9-81ED-4DB2-BD59-A6C34878D82A}">
                    <a16:rowId xmlns:a16="http://schemas.microsoft.com/office/drawing/2014/main" val="10008"/>
                  </a:ext>
                </a:extLst>
              </a:tr>
              <a:tr h="269359">
                <a:tc gridSpan="4">
                  <a:txBody>
                    <a:bodyPr/>
                    <a:lstStyle/>
                    <a:p>
                      <a:pPr algn="just" fontAlgn="b"/>
                      <a:r>
                        <a:rPr lang="tr-TR" sz="1600" b="0" i="0" u="none" strike="noStrike" dirty="0">
                          <a:solidFill>
                            <a:srgbClr val="000000"/>
                          </a:solidFill>
                          <a:effectLst/>
                          <a:latin typeface="Calibri"/>
                        </a:rPr>
                        <a:t>1.1.1.8. Sözleşme düzenlenmesi öngörülmüş ise Sözleşme harcama</a:t>
                      </a:r>
                      <a:r>
                        <a:rPr lang="tr-TR" sz="1600" b="0" i="0" u="none" strike="noStrike" baseline="0" dirty="0">
                          <a:solidFill>
                            <a:srgbClr val="000000"/>
                          </a:solidFill>
                          <a:effectLst/>
                          <a:latin typeface="Calibri"/>
                        </a:rPr>
                        <a:t> yetkilisince imzalanır.</a:t>
                      </a:r>
                      <a:endParaRPr lang="tr-TR" sz="16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20000"/>
                        <a:lumOff val="80000"/>
                      </a:schemeClr>
                    </a:solidFill>
                  </a:tcPr>
                </a:tc>
                <a:tc hMerge="1">
                  <a:txBody>
                    <a:bodyPr/>
                    <a:lstStyle/>
                    <a:p>
                      <a:pPr algn="l" fontAlgn="b"/>
                      <a:endParaRPr lang="tr-TR" sz="18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18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18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extLst>
                  <a:ext uri="{0D108BD9-81ED-4DB2-BD59-A6C34878D82A}">
                    <a16:rowId xmlns:a16="http://schemas.microsoft.com/office/drawing/2014/main" val="10009"/>
                  </a:ext>
                </a:extLst>
              </a:tr>
              <a:tr h="269359">
                <a:tc gridSpan="4">
                  <a:txBody>
                    <a:bodyPr/>
                    <a:lstStyle/>
                    <a:p>
                      <a:pPr algn="just" fontAlgn="b"/>
                      <a:r>
                        <a:rPr lang="tr-TR" sz="1600" b="0" i="0" u="none" strike="noStrike" dirty="0">
                          <a:solidFill>
                            <a:srgbClr val="000000"/>
                          </a:solidFill>
                          <a:effectLst/>
                          <a:latin typeface="Calibri"/>
                        </a:rPr>
                        <a:t>1.1.1.9. Sözleşme öngörülmüş ise Damga</a:t>
                      </a:r>
                      <a:r>
                        <a:rPr lang="tr-TR" sz="1600" b="0" i="0" u="none" strike="noStrike" baseline="0" dirty="0">
                          <a:solidFill>
                            <a:srgbClr val="000000"/>
                          </a:solidFill>
                          <a:effectLst/>
                          <a:latin typeface="Calibri"/>
                        </a:rPr>
                        <a:t> Vergisinin ödenmesi sağlanır.</a:t>
                      </a:r>
                      <a:endParaRPr lang="tr-TR" sz="16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18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18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l" fontAlgn="b"/>
                      <a:endParaRPr lang="tr-TR" sz="18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extLst>
                  <a:ext uri="{0D108BD9-81ED-4DB2-BD59-A6C34878D82A}">
                    <a16:rowId xmlns:a16="http://schemas.microsoft.com/office/drawing/2014/main" val="10010"/>
                  </a:ext>
                </a:extLst>
              </a:tr>
              <a:tr h="269359">
                <a:tc gridSpan="4">
                  <a:txBody>
                    <a:bodyPr/>
                    <a:lstStyle/>
                    <a:p>
                      <a:pPr algn="just" fontAlgn="b"/>
                      <a:r>
                        <a:rPr lang="tr-TR" sz="1600" b="0" i="0" u="none" strike="noStrike" dirty="0">
                          <a:solidFill>
                            <a:srgbClr val="000000"/>
                          </a:solidFill>
                          <a:effectLst/>
                          <a:latin typeface="Calibri"/>
                        </a:rPr>
                        <a:t>1.1.1.10.</a:t>
                      </a:r>
                      <a:r>
                        <a:rPr lang="tr-TR" sz="1600" b="0" i="0" u="none" strike="noStrike" baseline="0" dirty="0">
                          <a:solidFill>
                            <a:srgbClr val="000000"/>
                          </a:solidFill>
                          <a:effectLst/>
                          <a:latin typeface="Calibri"/>
                        </a:rPr>
                        <a:t> Mal ve hizmetin teslimi sonrası Muayene ve Kabul Tutanağı düzenlenir.</a:t>
                      </a:r>
                      <a:endParaRPr lang="tr-TR" sz="16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20000"/>
                        <a:lumOff val="80000"/>
                      </a:schemeClr>
                    </a:solidFill>
                  </a:tcPr>
                </a:tc>
                <a:tc hMerge="1">
                  <a:txBody>
                    <a:bodyPr/>
                    <a:lstStyle/>
                    <a:p>
                      <a:pPr algn="just" fontAlgn="b"/>
                      <a:endParaRPr lang="tr-TR" sz="18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just" fontAlgn="b"/>
                      <a:endParaRPr lang="tr-TR" sz="18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just" fontAlgn="b"/>
                      <a:endParaRPr lang="tr-TR" sz="18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extLst>
                  <a:ext uri="{0D108BD9-81ED-4DB2-BD59-A6C34878D82A}">
                    <a16:rowId xmlns:a16="http://schemas.microsoft.com/office/drawing/2014/main" val="10011"/>
                  </a:ext>
                </a:extLst>
              </a:tr>
              <a:tr h="528592">
                <a:tc gridSpan="4">
                  <a:txBody>
                    <a:bodyPr/>
                    <a:lstStyle/>
                    <a:p>
                      <a:pPr algn="just" fontAlgn="b"/>
                      <a:r>
                        <a:rPr lang="tr-TR" sz="1600" b="0" i="0" u="none" strike="noStrike" dirty="0">
                          <a:solidFill>
                            <a:srgbClr val="000000"/>
                          </a:solidFill>
                          <a:effectLst/>
                          <a:latin typeface="Calibri"/>
                        </a:rPr>
                        <a:t>1.1.1.11. Kanıtlayıcı belgeler toplanarak ödeme</a:t>
                      </a:r>
                      <a:r>
                        <a:rPr lang="tr-TR" sz="1600" b="0" i="0" u="none" strike="noStrike" baseline="0" dirty="0">
                          <a:solidFill>
                            <a:srgbClr val="000000"/>
                          </a:solidFill>
                          <a:effectLst/>
                          <a:latin typeface="Calibri"/>
                        </a:rPr>
                        <a:t> emri belgesi düzenlenir ve harcama yetkilisi tarafından imzalanarak ödenmek üzere </a:t>
                      </a:r>
                      <a:r>
                        <a:rPr lang="tr-TR" sz="1600" b="0" i="0" u="none" strike="noStrike" baseline="0" dirty="0" err="1">
                          <a:solidFill>
                            <a:srgbClr val="000000"/>
                          </a:solidFill>
                          <a:effectLst/>
                          <a:latin typeface="Calibri"/>
                        </a:rPr>
                        <a:t>SGDB’na</a:t>
                      </a:r>
                      <a:r>
                        <a:rPr lang="tr-TR" sz="1600" b="0" i="0" u="none" strike="noStrike" baseline="0" dirty="0">
                          <a:solidFill>
                            <a:srgbClr val="000000"/>
                          </a:solidFill>
                          <a:effectLst/>
                          <a:latin typeface="Calibri"/>
                        </a:rPr>
                        <a:t> gönderilir.</a:t>
                      </a:r>
                      <a:endParaRPr lang="tr-TR" sz="16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just" fontAlgn="b"/>
                      <a:endParaRPr lang="tr-TR" sz="18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just" fontAlgn="b"/>
                      <a:endParaRPr lang="tr-TR" sz="1800" b="1"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tc hMerge="1">
                  <a:txBody>
                    <a:bodyPr/>
                    <a:lstStyle/>
                    <a:p>
                      <a:pPr algn="just" fontAlgn="b"/>
                      <a:endParaRPr lang="tr-TR" sz="18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6">
                        <a:lumMod val="60000"/>
                        <a:lumOff val="40000"/>
                      </a:schemeClr>
                    </a:solidFill>
                  </a:tcPr>
                </a:tc>
                <a:extLst>
                  <a:ext uri="{0D108BD9-81ED-4DB2-BD59-A6C34878D82A}">
                    <a16:rowId xmlns:a16="http://schemas.microsoft.com/office/drawing/2014/main" val="10012"/>
                  </a:ext>
                </a:extLst>
              </a:tr>
              <a:tr h="305488">
                <a:tc gridSpan="4">
                  <a:txBody>
                    <a:bodyPr/>
                    <a:lstStyle/>
                    <a:p>
                      <a:pPr algn="just" fontAlgn="b"/>
                      <a:r>
                        <a:rPr lang="tr-TR" sz="1600" b="0" i="0" u="none" strike="noStrike" dirty="0">
                          <a:solidFill>
                            <a:srgbClr val="000000"/>
                          </a:solidFill>
                          <a:effectLst/>
                          <a:latin typeface="Calibri"/>
                        </a:rPr>
                        <a:t>…….</a:t>
                      </a:r>
                    </a:p>
                  </a:txBody>
                  <a:tcPr marL="9525" marR="9525" marT="9525" marB="0" anchor="b">
                    <a:lnL>
                      <a:noFill/>
                    </a:lnL>
                    <a:lnR>
                      <a:noFill/>
                    </a:lnR>
                    <a:lnT>
                      <a:noFill/>
                    </a:lnT>
                    <a:lnB>
                      <a:noFill/>
                    </a:lnB>
                    <a:solidFill>
                      <a:schemeClr val="accent6">
                        <a:lumMod val="20000"/>
                        <a:lumOff val="80000"/>
                      </a:schemeClr>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13"/>
                  </a:ext>
                </a:extLst>
              </a:tr>
            </a:tbl>
          </a:graphicData>
        </a:graphic>
      </p:graphicFrame>
      <p:sp>
        <p:nvSpPr>
          <p:cNvPr id="6" name="Dikdörtgen 5"/>
          <p:cNvSpPr/>
          <p:nvPr/>
        </p:nvSpPr>
        <p:spPr>
          <a:xfrm>
            <a:off x="0" y="2708920"/>
            <a:ext cx="539552" cy="360040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tr-TR" dirty="0">
                <a:latin typeface="Arial" pitchFamily="34" charset="0"/>
              </a:rPr>
              <a:t>Birim İşlem Yönergesi</a:t>
            </a:r>
          </a:p>
        </p:txBody>
      </p:sp>
    </p:spTree>
    <p:extLst>
      <p:ext uri="{BB962C8B-B14F-4D97-AF65-F5344CB8AC3E}">
        <p14:creationId xmlns:p14="http://schemas.microsoft.com/office/powerpoint/2010/main" val="403745262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67B161-BB62-A93C-0F81-D05C2787AF7C}"/>
              </a:ext>
            </a:extLst>
          </p:cNvPr>
          <p:cNvSpPr>
            <a:spLocks noGrp="1"/>
          </p:cNvSpPr>
          <p:nvPr>
            <p:ph type="title"/>
          </p:nvPr>
        </p:nvSpPr>
        <p:spPr/>
        <p:txBody>
          <a:bodyPr>
            <a:normAutofit fontScale="90000"/>
          </a:bodyPr>
          <a:lstStyle/>
          <a:p>
            <a:r>
              <a:rPr lang="tr-TR" sz="4000" dirty="0"/>
              <a:t>Faaliyet Risk Kontrol Matrisi (2. Bölüm)</a:t>
            </a:r>
            <a:endParaRPr lang="en-US" dirty="0"/>
          </a:p>
        </p:txBody>
      </p:sp>
      <p:graphicFrame>
        <p:nvGraphicFramePr>
          <p:cNvPr id="5" name="İçerik Yer Tutucusu 4">
            <a:extLst>
              <a:ext uri="{FF2B5EF4-FFF2-40B4-BE49-F238E27FC236}">
                <a16:creationId xmlns:a16="http://schemas.microsoft.com/office/drawing/2014/main" id="{431F4B42-927D-BBB7-954C-84852894084C}"/>
              </a:ext>
            </a:extLst>
          </p:cNvPr>
          <p:cNvGraphicFramePr>
            <a:graphicFrameLocks noGrp="1"/>
          </p:cNvGraphicFramePr>
          <p:nvPr>
            <p:ph sz="quarter" idx="1"/>
          </p:nvPr>
        </p:nvGraphicFramePr>
        <p:xfrm>
          <a:off x="612648" y="2132856"/>
          <a:ext cx="8153527" cy="3250350"/>
        </p:xfrm>
        <a:graphic>
          <a:graphicData uri="http://schemas.openxmlformats.org/drawingml/2006/table">
            <a:tbl>
              <a:tblPr firstRow="1" firstCol="1" bandRow="1">
                <a:tableStyleId>{5C22544A-7EE6-4342-B048-85BDC9FD1C3A}</a:tableStyleId>
              </a:tblPr>
              <a:tblGrid>
                <a:gridCol w="502968">
                  <a:extLst>
                    <a:ext uri="{9D8B030D-6E8A-4147-A177-3AD203B41FA5}">
                      <a16:colId xmlns:a16="http://schemas.microsoft.com/office/drawing/2014/main" val="547057586"/>
                    </a:ext>
                  </a:extLst>
                </a:gridCol>
                <a:gridCol w="1008112">
                  <a:extLst>
                    <a:ext uri="{9D8B030D-6E8A-4147-A177-3AD203B41FA5}">
                      <a16:colId xmlns:a16="http://schemas.microsoft.com/office/drawing/2014/main" val="553914699"/>
                    </a:ext>
                  </a:extLst>
                </a:gridCol>
                <a:gridCol w="2664296">
                  <a:extLst>
                    <a:ext uri="{9D8B030D-6E8A-4147-A177-3AD203B41FA5}">
                      <a16:colId xmlns:a16="http://schemas.microsoft.com/office/drawing/2014/main" val="1721653576"/>
                    </a:ext>
                  </a:extLst>
                </a:gridCol>
                <a:gridCol w="1800200">
                  <a:extLst>
                    <a:ext uri="{9D8B030D-6E8A-4147-A177-3AD203B41FA5}">
                      <a16:colId xmlns:a16="http://schemas.microsoft.com/office/drawing/2014/main" val="3081608873"/>
                    </a:ext>
                  </a:extLst>
                </a:gridCol>
                <a:gridCol w="2177951">
                  <a:extLst>
                    <a:ext uri="{9D8B030D-6E8A-4147-A177-3AD203B41FA5}">
                      <a16:colId xmlns:a16="http://schemas.microsoft.com/office/drawing/2014/main" val="4169009040"/>
                    </a:ext>
                  </a:extLst>
                </a:gridCol>
              </a:tblGrid>
              <a:tr h="726030">
                <a:tc rowSpan="10">
                  <a:txBody>
                    <a:bodyPr/>
                    <a:lstStyle/>
                    <a:p>
                      <a:pPr marL="71755" marR="71755" algn="ctr">
                        <a:lnSpc>
                          <a:spcPct val="107000"/>
                        </a:lnSpc>
                        <a:spcAft>
                          <a:spcPts val="800"/>
                        </a:spcAft>
                      </a:pPr>
                      <a:r>
                        <a:rPr lang="tr-TR" sz="1800">
                          <a:effectLst/>
                        </a:rPr>
                        <a:t>İKİNCİ BÖLÜM</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vert="vert270"/>
                </a:tc>
                <a:tc>
                  <a:txBody>
                    <a:bodyPr/>
                    <a:lstStyle/>
                    <a:p>
                      <a:pPr algn="ctr">
                        <a:lnSpc>
                          <a:spcPct val="107000"/>
                        </a:lnSpc>
                        <a:spcAft>
                          <a:spcPts val="800"/>
                        </a:spcAft>
                      </a:pPr>
                      <a:r>
                        <a:rPr lang="tr-TR" sz="1800">
                          <a:effectLst/>
                        </a:rPr>
                        <a:t>Sıra No</a:t>
                      </a:r>
                    </a:p>
                    <a:p>
                      <a:pPr algn="ctr">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ctr">
                        <a:lnSpc>
                          <a:spcPct val="107000"/>
                        </a:lnSpc>
                        <a:spcAft>
                          <a:spcPts val="800"/>
                        </a:spcAft>
                      </a:pPr>
                      <a:r>
                        <a:rPr lang="tr-TR" sz="1800" dirty="0">
                          <a:effectLst/>
                        </a:rPr>
                        <a:t>Süreçler</a:t>
                      </a:r>
                    </a:p>
                    <a:p>
                      <a:pPr algn="ctr">
                        <a:lnSpc>
                          <a:spcPct val="107000"/>
                        </a:lnSpc>
                        <a:spcAft>
                          <a:spcPts val="800"/>
                        </a:spcAft>
                      </a:pPr>
                      <a:r>
                        <a:rPr lang="tr-TR" sz="1800" dirty="0">
                          <a:effectLst/>
                        </a:rPr>
                        <a:t>(İş adımları)</a:t>
                      </a:r>
                      <a:endParaRPr lang="tr-TR" sz="1800" dirty="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ctr">
                        <a:lnSpc>
                          <a:spcPct val="107000"/>
                        </a:lnSpc>
                        <a:spcAft>
                          <a:spcPts val="800"/>
                        </a:spcAft>
                      </a:pPr>
                      <a:r>
                        <a:rPr lang="tr-TR" sz="1800">
                          <a:effectLst/>
                        </a:rPr>
                        <a:t>Riskler</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ctr">
                        <a:lnSpc>
                          <a:spcPct val="107000"/>
                        </a:lnSpc>
                        <a:spcAft>
                          <a:spcPts val="800"/>
                        </a:spcAft>
                      </a:pPr>
                      <a:r>
                        <a:rPr lang="tr-TR" sz="1800" dirty="0">
                          <a:effectLst/>
                        </a:rPr>
                        <a:t>…</a:t>
                      </a:r>
                      <a:endParaRPr lang="tr-TR" sz="1800" dirty="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extLst>
                  <a:ext uri="{0D108BD9-81ED-4DB2-BD59-A6C34878D82A}">
                    <a16:rowId xmlns:a16="http://schemas.microsoft.com/office/drawing/2014/main" val="3970503610"/>
                  </a:ext>
                </a:extLst>
              </a:tr>
              <a:tr h="271369">
                <a:tc vMerge="1">
                  <a:txBody>
                    <a:bodyPr/>
                    <a:lstStyle/>
                    <a:p>
                      <a:endParaRPr lang="en-US"/>
                    </a:p>
                  </a:txBody>
                  <a:tcPr/>
                </a:tc>
                <a:tc>
                  <a:txBody>
                    <a:bodyPr/>
                    <a:lstStyle/>
                    <a:p>
                      <a:pPr algn="ctr">
                        <a:lnSpc>
                          <a:spcPct val="107000"/>
                        </a:lnSpc>
                        <a:spcAft>
                          <a:spcPts val="800"/>
                        </a:spcAft>
                      </a:pPr>
                      <a:r>
                        <a:rPr lang="tr-TR" sz="1800">
                          <a:effectLst/>
                        </a:rPr>
                        <a:t>1</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dirty="0">
                          <a:effectLst/>
                        </a:rPr>
                        <a:t> </a:t>
                      </a:r>
                      <a:endParaRPr lang="tr-TR" sz="1800" dirty="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tc>
                  <a:txBody>
                    <a:bodyPr/>
                    <a:lstStyle/>
                    <a:p>
                      <a:pPr algn="l">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extLst>
                  <a:ext uri="{0D108BD9-81ED-4DB2-BD59-A6C34878D82A}">
                    <a16:rowId xmlns:a16="http://schemas.microsoft.com/office/drawing/2014/main" val="3930419962"/>
                  </a:ext>
                </a:extLst>
              </a:tr>
              <a:tr h="271369">
                <a:tc vMerge="1">
                  <a:txBody>
                    <a:bodyPr/>
                    <a:lstStyle/>
                    <a:p>
                      <a:endParaRPr lang="en-US"/>
                    </a:p>
                  </a:txBody>
                  <a:tcPr/>
                </a:tc>
                <a:tc>
                  <a:txBody>
                    <a:bodyPr/>
                    <a:lstStyle/>
                    <a:p>
                      <a:pPr algn="ctr">
                        <a:lnSpc>
                          <a:spcPct val="107000"/>
                        </a:lnSpc>
                        <a:spcAft>
                          <a:spcPts val="800"/>
                        </a:spcAft>
                      </a:pPr>
                      <a:r>
                        <a:rPr lang="tr-TR" sz="1800">
                          <a:effectLst/>
                        </a:rPr>
                        <a:t>2</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dirty="0">
                          <a:effectLst/>
                        </a:rPr>
                        <a:t> </a:t>
                      </a:r>
                      <a:endParaRPr lang="tr-TR" sz="1800" dirty="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tc>
                  <a:txBody>
                    <a:bodyPr/>
                    <a:lstStyle/>
                    <a:p>
                      <a:pPr algn="l">
                        <a:lnSpc>
                          <a:spcPct val="107000"/>
                        </a:lnSpc>
                        <a:spcAft>
                          <a:spcPts val="800"/>
                        </a:spcAft>
                      </a:pPr>
                      <a:r>
                        <a:rPr lang="tr-TR" sz="1800" dirty="0">
                          <a:effectLst/>
                        </a:rPr>
                        <a:t> </a:t>
                      </a:r>
                      <a:endParaRPr lang="tr-TR" sz="1800" dirty="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extLst>
                  <a:ext uri="{0D108BD9-81ED-4DB2-BD59-A6C34878D82A}">
                    <a16:rowId xmlns:a16="http://schemas.microsoft.com/office/drawing/2014/main" val="1108053451"/>
                  </a:ext>
                </a:extLst>
              </a:tr>
              <a:tr h="271369">
                <a:tc vMerge="1">
                  <a:txBody>
                    <a:bodyPr/>
                    <a:lstStyle/>
                    <a:p>
                      <a:endParaRPr lang="en-US"/>
                    </a:p>
                  </a:txBody>
                  <a:tcPr/>
                </a:tc>
                <a:tc>
                  <a:txBody>
                    <a:bodyPr/>
                    <a:lstStyle/>
                    <a:p>
                      <a:pPr algn="ctr">
                        <a:lnSpc>
                          <a:spcPct val="107000"/>
                        </a:lnSpc>
                        <a:spcAft>
                          <a:spcPts val="800"/>
                        </a:spcAft>
                      </a:pPr>
                      <a:r>
                        <a:rPr lang="tr-TR" sz="1800">
                          <a:effectLst/>
                        </a:rPr>
                        <a:t>3</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tc>
                  <a:txBody>
                    <a:bodyPr/>
                    <a:lstStyle/>
                    <a:p>
                      <a:pPr algn="l">
                        <a:lnSpc>
                          <a:spcPct val="107000"/>
                        </a:lnSpc>
                        <a:spcAft>
                          <a:spcPts val="800"/>
                        </a:spcAft>
                      </a:pPr>
                      <a:r>
                        <a:rPr lang="tr-TR" sz="1800" dirty="0">
                          <a:effectLst/>
                        </a:rPr>
                        <a:t> </a:t>
                      </a:r>
                      <a:endParaRPr lang="tr-TR" sz="1800" dirty="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extLst>
                  <a:ext uri="{0D108BD9-81ED-4DB2-BD59-A6C34878D82A}">
                    <a16:rowId xmlns:a16="http://schemas.microsoft.com/office/drawing/2014/main" val="2625447005"/>
                  </a:ext>
                </a:extLst>
              </a:tr>
              <a:tr h="271369">
                <a:tc vMerge="1">
                  <a:txBody>
                    <a:bodyPr/>
                    <a:lstStyle/>
                    <a:p>
                      <a:endParaRPr lang="en-US"/>
                    </a:p>
                  </a:txBody>
                  <a:tcPr/>
                </a:tc>
                <a:tc>
                  <a:txBody>
                    <a:bodyPr/>
                    <a:lstStyle/>
                    <a:p>
                      <a:pPr algn="ctr">
                        <a:lnSpc>
                          <a:spcPct val="107000"/>
                        </a:lnSpc>
                        <a:spcAft>
                          <a:spcPts val="800"/>
                        </a:spcAft>
                      </a:pPr>
                      <a:r>
                        <a:rPr lang="tr-TR" sz="1800">
                          <a:effectLst/>
                        </a:rPr>
                        <a:t>4</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tc>
                  <a:txBody>
                    <a:bodyPr/>
                    <a:lstStyle/>
                    <a:p>
                      <a:pPr algn="l">
                        <a:lnSpc>
                          <a:spcPct val="107000"/>
                        </a:lnSpc>
                        <a:spcAft>
                          <a:spcPts val="800"/>
                        </a:spcAft>
                      </a:pPr>
                      <a:r>
                        <a:rPr lang="tr-TR" sz="1800" dirty="0">
                          <a:effectLst/>
                        </a:rPr>
                        <a:t> </a:t>
                      </a:r>
                      <a:endParaRPr lang="tr-TR" sz="1800" dirty="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extLst>
                  <a:ext uri="{0D108BD9-81ED-4DB2-BD59-A6C34878D82A}">
                    <a16:rowId xmlns:a16="http://schemas.microsoft.com/office/drawing/2014/main" val="1966459896"/>
                  </a:ext>
                </a:extLst>
              </a:tr>
              <a:tr h="271369">
                <a:tc vMerge="1">
                  <a:txBody>
                    <a:bodyPr/>
                    <a:lstStyle/>
                    <a:p>
                      <a:endParaRPr lang="en-US"/>
                    </a:p>
                  </a:txBody>
                  <a:tcPr/>
                </a:tc>
                <a:tc>
                  <a:txBody>
                    <a:bodyPr/>
                    <a:lstStyle/>
                    <a:p>
                      <a:pPr algn="ctr">
                        <a:lnSpc>
                          <a:spcPct val="107000"/>
                        </a:lnSpc>
                        <a:spcAft>
                          <a:spcPts val="800"/>
                        </a:spcAft>
                      </a:pPr>
                      <a:r>
                        <a:rPr lang="tr-TR" sz="1800">
                          <a:effectLst/>
                        </a:rPr>
                        <a:t>5</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tc>
                  <a:txBody>
                    <a:bodyPr/>
                    <a:lstStyle/>
                    <a:p>
                      <a:pPr algn="l">
                        <a:lnSpc>
                          <a:spcPct val="107000"/>
                        </a:lnSpc>
                        <a:spcAft>
                          <a:spcPts val="800"/>
                        </a:spcAft>
                      </a:pPr>
                      <a:r>
                        <a:rPr lang="tr-TR" sz="1800" dirty="0">
                          <a:effectLst/>
                        </a:rPr>
                        <a:t> </a:t>
                      </a:r>
                      <a:endParaRPr lang="tr-TR" sz="1800" dirty="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extLst>
                  <a:ext uri="{0D108BD9-81ED-4DB2-BD59-A6C34878D82A}">
                    <a16:rowId xmlns:a16="http://schemas.microsoft.com/office/drawing/2014/main" val="1345207983"/>
                  </a:ext>
                </a:extLst>
              </a:tr>
              <a:tr h="271369">
                <a:tc vMerge="1">
                  <a:txBody>
                    <a:bodyPr/>
                    <a:lstStyle/>
                    <a:p>
                      <a:endParaRPr lang="en-US"/>
                    </a:p>
                  </a:txBody>
                  <a:tcPr/>
                </a:tc>
                <a:tc>
                  <a:txBody>
                    <a:bodyPr/>
                    <a:lstStyle/>
                    <a:p>
                      <a:pPr algn="ctr">
                        <a:lnSpc>
                          <a:spcPct val="107000"/>
                        </a:lnSpc>
                        <a:spcAft>
                          <a:spcPts val="800"/>
                        </a:spcAft>
                      </a:pPr>
                      <a:r>
                        <a:rPr lang="tr-TR" sz="1800">
                          <a:effectLst/>
                        </a:rPr>
                        <a:t>6</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tc>
                  <a:txBody>
                    <a:bodyPr/>
                    <a:lstStyle/>
                    <a:p>
                      <a:pPr algn="l">
                        <a:lnSpc>
                          <a:spcPct val="107000"/>
                        </a:lnSpc>
                        <a:spcAft>
                          <a:spcPts val="800"/>
                        </a:spcAft>
                      </a:pPr>
                      <a:r>
                        <a:rPr lang="tr-TR" sz="1800" dirty="0">
                          <a:effectLst/>
                        </a:rPr>
                        <a:t> </a:t>
                      </a:r>
                      <a:endParaRPr lang="tr-TR" sz="1800" dirty="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extLst>
                  <a:ext uri="{0D108BD9-81ED-4DB2-BD59-A6C34878D82A}">
                    <a16:rowId xmlns:a16="http://schemas.microsoft.com/office/drawing/2014/main" val="1617704696"/>
                  </a:ext>
                </a:extLst>
              </a:tr>
              <a:tr h="271369">
                <a:tc vMerge="1">
                  <a:txBody>
                    <a:bodyPr/>
                    <a:lstStyle/>
                    <a:p>
                      <a:endParaRPr lang="en-US"/>
                    </a:p>
                  </a:txBody>
                  <a:tcPr/>
                </a:tc>
                <a:tc>
                  <a:txBody>
                    <a:bodyPr/>
                    <a:lstStyle/>
                    <a:p>
                      <a:pPr algn="ctr">
                        <a:lnSpc>
                          <a:spcPct val="107000"/>
                        </a:lnSpc>
                        <a:spcAft>
                          <a:spcPts val="800"/>
                        </a:spcAft>
                      </a:pPr>
                      <a:r>
                        <a:rPr lang="tr-TR" sz="1800">
                          <a:effectLst/>
                        </a:rPr>
                        <a:t>..</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tc>
                  <a:txBody>
                    <a:bodyPr/>
                    <a:lstStyle/>
                    <a:p>
                      <a:pPr algn="l">
                        <a:lnSpc>
                          <a:spcPct val="107000"/>
                        </a:lnSpc>
                        <a:spcAft>
                          <a:spcPts val="800"/>
                        </a:spcAft>
                      </a:pPr>
                      <a:r>
                        <a:rPr lang="tr-TR" sz="1800" dirty="0">
                          <a:effectLst/>
                        </a:rPr>
                        <a:t> </a:t>
                      </a:r>
                      <a:endParaRPr lang="tr-TR" sz="1800" dirty="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extLst>
                  <a:ext uri="{0D108BD9-81ED-4DB2-BD59-A6C34878D82A}">
                    <a16:rowId xmlns:a16="http://schemas.microsoft.com/office/drawing/2014/main" val="1056727442"/>
                  </a:ext>
                </a:extLst>
              </a:tr>
              <a:tr h="271369">
                <a:tc vMerge="1">
                  <a:txBody>
                    <a:bodyPr/>
                    <a:lstStyle/>
                    <a:p>
                      <a:endParaRPr lang="en-US"/>
                    </a:p>
                  </a:txBody>
                  <a:tcPr/>
                </a:tc>
                <a:tc>
                  <a:txBody>
                    <a:bodyPr/>
                    <a:lstStyle/>
                    <a:p>
                      <a:pPr algn="ctr">
                        <a:lnSpc>
                          <a:spcPct val="107000"/>
                        </a:lnSpc>
                        <a:spcAft>
                          <a:spcPts val="800"/>
                        </a:spcAft>
                      </a:pPr>
                      <a:r>
                        <a:rPr lang="tr-TR" sz="1800">
                          <a:effectLst/>
                        </a:rPr>
                        <a:t>..</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tc>
                  <a:txBody>
                    <a:bodyPr/>
                    <a:lstStyle/>
                    <a:p>
                      <a:pPr algn="l">
                        <a:lnSpc>
                          <a:spcPct val="107000"/>
                        </a:lnSpc>
                        <a:spcAft>
                          <a:spcPts val="800"/>
                        </a:spcAft>
                      </a:pPr>
                      <a:r>
                        <a:rPr lang="tr-TR" sz="1800" dirty="0">
                          <a:effectLst/>
                        </a:rPr>
                        <a:t> </a:t>
                      </a:r>
                      <a:endParaRPr lang="tr-TR" sz="1800" dirty="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extLst>
                  <a:ext uri="{0D108BD9-81ED-4DB2-BD59-A6C34878D82A}">
                    <a16:rowId xmlns:a16="http://schemas.microsoft.com/office/drawing/2014/main" val="2804534509"/>
                  </a:ext>
                </a:extLst>
              </a:tr>
              <a:tr h="271369">
                <a:tc vMerge="1">
                  <a:txBody>
                    <a:bodyPr/>
                    <a:lstStyle/>
                    <a:p>
                      <a:endParaRPr lang="en-US"/>
                    </a:p>
                  </a:txBody>
                  <a:tcPr/>
                </a:tc>
                <a:tc>
                  <a:txBody>
                    <a:bodyPr/>
                    <a:lstStyle/>
                    <a:p>
                      <a:pPr algn="ctr">
                        <a:lnSpc>
                          <a:spcPct val="107000"/>
                        </a:lnSpc>
                        <a:spcAft>
                          <a:spcPts val="800"/>
                        </a:spcAft>
                      </a:pPr>
                      <a:r>
                        <a:rPr lang="tr-TR" sz="1800">
                          <a:effectLst/>
                        </a:rPr>
                        <a:t>..</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tc>
                <a:tc>
                  <a:txBody>
                    <a:bodyPr/>
                    <a:lstStyle/>
                    <a:p>
                      <a:pPr algn="l">
                        <a:lnSpc>
                          <a:spcPct val="107000"/>
                        </a:lnSpc>
                        <a:spcAft>
                          <a:spcPts val="800"/>
                        </a:spcAft>
                      </a:pPr>
                      <a:r>
                        <a:rPr lang="tr-TR" sz="1800">
                          <a:effectLst/>
                        </a:rPr>
                        <a:t> </a:t>
                      </a:r>
                      <a:endParaRPr lang="tr-TR" sz="180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tc>
                  <a:txBody>
                    <a:bodyPr/>
                    <a:lstStyle/>
                    <a:p>
                      <a:pPr algn="l">
                        <a:lnSpc>
                          <a:spcPct val="107000"/>
                        </a:lnSpc>
                        <a:spcAft>
                          <a:spcPts val="800"/>
                        </a:spcAft>
                      </a:pPr>
                      <a:r>
                        <a:rPr lang="tr-TR" sz="1800" dirty="0">
                          <a:effectLst/>
                        </a:rPr>
                        <a:t> </a:t>
                      </a:r>
                      <a:endParaRPr lang="tr-TR" sz="1800" dirty="0">
                        <a:effectLst/>
                        <a:latin typeface="Calibri" panose="020F0502020204030204" pitchFamily="34" charset="0"/>
                        <a:ea typeface="Calibri" panose="020F0502020204030204" pitchFamily="34" charset="0"/>
                        <a:cs typeface="Arial" panose="020B0604020202020204" pitchFamily="34" charset="0"/>
                      </a:endParaRPr>
                    </a:p>
                  </a:txBody>
                  <a:tcPr marL="58123" marR="58123" marT="0" marB="0" anchor="ctr">
                    <a:solidFill>
                      <a:schemeClr val="bg1">
                        <a:lumMod val="50000"/>
                      </a:schemeClr>
                    </a:solidFill>
                  </a:tcPr>
                </a:tc>
                <a:extLst>
                  <a:ext uri="{0D108BD9-81ED-4DB2-BD59-A6C34878D82A}">
                    <a16:rowId xmlns:a16="http://schemas.microsoft.com/office/drawing/2014/main" val="1532672426"/>
                  </a:ext>
                </a:extLst>
              </a:tr>
            </a:tbl>
          </a:graphicData>
        </a:graphic>
      </p:graphicFrame>
    </p:spTree>
    <p:extLst>
      <p:ext uri="{BB962C8B-B14F-4D97-AF65-F5344CB8AC3E}">
        <p14:creationId xmlns:p14="http://schemas.microsoft.com/office/powerpoint/2010/main" val="30370997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67B161-BB62-A93C-0F81-D05C2787AF7C}"/>
              </a:ext>
            </a:extLst>
          </p:cNvPr>
          <p:cNvSpPr>
            <a:spLocks noGrp="1"/>
          </p:cNvSpPr>
          <p:nvPr>
            <p:ph type="title"/>
          </p:nvPr>
        </p:nvSpPr>
        <p:spPr/>
        <p:txBody>
          <a:bodyPr>
            <a:normAutofit/>
          </a:bodyPr>
          <a:lstStyle/>
          <a:p>
            <a:r>
              <a:rPr lang="en-US" sz="2700" dirty="0">
                <a:solidFill>
                  <a:srgbClr val="C00000"/>
                </a:solidFill>
              </a:rPr>
              <a:t>3. AŞAMA: </a:t>
            </a:r>
            <a:r>
              <a:rPr lang="en-US" sz="2700" dirty="0"/>
              <a:t>RİSKLERİNİN BELİRLENMESİ</a:t>
            </a:r>
          </a:p>
        </p:txBody>
      </p:sp>
      <p:sp>
        <p:nvSpPr>
          <p:cNvPr id="3" name="İçerik Yer Tutucusu 2">
            <a:extLst>
              <a:ext uri="{FF2B5EF4-FFF2-40B4-BE49-F238E27FC236}">
                <a16:creationId xmlns:a16="http://schemas.microsoft.com/office/drawing/2014/main" id="{CE2B572D-4D81-0B88-AF09-9B42D2699DC2}"/>
              </a:ext>
            </a:extLst>
          </p:cNvPr>
          <p:cNvSpPr>
            <a:spLocks noGrp="1"/>
          </p:cNvSpPr>
          <p:nvPr>
            <p:ph sz="quarter" idx="1"/>
          </p:nvPr>
        </p:nvSpPr>
        <p:spPr>
          <a:xfrm>
            <a:off x="612648" y="1600200"/>
            <a:ext cx="8153400" cy="4781128"/>
          </a:xfrm>
        </p:spPr>
        <p:txBody>
          <a:bodyPr>
            <a:normAutofit/>
          </a:bodyPr>
          <a:lstStyle/>
          <a:p>
            <a:r>
              <a:rPr lang="tr-TR" dirty="0"/>
              <a:t>Riskler: öngörülen sonuç veya çıktıya (hedefe) ulaşmamızı olumsuz etkileyebilecek olaylar veya durumlar</a:t>
            </a:r>
          </a:p>
          <a:p>
            <a:r>
              <a:rPr lang="tr-TR" dirty="0"/>
              <a:t>Bir süreç adımı için bir ya da birden fazla risk belirlenebilir.</a:t>
            </a:r>
          </a:p>
          <a:p>
            <a:r>
              <a:rPr lang="tr-TR" dirty="0"/>
              <a:t>Riske ilişkin varsa mevcut kontroller tespit edilir.</a:t>
            </a:r>
          </a:p>
          <a:p>
            <a:r>
              <a:rPr lang="tr-TR" dirty="0"/>
              <a:t>Risk seviyesi belirlenir.</a:t>
            </a:r>
          </a:p>
        </p:txBody>
      </p:sp>
    </p:spTree>
    <p:extLst>
      <p:ext uri="{BB962C8B-B14F-4D97-AF65-F5344CB8AC3E}">
        <p14:creationId xmlns:p14="http://schemas.microsoft.com/office/powerpoint/2010/main" val="157702639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685800" y="152400"/>
            <a:ext cx="8001000" cy="1143000"/>
          </a:xfrm>
          <a:noFill/>
          <a:ln/>
        </p:spPr>
        <p:txBody>
          <a:bodyPr>
            <a:normAutofit/>
          </a:bodyPr>
          <a:lstStyle/>
          <a:p>
            <a:pPr algn="ctr"/>
            <a:r>
              <a:rPr lang="tr-TR" altLang="tr-TR" sz="2800" dirty="0">
                <a:solidFill>
                  <a:srgbClr val="C00000"/>
                </a:solidFill>
              </a:rPr>
              <a:t>Risk seviyesi</a:t>
            </a:r>
          </a:p>
        </p:txBody>
      </p:sp>
      <p:sp>
        <p:nvSpPr>
          <p:cNvPr id="162819" name="Rectangle 3"/>
          <p:cNvSpPr>
            <a:spLocks noGrp="1" noChangeArrowheads="1"/>
          </p:cNvSpPr>
          <p:nvPr>
            <p:ph type="body" idx="1"/>
          </p:nvPr>
        </p:nvSpPr>
        <p:spPr>
          <a:xfrm>
            <a:off x="539552" y="1820370"/>
            <a:ext cx="8229600" cy="4680464"/>
          </a:xfrm>
          <a:noFill/>
          <a:ln/>
        </p:spPr>
        <p:txBody>
          <a:bodyPr/>
          <a:lstStyle/>
          <a:p>
            <a:pPr marL="533400" indent="-533400" algn="just">
              <a:spcBef>
                <a:spcPts val="600"/>
              </a:spcBef>
              <a:spcAft>
                <a:spcPts val="1200"/>
              </a:spcAft>
              <a:buFont typeface="Wingdings" pitchFamily="2" charset="2"/>
              <a:buNone/>
            </a:pPr>
            <a:r>
              <a:rPr lang="tr-TR" altLang="tr-TR" sz="2400" dirty="0"/>
              <a:t>	Riskler, etki ve olasılıkları açısından değerlendirilir ve öncelik sırasına koyulur.</a:t>
            </a:r>
          </a:p>
          <a:p>
            <a:pPr marL="320040" lvl="1" indent="0" algn="just">
              <a:spcBef>
                <a:spcPts val="600"/>
              </a:spcBef>
              <a:spcAft>
                <a:spcPts val="1200"/>
              </a:spcAft>
              <a:buNone/>
            </a:pPr>
            <a:r>
              <a:rPr lang="tr-TR" altLang="tr-TR" sz="2400" b="1" dirty="0"/>
              <a:t>Etki:</a:t>
            </a:r>
            <a:r>
              <a:rPr lang="tr-TR" altLang="tr-TR" sz="2400" dirty="0"/>
              <a:t> Risklerin oluşması durumunda ortaya çıkacak sonuçların büyüklüğü ve önemi açısından değerlendirilmesi. </a:t>
            </a:r>
          </a:p>
          <a:p>
            <a:pPr marL="320040" lvl="1" indent="0" algn="just">
              <a:spcBef>
                <a:spcPts val="600"/>
              </a:spcBef>
              <a:spcAft>
                <a:spcPts val="1200"/>
              </a:spcAft>
              <a:buNone/>
            </a:pPr>
            <a:r>
              <a:rPr lang="tr-TR" altLang="tr-TR" sz="2400" b="1" dirty="0"/>
              <a:t>Olasılık: </a:t>
            </a:r>
            <a:r>
              <a:rPr lang="tr-TR" altLang="tr-TR" sz="2400" dirty="0"/>
              <a:t>Risklerin oluşma sıklığı açısından değerlendirilmesi.</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158" y="4581128"/>
            <a:ext cx="7315200" cy="1857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9"/>
          <p:cNvSpPr>
            <a:spLocks noChangeArrowheads="1"/>
          </p:cNvSpPr>
          <p:nvPr/>
        </p:nvSpPr>
        <p:spPr bwMode="auto">
          <a:xfrm>
            <a:off x="6572264" y="5214950"/>
            <a:ext cx="1524000" cy="1219200"/>
          </a:xfrm>
          <a:prstGeom prst="rect">
            <a:avLst/>
          </a:prstGeom>
          <a:solidFill>
            <a:srgbClr val="FF0000"/>
          </a:solidFill>
          <a:ln w="9525" algn="ctr">
            <a:solidFill>
              <a:schemeClr val="tx1"/>
            </a:solidFill>
            <a:round/>
            <a:headEnd/>
            <a:tailEnd/>
          </a:ln>
        </p:spPr>
        <p:txBody>
          <a:bodyPr wrap="none" anchor="ctr"/>
          <a:lstStyle>
            <a:lvl1pPr algn="l"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algn="l"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algn="l"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algn="l"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algn="l"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eaLnBrk="1" hangingPunct="1">
              <a:spcBef>
                <a:spcPct val="0"/>
              </a:spcBef>
              <a:buClrTx/>
              <a:buSzTx/>
              <a:buFontTx/>
              <a:buNone/>
            </a:pPr>
            <a:r>
              <a:rPr lang="tr-TR" altLang="tr-TR" sz="1800" b="1" u="none">
                <a:solidFill>
                  <a:schemeClr val="bg1"/>
                </a:solidFill>
              </a:rPr>
              <a:t>RİSK</a:t>
            </a:r>
          </a:p>
        </p:txBody>
      </p:sp>
    </p:spTree>
    <p:extLst>
      <p:ext uri="{BB962C8B-B14F-4D97-AF65-F5344CB8AC3E}">
        <p14:creationId xmlns:p14="http://schemas.microsoft.com/office/powerpoint/2010/main" val="52132875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4"/>
          <p:cNvSpPr>
            <a:spLocks noChangeArrowheads="1"/>
          </p:cNvSpPr>
          <p:nvPr/>
        </p:nvSpPr>
        <p:spPr bwMode="auto">
          <a:xfrm>
            <a:off x="685800" y="1600200"/>
            <a:ext cx="7990656"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Lst>
              <a:defRPr sz="2400">
                <a:solidFill>
                  <a:schemeClr val="tx1"/>
                </a:solidFill>
                <a:latin typeface="Times New Roman" pitchFamily="18" charset="0"/>
              </a:defRPr>
            </a:lvl1pPr>
            <a:lvl2pPr marL="1141413" indent="-468313">
              <a:tabLst>
                <a:tab pos="0" algn="l"/>
              </a:tabLst>
              <a:defRPr sz="2400">
                <a:solidFill>
                  <a:schemeClr val="tx1"/>
                </a:solidFill>
                <a:latin typeface="Times New Roman" pitchFamily="18" charset="0"/>
              </a:defRPr>
            </a:lvl2pPr>
            <a:lvl3pPr marL="1552575" indent="-220663">
              <a:tabLst>
                <a:tab pos="0" algn="l"/>
              </a:tabLst>
              <a:defRPr sz="2400">
                <a:solidFill>
                  <a:schemeClr val="tx1"/>
                </a:solidFill>
                <a:latin typeface="Times New Roman" pitchFamily="18" charset="0"/>
              </a:defRPr>
            </a:lvl3pPr>
            <a:lvl4pPr marL="1981200" indent="-238125">
              <a:tabLst>
                <a:tab pos="0" algn="l"/>
              </a:tabLst>
              <a:defRPr sz="2400">
                <a:solidFill>
                  <a:schemeClr val="tx1"/>
                </a:solidFill>
                <a:latin typeface="Times New Roman" pitchFamily="18" charset="0"/>
              </a:defRPr>
            </a:lvl4pPr>
            <a:lvl5pPr marL="2341563" indent="-169863">
              <a:tabLst>
                <a:tab pos="0" algn="l"/>
              </a:tabLst>
              <a:defRPr sz="2400">
                <a:solidFill>
                  <a:schemeClr val="tx1"/>
                </a:solidFill>
                <a:latin typeface="Times New Roman" pitchFamily="18" charset="0"/>
              </a:defRPr>
            </a:lvl5pPr>
            <a:lvl6pPr marL="2798763" indent="-169863" fontAlgn="base">
              <a:spcBef>
                <a:spcPct val="0"/>
              </a:spcBef>
              <a:spcAft>
                <a:spcPct val="0"/>
              </a:spcAft>
              <a:tabLst>
                <a:tab pos="0" algn="l"/>
              </a:tabLst>
              <a:defRPr sz="2400">
                <a:solidFill>
                  <a:schemeClr val="tx1"/>
                </a:solidFill>
                <a:latin typeface="Times New Roman" pitchFamily="18" charset="0"/>
              </a:defRPr>
            </a:lvl6pPr>
            <a:lvl7pPr marL="3255963" indent="-169863" fontAlgn="base">
              <a:spcBef>
                <a:spcPct val="0"/>
              </a:spcBef>
              <a:spcAft>
                <a:spcPct val="0"/>
              </a:spcAft>
              <a:tabLst>
                <a:tab pos="0" algn="l"/>
              </a:tabLst>
              <a:defRPr sz="2400">
                <a:solidFill>
                  <a:schemeClr val="tx1"/>
                </a:solidFill>
                <a:latin typeface="Times New Roman" pitchFamily="18" charset="0"/>
              </a:defRPr>
            </a:lvl7pPr>
            <a:lvl8pPr marL="3713163" indent="-169863" fontAlgn="base">
              <a:spcBef>
                <a:spcPct val="0"/>
              </a:spcBef>
              <a:spcAft>
                <a:spcPct val="0"/>
              </a:spcAft>
              <a:tabLst>
                <a:tab pos="0" algn="l"/>
              </a:tabLst>
              <a:defRPr sz="2400">
                <a:solidFill>
                  <a:schemeClr val="tx1"/>
                </a:solidFill>
                <a:latin typeface="Times New Roman" pitchFamily="18" charset="0"/>
              </a:defRPr>
            </a:lvl8pPr>
            <a:lvl9pPr marL="4170363" indent="-169863" fontAlgn="base">
              <a:spcBef>
                <a:spcPct val="0"/>
              </a:spcBef>
              <a:spcAft>
                <a:spcPct val="0"/>
              </a:spcAft>
              <a:tabLst>
                <a:tab pos="0" algn="l"/>
              </a:tabLst>
              <a:defRPr sz="2400">
                <a:solidFill>
                  <a:schemeClr val="tx1"/>
                </a:solidFill>
                <a:latin typeface="Times New Roman" pitchFamily="18" charset="0"/>
              </a:defRPr>
            </a:lvl9pPr>
          </a:lstStyle>
          <a:p>
            <a:pPr algn="just">
              <a:spcBef>
                <a:spcPct val="20000"/>
              </a:spcBef>
              <a:buClr>
                <a:srgbClr val="8E58B6"/>
              </a:buClr>
              <a:buSzPct val="110000"/>
              <a:buFont typeface="Wingdings" pitchFamily="2" charset="2"/>
              <a:buNone/>
            </a:pPr>
            <a:r>
              <a:rPr lang="tr-TR" altLang="tr-TR" dirty="0">
                <a:solidFill>
                  <a:schemeClr val="tx1">
                    <a:lumMod val="95000"/>
                    <a:lumOff val="5000"/>
                  </a:schemeClr>
                </a:solidFill>
                <a:latin typeface="Arial" pitchFamily="34" charset="0"/>
              </a:rPr>
              <a:t>Bir sürecin riskleri, etki ve olasılık değerlerine göre aşağıdaki gibi bir grafikte gösterilir.</a:t>
            </a:r>
            <a:endParaRPr lang="en-US" altLang="tr-TR" dirty="0">
              <a:solidFill>
                <a:schemeClr val="tx1">
                  <a:lumMod val="95000"/>
                  <a:lumOff val="5000"/>
                </a:schemeClr>
              </a:solidFill>
              <a:latin typeface="Arial" pitchFamily="34" charset="0"/>
            </a:endParaRPr>
          </a:p>
        </p:txBody>
      </p:sp>
      <p:sp>
        <p:nvSpPr>
          <p:cNvPr id="107540" name="Rectangle 20"/>
          <p:cNvSpPr>
            <a:spLocks noChangeArrowheads="1"/>
          </p:cNvSpPr>
          <p:nvPr/>
        </p:nvSpPr>
        <p:spPr bwMode="gray">
          <a:xfrm>
            <a:off x="609600" y="457200"/>
            <a:ext cx="7772400" cy="86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marL="457200" fontAlgn="base">
              <a:spcBef>
                <a:spcPct val="0"/>
              </a:spcBef>
              <a:spcAft>
                <a:spcPct val="0"/>
              </a:spcAft>
              <a:defRPr sz="2400">
                <a:solidFill>
                  <a:schemeClr val="tx1"/>
                </a:solidFill>
                <a:latin typeface="Times New Roman" pitchFamily="18" charset="0"/>
              </a:defRPr>
            </a:lvl6pPr>
            <a:lvl7pPr marL="914400" fontAlgn="base">
              <a:spcBef>
                <a:spcPct val="0"/>
              </a:spcBef>
              <a:spcAft>
                <a:spcPct val="0"/>
              </a:spcAft>
              <a:defRPr sz="2400">
                <a:solidFill>
                  <a:schemeClr val="tx1"/>
                </a:solidFill>
                <a:latin typeface="Times New Roman" pitchFamily="18" charset="0"/>
              </a:defRPr>
            </a:lvl7pPr>
            <a:lvl8pPr marL="1371600" fontAlgn="base">
              <a:spcBef>
                <a:spcPct val="0"/>
              </a:spcBef>
              <a:spcAft>
                <a:spcPct val="0"/>
              </a:spcAft>
              <a:defRPr sz="2400">
                <a:solidFill>
                  <a:schemeClr val="tx1"/>
                </a:solidFill>
                <a:latin typeface="Times New Roman" pitchFamily="18" charset="0"/>
              </a:defRPr>
            </a:lvl8pPr>
            <a:lvl9pPr marL="1828800" fontAlgn="base">
              <a:spcBef>
                <a:spcPct val="0"/>
              </a:spcBef>
              <a:spcAft>
                <a:spcPct val="0"/>
              </a:spcAft>
              <a:defRPr sz="2400">
                <a:solidFill>
                  <a:schemeClr val="tx1"/>
                </a:solidFill>
                <a:latin typeface="Times New Roman" pitchFamily="18" charset="0"/>
              </a:defRPr>
            </a:lvl9pPr>
          </a:lstStyle>
          <a:p>
            <a:r>
              <a:rPr lang="tr-TR" altLang="tr-TR" sz="2800" dirty="0">
                <a:solidFill>
                  <a:srgbClr val="C00000"/>
                </a:solidFill>
                <a:latin typeface="Arial" pitchFamily="34" charset="0"/>
                <a:ea typeface="+mj-ea"/>
                <a:cs typeface="+mj-cs"/>
              </a:rPr>
              <a:t>Risk haritası</a:t>
            </a:r>
            <a:endParaRPr lang="en-US" altLang="tr-TR" sz="4000" i="1" dirty="0">
              <a:solidFill>
                <a:srgbClr val="C00000"/>
              </a:solidFill>
              <a:latin typeface="Comic Sans MS" pitchFamily="66" charset="0"/>
            </a:endParaRPr>
          </a:p>
        </p:txBody>
      </p:sp>
      <p:pic>
        <p:nvPicPr>
          <p:cNvPr id="3" name="Resim 2">
            <a:extLst>
              <a:ext uri="{FF2B5EF4-FFF2-40B4-BE49-F238E27FC236}">
                <a16:creationId xmlns:a16="http://schemas.microsoft.com/office/drawing/2014/main" id="{3A8CCEB5-F8BD-9955-FFD7-6AF46667D84D}"/>
              </a:ext>
            </a:extLst>
          </p:cNvPr>
          <p:cNvPicPr>
            <a:picLocks noChangeAspect="1"/>
          </p:cNvPicPr>
          <p:nvPr/>
        </p:nvPicPr>
        <p:blipFill>
          <a:blip r:embed="rId2"/>
          <a:stretch>
            <a:fillRect/>
          </a:stretch>
        </p:blipFill>
        <p:spPr>
          <a:xfrm>
            <a:off x="977900" y="3212976"/>
            <a:ext cx="7035800" cy="2641600"/>
          </a:xfrm>
          <a:prstGeom prst="rect">
            <a:avLst/>
          </a:prstGeom>
        </p:spPr>
      </p:pic>
    </p:spTree>
    <p:extLst>
      <p:ext uri="{BB962C8B-B14F-4D97-AF65-F5344CB8AC3E}">
        <p14:creationId xmlns:p14="http://schemas.microsoft.com/office/powerpoint/2010/main" val="287255372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57200" y="274638"/>
            <a:ext cx="8229600" cy="562074"/>
          </a:xfrm>
        </p:spPr>
        <p:txBody>
          <a:bodyPr/>
          <a:lstStyle/>
          <a:p>
            <a:pPr algn="ctr"/>
            <a:r>
              <a:rPr lang="tr-TR" sz="2400" dirty="0">
                <a:solidFill>
                  <a:srgbClr val="FF0000"/>
                </a:solidFill>
              </a:rPr>
              <a:t>Risklerin tespit edilmesi</a:t>
            </a:r>
            <a:endParaRPr lang="tr-TR" dirty="0">
              <a:solidFill>
                <a:srgbClr val="FF0000"/>
              </a:solidFill>
            </a:endParaRPr>
          </a:p>
        </p:txBody>
      </p:sp>
      <p:sp>
        <p:nvSpPr>
          <p:cNvPr id="2" name="İçerik Yer Tutucusu 1"/>
          <p:cNvSpPr>
            <a:spLocks noGrp="1"/>
          </p:cNvSpPr>
          <p:nvPr>
            <p:ph sz="quarter" idx="1"/>
          </p:nvPr>
        </p:nvSpPr>
        <p:spPr>
          <a:xfrm>
            <a:off x="457200" y="1484784"/>
            <a:ext cx="8229600" cy="5256584"/>
          </a:xfrm>
        </p:spPr>
        <p:txBody>
          <a:bodyPr>
            <a:normAutofit fontScale="32500" lnSpcReduction="20000"/>
          </a:bodyPr>
          <a:lstStyle/>
          <a:p>
            <a:pPr marL="0" lvl="0" indent="0" algn="just" eaLnBrk="0" fontAlgn="base" hangingPunct="0">
              <a:spcBef>
                <a:spcPct val="20000"/>
              </a:spcBef>
              <a:spcAft>
                <a:spcPct val="0"/>
              </a:spcAft>
              <a:buClr>
                <a:srgbClr val="006666"/>
              </a:buClr>
              <a:buSzPct val="70000"/>
              <a:buNone/>
            </a:pPr>
            <a:endParaRPr lang="tr-TR" sz="1800" kern="0" dirty="0">
              <a:solidFill>
                <a:srgbClr val="000099"/>
              </a:solidFill>
              <a:latin typeface="Verdana"/>
            </a:endParaRPr>
          </a:p>
          <a:p>
            <a:pPr marL="0" lvl="0" indent="0" algn="just" eaLnBrk="0" fontAlgn="base" hangingPunct="0">
              <a:spcBef>
                <a:spcPct val="20000"/>
              </a:spcBef>
              <a:spcAft>
                <a:spcPct val="0"/>
              </a:spcAft>
              <a:buClr>
                <a:srgbClr val="006666"/>
              </a:buClr>
              <a:buSzPct val="70000"/>
              <a:buNone/>
            </a:pPr>
            <a:endParaRPr lang="tr-TR" sz="1800" kern="0" dirty="0">
              <a:solidFill>
                <a:srgbClr val="000099"/>
              </a:solidFill>
              <a:latin typeface="Verdana"/>
            </a:endParaRPr>
          </a:p>
          <a:p>
            <a:pPr marL="0" lvl="0" indent="0" algn="just" eaLnBrk="0" fontAlgn="base" hangingPunct="0">
              <a:lnSpc>
                <a:spcPct val="120000"/>
              </a:lnSpc>
              <a:spcBef>
                <a:spcPts val="0"/>
              </a:spcBef>
              <a:spcAft>
                <a:spcPts val="1200"/>
              </a:spcAft>
              <a:buClr>
                <a:srgbClr val="006666"/>
              </a:buClr>
              <a:buSzPct val="70000"/>
              <a:buNone/>
            </a:pPr>
            <a:r>
              <a:rPr lang="tr-TR" sz="6400" kern="0" dirty="0">
                <a:solidFill>
                  <a:srgbClr val="002060"/>
                </a:solidFill>
                <a:cs typeface="Arial" pitchFamily="34" charset="0"/>
              </a:rPr>
              <a:t>Bu sorular riskin tespit edilmesine yardımcı olabilir:</a:t>
            </a:r>
          </a:p>
          <a:p>
            <a:pPr marL="342900" lvl="0" indent="-342900" algn="just" eaLnBrk="0" fontAlgn="base" hangingPunct="0">
              <a:lnSpc>
                <a:spcPct val="120000"/>
              </a:lnSpc>
              <a:spcBef>
                <a:spcPts val="0"/>
              </a:spcBef>
              <a:spcAft>
                <a:spcPts val="1800"/>
              </a:spcAft>
              <a:buClr>
                <a:srgbClr val="006666"/>
              </a:buClr>
              <a:buSzPct val="70000"/>
              <a:buFont typeface="Wingdings" pitchFamily="2" charset="2"/>
              <a:buChar char="Ø"/>
            </a:pPr>
            <a:r>
              <a:rPr lang="tr-TR" sz="6400" kern="0" dirty="0">
                <a:solidFill>
                  <a:schemeClr val="tx1">
                    <a:lumMod val="95000"/>
                    <a:lumOff val="5000"/>
                  </a:schemeClr>
                </a:solidFill>
                <a:cs typeface="Arial" pitchFamily="34" charset="0"/>
              </a:rPr>
              <a:t>Neler yanlış gidebilir? </a:t>
            </a:r>
          </a:p>
          <a:p>
            <a:pPr marL="342900" lvl="0" indent="-342900" algn="just" eaLnBrk="0" fontAlgn="base" hangingPunct="0">
              <a:lnSpc>
                <a:spcPct val="120000"/>
              </a:lnSpc>
              <a:spcBef>
                <a:spcPts val="0"/>
              </a:spcBef>
              <a:spcAft>
                <a:spcPts val="1800"/>
              </a:spcAft>
              <a:buClr>
                <a:srgbClr val="006666"/>
              </a:buClr>
              <a:buSzPct val="70000"/>
              <a:buFont typeface="Wingdings" pitchFamily="2" charset="2"/>
              <a:buChar char="Ø"/>
            </a:pPr>
            <a:r>
              <a:rPr lang="tr-TR" sz="6400" kern="0" dirty="0">
                <a:solidFill>
                  <a:schemeClr val="tx1">
                    <a:lumMod val="95000"/>
                    <a:lumOff val="5000"/>
                  </a:schemeClr>
                </a:solidFill>
                <a:cs typeface="Arial" pitchFamily="34" charset="0"/>
              </a:rPr>
              <a:t>Paydaşlarımız kimlerdir ve faaliyetlerimiz üzerindeki olumlu – olumsuz etkileri neler olabilir?</a:t>
            </a:r>
          </a:p>
          <a:p>
            <a:pPr marL="342900" lvl="0" indent="-342900" algn="just" eaLnBrk="0" fontAlgn="base" hangingPunct="0">
              <a:lnSpc>
                <a:spcPct val="120000"/>
              </a:lnSpc>
              <a:spcBef>
                <a:spcPts val="0"/>
              </a:spcBef>
              <a:spcAft>
                <a:spcPts val="1800"/>
              </a:spcAft>
              <a:buClr>
                <a:srgbClr val="006666"/>
              </a:buClr>
              <a:buSzPct val="70000"/>
              <a:buFont typeface="Wingdings" pitchFamily="2" charset="2"/>
              <a:buChar char="Ø"/>
            </a:pPr>
            <a:r>
              <a:rPr lang="tr-TR" sz="6400" kern="0" dirty="0">
                <a:solidFill>
                  <a:schemeClr val="tx1">
                    <a:lumMod val="95000"/>
                    <a:lumOff val="5000"/>
                  </a:schemeClr>
                </a:solidFill>
                <a:cs typeface="Arial" pitchFamily="34" charset="0"/>
              </a:rPr>
              <a:t>Zayıf olduğumuz alanlar nelerdir? </a:t>
            </a:r>
          </a:p>
          <a:p>
            <a:pPr marL="342900" lvl="0" indent="-342900" algn="just" eaLnBrk="0" fontAlgn="base" hangingPunct="0">
              <a:lnSpc>
                <a:spcPct val="120000"/>
              </a:lnSpc>
              <a:spcBef>
                <a:spcPts val="0"/>
              </a:spcBef>
              <a:spcAft>
                <a:spcPts val="1800"/>
              </a:spcAft>
              <a:buClr>
                <a:srgbClr val="006666"/>
              </a:buClr>
              <a:buSzPct val="70000"/>
              <a:buFont typeface="Wingdings" pitchFamily="2" charset="2"/>
              <a:buChar char="Ø"/>
            </a:pPr>
            <a:r>
              <a:rPr lang="tr-TR" sz="6400" kern="0" dirty="0">
                <a:solidFill>
                  <a:schemeClr val="tx1">
                    <a:lumMod val="95000"/>
                    <a:lumOff val="5000"/>
                  </a:schemeClr>
                </a:solidFill>
                <a:cs typeface="Arial" pitchFamily="34" charset="0"/>
              </a:rPr>
              <a:t>Usulsüzlük ve yolsuzluk alanları neler olabilir?</a:t>
            </a:r>
          </a:p>
          <a:p>
            <a:pPr marL="342900" lvl="0" indent="-342900" algn="just" eaLnBrk="0" fontAlgn="base" hangingPunct="0">
              <a:lnSpc>
                <a:spcPct val="120000"/>
              </a:lnSpc>
              <a:spcBef>
                <a:spcPts val="0"/>
              </a:spcBef>
              <a:spcAft>
                <a:spcPts val="1800"/>
              </a:spcAft>
              <a:buClr>
                <a:srgbClr val="006666"/>
              </a:buClr>
              <a:buSzPct val="70000"/>
              <a:buFont typeface="Wingdings" pitchFamily="2" charset="2"/>
              <a:buChar char="Ø"/>
            </a:pPr>
            <a:r>
              <a:rPr lang="tr-TR" sz="6400" kern="0" dirty="0">
                <a:solidFill>
                  <a:schemeClr val="tx1">
                    <a:lumMod val="95000"/>
                    <a:lumOff val="5000"/>
                  </a:schemeClr>
                </a:solidFill>
                <a:cs typeface="Arial" pitchFamily="34" charset="0"/>
              </a:rPr>
              <a:t>Faaliyetlerimiz hangi durum ya da olaylar karşısında aksayabilir?</a:t>
            </a:r>
          </a:p>
          <a:p>
            <a:pPr marL="342900" lvl="0" indent="-342900" algn="just" eaLnBrk="0" fontAlgn="base" hangingPunct="0">
              <a:lnSpc>
                <a:spcPct val="120000"/>
              </a:lnSpc>
              <a:spcBef>
                <a:spcPts val="0"/>
              </a:spcBef>
              <a:spcAft>
                <a:spcPts val="1800"/>
              </a:spcAft>
              <a:buClr>
                <a:srgbClr val="006666"/>
              </a:buClr>
              <a:buSzPct val="70000"/>
              <a:buFont typeface="Wingdings" pitchFamily="2" charset="2"/>
              <a:buChar char="Ø"/>
            </a:pPr>
            <a:r>
              <a:rPr lang="tr-TR" sz="6400" kern="0" dirty="0">
                <a:solidFill>
                  <a:schemeClr val="tx1">
                    <a:lumMod val="95000"/>
                    <a:lumOff val="5000"/>
                  </a:schemeClr>
                </a:solidFill>
                <a:cs typeface="Arial" pitchFamily="34" charset="0"/>
              </a:rPr>
              <a:t>En kritik bilgi kaynaklarımız nelerdir?</a:t>
            </a:r>
          </a:p>
          <a:p>
            <a:pPr marL="342900" lvl="0" indent="-342900" algn="just" eaLnBrk="0" fontAlgn="base" hangingPunct="0">
              <a:lnSpc>
                <a:spcPct val="120000"/>
              </a:lnSpc>
              <a:spcBef>
                <a:spcPts val="0"/>
              </a:spcBef>
              <a:spcAft>
                <a:spcPts val="1800"/>
              </a:spcAft>
              <a:buClr>
                <a:srgbClr val="006666"/>
              </a:buClr>
              <a:buSzPct val="70000"/>
              <a:buFont typeface="Wingdings" pitchFamily="2" charset="2"/>
              <a:buChar char="Ø"/>
            </a:pPr>
            <a:r>
              <a:rPr lang="tr-TR" sz="6400" kern="0" dirty="0">
                <a:solidFill>
                  <a:schemeClr val="tx1">
                    <a:lumMod val="95000"/>
                    <a:lumOff val="5000"/>
                  </a:schemeClr>
                </a:solidFill>
                <a:cs typeface="Arial" pitchFamily="34" charset="0"/>
              </a:rPr>
              <a:t>Hangi faaliyet ya da süreçler daha karmaşıktır?</a:t>
            </a:r>
          </a:p>
          <a:p>
            <a:pPr marL="342900" lvl="0" indent="-342900" algn="just" eaLnBrk="0" fontAlgn="base" hangingPunct="0">
              <a:lnSpc>
                <a:spcPct val="120000"/>
              </a:lnSpc>
              <a:spcBef>
                <a:spcPts val="0"/>
              </a:spcBef>
              <a:spcAft>
                <a:spcPts val="1800"/>
              </a:spcAft>
              <a:buClr>
                <a:srgbClr val="006666"/>
              </a:buClr>
              <a:buSzPct val="70000"/>
              <a:buFont typeface="Wingdings" pitchFamily="2" charset="2"/>
              <a:buChar char="Ø"/>
            </a:pPr>
            <a:r>
              <a:rPr lang="tr-TR" sz="6400" kern="0" dirty="0">
                <a:solidFill>
                  <a:schemeClr val="tx1">
                    <a:lumMod val="95000"/>
                    <a:lumOff val="5000"/>
                  </a:schemeClr>
                </a:solidFill>
                <a:cs typeface="Arial" pitchFamily="34" charset="0"/>
              </a:rPr>
              <a:t>Cezai yaptırımlara maruz kalabileceğimiz durumlar nelerdir?</a:t>
            </a:r>
            <a:endParaRPr lang="tr-TR" sz="6400" dirty="0">
              <a:solidFill>
                <a:schemeClr val="tx1">
                  <a:lumMod val="95000"/>
                  <a:lumOff val="5000"/>
                </a:schemeClr>
              </a:solidFill>
              <a:cs typeface="Arial" pitchFamily="34" charset="0"/>
            </a:endParaRPr>
          </a:p>
        </p:txBody>
      </p:sp>
    </p:spTree>
    <p:extLst>
      <p:ext uri="{BB962C8B-B14F-4D97-AF65-F5344CB8AC3E}">
        <p14:creationId xmlns:p14="http://schemas.microsoft.com/office/powerpoint/2010/main" val="286978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1000"/>
                                        <p:tgtEl>
                                          <p:spTgt spid="2">
                                            <p:txEl>
                                              <p:pRg st="3" end="3"/>
                                            </p:txEl>
                                          </p:spTgt>
                                        </p:tgtEl>
                                      </p:cBhvr>
                                    </p:animEffect>
                                    <p:anim calcmode="lin" valueType="num">
                                      <p:cBhvr>
                                        <p:cTn id="1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1000"/>
                                        <p:tgtEl>
                                          <p:spTgt spid="2">
                                            <p:txEl>
                                              <p:pRg st="4" end="4"/>
                                            </p:txEl>
                                          </p:spTgt>
                                        </p:tgtEl>
                                      </p:cBhvr>
                                    </p:animEffect>
                                    <p:anim calcmode="lin" valueType="num">
                                      <p:cBhvr>
                                        <p:cTn id="1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1000"/>
                                        <p:tgtEl>
                                          <p:spTgt spid="2">
                                            <p:txEl>
                                              <p:pRg st="5" end="5"/>
                                            </p:txEl>
                                          </p:spTgt>
                                        </p:tgtEl>
                                      </p:cBhvr>
                                    </p:animEffect>
                                    <p:anim calcmode="lin" valueType="num">
                                      <p:cBhvr>
                                        <p:cTn id="2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1000"/>
                                        <p:tgtEl>
                                          <p:spTgt spid="2">
                                            <p:txEl>
                                              <p:pRg st="6" end="6"/>
                                            </p:txEl>
                                          </p:spTgt>
                                        </p:tgtEl>
                                      </p:cBhvr>
                                    </p:animEffect>
                                    <p:anim calcmode="lin" valueType="num">
                                      <p:cBhvr>
                                        <p:cTn id="2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6" end="6"/>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fade">
                                      <p:cBhvr>
                                        <p:cTn id="32" dur="1000"/>
                                        <p:tgtEl>
                                          <p:spTgt spid="2">
                                            <p:txEl>
                                              <p:pRg st="7" end="7"/>
                                            </p:txEl>
                                          </p:spTgt>
                                        </p:tgtEl>
                                      </p:cBhvr>
                                    </p:animEffect>
                                    <p:anim calcmode="lin" valueType="num">
                                      <p:cBhvr>
                                        <p:cTn id="3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7" end="7"/>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1000"/>
                                        <p:tgtEl>
                                          <p:spTgt spid="2">
                                            <p:txEl>
                                              <p:pRg st="8" end="8"/>
                                            </p:txEl>
                                          </p:spTgt>
                                        </p:tgtEl>
                                      </p:cBhvr>
                                    </p:animEffect>
                                    <p:anim calcmode="lin" valueType="num">
                                      <p:cBhvr>
                                        <p:cTn id="3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8" end="8"/>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fade">
                                      <p:cBhvr>
                                        <p:cTn id="42" dur="1000"/>
                                        <p:tgtEl>
                                          <p:spTgt spid="2">
                                            <p:txEl>
                                              <p:pRg st="9" end="9"/>
                                            </p:txEl>
                                          </p:spTgt>
                                        </p:tgtEl>
                                      </p:cBhvr>
                                    </p:animEffect>
                                    <p:anim calcmode="lin" valueType="num">
                                      <p:cBhvr>
                                        <p:cTn id="43"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9" end="9"/>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animEffect transition="in" filter="fade">
                                      <p:cBhvr>
                                        <p:cTn id="47" dur="1000"/>
                                        <p:tgtEl>
                                          <p:spTgt spid="2">
                                            <p:txEl>
                                              <p:pRg st="10" end="10"/>
                                            </p:txEl>
                                          </p:spTgt>
                                        </p:tgtEl>
                                      </p:cBhvr>
                                    </p:animEffect>
                                    <p:anim calcmode="lin" valueType="num">
                                      <p:cBhvr>
                                        <p:cTn id="48"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49"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476672"/>
            <a:ext cx="8229600" cy="576064"/>
          </a:xfrm>
        </p:spPr>
        <p:txBody>
          <a:bodyPr>
            <a:normAutofit/>
          </a:bodyPr>
          <a:lstStyle/>
          <a:p>
            <a:pPr algn="ctr"/>
            <a:r>
              <a:rPr lang="tr-TR" sz="2400" dirty="0">
                <a:solidFill>
                  <a:srgbClr val="C00000"/>
                </a:solidFill>
              </a:rPr>
              <a:t>Risk belirleme örneği</a:t>
            </a:r>
          </a:p>
        </p:txBody>
      </p:sp>
      <p:graphicFrame>
        <p:nvGraphicFramePr>
          <p:cNvPr id="4" name="İçerik Yer Tutucusu 3"/>
          <p:cNvGraphicFramePr>
            <a:graphicFrameLocks noGrp="1"/>
          </p:cNvGraphicFramePr>
          <p:nvPr>
            <p:ph idx="1"/>
          </p:nvPr>
        </p:nvGraphicFramePr>
        <p:xfrm>
          <a:off x="539552" y="1628799"/>
          <a:ext cx="8229600" cy="505389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508643">
                <a:tc gridSpan="2">
                  <a:txBody>
                    <a:bodyPr/>
                    <a:lstStyle/>
                    <a:p>
                      <a:pPr algn="ctr"/>
                      <a:r>
                        <a:rPr lang="tr-TR" sz="2000" b="1" dirty="0">
                          <a:solidFill>
                            <a:schemeClr val="bg1"/>
                          </a:solidFill>
                          <a:latin typeface="Arial" pitchFamily="34" charset="0"/>
                        </a:rPr>
                        <a:t>Hedef: Başka bir ildeki toplantıya</a:t>
                      </a:r>
                      <a:r>
                        <a:rPr lang="tr-TR" sz="2000" b="1" baseline="0" dirty="0">
                          <a:solidFill>
                            <a:schemeClr val="bg1"/>
                          </a:solidFill>
                          <a:latin typeface="Arial" pitchFamily="34" charset="0"/>
                        </a:rPr>
                        <a:t> zamanında ulaşmak</a:t>
                      </a:r>
                      <a:endParaRPr lang="tr-TR" sz="2000" b="1" dirty="0">
                        <a:solidFill>
                          <a:schemeClr val="bg1"/>
                        </a:solidFill>
                        <a:latin typeface="Arial" pitchFamily="34" charset="0"/>
                      </a:endParaRPr>
                    </a:p>
                  </a:txBody>
                  <a:tcPr>
                    <a:solidFill>
                      <a:schemeClr val="accent1">
                        <a:lumMod val="50000"/>
                      </a:schemeClr>
                    </a:solidFill>
                  </a:tcPr>
                </a:tc>
                <a:tc hMerge="1">
                  <a:txBody>
                    <a:bodyPr/>
                    <a:lstStyle/>
                    <a:p>
                      <a:endParaRPr lang="tr-TR" dirty="0"/>
                    </a:p>
                  </a:txBody>
                  <a:tcPr/>
                </a:tc>
                <a:extLst>
                  <a:ext uri="{0D108BD9-81ED-4DB2-BD59-A6C34878D82A}">
                    <a16:rowId xmlns:a16="http://schemas.microsoft.com/office/drawing/2014/main" val="10000"/>
                  </a:ext>
                </a:extLst>
              </a:tr>
              <a:tr h="68553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b="1" dirty="0">
                          <a:solidFill>
                            <a:schemeClr val="tx2">
                              <a:lumMod val="50000"/>
                            </a:schemeClr>
                          </a:solidFill>
                          <a:latin typeface="Arial" pitchFamily="34" charset="0"/>
                        </a:rPr>
                        <a:t>Zamanında</a:t>
                      </a:r>
                      <a:r>
                        <a:rPr lang="tr-TR" sz="2000" b="1" baseline="0" dirty="0">
                          <a:solidFill>
                            <a:schemeClr val="tx2">
                              <a:lumMod val="50000"/>
                            </a:schemeClr>
                          </a:solidFill>
                          <a:latin typeface="Arial" pitchFamily="34" charset="0"/>
                        </a:rPr>
                        <a:t> ulaşamamak</a:t>
                      </a:r>
                    </a:p>
                    <a:p>
                      <a:endParaRPr lang="tr-TR" sz="2000" b="1" dirty="0">
                        <a:solidFill>
                          <a:schemeClr val="tx2">
                            <a:lumMod val="50000"/>
                          </a:schemeClr>
                        </a:solidFill>
                        <a:latin typeface="Arial" pitchFamily="34" charset="0"/>
                      </a:endParaRPr>
                    </a:p>
                  </a:txBody>
                  <a:tcPr/>
                </a:tc>
                <a:tc>
                  <a:txBody>
                    <a:bodyPr/>
                    <a:lstStyle/>
                    <a:p>
                      <a:r>
                        <a:rPr lang="tr-TR" sz="2000" b="1" dirty="0">
                          <a:solidFill>
                            <a:schemeClr val="bg1"/>
                          </a:solidFill>
                          <a:latin typeface="Arial" pitchFamily="34" charset="0"/>
                        </a:rPr>
                        <a:t>Risk</a:t>
                      </a:r>
                      <a:r>
                        <a:rPr lang="tr-TR" sz="2000" b="1" baseline="0" dirty="0">
                          <a:solidFill>
                            <a:schemeClr val="bg1"/>
                          </a:solidFill>
                          <a:latin typeface="Arial" pitchFamily="34" charset="0"/>
                        </a:rPr>
                        <a:t> değildir; hedefin tersinden ifadesidir.</a:t>
                      </a:r>
                    </a:p>
                  </a:txBody>
                  <a:tcPr>
                    <a:solidFill>
                      <a:srgbClr val="C00000"/>
                    </a:solidFill>
                  </a:tcPr>
                </a:tc>
                <a:extLst>
                  <a:ext uri="{0D108BD9-81ED-4DB2-BD59-A6C34878D82A}">
                    <a16:rowId xmlns:a16="http://schemas.microsoft.com/office/drawing/2014/main" val="10001"/>
                  </a:ext>
                </a:extLst>
              </a:tr>
              <a:tr h="712443">
                <a:tc>
                  <a:txBody>
                    <a:bodyPr/>
                    <a:lstStyle/>
                    <a:p>
                      <a:r>
                        <a:rPr lang="tr-TR" sz="2000" b="1" dirty="0">
                          <a:solidFill>
                            <a:schemeClr val="tx2">
                              <a:lumMod val="50000"/>
                            </a:schemeClr>
                          </a:solidFill>
                          <a:latin typeface="Arial" pitchFamily="34" charset="0"/>
                        </a:rPr>
                        <a:t>Toplantıyı kaçırmak</a:t>
                      </a:r>
                    </a:p>
                  </a:txBody>
                  <a:tcPr/>
                </a:tc>
                <a:tc>
                  <a:txBody>
                    <a:bodyPr/>
                    <a:lstStyle/>
                    <a:p>
                      <a:r>
                        <a:rPr lang="tr-TR" sz="2000" b="1" dirty="0">
                          <a:solidFill>
                            <a:schemeClr val="bg1"/>
                          </a:solidFill>
                          <a:latin typeface="Arial" pitchFamily="34" charset="0"/>
                        </a:rPr>
                        <a:t>Risk değildir; riskin etkisini</a:t>
                      </a:r>
                      <a:r>
                        <a:rPr lang="tr-TR" sz="2000" b="1" baseline="0" dirty="0">
                          <a:solidFill>
                            <a:schemeClr val="bg1"/>
                          </a:solidFill>
                          <a:latin typeface="Arial" pitchFamily="34" charset="0"/>
                        </a:rPr>
                        <a:t> / </a:t>
                      </a:r>
                      <a:r>
                        <a:rPr lang="tr-TR" sz="2000" b="1" dirty="0">
                          <a:solidFill>
                            <a:schemeClr val="bg1"/>
                          </a:solidFill>
                          <a:latin typeface="Arial" pitchFamily="34" charset="0"/>
                        </a:rPr>
                        <a:t>sonucunu  ifade etmektir</a:t>
                      </a:r>
                    </a:p>
                  </a:txBody>
                  <a:tcPr>
                    <a:solidFill>
                      <a:srgbClr val="C00000"/>
                    </a:solidFill>
                  </a:tcPr>
                </a:tc>
                <a:extLst>
                  <a:ext uri="{0D108BD9-81ED-4DB2-BD59-A6C34878D82A}">
                    <a16:rowId xmlns:a16="http://schemas.microsoft.com/office/drawing/2014/main" val="10002"/>
                  </a:ext>
                </a:extLst>
              </a:tr>
              <a:tr h="631777">
                <a:tc>
                  <a:txBody>
                    <a:bodyPr/>
                    <a:lstStyle/>
                    <a:p>
                      <a:r>
                        <a:rPr lang="tr-TR" sz="2000" b="1" dirty="0">
                          <a:solidFill>
                            <a:schemeClr val="tx2">
                              <a:lumMod val="50000"/>
                            </a:schemeClr>
                          </a:solidFill>
                          <a:latin typeface="Arial" pitchFamily="34" charset="0"/>
                        </a:rPr>
                        <a:t>Cep telefonunu unutmak</a:t>
                      </a:r>
                    </a:p>
                  </a:txBody>
                  <a:tcPr/>
                </a:tc>
                <a:tc>
                  <a:txBody>
                    <a:bodyPr/>
                    <a:lstStyle/>
                    <a:p>
                      <a:r>
                        <a:rPr lang="tr-TR" sz="2000" b="1" dirty="0">
                          <a:solidFill>
                            <a:schemeClr val="bg1"/>
                          </a:solidFill>
                          <a:latin typeface="Arial" pitchFamily="34" charset="0"/>
                        </a:rPr>
                        <a:t>Risk</a:t>
                      </a:r>
                      <a:r>
                        <a:rPr lang="tr-TR" sz="2000" b="1" baseline="0" dirty="0">
                          <a:solidFill>
                            <a:schemeClr val="bg1"/>
                          </a:solidFill>
                          <a:latin typeface="Arial" pitchFamily="34" charset="0"/>
                        </a:rPr>
                        <a:t> değildir; </a:t>
                      </a:r>
                      <a:r>
                        <a:rPr lang="tr-TR" sz="2000" b="1" dirty="0">
                          <a:solidFill>
                            <a:schemeClr val="bg1"/>
                          </a:solidFill>
                          <a:latin typeface="Arial" pitchFamily="34" charset="0"/>
                        </a:rPr>
                        <a:t>hedefin başarılması üzerinde doğrudan etkisi</a:t>
                      </a:r>
                      <a:r>
                        <a:rPr lang="tr-TR" sz="2000" b="1" baseline="0" dirty="0">
                          <a:solidFill>
                            <a:schemeClr val="bg1"/>
                          </a:solidFill>
                          <a:latin typeface="Arial" pitchFamily="34" charset="0"/>
                        </a:rPr>
                        <a:t> yoktur.</a:t>
                      </a:r>
                      <a:endParaRPr lang="tr-TR" sz="2000" b="1" dirty="0">
                        <a:solidFill>
                          <a:schemeClr val="bg1"/>
                        </a:solidFill>
                        <a:latin typeface="Arial" pitchFamily="34" charset="0"/>
                      </a:endParaRPr>
                    </a:p>
                  </a:txBody>
                  <a:tcPr>
                    <a:solidFill>
                      <a:srgbClr val="C00000"/>
                    </a:solidFill>
                  </a:tcPr>
                </a:tc>
                <a:extLst>
                  <a:ext uri="{0D108BD9-81ED-4DB2-BD59-A6C34878D82A}">
                    <a16:rowId xmlns:a16="http://schemas.microsoft.com/office/drawing/2014/main" val="10003"/>
                  </a:ext>
                </a:extLst>
              </a:tr>
              <a:tr h="712443">
                <a:tc>
                  <a:txBody>
                    <a:bodyPr/>
                    <a:lstStyle/>
                    <a:p>
                      <a:r>
                        <a:rPr lang="tr-TR" sz="2000" b="1" dirty="0">
                          <a:solidFill>
                            <a:schemeClr val="tx2">
                              <a:lumMod val="50000"/>
                            </a:schemeClr>
                          </a:solidFill>
                          <a:latin typeface="Arial" pitchFamily="34" charset="0"/>
                        </a:rPr>
                        <a:t>Kötü hava şartları</a:t>
                      </a:r>
                    </a:p>
                  </a:txBody>
                  <a:tcPr/>
                </a:tc>
                <a:tc>
                  <a:txBody>
                    <a:bodyPr/>
                    <a:lstStyle/>
                    <a:p>
                      <a:r>
                        <a:rPr lang="tr-TR" sz="2000" b="1" dirty="0">
                          <a:solidFill>
                            <a:schemeClr val="bg1"/>
                          </a:solidFill>
                          <a:latin typeface="Arial" pitchFamily="34" charset="0"/>
                        </a:rPr>
                        <a:t>Risk değildir; riskin nedenini ifade eder.</a:t>
                      </a:r>
                    </a:p>
                  </a:txBody>
                  <a:tcPr>
                    <a:solidFill>
                      <a:srgbClr val="C00000"/>
                    </a:solidFill>
                  </a:tcPr>
                </a:tc>
                <a:extLst>
                  <a:ext uri="{0D108BD9-81ED-4DB2-BD59-A6C34878D82A}">
                    <a16:rowId xmlns:a16="http://schemas.microsoft.com/office/drawing/2014/main" val="10004"/>
                  </a:ext>
                </a:extLst>
              </a:tr>
              <a:tr h="712443">
                <a:tc>
                  <a:txBody>
                    <a:bodyPr/>
                    <a:lstStyle/>
                    <a:p>
                      <a:r>
                        <a:rPr lang="tr-TR" sz="2000" b="1" dirty="0">
                          <a:solidFill>
                            <a:schemeClr val="tx2">
                              <a:lumMod val="50000"/>
                            </a:schemeClr>
                          </a:solidFill>
                          <a:latin typeface="Arial" pitchFamily="34" charset="0"/>
                        </a:rPr>
                        <a:t>Uçağı kaçırmak</a:t>
                      </a:r>
                    </a:p>
                  </a:txBody>
                  <a:tcPr/>
                </a:tc>
                <a:tc>
                  <a:txBody>
                    <a:bodyPr/>
                    <a:lstStyle/>
                    <a:p>
                      <a:r>
                        <a:rPr lang="tr-TR" sz="2000" b="1" dirty="0">
                          <a:solidFill>
                            <a:schemeClr val="bg1"/>
                          </a:solidFill>
                          <a:latin typeface="Arial" pitchFamily="34" charset="0"/>
                        </a:rPr>
                        <a:t>Risktir; zaman</a:t>
                      </a:r>
                      <a:r>
                        <a:rPr lang="tr-TR" sz="2000" b="1" baseline="0" dirty="0">
                          <a:solidFill>
                            <a:schemeClr val="bg1"/>
                          </a:solidFill>
                          <a:latin typeface="Arial" pitchFamily="34" charset="0"/>
                        </a:rPr>
                        <a:t> planlaması yapılarak kontrol edilebilir.</a:t>
                      </a:r>
                      <a:endParaRPr lang="tr-TR" sz="2000" b="1" dirty="0">
                        <a:solidFill>
                          <a:schemeClr val="bg1"/>
                        </a:solidFill>
                        <a:latin typeface="Arial" pitchFamily="34" charset="0"/>
                      </a:endParaRPr>
                    </a:p>
                  </a:txBody>
                  <a:tcPr>
                    <a:solidFill>
                      <a:schemeClr val="tx2">
                        <a:lumMod val="50000"/>
                      </a:schemeClr>
                    </a:solidFill>
                  </a:tcPr>
                </a:tc>
                <a:extLst>
                  <a:ext uri="{0D108BD9-81ED-4DB2-BD59-A6C34878D82A}">
                    <a16:rowId xmlns:a16="http://schemas.microsoft.com/office/drawing/2014/main" val="10005"/>
                  </a:ext>
                </a:extLst>
              </a:tr>
              <a:tr h="581302">
                <a:tc>
                  <a:txBody>
                    <a:bodyPr/>
                    <a:lstStyle/>
                    <a:p>
                      <a:r>
                        <a:rPr lang="tr-TR" sz="2000" b="1" dirty="0">
                          <a:solidFill>
                            <a:schemeClr val="tx2">
                              <a:lumMod val="50000"/>
                            </a:schemeClr>
                          </a:solidFill>
                          <a:latin typeface="Arial" pitchFamily="34" charset="0"/>
                        </a:rPr>
                        <a:t>Uçak seferinin iptali</a:t>
                      </a:r>
                    </a:p>
                  </a:txBody>
                  <a:tcPr/>
                </a:tc>
                <a:tc>
                  <a:txBody>
                    <a:bodyPr/>
                    <a:lstStyle/>
                    <a:p>
                      <a:r>
                        <a:rPr lang="tr-TR" sz="2000" b="1" dirty="0">
                          <a:solidFill>
                            <a:schemeClr val="bg1"/>
                          </a:solidFill>
                          <a:latin typeface="Arial" pitchFamily="34" charset="0"/>
                        </a:rPr>
                        <a:t>Risktir;  acil eylem planı oluşturularak kontrol edilebilir.</a:t>
                      </a:r>
                    </a:p>
                  </a:txBody>
                  <a:tcPr>
                    <a:solidFill>
                      <a:schemeClr val="tx2">
                        <a:lumMod val="50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26040075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533400" y="533400"/>
            <a:ext cx="8077200" cy="901700"/>
          </a:xfrm>
        </p:spPr>
        <p:txBody>
          <a:bodyPr>
            <a:noAutofit/>
          </a:bodyPr>
          <a:lstStyle/>
          <a:p>
            <a:r>
              <a:rPr lang="tr-TR" altLang="tr-TR" sz="2800" dirty="0">
                <a:solidFill>
                  <a:srgbClr val="C00000"/>
                </a:solidFill>
                <a:cs typeface="Times New Roman" pitchFamily="18" charset="0"/>
              </a:rPr>
              <a:t>Satın</a:t>
            </a:r>
            <a:r>
              <a:rPr lang="tr-TR" altLang="tr-TR" sz="2800" dirty="0">
                <a:solidFill>
                  <a:srgbClr val="C00000"/>
                </a:solidFill>
              </a:rPr>
              <a:t> </a:t>
            </a:r>
            <a:r>
              <a:rPr lang="tr-TR" altLang="tr-TR" sz="2800" dirty="0">
                <a:solidFill>
                  <a:srgbClr val="C00000"/>
                </a:solidFill>
                <a:cs typeface="Times New Roman" pitchFamily="18" charset="0"/>
              </a:rPr>
              <a:t>alma Süreçlerinde Risk Örnekleri</a:t>
            </a:r>
            <a:endParaRPr lang="tr-TR" altLang="tr-TR" sz="2800" dirty="0">
              <a:solidFill>
                <a:srgbClr val="C00000"/>
              </a:solidFill>
            </a:endParaRPr>
          </a:p>
        </p:txBody>
      </p:sp>
      <p:sp>
        <p:nvSpPr>
          <p:cNvPr id="194563" name="Rectangle 3" descr="Rectangle: Click to edit Master text styles&#10;Second level&#10;Third level&#10;Fourth level&#10;Fifth level"/>
          <p:cNvSpPr>
            <a:spLocks noGrp="1" noChangeArrowheads="1"/>
          </p:cNvSpPr>
          <p:nvPr>
            <p:ph type="body" idx="1"/>
          </p:nvPr>
        </p:nvSpPr>
        <p:spPr>
          <a:xfrm>
            <a:off x="685800" y="1752600"/>
            <a:ext cx="7778750" cy="4648200"/>
          </a:xfrm>
        </p:spPr>
        <p:txBody>
          <a:bodyPr/>
          <a:lstStyle/>
          <a:p>
            <a:pPr marL="609600" indent="-609600" algn="just">
              <a:spcBef>
                <a:spcPct val="100000"/>
              </a:spcBef>
              <a:buClr>
                <a:schemeClr val="tx2"/>
              </a:buClr>
              <a:buSzTx/>
              <a:buFont typeface="Wingdings" pitchFamily="2" charset="2"/>
              <a:buChar char="ü"/>
            </a:pPr>
            <a:r>
              <a:rPr lang="tr-TR" altLang="tr-TR" sz="2000" dirty="0">
                <a:solidFill>
                  <a:schemeClr val="tx1">
                    <a:lumMod val="95000"/>
                    <a:lumOff val="5000"/>
                  </a:schemeClr>
                </a:solidFill>
                <a:cs typeface="Arial" pitchFamily="34" charset="0"/>
              </a:rPr>
              <a:t>Do</a:t>
            </a:r>
            <a:r>
              <a:rPr lang="tr-TR" altLang="tr-TR" sz="2000" dirty="0">
                <a:solidFill>
                  <a:schemeClr val="tx1">
                    <a:lumMod val="95000"/>
                    <a:lumOff val="5000"/>
                  </a:schemeClr>
                </a:solidFill>
              </a:rPr>
              <a:t>ğ</a:t>
            </a:r>
            <a:r>
              <a:rPr lang="tr-TR" altLang="tr-TR" sz="2000" dirty="0">
                <a:solidFill>
                  <a:schemeClr val="tx1">
                    <a:lumMod val="95000"/>
                    <a:lumOff val="5000"/>
                  </a:schemeClr>
                </a:solidFill>
                <a:cs typeface="Arial" pitchFamily="34" charset="0"/>
              </a:rPr>
              <a:t>ru/ihtiyaç duyulan mal</a:t>
            </a:r>
            <a:r>
              <a:rPr lang="tr-TR" altLang="tr-TR" sz="2000" dirty="0">
                <a:solidFill>
                  <a:schemeClr val="tx1">
                    <a:lumMod val="95000"/>
                    <a:lumOff val="5000"/>
                  </a:schemeClr>
                </a:solidFill>
              </a:rPr>
              <a:t>ı</a:t>
            </a:r>
            <a:r>
              <a:rPr lang="tr-TR" altLang="tr-TR" sz="2000" dirty="0">
                <a:solidFill>
                  <a:schemeClr val="tx1">
                    <a:lumMod val="95000"/>
                    <a:lumOff val="5000"/>
                  </a:schemeClr>
                </a:solidFill>
                <a:cs typeface="Arial" pitchFamily="34" charset="0"/>
              </a:rPr>
              <a:t>n al</a:t>
            </a:r>
            <a:r>
              <a:rPr lang="tr-TR" altLang="tr-TR" sz="2000" dirty="0">
                <a:solidFill>
                  <a:schemeClr val="tx1">
                    <a:lumMod val="95000"/>
                    <a:lumOff val="5000"/>
                  </a:schemeClr>
                </a:solidFill>
              </a:rPr>
              <a:t>ı</a:t>
            </a:r>
            <a:r>
              <a:rPr lang="tr-TR" altLang="tr-TR" sz="2000" dirty="0">
                <a:solidFill>
                  <a:schemeClr val="tx1">
                    <a:lumMod val="95000"/>
                    <a:lumOff val="5000"/>
                  </a:schemeClr>
                </a:solidFill>
                <a:cs typeface="Arial" pitchFamily="34" charset="0"/>
              </a:rPr>
              <a:t>nmamas</a:t>
            </a:r>
            <a:r>
              <a:rPr lang="tr-TR" altLang="tr-TR" sz="2000" dirty="0">
                <a:solidFill>
                  <a:schemeClr val="tx1">
                    <a:lumMod val="95000"/>
                    <a:lumOff val="5000"/>
                  </a:schemeClr>
                </a:solidFill>
              </a:rPr>
              <a:t>ı</a:t>
            </a:r>
          </a:p>
          <a:p>
            <a:pPr marL="609600" indent="-609600" algn="just">
              <a:spcBef>
                <a:spcPct val="100000"/>
              </a:spcBef>
              <a:buClr>
                <a:schemeClr val="tx2"/>
              </a:buClr>
              <a:buSzTx/>
              <a:buFont typeface="Wingdings" pitchFamily="2" charset="2"/>
              <a:buChar char="ü"/>
            </a:pPr>
            <a:r>
              <a:rPr lang="tr-TR" altLang="tr-TR" sz="2000" dirty="0">
                <a:solidFill>
                  <a:schemeClr val="tx1">
                    <a:lumMod val="95000"/>
                    <a:lumOff val="5000"/>
                  </a:schemeClr>
                </a:solidFill>
                <a:cs typeface="Arial" pitchFamily="34" charset="0"/>
              </a:rPr>
              <a:t>Kötü kalite mal al</a:t>
            </a:r>
            <a:r>
              <a:rPr lang="tr-TR" altLang="tr-TR" sz="2000" dirty="0">
                <a:solidFill>
                  <a:schemeClr val="tx1">
                    <a:lumMod val="95000"/>
                    <a:lumOff val="5000"/>
                  </a:schemeClr>
                </a:solidFill>
              </a:rPr>
              <a:t>ı</a:t>
            </a:r>
            <a:r>
              <a:rPr lang="tr-TR" altLang="tr-TR" sz="2000" dirty="0">
                <a:solidFill>
                  <a:schemeClr val="tx1">
                    <a:lumMod val="95000"/>
                    <a:lumOff val="5000"/>
                  </a:schemeClr>
                </a:solidFill>
                <a:cs typeface="Arial" pitchFamily="34" charset="0"/>
              </a:rPr>
              <a:t>nmas</a:t>
            </a:r>
            <a:r>
              <a:rPr lang="tr-TR" altLang="tr-TR" sz="2000" dirty="0">
                <a:solidFill>
                  <a:schemeClr val="tx1">
                    <a:lumMod val="95000"/>
                    <a:lumOff val="5000"/>
                  </a:schemeClr>
                </a:solidFill>
              </a:rPr>
              <a:t>ı</a:t>
            </a:r>
          </a:p>
          <a:p>
            <a:pPr marL="609600" indent="-609600" algn="just">
              <a:spcBef>
                <a:spcPct val="100000"/>
              </a:spcBef>
              <a:buClr>
                <a:schemeClr val="tx2"/>
              </a:buClr>
              <a:buSzTx/>
              <a:buFont typeface="Wingdings" pitchFamily="2" charset="2"/>
              <a:buChar char="ü"/>
            </a:pPr>
            <a:r>
              <a:rPr lang="tr-TR" altLang="tr-TR" sz="2000" dirty="0">
                <a:solidFill>
                  <a:schemeClr val="tx1">
                    <a:lumMod val="95000"/>
                    <a:lumOff val="5000"/>
                  </a:schemeClr>
                </a:solidFill>
                <a:cs typeface="Arial" pitchFamily="34" charset="0"/>
              </a:rPr>
              <a:t>Piyasa de</a:t>
            </a:r>
            <a:r>
              <a:rPr lang="tr-TR" altLang="tr-TR" sz="2000" dirty="0">
                <a:solidFill>
                  <a:schemeClr val="tx1">
                    <a:lumMod val="95000"/>
                    <a:lumOff val="5000"/>
                  </a:schemeClr>
                </a:solidFill>
              </a:rPr>
              <a:t>ğ</a:t>
            </a:r>
            <a:r>
              <a:rPr lang="tr-TR" altLang="tr-TR" sz="2000" dirty="0">
                <a:solidFill>
                  <a:schemeClr val="tx1">
                    <a:lumMod val="95000"/>
                    <a:lumOff val="5000"/>
                  </a:schemeClr>
                </a:solidFill>
                <a:cs typeface="Arial" pitchFamily="34" charset="0"/>
              </a:rPr>
              <a:t>erinden çok yüksek fiyatla mal al</a:t>
            </a:r>
            <a:r>
              <a:rPr lang="tr-TR" altLang="tr-TR" sz="2000" dirty="0">
                <a:solidFill>
                  <a:schemeClr val="tx1">
                    <a:lumMod val="95000"/>
                    <a:lumOff val="5000"/>
                  </a:schemeClr>
                </a:solidFill>
              </a:rPr>
              <a:t>ı</a:t>
            </a:r>
            <a:r>
              <a:rPr lang="tr-TR" altLang="tr-TR" sz="2000" dirty="0">
                <a:solidFill>
                  <a:schemeClr val="tx1">
                    <a:lumMod val="95000"/>
                    <a:lumOff val="5000"/>
                  </a:schemeClr>
                </a:solidFill>
                <a:cs typeface="Arial" pitchFamily="34" charset="0"/>
              </a:rPr>
              <a:t>m</a:t>
            </a:r>
            <a:r>
              <a:rPr lang="tr-TR" altLang="tr-TR" sz="2000" dirty="0">
                <a:solidFill>
                  <a:schemeClr val="tx1">
                    <a:lumMod val="95000"/>
                    <a:lumOff val="5000"/>
                  </a:schemeClr>
                </a:solidFill>
              </a:rPr>
              <a:t>ı</a:t>
            </a:r>
          </a:p>
          <a:p>
            <a:pPr marL="609600" indent="-609600" algn="just">
              <a:spcBef>
                <a:spcPct val="100000"/>
              </a:spcBef>
              <a:buClr>
                <a:schemeClr val="tx2"/>
              </a:buClr>
              <a:buSzTx/>
              <a:buFont typeface="Wingdings" pitchFamily="2" charset="2"/>
              <a:buChar char="ü"/>
            </a:pPr>
            <a:r>
              <a:rPr lang="tr-TR" altLang="tr-TR" sz="2000" dirty="0">
                <a:solidFill>
                  <a:schemeClr val="tx1">
                    <a:lumMod val="95000"/>
                    <a:lumOff val="5000"/>
                  </a:schemeClr>
                </a:solidFill>
                <a:cs typeface="Arial" pitchFamily="34" charset="0"/>
              </a:rPr>
              <a:t>Mal</a:t>
            </a:r>
            <a:r>
              <a:rPr lang="tr-TR" altLang="tr-TR" sz="2000" dirty="0">
                <a:solidFill>
                  <a:schemeClr val="tx1">
                    <a:lumMod val="95000"/>
                    <a:lumOff val="5000"/>
                  </a:schemeClr>
                </a:solidFill>
              </a:rPr>
              <a:t>ı</a:t>
            </a:r>
            <a:r>
              <a:rPr lang="tr-TR" altLang="tr-TR" sz="2000" dirty="0">
                <a:solidFill>
                  <a:schemeClr val="tx1">
                    <a:lumMod val="95000"/>
                    <a:lumOff val="5000"/>
                  </a:schemeClr>
                </a:solidFill>
                <a:cs typeface="Arial" pitchFamily="34" charset="0"/>
              </a:rPr>
              <a:t>n teslim edilmemesi</a:t>
            </a:r>
            <a:endParaRPr lang="tr-TR" altLang="tr-TR" sz="2000" dirty="0">
              <a:solidFill>
                <a:schemeClr val="tx1">
                  <a:lumMod val="95000"/>
                  <a:lumOff val="5000"/>
                </a:schemeClr>
              </a:solidFill>
              <a:ea typeface="Arial Unicode MS" pitchFamily="34" charset="-128"/>
              <a:cs typeface="Arial Unicode MS" pitchFamily="34" charset="-128"/>
            </a:endParaRPr>
          </a:p>
          <a:p>
            <a:pPr marL="609600" indent="-609600" algn="just">
              <a:spcBef>
                <a:spcPct val="100000"/>
              </a:spcBef>
              <a:buClr>
                <a:schemeClr val="tx2"/>
              </a:buClr>
              <a:buSzTx/>
              <a:buFont typeface="Wingdings" pitchFamily="2" charset="2"/>
              <a:buChar char="ü"/>
            </a:pPr>
            <a:r>
              <a:rPr lang="tr-TR" altLang="tr-TR" sz="2000" dirty="0">
                <a:solidFill>
                  <a:schemeClr val="tx1">
                    <a:lumMod val="95000"/>
                    <a:lumOff val="5000"/>
                  </a:schemeClr>
                </a:solidFill>
                <a:cs typeface="Arial" pitchFamily="34" charset="0"/>
              </a:rPr>
              <a:t>Ödemenin yap</a:t>
            </a:r>
            <a:r>
              <a:rPr lang="tr-TR" altLang="tr-TR" sz="2000" dirty="0">
                <a:solidFill>
                  <a:schemeClr val="tx1">
                    <a:lumMod val="95000"/>
                    <a:lumOff val="5000"/>
                  </a:schemeClr>
                </a:solidFill>
              </a:rPr>
              <a:t>ı</a:t>
            </a:r>
            <a:r>
              <a:rPr lang="tr-TR" altLang="tr-TR" sz="2000" dirty="0">
                <a:solidFill>
                  <a:schemeClr val="tx1">
                    <a:lumMod val="95000"/>
                    <a:lumOff val="5000"/>
                  </a:schemeClr>
                </a:solidFill>
                <a:cs typeface="Arial" pitchFamily="34" charset="0"/>
              </a:rPr>
              <a:t>lmamas</a:t>
            </a:r>
            <a:r>
              <a:rPr lang="tr-TR" altLang="tr-TR" sz="2000" dirty="0">
                <a:solidFill>
                  <a:schemeClr val="tx1">
                    <a:lumMod val="95000"/>
                    <a:lumOff val="5000"/>
                  </a:schemeClr>
                </a:solidFill>
              </a:rPr>
              <a:t>ı</a:t>
            </a:r>
          </a:p>
          <a:p>
            <a:pPr marL="609600" indent="-609600" algn="just">
              <a:spcBef>
                <a:spcPct val="100000"/>
              </a:spcBef>
              <a:buClr>
                <a:schemeClr val="tx2"/>
              </a:buClr>
              <a:buSzTx/>
              <a:buFont typeface="Wingdings" pitchFamily="2" charset="2"/>
              <a:buChar char="ü"/>
            </a:pPr>
            <a:r>
              <a:rPr lang="tr-TR" altLang="tr-TR" sz="2000" dirty="0" err="1">
                <a:solidFill>
                  <a:schemeClr val="tx1">
                    <a:lumMod val="95000"/>
                    <a:lumOff val="5000"/>
                  </a:schemeClr>
                </a:solidFill>
                <a:cs typeface="Arial" pitchFamily="34" charset="0"/>
              </a:rPr>
              <a:t>Sat</a:t>
            </a:r>
            <a:r>
              <a:rPr lang="tr-TR" altLang="tr-TR" sz="2000" dirty="0" err="1">
                <a:solidFill>
                  <a:schemeClr val="tx1">
                    <a:lumMod val="95000"/>
                    <a:lumOff val="5000"/>
                  </a:schemeClr>
                </a:solidFill>
              </a:rPr>
              <a:t>ı</a:t>
            </a:r>
            <a:r>
              <a:rPr lang="tr-TR" altLang="tr-TR" sz="2000" dirty="0" err="1">
                <a:solidFill>
                  <a:schemeClr val="tx1">
                    <a:lumMod val="95000"/>
                    <a:lumOff val="5000"/>
                  </a:schemeClr>
                </a:solidFill>
                <a:cs typeface="Arial" pitchFamily="34" charset="0"/>
              </a:rPr>
              <a:t>nal</a:t>
            </a:r>
            <a:r>
              <a:rPr lang="tr-TR" altLang="tr-TR" sz="2000" dirty="0" err="1">
                <a:solidFill>
                  <a:schemeClr val="tx1">
                    <a:lumMod val="95000"/>
                    <a:lumOff val="5000"/>
                  </a:schemeClr>
                </a:solidFill>
              </a:rPr>
              <a:t>ı</a:t>
            </a:r>
            <a:r>
              <a:rPr lang="tr-TR" altLang="tr-TR" sz="2000" dirty="0" err="1">
                <a:solidFill>
                  <a:schemeClr val="tx1">
                    <a:lumMod val="95000"/>
                    <a:lumOff val="5000"/>
                  </a:schemeClr>
                </a:solidFill>
                <a:cs typeface="Arial" pitchFamily="34" charset="0"/>
              </a:rPr>
              <a:t>m</a:t>
            </a:r>
            <a:r>
              <a:rPr lang="tr-TR" altLang="tr-TR" sz="2000" dirty="0" err="1">
                <a:solidFill>
                  <a:schemeClr val="tx1">
                    <a:lumMod val="95000"/>
                    <a:lumOff val="5000"/>
                  </a:schemeClr>
                </a:solidFill>
              </a:rPr>
              <a:t>ı</a:t>
            </a:r>
            <a:r>
              <a:rPr lang="tr-TR" altLang="tr-TR" sz="2000" dirty="0">
                <a:solidFill>
                  <a:schemeClr val="tx1">
                    <a:lumMod val="95000"/>
                    <a:lumOff val="5000"/>
                  </a:schemeClr>
                </a:solidFill>
                <a:cs typeface="Arial" pitchFamily="34" charset="0"/>
              </a:rPr>
              <a:t> yapan personelin fayda sa</a:t>
            </a:r>
            <a:r>
              <a:rPr lang="tr-TR" altLang="tr-TR" sz="2000" dirty="0">
                <a:solidFill>
                  <a:schemeClr val="tx1">
                    <a:lumMod val="95000"/>
                    <a:lumOff val="5000"/>
                  </a:schemeClr>
                </a:solidFill>
              </a:rPr>
              <a:t>ğ</a:t>
            </a:r>
            <a:r>
              <a:rPr lang="tr-TR" altLang="tr-TR" sz="2000" dirty="0">
                <a:solidFill>
                  <a:schemeClr val="tx1">
                    <a:lumMod val="95000"/>
                    <a:lumOff val="5000"/>
                  </a:schemeClr>
                </a:solidFill>
                <a:cs typeface="Arial" pitchFamily="34" charset="0"/>
              </a:rPr>
              <a:t>lamas</a:t>
            </a:r>
            <a:r>
              <a:rPr lang="tr-TR" altLang="tr-TR" sz="2000" dirty="0">
                <a:solidFill>
                  <a:schemeClr val="tx1">
                    <a:lumMod val="95000"/>
                    <a:lumOff val="5000"/>
                  </a:schemeClr>
                </a:solidFill>
              </a:rPr>
              <a:t>ı</a:t>
            </a:r>
          </a:p>
          <a:p>
            <a:pPr marL="609600" indent="-609600" algn="just">
              <a:spcBef>
                <a:spcPct val="100000"/>
              </a:spcBef>
              <a:buClr>
                <a:schemeClr val="tx2"/>
              </a:buClr>
              <a:buSzTx/>
              <a:buFont typeface="Wingdings" pitchFamily="2" charset="2"/>
              <a:buChar char="ü"/>
            </a:pPr>
            <a:r>
              <a:rPr lang="tr-TR" altLang="tr-TR" sz="2000" dirty="0">
                <a:solidFill>
                  <a:schemeClr val="tx1">
                    <a:lumMod val="95000"/>
                    <a:lumOff val="5000"/>
                  </a:schemeClr>
                </a:solidFill>
                <a:cs typeface="Arial" pitchFamily="34" charset="0"/>
              </a:rPr>
              <a:t>Mal</a:t>
            </a:r>
            <a:r>
              <a:rPr lang="tr-TR" altLang="tr-TR" sz="2000" dirty="0">
                <a:solidFill>
                  <a:schemeClr val="tx1">
                    <a:lumMod val="95000"/>
                    <a:lumOff val="5000"/>
                  </a:schemeClr>
                </a:solidFill>
              </a:rPr>
              <a:t>ı</a:t>
            </a:r>
            <a:r>
              <a:rPr lang="tr-TR" altLang="tr-TR" sz="2000" dirty="0">
                <a:solidFill>
                  <a:schemeClr val="tx1">
                    <a:lumMod val="95000"/>
                    <a:lumOff val="5000"/>
                  </a:schemeClr>
                </a:solidFill>
                <a:cs typeface="Arial" pitchFamily="34" charset="0"/>
              </a:rPr>
              <a:t>n garantisinin olmamas</a:t>
            </a:r>
            <a:r>
              <a:rPr lang="tr-TR" altLang="tr-TR" sz="2000" dirty="0">
                <a:solidFill>
                  <a:schemeClr val="tx1">
                    <a:lumMod val="95000"/>
                    <a:lumOff val="5000"/>
                  </a:schemeClr>
                </a:solidFill>
              </a:rPr>
              <a:t>ı</a:t>
            </a:r>
            <a:r>
              <a:rPr lang="tr-TR" altLang="tr-TR" sz="2000" dirty="0">
                <a:solidFill>
                  <a:schemeClr val="tx1">
                    <a:lumMod val="95000"/>
                    <a:lumOff val="5000"/>
                  </a:schemeClr>
                </a:solidFill>
                <a:cs typeface="Arial" pitchFamily="34" charset="0"/>
              </a:rPr>
              <a:t>, vs.</a:t>
            </a:r>
            <a:endParaRPr lang="tr-TR" altLang="tr-TR" sz="2000" dirty="0">
              <a:solidFill>
                <a:schemeClr val="tx1">
                  <a:lumMod val="95000"/>
                  <a:lumOff val="5000"/>
                </a:schemeClr>
              </a:solidFill>
              <a:ea typeface="Arial Unicode MS" pitchFamily="34" charset="-128"/>
              <a:cs typeface="Arial Unicode MS" pitchFamily="34" charset="-128"/>
            </a:endParaRPr>
          </a:p>
          <a:p>
            <a:pPr marL="609600" indent="-609600" algn="just">
              <a:spcBef>
                <a:spcPct val="100000"/>
              </a:spcBef>
              <a:buSzTx/>
              <a:buFont typeface="Wingdings" pitchFamily="2" charset="2"/>
              <a:buNone/>
            </a:pPr>
            <a:endParaRPr lang="tr-TR" altLang="tr-TR" sz="2000" dirty="0">
              <a:latin typeface="Comic Sans MS" pitchFamily="66" charset="0"/>
            </a:endParaRPr>
          </a:p>
        </p:txBody>
      </p:sp>
    </p:spTree>
    <p:extLst>
      <p:ext uri="{BB962C8B-B14F-4D97-AF65-F5344CB8AC3E}">
        <p14:creationId xmlns:p14="http://schemas.microsoft.com/office/powerpoint/2010/main" val="3581803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additive="base">
                                        <p:cTn id="7" dur="500" fill="hold"/>
                                        <p:tgtEl>
                                          <p:spTgt spid="1945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456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4563">
                                            <p:txEl>
                                              <p:pRg st="1" end="1"/>
                                            </p:txEl>
                                          </p:spTgt>
                                        </p:tgtEl>
                                        <p:attrNameLst>
                                          <p:attrName>style.visibility</p:attrName>
                                        </p:attrNameLst>
                                      </p:cBhvr>
                                      <p:to>
                                        <p:strVal val="visible"/>
                                      </p:to>
                                    </p:set>
                                    <p:anim calcmode="lin" valueType="num">
                                      <p:cBhvr additive="base">
                                        <p:cTn id="13" dur="500" fill="hold"/>
                                        <p:tgtEl>
                                          <p:spTgt spid="1945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9456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4563">
                                            <p:txEl>
                                              <p:pRg st="2" end="2"/>
                                            </p:txEl>
                                          </p:spTgt>
                                        </p:tgtEl>
                                        <p:attrNameLst>
                                          <p:attrName>style.visibility</p:attrName>
                                        </p:attrNameLst>
                                      </p:cBhvr>
                                      <p:to>
                                        <p:strVal val="visible"/>
                                      </p:to>
                                    </p:set>
                                    <p:anim calcmode="lin" valueType="num">
                                      <p:cBhvr additive="base">
                                        <p:cTn id="19" dur="500" fill="hold"/>
                                        <p:tgtEl>
                                          <p:spTgt spid="1945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9456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4563">
                                            <p:txEl>
                                              <p:pRg st="3" end="3"/>
                                            </p:txEl>
                                          </p:spTgt>
                                        </p:tgtEl>
                                        <p:attrNameLst>
                                          <p:attrName>style.visibility</p:attrName>
                                        </p:attrNameLst>
                                      </p:cBhvr>
                                      <p:to>
                                        <p:strVal val="visible"/>
                                      </p:to>
                                    </p:set>
                                    <p:anim calcmode="lin" valueType="num">
                                      <p:cBhvr additive="base">
                                        <p:cTn id="25" dur="500" fill="hold"/>
                                        <p:tgtEl>
                                          <p:spTgt spid="19456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94563">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94563">
                                            <p:txEl>
                                              <p:pRg st="4" end="4"/>
                                            </p:txEl>
                                          </p:spTgt>
                                        </p:tgtEl>
                                        <p:attrNameLst>
                                          <p:attrName>style.visibility</p:attrName>
                                        </p:attrNameLst>
                                      </p:cBhvr>
                                      <p:to>
                                        <p:strVal val="visible"/>
                                      </p:to>
                                    </p:set>
                                    <p:anim calcmode="lin" valueType="num">
                                      <p:cBhvr additive="base">
                                        <p:cTn id="31" dur="500" fill="hold"/>
                                        <p:tgtEl>
                                          <p:spTgt spid="19456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94563">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whoosh.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94563">
                                            <p:txEl>
                                              <p:pRg st="5" end="5"/>
                                            </p:txEl>
                                          </p:spTgt>
                                        </p:tgtEl>
                                        <p:attrNameLst>
                                          <p:attrName>style.visibility</p:attrName>
                                        </p:attrNameLst>
                                      </p:cBhvr>
                                      <p:to>
                                        <p:strVal val="visible"/>
                                      </p:to>
                                    </p:set>
                                    <p:anim calcmode="lin" valueType="num">
                                      <p:cBhvr additive="base">
                                        <p:cTn id="37" dur="500" fill="hold"/>
                                        <p:tgtEl>
                                          <p:spTgt spid="19456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94563">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whoosh.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94563">
                                            <p:txEl>
                                              <p:pRg st="6" end="6"/>
                                            </p:txEl>
                                          </p:spTgt>
                                        </p:tgtEl>
                                        <p:attrNameLst>
                                          <p:attrName>style.visibility</p:attrName>
                                        </p:attrNameLst>
                                      </p:cBhvr>
                                      <p:to>
                                        <p:strVal val="visible"/>
                                      </p:to>
                                    </p:set>
                                    <p:anim calcmode="lin" valueType="num">
                                      <p:cBhvr additive="base">
                                        <p:cTn id="43" dur="500" fill="hold"/>
                                        <p:tgtEl>
                                          <p:spTgt spid="19456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94563">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67B161-BB62-A93C-0F81-D05C2787AF7C}"/>
              </a:ext>
            </a:extLst>
          </p:cNvPr>
          <p:cNvSpPr>
            <a:spLocks noGrp="1"/>
          </p:cNvSpPr>
          <p:nvPr>
            <p:ph type="title"/>
          </p:nvPr>
        </p:nvSpPr>
        <p:spPr/>
        <p:txBody>
          <a:bodyPr>
            <a:normAutofit/>
          </a:bodyPr>
          <a:lstStyle/>
          <a:p>
            <a:r>
              <a:rPr lang="en-US" sz="2700" dirty="0">
                <a:solidFill>
                  <a:srgbClr val="C00000"/>
                </a:solidFill>
              </a:rPr>
              <a:t>4. AŞAMA: </a:t>
            </a:r>
            <a:r>
              <a:rPr lang="en-US" sz="2700" dirty="0"/>
              <a:t>EK KONTROLLERİN BELİRLENMESİ</a:t>
            </a:r>
          </a:p>
        </p:txBody>
      </p:sp>
      <p:sp>
        <p:nvSpPr>
          <p:cNvPr id="3" name="İçerik Yer Tutucusu 2">
            <a:extLst>
              <a:ext uri="{FF2B5EF4-FFF2-40B4-BE49-F238E27FC236}">
                <a16:creationId xmlns:a16="http://schemas.microsoft.com/office/drawing/2014/main" id="{CE2B572D-4D81-0B88-AF09-9B42D2699DC2}"/>
              </a:ext>
            </a:extLst>
          </p:cNvPr>
          <p:cNvSpPr>
            <a:spLocks noGrp="1"/>
          </p:cNvSpPr>
          <p:nvPr>
            <p:ph sz="quarter" idx="1"/>
          </p:nvPr>
        </p:nvSpPr>
        <p:spPr>
          <a:xfrm>
            <a:off x="612648" y="1600200"/>
            <a:ext cx="8153400" cy="4781128"/>
          </a:xfrm>
        </p:spPr>
        <p:txBody>
          <a:bodyPr>
            <a:normAutofit lnSpcReduction="10000"/>
          </a:bodyPr>
          <a:lstStyle/>
          <a:p>
            <a:r>
              <a:rPr lang="tr-TR" dirty="0"/>
              <a:t>Ek kontroller: Riskin seviyesinin düşürülmesi için yapılması gerekenler</a:t>
            </a:r>
          </a:p>
          <a:p>
            <a:pPr lvl="1"/>
            <a:r>
              <a:rPr lang="tr-TR" dirty="0"/>
              <a:t>Orta ve yüksek seviyede çıkan riskler için</a:t>
            </a:r>
          </a:p>
          <a:p>
            <a:pPr lvl="1"/>
            <a:r>
              <a:rPr lang="tr-TR" dirty="0"/>
              <a:t>Olasılık değeri yüksek olan riskler için olasılığı azaltıcı</a:t>
            </a:r>
          </a:p>
          <a:p>
            <a:pPr lvl="1"/>
            <a:r>
              <a:rPr lang="tr-TR" dirty="0"/>
              <a:t>Etki değer yüksek riskler için etkiyi azaltıcı nitelikte </a:t>
            </a:r>
          </a:p>
          <a:p>
            <a:r>
              <a:rPr lang="tr-TR" dirty="0"/>
              <a:t>Riskin sorumlusu belirlenir</a:t>
            </a:r>
          </a:p>
          <a:p>
            <a:pPr lvl="1"/>
            <a:r>
              <a:rPr lang="tr-TR" dirty="0"/>
              <a:t>Kontrol eylemini gerçekleştirme yetkisine sahip olan görevli (şef, müdür, daire başkanı veya genel müdür)</a:t>
            </a:r>
          </a:p>
          <a:p>
            <a:r>
              <a:rPr lang="tr-TR" dirty="0"/>
              <a:t>Ek kontrolün çıktısı ((yönetmelik/yönerge/görev tanımı, donanım/yazılım, kontrol listesi vb.) belirlenir.</a:t>
            </a:r>
          </a:p>
        </p:txBody>
      </p:sp>
    </p:spTree>
    <p:extLst>
      <p:ext uri="{BB962C8B-B14F-4D97-AF65-F5344CB8AC3E}">
        <p14:creationId xmlns:p14="http://schemas.microsoft.com/office/powerpoint/2010/main" val="384039998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2648" y="228600"/>
            <a:ext cx="8317070" cy="990600"/>
          </a:xfrm>
        </p:spPr>
        <p:txBody>
          <a:bodyPr>
            <a:normAutofit/>
          </a:bodyPr>
          <a:lstStyle/>
          <a:p>
            <a:r>
              <a:rPr lang="tr-TR" sz="2400" dirty="0">
                <a:solidFill>
                  <a:srgbClr val="FF0000"/>
                </a:solidFill>
              </a:rPr>
              <a:t>Mevcut kontrollerin gözden geçirilmesi ve değerlendirilmesi</a:t>
            </a:r>
          </a:p>
        </p:txBody>
      </p:sp>
      <p:sp>
        <p:nvSpPr>
          <p:cNvPr id="3" name="İçerik Yer Tutucusu 2"/>
          <p:cNvSpPr>
            <a:spLocks noGrp="1"/>
          </p:cNvSpPr>
          <p:nvPr>
            <p:ph sz="quarter" idx="1"/>
          </p:nvPr>
        </p:nvSpPr>
        <p:spPr/>
        <p:txBody>
          <a:bodyPr>
            <a:normAutofit lnSpcReduction="10000"/>
          </a:bodyPr>
          <a:lstStyle/>
          <a:p>
            <a:pPr algn="just">
              <a:spcBef>
                <a:spcPts val="0"/>
              </a:spcBef>
              <a:spcAft>
                <a:spcPts val="1200"/>
              </a:spcAft>
              <a:buClrTx/>
              <a:buSzPct val="100000"/>
              <a:buFont typeface="Wingdings" panose="05000000000000000000" pitchFamily="2" charset="2"/>
              <a:buChar char="Ø"/>
            </a:pPr>
            <a:r>
              <a:rPr lang="tr-TR" sz="2400" dirty="0"/>
              <a:t>Üzerinde çalışılan süreç için tespit edilen riskler bu güne kadar hangi kontroller uygulanarak yönetilmektedir.</a:t>
            </a:r>
          </a:p>
          <a:p>
            <a:pPr lvl="1" algn="just">
              <a:spcBef>
                <a:spcPts val="0"/>
              </a:spcBef>
              <a:spcAft>
                <a:spcPts val="1200"/>
              </a:spcAft>
              <a:buClrTx/>
              <a:buSzPct val="100000"/>
              <a:buFont typeface="Wingdings" pitchFamily="2" charset="2"/>
              <a:buChar char="ü"/>
            </a:pPr>
            <a:r>
              <a:rPr lang="tr-TR" sz="2100" dirty="0"/>
              <a:t>Dış mevzuat hükümleri</a:t>
            </a:r>
          </a:p>
          <a:p>
            <a:pPr lvl="1" algn="just">
              <a:spcBef>
                <a:spcPts val="0"/>
              </a:spcBef>
              <a:spcAft>
                <a:spcPts val="1200"/>
              </a:spcAft>
              <a:buClrTx/>
              <a:buSzPct val="100000"/>
              <a:buFont typeface="Wingdings" pitchFamily="2" charset="2"/>
              <a:buChar char="ü"/>
            </a:pPr>
            <a:r>
              <a:rPr lang="tr-TR" sz="2100" dirty="0"/>
              <a:t>İç mevzuat hükümleri</a:t>
            </a:r>
          </a:p>
          <a:p>
            <a:pPr lvl="1" algn="just">
              <a:spcBef>
                <a:spcPts val="0"/>
              </a:spcBef>
              <a:spcAft>
                <a:spcPts val="1200"/>
              </a:spcAft>
              <a:buClrTx/>
              <a:buSzPct val="100000"/>
              <a:buFont typeface="Wingdings" pitchFamily="2" charset="2"/>
              <a:buChar char="ü"/>
            </a:pPr>
            <a:r>
              <a:rPr lang="tr-TR" sz="2100" dirty="0"/>
              <a:t>Yazılım kontrolleri</a:t>
            </a:r>
          </a:p>
          <a:p>
            <a:pPr lvl="1" algn="just">
              <a:spcBef>
                <a:spcPts val="0"/>
              </a:spcBef>
              <a:spcAft>
                <a:spcPts val="1200"/>
              </a:spcAft>
              <a:buClrTx/>
              <a:buSzPct val="100000"/>
              <a:buFont typeface="Wingdings" pitchFamily="2" charset="2"/>
              <a:buChar char="ü"/>
            </a:pPr>
            <a:r>
              <a:rPr lang="tr-TR" sz="2100" dirty="0"/>
              <a:t>Kontrol listeleri (</a:t>
            </a:r>
            <a:r>
              <a:rPr lang="tr-TR" sz="2100" dirty="0" err="1"/>
              <a:t>check</a:t>
            </a:r>
            <a:r>
              <a:rPr lang="tr-TR" sz="2100" dirty="0"/>
              <a:t>-</a:t>
            </a:r>
            <a:r>
              <a:rPr lang="tr-TR" sz="2100" dirty="0" err="1"/>
              <a:t>list</a:t>
            </a:r>
            <a:r>
              <a:rPr lang="tr-TR" sz="2100" dirty="0"/>
              <a:t>)</a:t>
            </a:r>
          </a:p>
          <a:p>
            <a:pPr lvl="1" algn="just">
              <a:spcBef>
                <a:spcPts val="0"/>
              </a:spcBef>
              <a:spcAft>
                <a:spcPts val="1200"/>
              </a:spcAft>
              <a:buClrTx/>
              <a:buSzPct val="100000"/>
              <a:buFont typeface="Wingdings" pitchFamily="2" charset="2"/>
              <a:buChar char="ü"/>
            </a:pPr>
            <a:r>
              <a:rPr lang="tr-TR" sz="2100" dirty="0"/>
              <a:t>Sayımlar</a:t>
            </a:r>
          </a:p>
          <a:p>
            <a:pPr lvl="1" algn="just">
              <a:spcBef>
                <a:spcPts val="0"/>
              </a:spcBef>
              <a:spcAft>
                <a:spcPts val="1200"/>
              </a:spcAft>
              <a:buClrTx/>
              <a:buSzPct val="100000"/>
              <a:buFont typeface="Wingdings" pitchFamily="2" charset="2"/>
              <a:buChar char="ü"/>
            </a:pPr>
            <a:r>
              <a:rPr lang="tr-TR" sz="2100" dirty="0"/>
              <a:t>Onaylar</a:t>
            </a:r>
          </a:p>
          <a:p>
            <a:pPr lvl="1" algn="just">
              <a:spcBef>
                <a:spcPts val="0"/>
              </a:spcBef>
              <a:spcAft>
                <a:spcPts val="1200"/>
              </a:spcAft>
              <a:buClrTx/>
              <a:buSzPct val="100000"/>
              <a:buFont typeface="Wingdings" pitchFamily="2" charset="2"/>
              <a:buChar char="ü"/>
            </a:pPr>
            <a:r>
              <a:rPr lang="tr-TR" sz="2100" dirty="0"/>
              <a:t>Komisyon</a:t>
            </a:r>
          </a:p>
          <a:p>
            <a:pPr lvl="1" algn="just">
              <a:spcBef>
                <a:spcPts val="0"/>
              </a:spcBef>
              <a:spcAft>
                <a:spcPts val="1200"/>
              </a:spcAft>
              <a:buClrTx/>
              <a:buSzPct val="100000"/>
              <a:buFont typeface="Wingdings" pitchFamily="2" charset="2"/>
              <a:buChar char="ü"/>
            </a:pPr>
            <a:r>
              <a:rPr lang="tr-TR" sz="2100" dirty="0"/>
              <a:t>….. </a:t>
            </a:r>
          </a:p>
          <a:p>
            <a:pPr lvl="1" algn="just">
              <a:spcBef>
                <a:spcPts val="0"/>
              </a:spcBef>
              <a:spcAft>
                <a:spcPts val="1200"/>
              </a:spcAft>
              <a:buClrTx/>
              <a:buSzPct val="100000"/>
              <a:buFont typeface="Wingdings" pitchFamily="2" charset="2"/>
              <a:buChar char="ü"/>
            </a:pPr>
            <a:endParaRPr lang="tr-TR" sz="2100" dirty="0"/>
          </a:p>
          <a:p>
            <a:pPr algn="just">
              <a:buClrTx/>
              <a:buSzPct val="100000"/>
              <a:buFont typeface="Wingdings" panose="05000000000000000000" pitchFamily="2" charset="2"/>
              <a:buChar char="Ø"/>
            </a:pPr>
            <a:endParaRPr lang="tr-TR" dirty="0"/>
          </a:p>
          <a:p>
            <a:pPr>
              <a:buClrTx/>
              <a:buSzPct val="100000"/>
              <a:buFont typeface="Wingdings" panose="05000000000000000000" pitchFamily="2" charset="2"/>
              <a:buChar char="Ø"/>
            </a:pPr>
            <a:endParaRPr lang="tr-TR" dirty="0"/>
          </a:p>
        </p:txBody>
      </p:sp>
    </p:spTree>
    <p:extLst>
      <p:ext uri="{BB962C8B-B14F-4D97-AF65-F5344CB8AC3E}">
        <p14:creationId xmlns:p14="http://schemas.microsoft.com/office/powerpoint/2010/main" val="219947055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612648" y="1600200"/>
            <a:ext cx="8153400" cy="5043510"/>
          </a:xfrm>
        </p:spPr>
        <p:txBody>
          <a:bodyPr>
            <a:normAutofit fontScale="92500" lnSpcReduction="20000"/>
          </a:bodyPr>
          <a:lstStyle/>
          <a:p>
            <a:pPr algn="just">
              <a:lnSpc>
                <a:spcPct val="120000"/>
              </a:lnSpc>
              <a:spcBef>
                <a:spcPts val="0"/>
              </a:spcBef>
              <a:spcAft>
                <a:spcPts val="600"/>
              </a:spcAft>
              <a:buClrTx/>
              <a:buSzPct val="100000"/>
              <a:buFont typeface="Wingdings" pitchFamily="2" charset="2"/>
              <a:buChar char="ü"/>
            </a:pPr>
            <a:r>
              <a:rPr lang="tr-TR" sz="2400" dirty="0">
                <a:solidFill>
                  <a:schemeClr val="tx1">
                    <a:lumMod val="95000"/>
                    <a:lumOff val="5000"/>
                  </a:schemeClr>
                </a:solidFill>
              </a:rPr>
              <a:t>Karar alma ve onaylama  </a:t>
            </a:r>
          </a:p>
          <a:p>
            <a:pPr algn="just">
              <a:lnSpc>
                <a:spcPct val="120000"/>
              </a:lnSpc>
              <a:spcBef>
                <a:spcPts val="0"/>
              </a:spcBef>
              <a:spcAft>
                <a:spcPts val="600"/>
              </a:spcAft>
              <a:buClrTx/>
              <a:buSzPct val="100000"/>
              <a:buFont typeface="Wingdings" pitchFamily="2" charset="2"/>
              <a:buChar char="ü"/>
            </a:pPr>
            <a:r>
              <a:rPr lang="tr-TR" sz="2400" dirty="0">
                <a:solidFill>
                  <a:schemeClr val="tx1">
                    <a:lumMod val="95000"/>
                    <a:lumOff val="5000"/>
                  </a:schemeClr>
                </a:solidFill>
              </a:rPr>
              <a:t>Görevler ayrılığı </a:t>
            </a:r>
          </a:p>
          <a:p>
            <a:pPr algn="just">
              <a:lnSpc>
                <a:spcPct val="120000"/>
              </a:lnSpc>
              <a:spcBef>
                <a:spcPts val="0"/>
              </a:spcBef>
              <a:spcAft>
                <a:spcPts val="600"/>
              </a:spcAft>
              <a:buClrTx/>
              <a:buSzPct val="100000"/>
              <a:buFont typeface="Wingdings" pitchFamily="2" charset="2"/>
              <a:buChar char="ü"/>
            </a:pPr>
            <a:r>
              <a:rPr lang="tr-TR" sz="2400" dirty="0">
                <a:solidFill>
                  <a:schemeClr val="tx1">
                    <a:lumMod val="95000"/>
                    <a:lumOff val="5000"/>
                  </a:schemeClr>
                </a:solidFill>
              </a:rPr>
              <a:t>Çift imza yöntemi </a:t>
            </a:r>
          </a:p>
          <a:p>
            <a:pPr algn="just">
              <a:lnSpc>
                <a:spcPct val="120000"/>
              </a:lnSpc>
              <a:spcBef>
                <a:spcPts val="0"/>
              </a:spcBef>
              <a:spcAft>
                <a:spcPts val="600"/>
              </a:spcAft>
              <a:buClrTx/>
              <a:buSzPct val="100000"/>
              <a:buFont typeface="Wingdings" pitchFamily="2" charset="2"/>
              <a:buChar char="ü"/>
            </a:pPr>
            <a:r>
              <a:rPr lang="tr-TR" sz="2400" dirty="0">
                <a:solidFill>
                  <a:schemeClr val="tx1">
                    <a:lumMod val="95000"/>
                    <a:lumOff val="5000"/>
                  </a:schemeClr>
                </a:solidFill>
              </a:rPr>
              <a:t>Veri mutabakatı  </a:t>
            </a:r>
          </a:p>
          <a:p>
            <a:pPr algn="just">
              <a:lnSpc>
                <a:spcPct val="120000"/>
              </a:lnSpc>
              <a:spcBef>
                <a:spcPts val="0"/>
              </a:spcBef>
              <a:spcAft>
                <a:spcPts val="600"/>
              </a:spcAft>
              <a:buClrTx/>
              <a:buSzPct val="100000"/>
              <a:buFont typeface="Wingdings" pitchFamily="2" charset="2"/>
              <a:buChar char="ü"/>
            </a:pPr>
            <a:r>
              <a:rPr lang="tr-TR" sz="2400" dirty="0">
                <a:solidFill>
                  <a:schemeClr val="tx1">
                    <a:lumMod val="95000"/>
                    <a:lumOff val="5000"/>
                  </a:schemeClr>
                </a:solidFill>
              </a:rPr>
              <a:t>Gözetim prosedürleri </a:t>
            </a:r>
          </a:p>
          <a:p>
            <a:pPr algn="just">
              <a:lnSpc>
                <a:spcPct val="120000"/>
              </a:lnSpc>
              <a:spcBef>
                <a:spcPts val="0"/>
              </a:spcBef>
              <a:spcAft>
                <a:spcPts val="600"/>
              </a:spcAft>
              <a:buClrTx/>
              <a:buSzPct val="100000"/>
              <a:buFont typeface="Wingdings" pitchFamily="2" charset="2"/>
              <a:buChar char="ü"/>
            </a:pPr>
            <a:r>
              <a:rPr lang="tr-TR" sz="2400" dirty="0">
                <a:solidFill>
                  <a:schemeClr val="tx1">
                    <a:lumMod val="95000"/>
                    <a:lumOff val="5000"/>
                  </a:schemeClr>
                </a:solidFill>
              </a:rPr>
              <a:t>Ön mali kontrol </a:t>
            </a:r>
          </a:p>
          <a:p>
            <a:pPr algn="just">
              <a:lnSpc>
                <a:spcPct val="120000"/>
              </a:lnSpc>
              <a:spcBef>
                <a:spcPts val="0"/>
              </a:spcBef>
              <a:spcAft>
                <a:spcPts val="600"/>
              </a:spcAft>
              <a:buClrTx/>
              <a:buSzPct val="100000"/>
              <a:buFont typeface="Wingdings" pitchFamily="2" charset="2"/>
              <a:buChar char="ü"/>
            </a:pPr>
            <a:r>
              <a:rPr lang="tr-TR" sz="2400" dirty="0">
                <a:solidFill>
                  <a:schemeClr val="tx1">
                    <a:lumMod val="95000"/>
                    <a:lumOff val="5000"/>
                  </a:schemeClr>
                </a:solidFill>
              </a:rPr>
              <a:t>Muhasebe işlemleriyle ilgili prosedürler </a:t>
            </a:r>
          </a:p>
          <a:p>
            <a:pPr algn="just">
              <a:lnSpc>
                <a:spcPct val="120000"/>
              </a:lnSpc>
              <a:spcBef>
                <a:spcPts val="0"/>
              </a:spcBef>
              <a:spcAft>
                <a:spcPts val="600"/>
              </a:spcAft>
              <a:buClrTx/>
              <a:buSzPct val="100000"/>
              <a:buFont typeface="Wingdings" pitchFamily="2" charset="2"/>
              <a:buChar char="ü"/>
            </a:pPr>
            <a:r>
              <a:rPr lang="tr-TR" sz="2400" dirty="0">
                <a:solidFill>
                  <a:schemeClr val="tx1">
                    <a:lumMod val="95000"/>
                    <a:lumOff val="5000"/>
                  </a:schemeClr>
                </a:solidFill>
              </a:rPr>
              <a:t>Yolsuzluk ile mücadele prosedürleri </a:t>
            </a:r>
          </a:p>
          <a:p>
            <a:pPr algn="just">
              <a:lnSpc>
                <a:spcPct val="120000"/>
              </a:lnSpc>
              <a:spcBef>
                <a:spcPts val="0"/>
              </a:spcBef>
              <a:spcAft>
                <a:spcPts val="600"/>
              </a:spcAft>
              <a:buClrTx/>
              <a:buSzPct val="100000"/>
              <a:buFont typeface="Wingdings" pitchFamily="2" charset="2"/>
              <a:buChar char="ü"/>
            </a:pPr>
            <a:r>
              <a:rPr lang="tr-TR" sz="2400" dirty="0">
                <a:solidFill>
                  <a:schemeClr val="tx1">
                    <a:lumMod val="95000"/>
                    <a:lumOff val="5000"/>
                  </a:schemeClr>
                </a:solidFill>
              </a:rPr>
              <a:t>Varlık ve bilgiye erişim </a:t>
            </a:r>
          </a:p>
          <a:p>
            <a:pPr algn="just">
              <a:lnSpc>
                <a:spcPct val="120000"/>
              </a:lnSpc>
              <a:spcBef>
                <a:spcPts val="0"/>
              </a:spcBef>
              <a:spcAft>
                <a:spcPts val="600"/>
              </a:spcAft>
              <a:buClrTx/>
              <a:buSzPct val="100000"/>
              <a:buFont typeface="Wingdings" pitchFamily="2" charset="2"/>
              <a:buChar char="ü"/>
            </a:pPr>
            <a:r>
              <a:rPr lang="tr-TR" sz="2400" dirty="0">
                <a:solidFill>
                  <a:schemeClr val="tx1">
                    <a:lumMod val="95000"/>
                    <a:lumOff val="5000"/>
                  </a:schemeClr>
                </a:solidFill>
              </a:rPr>
              <a:t>Bilginin belgelendirmesi, arşivlenmesi ve depolanması </a:t>
            </a:r>
          </a:p>
          <a:p>
            <a:pPr algn="just">
              <a:lnSpc>
                <a:spcPct val="120000"/>
              </a:lnSpc>
              <a:spcBef>
                <a:spcPts val="0"/>
              </a:spcBef>
              <a:spcAft>
                <a:spcPts val="600"/>
              </a:spcAft>
              <a:buClrTx/>
              <a:buSzPct val="100000"/>
              <a:buFont typeface="Wingdings" pitchFamily="2" charset="2"/>
              <a:buChar char="ü"/>
            </a:pPr>
            <a:r>
              <a:rPr lang="tr-TR" sz="2400" dirty="0" err="1">
                <a:solidFill>
                  <a:schemeClr val="tx1">
                    <a:lumMod val="95000"/>
                    <a:lumOff val="5000"/>
                  </a:schemeClr>
                </a:solidFill>
              </a:rPr>
              <a:t>Şş</a:t>
            </a:r>
            <a:r>
              <a:rPr lang="tr-TR" sz="2400" dirty="0">
                <a:solidFill>
                  <a:schemeClr val="tx1">
                    <a:lumMod val="95000"/>
                    <a:lumOff val="5000"/>
                  </a:schemeClr>
                </a:solidFill>
              </a:rPr>
              <a:t> sürekliliği planları </a:t>
            </a:r>
          </a:p>
          <a:p>
            <a:pPr algn="just">
              <a:lnSpc>
                <a:spcPct val="120000"/>
              </a:lnSpc>
              <a:spcBef>
                <a:spcPts val="0"/>
              </a:spcBef>
              <a:spcAft>
                <a:spcPts val="600"/>
              </a:spcAft>
              <a:buClrTx/>
              <a:buSzPct val="100000"/>
              <a:buFont typeface="Wingdings" pitchFamily="2" charset="2"/>
              <a:buChar char="ü"/>
            </a:pPr>
            <a:r>
              <a:rPr lang="tr-TR" sz="2400" dirty="0">
                <a:solidFill>
                  <a:schemeClr val="tx1">
                    <a:lumMod val="95000"/>
                    <a:lumOff val="5000"/>
                  </a:schemeClr>
                </a:solidFill>
              </a:rPr>
              <a:t>Bilgi teknolojilerine ilişkin kontrol faaliyetleri </a:t>
            </a:r>
          </a:p>
        </p:txBody>
      </p:sp>
      <p:sp>
        <p:nvSpPr>
          <p:cNvPr id="4" name="1 Başlık"/>
          <p:cNvSpPr>
            <a:spLocks noGrp="1"/>
          </p:cNvSpPr>
          <p:nvPr>
            <p:ph type="title"/>
          </p:nvPr>
        </p:nvSpPr>
        <p:spPr/>
        <p:txBody>
          <a:bodyPr>
            <a:normAutofit/>
          </a:bodyPr>
          <a:lstStyle/>
          <a:p>
            <a:pPr algn="ctr"/>
            <a:r>
              <a:rPr lang="tr-TR" sz="2800" dirty="0">
                <a:solidFill>
                  <a:srgbClr val="FF0000"/>
                </a:solidFill>
              </a:rPr>
              <a:t>Ek Kontrollere örnekler türleri</a:t>
            </a:r>
          </a:p>
        </p:txBody>
      </p:sp>
    </p:spTree>
    <p:extLst>
      <p:ext uri="{BB962C8B-B14F-4D97-AF65-F5344CB8AC3E}">
        <p14:creationId xmlns:p14="http://schemas.microsoft.com/office/powerpoint/2010/main" val="55454349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2800" dirty="0">
                <a:solidFill>
                  <a:srgbClr val="C00000"/>
                </a:solidFill>
              </a:rPr>
              <a:t>Hedeflenen çıktı (kontrol aracı)</a:t>
            </a:r>
          </a:p>
        </p:txBody>
      </p:sp>
      <p:sp>
        <p:nvSpPr>
          <p:cNvPr id="3" name="2 İçerik Yer Tutucusu"/>
          <p:cNvSpPr>
            <a:spLocks noGrp="1"/>
          </p:cNvSpPr>
          <p:nvPr>
            <p:ph sz="quarter" idx="1"/>
          </p:nvPr>
        </p:nvSpPr>
        <p:spPr/>
        <p:txBody>
          <a:bodyPr>
            <a:normAutofit fontScale="92500" lnSpcReduction="10000"/>
          </a:bodyPr>
          <a:lstStyle/>
          <a:p>
            <a:pPr>
              <a:lnSpc>
                <a:spcPct val="110000"/>
              </a:lnSpc>
              <a:spcBef>
                <a:spcPts val="0"/>
              </a:spcBef>
              <a:spcAft>
                <a:spcPts val="600"/>
              </a:spcAft>
              <a:buNone/>
            </a:pPr>
            <a:r>
              <a:rPr lang="tr-TR" dirty="0"/>
              <a:t>	</a:t>
            </a:r>
            <a:r>
              <a:rPr lang="tr-TR" sz="2600" dirty="0"/>
              <a:t>Öngörülen ek kontrole ilişkin açıklamaların ve uygulama prosedürlerinin yer aldığı iç düzenlemeler</a:t>
            </a:r>
          </a:p>
          <a:p>
            <a:pPr lvl="1">
              <a:lnSpc>
                <a:spcPct val="110000"/>
              </a:lnSpc>
              <a:spcBef>
                <a:spcPts val="0"/>
              </a:spcBef>
              <a:spcAft>
                <a:spcPts val="600"/>
              </a:spcAft>
              <a:buClrTx/>
              <a:buSzPct val="100000"/>
              <a:buFont typeface="Wingdings 2" pitchFamily="18" charset="2"/>
              <a:buChar char=""/>
            </a:pPr>
            <a:r>
              <a:rPr lang="tr-TR" sz="2300" dirty="0"/>
              <a:t>Üst yönetici onayı</a:t>
            </a:r>
          </a:p>
          <a:p>
            <a:pPr lvl="1">
              <a:lnSpc>
                <a:spcPct val="110000"/>
              </a:lnSpc>
              <a:spcBef>
                <a:spcPts val="0"/>
              </a:spcBef>
              <a:spcAft>
                <a:spcPts val="600"/>
              </a:spcAft>
              <a:buClrTx/>
              <a:buSzPct val="100000"/>
              <a:buFont typeface="Wingdings 2" pitchFamily="18" charset="2"/>
              <a:buChar char=""/>
            </a:pPr>
            <a:r>
              <a:rPr lang="tr-TR" sz="2300" dirty="0"/>
              <a:t>Yönetim kurulu kararı</a:t>
            </a:r>
          </a:p>
          <a:p>
            <a:pPr lvl="1">
              <a:lnSpc>
                <a:spcPct val="110000"/>
              </a:lnSpc>
              <a:spcBef>
                <a:spcPts val="0"/>
              </a:spcBef>
              <a:spcAft>
                <a:spcPts val="600"/>
              </a:spcAft>
              <a:buClrTx/>
              <a:buSzPct val="100000"/>
              <a:buFont typeface="Wingdings 2" pitchFamily="18" charset="2"/>
              <a:buChar char=""/>
            </a:pPr>
            <a:r>
              <a:rPr lang="tr-TR" sz="2300" dirty="0"/>
              <a:t>Talimat</a:t>
            </a:r>
          </a:p>
          <a:p>
            <a:pPr lvl="1">
              <a:lnSpc>
                <a:spcPct val="110000"/>
              </a:lnSpc>
              <a:spcBef>
                <a:spcPts val="0"/>
              </a:spcBef>
              <a:spcAft>
                <a:spcPts val="600"/>
              </a:spcAft>
              <a:buClrTx/>
              <a:buSzPct val="100000"/>
              <a:buFont typeface="Wingdings 2" pitchFamily="18" charset="2"/>
              <a:buChar char=""/>
            </a:pPr>
            <a:r>
              <a:rPr lang="tr-TR" sz="2300" dirty="0"/>
              <a:t>Yönerge</a:t>
            </a:r>
          </a:p>
          <a:p>
            <a:pPr lvl="1">
              <a:lnSpc>
                <a:spcPct val="110000"/>
              </a:lnSpc>
              <a:spcBef>
                <a:spcPts val="0"/>
              </a:spcBef>
              <a:spcAft>
                <a:spcPts val="600"/>
              </a:spcAft>
              <a:buClrTx/>
              <a:buSzPct val="100000"/>
              <a:buFont typeface="Wingdings 2" pitchFamily="18" charset="2"/>
              <a:buChar char=""/>
            </a:pPr>
            <a:r>
              <a:rPr lang="tr-TR" sz="2300" dirty="0"/>
              <a:t>Genelge</a:t>
            </a:r>
          </a:p>
          <a:p>
            <a:pPr lvl="1">
              <a:lnSpc>
                <a:spcPct val="110000"/>
              </a:lnSpc>
              <a:spcBef>
                <a:spcPts val="0"/>
              </a:spcBef>
              <a:spcAft>
                <a:spcPts val="600"/>
              </a:spcAft>
              <a:buClrTx/>
              <a:buSzPct val="100000"/>
              <a:buFont typeface="Wingdings 2" pitchFamily="18" charset="2"/>
              <a:buChar char=""/>
            </a:pPr>
            <a:r>
              <a:rPr lang="tr-TR" sz="2300" dirty="0"/>
              <a:t>Kontrol listeleri</a:t>
            </a:r>
          </a:p>
          <a:p>
            <a:pPr lvl="1">
              <a:lnSpc>
                <a:spcPct val="110000"/>
              </a:lnSpc>
              <a:spcBef>
                <a:spcPts val="0"/>
              </a:spcBef>
              <a:spcAft>
                <a:spcPts val="600"/>
              </a:spcAft>
              <a:buClrTx/>
              <a:buSzPct val="100000"/>
              <a:buFont typeface="Wingdings 2" pitchFamily="18" charset="2"/>
              <a:buChar char=""/>
            </a:pPr>
            <a:r>
              <a:rPr lang="tr-TR" sz="2300" dirty="0"/>
              <a:t>Yazılım geliştirilmesi</a:t>
            </a:r>
          </a:p>
          <a:p>
            <a:pPr lvl="1">
              <a:lnSpc>
                <a:spcPct val="110000"/>
              </a:lnSpc>
              <a:spcBef>
                <a:spcPts val="0"/>
              </a:spcBef>
              <a:spcAft>
                <a:spcPts val="600"/>
              </a:spcAft>
              <a:buClrTx/>
              <a:buSzPct val="100000"/>
              <a:buFont typeface="Wingdings 2" pitchFamily="18" charset="2"/>
              <a:buChar char=""/>
            </a:pPr>
            <a:r>
              <a:rPr lang="tr-TR" sz="2300" dirty="0"/>
              <a:t>Eğitim planı</a:t>
            </a:r>
          </a:p>
          <a:p>
            <a:pPr lvl="1">
              <a:lnSpc>
                <a:spcPct val="110000"/>
              </a:lnSpc>
              <a:spcBef>
                <a:spcPts val="0"/>
              </a:spcBef>
              <a:spcAft>
                <a:spcPts val="600"/>
              </a:spcAft>
              <a:buClrTx/>
              <a:buSzPct val="100000"/>
              <a:buFont typeface="Wingdings 2" pitchFamily="18" charset="2"/>
              <a:buChar char=""/>
            </a:pPr>
            <a:r>
              <a:rPr lang="tr-TR" sz="2300" dirty="0"/>
              <a:t>….</a:t>
            </a:r>
            <a:endParaRPr lang="tr-TR" dirty="0"/>
          </a:p>
        </p:txBody>
      </p:sp>
    </p:spTree>
    <p:extLst>
      <p:ext uri="{BB962C8B-B14F-4D97-AF65-F5344CB8AC3E}">
        <p14:creationId xmlns:p14="http://schemas.microsoft.com/office/powerpoint/2010/main" val="221614346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2800" dirty="0">
                <a:solidFill>
                  <a:srgbClr val="C00000"/>
                </a:solidFill>
              </a:rPr>
              <a:t>Ek kontroller risk sahibinin onayına tabidir</a:t>
            </a:r>
          </a:p>
        </p:txBody>
      </p:sp>
      <p:sp>
        <p:nvSpPr>
          <p:cNvPr id="3" name="2 İçerik Yer Tutucusu"/>
          <p:cNvSpPr>
            <a:spLocks noGrp="1"/>
          </p:cNvSpPr>
          <p:nvPr>
            <p:ph sz="quarter" idx="1"/>
          </p:nvPr>
        </p:nvSpPr>
        <p:spPr/>
        <p:txBody>
          <a:bodyPr>
            <a:normAutofit/>
          </a:bodyPr>
          <a:lstStyle/>
          <a:p>
            <a:pPr algn="just">
              <a:spcBef>
                <a:spcPts val="0"/>
              </a:spcBef>
              <a:spcAft>
                <a:spcPts val="1200"/>
              </a:spcAft>
              <a:buClrTx/>
              <a:buSzPct val="100000"/>
              <a:buFont typeface="Wingdings" pitchFamily="2" charset="2"/>
              <a:buChar char="Ø"/>
            </a:pPr>
            <a:r>
              <a:rPr lang="tr-TR" sz="2400" dirty="0"/>
              <a:t>Riskin sahibi, risk için öngörülen ek kontrollerin alınmasına karar verme yetkisine sahip kişidir. Bu nedenle her kademede yönetici risk sahibi olabilir.</a:t>
            </a:r>
          </a:p>
          <a:p>
            <a:pPr algn="just">
              <a:spcBef>
                <a:spcPts val="0"/>
              </a:spcBef>
              <a:spcAft>
                <a:spcPts val="1200"/>
              </a:spcAft>
              <a:buClrTx/>
              <a:buSzPct val="100000"/>
              <a:buFont typeface="Wingdings" pitchFamily="2" charset="2"/>
              <a:buChar char="Ø"/>
            </a:pPr>
            <a:r>
              <a:rPr lang="tr-TR" sz="2400" dirty="0"/>
              <a:t>Öngörülen ek kontroller konusunda yetki sahibi olmadığını düşünen yönetici, durumu bir üst yöneticisine raporlamalıdır. </a:t>
            </a:r>
          </a:p>
          <a:p>
            <a:pPr algn="just">
              <a:spcBef>
                <a:spcPts val="0"/>
              </a:spcBef>
              <a:spcAft>
                <a:spcPts val="1200"/>
              </a:spcAft>
              <a:buClrTx/>
              <a:buSzPct val="100000"/>
              <a:buFont typeface="Wingdings" pitchFamily="2" charset="2"/>
              <a:buChar char="Ø"/>
            </a:pPr>
            <a:r>
              <a:rPr lang="tr-TR" sz="2400" dirty="0"/>
              <a:t>Kendisine raporlama yapılan yönetici de yetkili olmadığını düşünüyor ise bir üst yöneticiye raporlamalıdır.</a:t>
            </a:r>
          </a:p>
        </p:txBody>
      </p:sp>
    </p:spTree>
    <p:extLst>
      <p:ext uri="{BB962C8B-B14F-4D97-AF65-F5344CB8AC3E}">
        <p14:creationId xmlns:p14="http://schemas.microsoft.com/office/powerpoint/2010/main" val="241905781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D1428F-251C-3BE4-F437-AE39F5D36D72}"/>
              </a:ext>
            </a:extLst>
          </p:cNvPr>
          <p:cNvSpPr>
            <a:spLocks noGrp="1"/>
          </p:cNvSpPr>
          <p:nvPr>
            <p:ph type="title"/>
          </p:nvPr>
        </p:nvSpPr>
        <p:spPr/>
        <p:txBody>
          <a:bodyPr>
            <a:noAutofit/>
          </a:bodyPr>
          <a:lstStyle/>
          <a:p>
            <a:r>
              <a:rPr lang="en-US" sz="2800" dirty="0"/>
              <a:t>RİSK BELİRLEME, DEĞERLEME VE ÖNCELİKLENDİRME FORMU</a:t>
            </a:r>
          </a:p>
        </p:txBody>
      </p:sp>
      <p:graphicFrame>
        <p:nvGraphicFramePr>
          <p:cNvPr id="5" name="İçerik Yer Tutucusu 4">
            <a:extLst>
              <a:ext uri="{FF2B5EF4-FFF2-40B4-BE49-F238E27FC236}">
                <a16:creationId xmlns:a16="http://schemas.microsoft.com/office/drawing/2014/main" id="{E2437B49-A1B3-3E86-94FF-A5C9DC3EE91B}"/>
              </a:ext>
            </a:extLst>
          </p:cNvPr>
          <p:cNvGraphicFramePr>
            <a:graphicFrameLocks noGrp="1"/>
          </p:cNvGraphicFramePr>
          <p:nvPr>
            <p:ph sz="quarter" idx="1"/>
          </p:nvPr>
        </p:nvGraphicFramePr>
        <p:xfrm>
          <a:off x="1259632" y="1628800"/>
          <a:ext cx="6336704" cy="4563812"/>
        </p:xfrm>
        <a:graphic>
          <a:graphicData uri="http://schemas.openxmlformats.org/drawingml/2006/table">
            <a:tbl>
              <a:tblPr firstRow="1" firstCol="1" bandRow="1">
                <a:tableStyleId>{5C22544A-7EE6-4342-B048-85BDC9FD1C3A}</a:tableStyleId>
              </a:tblPr>
              <a:tblGrid>
                <a:gridCol w="3168352">
                  <a:extLst>
                    <a:ext uri="{9D8B030D-6E8A-4147-A177-3AD203B41FA5}">
                      <a16:colId xmlns:a16="http://schemas.microsoft.com/office/drawing/2014/main" val="2927160223"/>
                    </a:ext>
                  </a:extLst>
                </a:gridCol>
                <a:gridCol w="1519539">
                  <a:extLst>
                    <a:ext uri="{9D8B030D-6E8A-4147-A177-3AD203B41FA5}">
                      <a16:colId xmlns:a16="http://schemas.microsoft.com/office/drawing/2014/main" val="3461770058"/>
                    </a:ext>
                  </a:extLst>
                </a:gridCol>
                <a:gridCol w="1648813">
                  <a:extLst>
                    <a:ext uri="{9D8B030D-6E8A-4147-A177-3AD203B41FA5}">
                      <a16:colId xmlns:a16="http://schemas.microsoft.com/office/drawing/2014/main" val="4251089589"/>
                    </a:ext>
                  </a:extLst>
                </a:gridCol>
              </a:tblGrid>
              <a:tr h="334786">
                <a:tc>
                  <a:txBody>
                    <a:bodyPr/>
                    <a:lstStyle/>
                    <a:p>
                      <a:pPr algn="l">
                        <a:lnSpc>
                          <a:spcPct val="115000"/>
                        </a:lnSpc>
                        <a:spcAft>
                          <a:spcPts val="1000"/>
                        </a:spcAft>
                        <a:tabLst>
                          <a:tab pos="297180" algn="l"/>
                        </a:tabLst>
                      </a:pPr>
                      <a:r>
                        <a:rPr lang="tr-TR" sz="1600">
                          <a:effectLst/>
                        </a:rPr>
                        <a:t>Faaliyet</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2733453650"/>
                  </a:ext>
                </a:extLst>
              </a:tr>
              <a:tr h="334786">
                <a:tc>
                  <a:txBody>
                    <a:bodyPr/>
                    <a:lstStyle/>
                    <a:p>
                      <a:pPr algn="l">
                        <a:lnSpc>
                          <a:spcPct val="115000"/>
                        </a:lnSpc>
                        <a:spcAft>
                          <a:spcPts val="1000"/>
                        </a:spcAft>
                      </a:pPr>
                      <a:r>
                        <a:rPr lang="tr-TR" sz="1600">
                          <a:effectLst/>
                        </a:rPr>
                        <a:t>Süreç adımı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l">
                        <a:lnSpc>
                          <a:spcPct val="115000"/>
                        </a:lnSpc>
                        <a:spcAft>
                          <a:spcPts val="1000"/>
                        </a:spcAft>
                        <a:tabLst>
                          <a:tab pos="1963420" algn="ctr"/>
                        </a:tabLs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591326880"/>
                  </a:ext>
                </a:extLst>
              </a:tr>
              <a:tr h="334786">
                <a:tc>
                  <a:txBody>
                    <a:bodyPr/>
                    <a:lstStyle/>
                    <a:p>
                      <a:pPr algn="l">
                        <a:lnSpc>
                          <a:spcPct val="115000"/>
                        </a:lnSpc>
                        <a:spcAft>
                          <a:spcPts val="1000"/>
                        </a:spcAft>
                      </a:pPr>
                      <a:r>
                        <a:rPr lang="tr-TR" sz="1600">
                          <a:effectLst/>
                        </a:rPr>
                        <a:t>Risk</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l">
                        <a:lnSpc>
                          <a:spcPct val="115000"/>
                        </a:lnSpc>
                        <a:spcAft>
                          <a:spcPts val="1000"/>
                        </a:spcAft>
                      </a:pPr>
                      <a:r>
                        <a:rPr lang="tr-TR" sz="1600" u="none" strike="noStrike">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2485059484"/>
                  </a:ext>
                </a:extLst>
              </a:tr>
              <a:tr h="334786">
                <a:tc>
                  <a:txBody>
                    <a:bodyPr/>
                    <a:lstStyle/>
                    <a:p>
                      <a:pPr algn="l">
                        <a:lnSpc>
                          <a:spcPct val="115000"/>
                        </a:lnSpc>
                        <a:spcAft>
                          <a:spcPts val="1000"/>
                        </a:spcAft>
                      </a:pPr>
                      <a:r>
                        <a:rPr lang="tr-TR" sz="1600">
                          <a:effectLst/>
                        </a:rPr>
                        <a:t>Riskler</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Risk 1:</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Risk2:</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455496673"/>
                  </a:ext>
                </a:extLst>
              </a:tr>
              <a:tr h="334786">
                <a:tc>
                  <a:txBody>
                    <a:bodyPr/>
                    <a:lstStyle/>
                    <a:p>
                      <a:pPr algn="l">
                        <a:lnSpc>
                          <a:spcPct val="115000"/>
                        </a:lnSpc>
                        <a:spcAft>
                          <a:spcPts val="1000"/>
                        </a:spcAft>
                      </a:pPr>
                      <a:r>
                        <a:rPr lang="tr-TR" sz="1600">
                          <a:effectLst/>
                        </a:rPr>
                        <a:t>Mevcut kontroller</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329831053"/>
                  </a:ext>
                </a:extLst>
              </a:tr>
              <a:tr h="334786">
                <a:tc>
                  <a:txBody>
                    <a:bodyPr/>
                    <a:lstStyle/>
                    <a:p>
                      <a:pPr algn="l">
                        <a:lnSpc>
                          <a:spcPct val="115000"/>
                        </a:lnSpc>
                        <a:spcAft>
                          <a:spcPts val="1000"/>
                        </a:spcAft>
                      </a:pPr>
                      <a:r>
                        <a:rPr lang="tr-TR" sz="1600" dirty="0">
                          <a:effectLst/>
                        </a:rPr>
                        <a:t>Riskin gerçekleşme olasılığı (1-5)</a:t>
                      </a:r>
                      <a:endParaRPr lang="tr-TR"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962073499"/>
                  </a:ext>
                </a:extLst>
              </a:tr>
              <a:tr h="334786">
                <a:tc>
                  <a:txBody>
                    <a:bodyPr/>
                    <a:lstStyle/>
                    <a:p>
                      <a:pPr algn="l">
                        <a:lnSpc>
                          <a:spcPct val="115000"/>
                        </a:lnSpc>
                        <a:spcAft>
                          <a:spcPts val="1000"/>
                        </a:spcAft>
                      </a:pPr>
                      <a:r>
                        <a:rPr lang="tr-TR" sz="1600">
                          <a:effectLst/>
                        </a:rPr>
                        <a:t>Riskin hedef üzerindeki etkisi (1-5)</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77799818"/>
                  </a:ext>
                </a:extLst>
              </a:tr>
              <a:tr h="497110">
                <a:tc>
                  <a:txBody>
                    <a:bodyPr/>
                    <a:lstStyle/>
                    <a:p>
                      <a:pPr algn="l">
                        <a:lnSpc>
                          <a:spcPct val="115000"/>
                        </a:lnSpc>
                        <a:spcAft>
                          <a:spcPts val="1000"/>
                        </a:spcAft>
                      </a:pPr>
                      <a:r>
                        <a:rPr lang="tr-TR" sz="1600">
                          <a:effectLst/>
                        </a:rPr>
                        <a:t>Riskin seviyesi / derecesi (Olasılık X Etki)</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524569514"/>
                  </a:ext>
                </a:extLst>
              </a:tr>
              <a:tr h="334786">
                <a:tc>
                  <a:txBody>
                    <a:bodyPr/>
                    <a:lstStyle/>
                    <a:p>
                      <a:pPr algn="l">
                        <a:lnSpc>
                          <a:spcPct val="115000"/>
                        </a:lnSpc>
                        <a:spcAft>
                          <a:spcPts val="1000"/>
                        </a:spcAft>
                      </a:pPr>
                      <a:r>
                        <a:rPr lang="tr-TR" sz="1600">
                          <a:effectLst/>
                        </a:rPr>
                        <a:t>Ek kontrol Kontroller</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124616374"/>
                  </a:ext>
                </a:extLst>
              </a:tr>
              <a:tr h="334786">
                <a:tc>
                  <a:txBody>
                    <a:bodyPr/>
                    <a:lstStyle/>
                    <a:p>
                      <a:pPr algn="l">
                        <a:lnSpc>
                          <a:spcPct val="115000"/>
                        </a:lnSpc>
                        <a:spcAft>
                          <a:spcPts val="1000"/>
                        </a:spcAft>
                      </a:pPr>
                      <a:r>
                        <a:rPr lang="tr-TR" sz="1600">
                          <a:effectLst/>
                        </a:rPr>
                        <a:t>Sorumlu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12209589"/>
                  </a:ext>
                </a:extLst>
              </a:tr>
              <a:tr h="335472">
                <a:tc>
                  <a:txBody>
                    <a:bodyPr/>
                    <a:lstStyle/>
                    <a:p>
                      <a:pPr algn="l">
                        <a:lnSpc>
                          <a:spcPct val="115000"/>
                        </a:lnSpc>
                        <a:spcAft>
                          <a:spcPts val="1000"/>
                        </a:spcAft>
                      </a:pPr>
                      <a:r>
                        <a:rPr lang="tr-TR" sz="1600">
                          <a:effectLst/>
                        </a:rPr>
                        <a:t>Çıktı</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75698634"/>
                  </a:ext>
                </a:extLst>
              </a:tr>
              <a:tr h="335472">
                <a:tc>
                  <a:txBody>
                    <a:bodyPr/>
                    <a:lstStyle/>
                    <a:p>
                      <a:pPr algn="l">
                        <a:lnSpc>
                          <a:spcPct val="115000"/>
                        </a:lnSpc>
                        <a:spcAft>
                          <a:spcPts val="1000"/>
                        </a:spcAft>
                      </a:pPr>
                      <a:r>
                        <a:rPr lang="tr-TR" sz="1600">
                          <a:effectLst/>
                        </a:rPr>
                        <a:t>Bitiş tarihi</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969531132"/>
                  </a:ext>
                </a:extLst>
              </a:tr>
              <a:tr h="335472">
                <a:tc>
                  <a:txBody>
                    <a:bodyPr/>
                    <a:lstStyle/>
                    <a:p>
                      <a:pPr algn="l">
                        <a:lnSpc>
                          <a:spcPct val="115000"/>
                        </a:lnSpc>
                        <a:spcAft>
                          <a:spcPts val="1000"/>
                        </a:spcAft>
                      </a:pPr>
                      <a:r>
                        <a:rPr lang="tr-TR" sz="1600">
                          <a:effectLst/>
                        </a:rPr>
                        <a:t>Açıklama</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a:effectLst/>
                        </a:rPr>
                        <a:t> </a:t>
                      </a:r>
                      <a:endParaRPr lang="tr-TR"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l">
                        <a:lnSpc>
                          <a:spcPct val="115000"/>
                        </a:lnSpc>
                        <a:spcAft>
                          <a:spcPts val="1000"/>
                        </a:spcAft>
                      </a:pPr>
                      <a:r>
                        <a:rPr lang="tr-TR" sz="1600" dirty="0">
                          <a:effectLst/>
                        </a:rPr>
                        <a:t> </a:t>
                      </a:r>
                      <a:endParaRPr lang="tr-TR"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76253750"/>
                  </a:ext>
                </a:extLst>
              </a:tr>
            </a:tbl>
          </a:graphicData>
        </a:graphic>
      </p:graphicFrame>
    </p:spTree>
    <p:extLst>
      <p:ext uri="{BB962C8B-B14F-4D97-AF65-F5344CB8AC3E}">
        <p14:creationId xmlns:p14="http://schemas.microsoft.com/office/powerpoint/2010/main" val="197670725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AE5C76AD-BDCD-0727-F49D-738F570FF39E}"/>
              </a:ext>
            </a:extLst>
          </p:cNvPr>
          <p:cNvPicPr>
            <a:picLocks noChangeAspect="1"/>
          </p:cNvPicPr>
          <p:nvPr/>
        </p:nvPicPr>
        <p:blipFill>
          <a:blip r:embed="rId2"/>
          <a:stretch>
            <a:fillRect/>
          </a:stretch>
        </p:blipFill>
        <p:spPr>
          <a:xfrm>
            <a:off x="1587500" y="292100"/>
            <a:ext cx="5969000" cy="6273800"/>
          </a:xfrm>
          <a:prstGeom prst="rect">
            <a:avLst/>
          </a:prstGeom>
          <a:solidFill>
            <a:schemeClr val="bg1"/>
          </a:solidFill>
        </p:spPr>
      </p:pic>
    </p:spTree>
    <p:extLst>
      <p:ext uri="{BB962C8B-B14F-4D97-AF65-F5344CB8AC3E}">
        <p14:creationId xmlns:p14="http://schemas.microsoft.com/office/powerpoint/2010/main" val="2363841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67B161-BB62-A93C-0F81-D05C2787AF7C}"/>
              </a:ext>
            </a:extLst>
          </p:cNvPr>
          <p:cNvSpPr>
            <a:spLocks noGrp="1"/>
          </p:cNvSpPr>
          <p:nvPr>
            <p:ph type="title"/>
          </p:nvPr>
        </p:nvSpPr>
        <p:spPr/>
        <p:txBody>
          <a:bodyPr>
            <a:normAutofit/>
          </a:bodyPr>
          <a:lstStyle/>
          <a:p>
            <a:r>
              <a:rPr lang="en-US" sz="2700" dirty="0">
                <a:solidFill>
                  <a:srgbClr val="C00000"/>
                </a:solidFill>
              </a:rPr>
              <a:t>5. AŞAMA: </a:t>
            </a:r>
            <a:r>
              <a:rPr lang="en-US" sz="2700" dirty="0"/>
              <a:t>FAALİYET RİSK KONTROL MATRİSİNİN TAMAMLANMASI </a:t>
            </a:r>
          </a:p>
        </p:txBody>
      </p:sp>
      <p:sp>
        <p:nvSpPr>
          <p:cNvPr id="3" name="İçerik Yer Tutucusu 2">
            <a:extLst>
              <a:ext uri="{FF2B5EF4-FFF2-40B4-BE49-F238E27FC236}">
                <a16:creationId xmlns:a16="http://schemas.microsoft.com/office/drawing/2014/main" id="{CE2B572D-4D81-0B88-AF09-9B42D2699DC2}"/>
              </a:ext>
            </a:extLst>
          </p:cNvPr>
          <p:cNvSpPr>
            <a:spLocks noGrp="1"/>
          </p:cNvSpPr>
          <p:nvPr>
            <p:ph sz="quarter" idx="1"/>
          </p:nvPr>
        </p:nvSpPr>
        <p:spPr>
          <a:xfrm>
            <a:off x="612648" y="1600200"/>
            <a:ext cx="8153400" cy="4781128"/>
          </a:xfrm>
        </p:spPr>
        <p:txBody>
          <a:bodyPr>
            <a:normAutofit/>
          </a:bodyPr>
          <a:lstStyle/>
          <a:p>
            <a:r>
              <a:rPr lang="tr-TR" dirty="0"/>
              <a:t>Her bir süreç için oluşturulan risk belirleme, değerleme ve önceliklendirme formu bilgileri faaliyet risk kontrol matrisinde birleştirilir.</a:t>
            </a:r>
          </a:p>
        </p:txBody>
      </p:sp>
    </p:spTree>
    <p:extLst>
      <p:ext uri="{BB962C8B-B14F-4D97-AF65-F5344CB8AC3E}">
        <p14:creationId xmlns:p14="http://schemas.microsoft.com/office/powerpoint/2010/main" val="385306181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3A39E950-D4B9-1199-7E41-A1B3F0BE0545}"/>
              </a:ext>
            </a:extLst>
          </p:cNvPr>
          <p:cNvPicPr>
            <a:picLocks noGrp="1" noChangeAspect="1"/>
          </p:cNvPicPr>
          <p:nvPr>
            <p:ph sz="quarter" idx="1"/>
          </p:nvPr>
        </p:nvPicPr>
        <p:blipFill>
          <a:blip r:embed="rId2"/>
          <a:stretch>
            <a:fillRect/>
          </a:stretch>
        </p:blipFill>
        <p:spPr>
          <a:xfrm>
            <a:off x="139443" y="404664"/>
            <a:ext cx="8865113" cy="6264696"/>
          </a:xfrm>
          <a:prstGeom prst="rect">
            <a:avLst/>
          </a:prstGeom>
        </p:spPr>
      </p:pic>
    </p:spTree>
    <p:extLst>
      <p:ext uri="{BB962C8B-B14F-4D97-AF65-F5344CB8AC3E}">
        <p14:creationId xmlns:p14="http://schemas.microsoft.com/office/powerpoint/2010/main" val="17999594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67B161-BB62-A93C-0F81-D05C2787AF7C}"/>
              </a:ext>
            </a:extLst>
          </p:cNvPr>
          <p:cNvSpPr>
            <a:spLocks noGrp="1"/>
          </p:cNvSpPr>
          <p:nvPr>
            <p:ph type="title"/>
          </p:nvPr>
        </p:nvSpPr>
        <p:spPr/>
        <p:txBody>
          <a:bodyPr>
            <a:normAutofit/>
          </a:bodyPr>
          <a:lstStyle/>
          <a:p>
            <a:r>
              <a:rPr lang="en-US" sz="2700" dirty="0">
                <a:solidFill>
                  <a:srgbClr val="C00000"/>
                </a:solidFill>
              </a:rPr>
              <a:t>6. AŞAMA: </a:t>
            </a:r>
            <a:r>
              <a:rPr lang="en-US" sz="2700" dirty="0"/>
              <a:t>BİRİM/DAİRE/ÜST YÖNETİM RİSK MATRİSLERİNİN OLUŞTURULMASI</a:t>
            </a:r>
          </a:p>
        </p:txBody>
      </p:sp>
      <p:sp>
        <p:nvSpPr>
          <p:cNvPr id="3" name="İçerik Yer Tutucusu 2">
            <a:extLst>
              <a:ext uri="{FF2B5EF4-FFF2-40B4-BE49-F238E27FC236}">
                <a16:creationId xmlns:a16="http://schemas.microsoft.com/office/drawing/2014/main" id="{CE2B572D-4D81-0B88-AF09-9B42D2699DC2}"/>
              </a:ext>
            </a:extLst>
          </p:cNvPr>
          <p:cNvSpPr>
            <a:spLocks noGrp="1"/>
          </p:cNvSpPr>
          <p:nvPr>
            <p:ph sz="quarter" idx="1"/>
          </p:nvPr>
        </p:nvSpPr>
        <p:spPr>
          <a:xfrm>
            <a:off x="612648" y="1600200"/>
            <a:ext cx="8153400" cy="4781128"/>
          </a:xfrm>
        </p:spPr>
        <p:txBody>
          <a:bodyPr>
            <a:normAutofit/>
          </a:bodyPr>
          <a:lstStyle/>
          <a:p>
            <a:r>
              <a:rPr lang="tr-TR" dirty="0"/>
              <a:t>Belirlenen sorumlular dikkate alınarak birim/daire/üst yönetim risk matrisleri oluşturulur.</a:t>
            </a:r>
          </a:p>
        </p:txBody>
      </p:sp>
    </p:spTree>
    <p:extLst>
      <p:ext uri="{BB962C8B-B14F-4D97-AF65-F5344CB8AC3E}">
        <p14:creationId xmlns:p14="http://schemas.microsoft.com/office/powerpoint/2010/main" val="11981709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Metin Yer Tutucusu 1">
            <a:extLst>
              <a:ext uri="{FF2B5EF4-FFF2-40B4-BE49-F238E27FC236}">
                <a16:creationId xmlns:a16="http://schemas.microsoft.com/office/drawing/2014/main" id="{79F2FF39-5DE1-CCBD-89AC-020552233504}"/>
              </a:ext>
            </a:extLst>
          </p:cNvPr>
          <p:cNvSpPr>
            <a:spLocks noGrp="1" noChangeArrowheads="1"/>
          </p:cNvSpPr>
          <p:nvPr>
            <p:ph type="body" idx="1"/>
          </p:nvPr>
        </p:nvSpPr>
        <p:spPr/>
        <p:txBody>
          <a:bodyPr/>
          <a:lstStyle/>
          <a:p>
            <a:endParaRPr lang="en-GB" altLang="tr-TR"/>
          </a:p>
        </p:txBody>
      </p:sp>
      <p:sp>
        <p:nvSpPr>
          <p:cNvPr id="79875" name="Unvan 2">
            <a:extLst>
              <a:ext uri="{FF2B5EF4-FFF2-40B4-BE49-F238E27FC236}">
                <a16:creationId xmlns:a16="http://schemas.microsoft.com/office/drawing/2014/main" id="{258ADD44-664F-1ADF-40AA-C9A269A12C18}"/>
              </a:ext>
            </a:extLst>
          </p:cNvPr>
          <p:cNvSpPr>
            <a:spLocks noGrp="1" noChangeArrowheads="1"/>
          </p:cNvSpPr>
          <p:nvPr>
            <p:ph type="title"/>
          </p:nvPr>
        </p:nvSpPr>
        <p:spPr/>
        <p:txBody>
          <a:bodyPr/>
          <a:lstStyle/>
          <a:p>
            <a:r>
              <a:rPr lang="tr-TR" altLang="tr-TR"/>
              <a:t>Teşekkürler</a:t>
            </a:r>
            <a:endParaRPr lang="en-GB" altLang="tr-T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yan">
  <a:themeElements>
    <a:clrScheme name="Kağıt">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Dalga Biçimi">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y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ağıt">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docProps/app.xml><?xml version="1.0" encoding="utf-8"?>
<Properties xmlns="http://schemas.openxmlformats.org/officeDocument/2006/extended-properties" xmlns:vt="http://schemas.openxmlformats.org/officeDocument/2006/docPropsVTypes">
  <Template/>
  <TotalTime>21356</TotalTime>
  <Words>6217</Words>
  <Application>Microsoft Office PowerPoint</Application>
  <PresentationFormat>Ekran Gösterisi (4:3)</PresentationFormat>
  <Paragraphs>1124</Paragraphs>
  <Slides>118</Slides>
  <Notes>7</Notes>
  <HiddenSlides>0</HiddenSlides>
  <MMClips>0</MMClips>
  <ScaleCrop>false</ScaleCrop>
  <HeadingPairs>
    <vt:vector size="6" baseType="variant">
      <vt:variant>
        <vt:lpstr>Kullanılan Yazı Tipleri</vt:lpstr>
      </vt:variant>
      <vt:variant>
        <vt:i4>15</vt:i4>
      </vt:variant>
      <vt:variant>
        <vt:lpstr>Tema</vt:lpstr>
      </vt:variant>
      <vt:variant>
        <vt:i4>1</vt:i4>
      </vt:variant>
      <vt:variant>
        <vt:lpstr>Slayt Başlıkları</vt:lpstr>
      </vt:variant>
      <vt:variant>
        <vt:i4>118</vt:i4>
      </vt:variant>
    </vt:vector>
  </HeadingPairs>
  <TitlesOfParts>
    <vt:vector size="134" baseType="lpstr">
      <vt:lpstr>Arial</vt:lpstr>
      <vt:lpstr>Arial Unicode MS</vt:lpstr>
      <vt:lpstr>Calibri</vt:lpstr>
      <vt:lpstr>Cambria</vt:lpstr>
      <vt:lpstr>Candara</vt:lpstr>
      <vt:lpstr>Century Gothic</vt:lpstr>
      <vt:lpstr>Comic Sans MS</vt:lpstr>
      <vt:lpstr>Courier New</vt:lpstr>
      <vt:lpstr>Georgia</vt:lpstr>
      <vt:lpstr>Helvetica Neue</vt:lpstr>
      <vt:lpstr>Tahoma</vt:lpstr>
      <vt:lpstr>Times New Roman</vt:lpstr>
      <vt:lpstr>Verdana</vt:lpstr>
      <vt:lpstr>Wingdings</vt:lpstr>
      <vt:lpstr>Wingdings 2</vt:lpstr>
      <vt:lpstr>Medyan</vt:lpstr>
      <vt:lpstr>AKDENİZ BELEDİYELER BİRLİĞİ İç Kontrol EĞİTİMİ*</vt:lpstr>
      <vt:lpstr>Eğitimin amacı ve kapsamı</vt:lpstr>
      <vt:lpstr>Program</vt:lpstr>
      <vt:lpstr>Kontrol Kavramı</vt:lpstr>
      <vt:lpstr>Kamu mali yönetimi ve mali kontrol Kanunu</vt:lpstr>
      <vt:lpstr>İÇ KONTROL: KAVRAMSAL ÇERÇEVE </vt:lpstr>
      <vt:lpstr>Hesap verme sorumluluğu ….</vt:lpstr>
      <vt:lpstr>İç Kontrolü Anlamak: Bazı Sihirli Sözcükler</vt:lpstr>
      <vt:lpstr>İç Kontrolün Dört Temel Hedefi ve Beş Bileşeni</vt:lpstr>
      <vt:lpstr>İç Kontrol Zayıflığı sonucunda…</vt:lpstr>
      <vt:lpstr>İç Kontrol: 5018’le gelen yasal çerçeve</vt:lpstr>
      <vt:lpstr>PowerPoint Sunusu</vt:lpstr>
      <vt:lpstr>PowerPoint Sunusu</vt:lpstr>
      <vt:lpstr>İç Kontrol Sorumluluğu</vt:lpstr>
      <vt:lpstr>Değişen Yeni Yapıda - Kamu İç Kontrol Yönetmeliği</vt:lpstr>
      <vt:lpstr>Temel Değişiklikler (1)</vt:lpstr>
      <vt:lpstr>Temel Değişiklikler (2)</vt:lpstr>
      <vt:lpstr>Temel Değişiklikler (3)</vt:lpstr>
      <vt:lpstr>İç Kontrol İzleme ve Yönlendirme Kurulu</vt:lpstr>
      <vt:lpstr>Harcama birimlerinde Kamu İç Kontrol Standartlarına uyum eylem planı</vt:lpstr>
      <vt:lpstr>Harcama birimlerinde risk kontrol eylem planı</vt:lpstr>
      <vt:lpstr>İdare Kamu İç Kontrol Standartlarına uyum eylem planı ve idare risk kontrol eylem planı</vt:lpstr>
      <vt:lpstr>İdarede iç kontrol sisteminin izlenmesi</vt:lpstr>
      <vt:lpstr>Sayıştay Kanunu</vt:lpstr>
      <vt:lpstr>PowerPoint Sunusu</vt:lpstr>
      <vt:lpstr>Kamu İç Kontrol Standartları</vt:lpstr>
      <vt:lpstr>5018 sayılı Kanuna Göre Hesap Verebilirlik ve İç Kontrol</vt:lpstr>
      <vt:lpstr>PowerPoint Sunusu</vt:lpstr>
      <vt:lpstr>İç Kontrol Standartları Uyum Eylem Planı Özeti </vt:lpstr>
      <vt:lpstr>PowerPoint Sunusu</vt:lpstr>
      <vt:lpstr>EYLEM PLANI MATRİSİ</vt:lpstr>
      <vt:lpstr>PowerPoint Sunusu</vt:lpstr>
      <vt:lpstr>PowerPoint Sunusu</vt:lpstr>
      <vt:lpstr>I.Bileşen : Kontrol Ortamı</vt:lpstr>
      <vt:lpstr>I. Bileşen Kontrol Ortamı Standartları</vt:lpstr>
      <vt:lpstr>Kamu İç Kontrol Standartları I. Bileşen: Kontrol Ortamı</vt:lpstr>
      <vt:lpstr>Kamu İç Kontrol Standartları I. Bileşen: Kontrol Ortamı</vt:lpstr>
      <vt:lpstr>PowerPoint Sunusu</vt:lpstr>
      <vt:lpstr>PowerPoint Sunusu</vt:lpstr>
      <vt:lpstr>Kamu İç Kontrol Standartları I. Bileşen: Kontrol Ortamı</vt:lpstr>
      <vt:lpstr>Kamu İç Kontrol Standartları I. Bileşen: Kontrol Ortamı</vt:lpstr>
      <vt:lpstr>PowerPoint Sunusu</vt:lpstr>
      <vt:lpstr>Risk Nedir? </vt:lpstr>
      <vt:lpstr>Risk Nedir?</vt:lpstr>
      <vt:lpstr>PowerPoint Sunusu</vt:lpstr>
      <vt:lpstr>PowerPoint Sunusu</vt:lpstr>
      <vt:lpstr>PowerPoint Sunusu</vt:lpstr>
      <vt:lpstr>PowerPoint Sunusu</vt:lpstr>
      <vt:lpstr>PowerPoint Sunusu</vt:lpstr>
      <vt:lpstr>PowerPoint Sunusu</vt:lpstr>
      <vt:lpstr>PowerPoint Sunusu</vt:lpstr>
      <vt:lpstr>Kamu İç Kontrol Standartları III. Bileşen: Kontrol Faaliyetleri</vt:lpstr>
      <vt:lpstr>Kamu İç Kontrol Standartları III. Bileşen: Kontrol Faaliyetleri</vt:lpstr>
      <vt:lpstr>Kamu İç Kontrol Standartları III. Bileşen: Kontrol Faaliyetleri</vt:lpstr>
      <vt:lpstr>Kamu İç Kontrol Standartları III. Bileşen: Kontrol Faaliyetleri</vt:lpstr>
      <vt:lpstr>Kamu İç Kontrol Standartları III. Bileşen: Kontrol Faaliyetleri</vt:lpstr>
      <vt:lpstr>PowerPoint Sunusu</vt:lpstr>
      <vt:lpstr>PowerPoint Sunusu</vt:lpstr>
      <vt:lpstr> Bilgi güvenliği  </vt:lpstr>
      <vt:lpstr>Kamu İç Kontrol Standartları IV. Bileşen: Bilgi ve İletişim</vt:lpstr>
      <vt:lpstr>Kamu İç Kontrol Standartları IV. Bileşen: Bilgi ve İletişim</vt:lpstr>
      <vt:lpstr>Kamu İç Kontrol Standartları IV. Bileşen: Bilgi ve İletişim</vt:lpstr>
      <vt:lpstr>Kamu İç Kontrol Standartları V. Bileşen: İzleme</vt:lpstr>
      <vt:lpstr>PowerPoint Sunusu</vt:lpstr>
      <vt:lpstr>Kamu İç Kontrol Standartları V. Bileşen: İzleme</vt:lpstr>
      <vt:lpstr>PowerPoint Sunusu</vt:lpstr>
      <vt:lpstr>PowerPoint Sunusu</vt:lpstr>
      <vt:lpstr>PowerPoint Sunusu</vt:lpstr>
      <vt:lpstr>PowerPoint Sunusu</vt:lpstr>
      <vt:lpstr>İç Kontrol çalışmalarında yöntem ve  organizasyon</vt:lpstr>
      <vt:lpstr>EYLEM PLANI MATRİSİ</vt:lpstr>
      <vt:lpstr>PowerPoint Sunusu</vt:lpstr>
      <vt:lpstr>PowerPoint Sunusu</vt:lpstr>
      <vt:lpstr>PowerPoint Sunusu</vt:lpstr>
      <vt:lpstr>PowerPoint Sunusu</vt:lpstr>
      <vt:lpstr>PowerPoint Sunusu</vt:lpstr>
      <vt:lpstr>RİSK KONTROL EYLEM PLANI</vt:lpstr>
      <vt:lpstr>Risk Nedir?</vt:lpstr>
      <vt:lpstr>Risk Yönetimi nedir?</vt:lpstr>
      <vt:lpstr>Risk Düzeyleri</vt:lpstr>
      <vt:lpstr>Stratejik / Operasyonel riskler</vt:lpstr>
      <vt:lpstr>Risk Yönetimi çalışmasına başlarken  Kontrol ortamı geliştirilmelidir. </vt:lpstr>
      <vt:lpstr>Risk Değerlendirme?</vt:lpstr>
      <vt:lpstr>PowerPoint Sunusu</vt:lpstr>
      <vt:lpstr>Risklerin yönetilmesi</vt:lpstr>
      <vt:lpstr>Risk İştahı</vt:lpstr>
      <vt:lpstr>Risklere Cevap Verilmesi</vt:lpstr>
      <vt:lpstr>Neden risk yönetimi? (1)</vt:lpstr>
      <vt:lpstr>Neden risk yönetimi? (2)</vt:lpstr>
      <vt:lpstr>Risk yönetiminde roller ve sorumluluklar</vt:lpstr>
      <vt:lpstr>Risk yönetiminde rol ve sorumluluklar</vt:lpstr>
      <vt:lpstr>Risk yönetiminde rol ve sorumluluklar</vt:lpstr>
      <vt:lpstr>Risk yönetiminde rol ve sorumluluklar</vt:lpstr>
      <vt:lpstr>Risk Değerlendirmede Uygulanacak Yöntem</vt:lpstr>
      <vt:lpstr>Risk yönetimi uygulama adımları</vt:lpstr>
      <vt:lpstr>1. AŞAMA: RİSK DEĞERLENDİRME ÇALIŞMASI YAPILACAK FAALİYETLERİN BELİRLENMESİ</vt:lpstr>
      <vt:lpstr>PowerPoint Sunusu</vt:lpstr>
      <vt:lpstr>Faaliyet Risk Kontrol Matrisi (1. Bölüm)</vt:lpstr>
      <vt:lpstr>2. AŞAMA: FAALİYETLERİN SÜREÇ ADIMLARININ BELİRLENMESİ</vt:lpstr>
      <vt:lpstr>Süreçlerin çıkarılması</vt:lpstr>
      <vt:lpstr>Faaliyet Risk Kontrol Matrisi (2. Bölüm)</vt:lpstr>
      <vt:lpstr>3. AŞAMA: RİSKLERİNİN BELİRLENMESİ</vt:lpstr>
      <vt:lpstr>Risk seviyesi</vt:lpstr>
      <vt:lpstr>PowerPoint Sunusu</vt:lpstr>
      <vt:lpstr>Risklerin tespit edilmesi</vt:lpstr>
      <vt:lpstr>Risk belirleme örneği</vt:lpstr>
      <vt:lpstr>Satın alma Süreçlerinde Risk Örnekleri</vt:lpstr>
      <vt:lpstr>4. AŞAMA: EK KONTROLLERİN BELİRLENMESİ</vt:lpstr>
      <vt:lpstr>Mevcut kontrollerin gözden geçirilmesi ve değerlendirilmesi</vt:lpstr>
      <vt:lpstr>Ek Kontrollere örnekler türleri</vt:lpstr>
      <vt:lpstr>Hedeflenen çıktı (kontrol aracı)</vt:lpstr>
      <vt:lpstr>Ek kontroller risk sahibinin onayına tabidir</vt:lpstr>
      <vt:lpstr>RİSK BELİRLEME, DEĞERLEME VE ÖNCELİKLENDİRME FORMU</vt:lpstr>
      <vt:lpstr>PowerPoint Sunusu</vt:lpstr>
      <vt:lpstr>5. AŞAMA: FAALİYET RİSK KONTROL MATRİSİNİN TAMAMLANMASI </vt:lpstr>
      <vt:lpstr>PowerPoint Sunusu</vt:lpstr>
      <vt:lpstr>6. AŞAMA: BİRİM/DAİRE/ÜST YÖNETİM RİSK MATRİSLERİNİN OLUŞTURULMASI</vt:lpstr>
      <vt:lpstr>Teşekkürler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OSB ETKİ ANALİZİ EĞİTİMİ</dc:title>
  <dc:creator>Zeynep Canan UZUNKAYA</dc:creator>
  <cp:lastModifiedBy>Hakkı Hakan Yılmaz</cp:lastModifiedBy>
  <cp:revision>290</cp:revision>
  <dcterms:created xsi:type="dcterms:W3CDTF">2013-03-27T14:11:47Z</dcterms:created>
  <dcterms:modified xsi:type="dcterms:W3CDTF">2026-02-11T06:10:04Z</dcterms:modified>
</cp:coreProperties>
</file>