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4"/>
  </p:notesMasterIdLst>
  <p:sldIdLst>
    <p:sldId id="256" r:id="rId2"/>
    <p:sldId id="257" r:id="rId3"/>
    <p:sldId id="394" r:id="rId4"/>
    <p:sldId id="393" r:id="rId5"/>
    <p:sldId id="258" r:id="rId6"/>
    <p:sldId id="273" r:id="rId7"/>
    <p:sldId id="259" r:id="rId8"/>
    <p:sldId id="272" r:id="rId9"/>
    <p:sldId id="275" r:id="rId10"/>
    <p:sldId id="276" r:id="rId11"/>
    <p:sldId id="278" r:id="rId12"/>
    <p:sldId id="279" r:id="rId13"/>
    <p:sldId id="277"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8" r:id="rId32"/>
    <p:sldId id="297" r:id="rId33"/>
    <p:sldId id="299" r:id="rId34"/>
    <p:sldId id="300" r:id="rId35"/>
    <p:sldId id="301" r:id="rId36"/>
    <p:sldId id="302" r:id="rId37"/>
    <p:sldId id="303" r:id="rId38"/>
    <p:sldId id="304" r:id="rId39"/>
    <p:sldId id="305" r:id="rId40"/>
    <p:sldId id="306" r:id="rId41"/>
    <p:sldId id="266" r:id="rId42"/>
    <p:sldId id="267" r:id="rId43"/>
    <p:sldId id="309"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326" r:id="rId61"/>
    <p:sldId id="327" r:id="rId62"/>
    <p:sldId id="330" r:id="rId63"/>
    <p:sldId id="331" r:id="rId64"/>
    <p:sldId id="332" r:id="rId65"/>
    <p:sldId id="333" r:id="rId66"/>
    <p:sldId id="334" r:id="rId67"/>
    <p:sldId id="335" r:id="rId68"/>
    <p:sldId id="336" r:id="rId69"/>
    <p:sldId id="337" r:id="rId70"/>
    <p:sldId id="338" r:id="rId71"/>
    <p:sldId id="339" r:id="rId72"/>
    <p:sldId id="340" r:id="rId73"/>
    <p:sldId id="341" r:id="rId74"/>
    <p:sldId id="342" r:id="rId75"/>
    <p:sldId id="343" r:id="rId76"/>
    <p:sldId id="344" r:id="rId77"/>
    <p:sldId id="345" r:id="rId78"/>
    <p:sldId id="346" r:id="rId79"/>
    <p:sldId id="347" r:id="rId80"/>
    <p:sldId id="348" r:id="rId81"/>
    <p:sldId id="349" r:id="rId82"/>
    <p:sldId id="350" r:id="rId83"/>
    <p:sldId id="351" r:id="rId84"/>
    <p:sldId id="354" r:id="rId85"/>
    <p:sldId id="355" r:id="rId86"/>
    <p:sldId id="356" r:id="rId87"/>
    <p:sldId id="357" r:id="rId88"/>
    <p:sldId id="358" r:id="rId89"/>
    <p:sldId id="359" r:id="rId90"/>
    <p:sldId id="360" r:id="rId91"/>
    <p:sldId id="361" r:id="rId92"/>
    <p:sldId id="362" r:id="rId93"/>
    <p:sldId id="363" r:id="rId94"/>
    <p:sldId id="364" r:id="rId95"/>
    <p:sldId id="365" r:id="rId96"/>
    <p:sldId id="366" r:id="rId97"/>
    <p:sldId id="367" r:id="rId98"/>
    <p:sldId id="368" r:id="rId99"/>
    <p:sldId id="369" r:id="rId100"/>
    <p:sldId id="370" r:id="rId101"/>
    <p:sldId id="371" r:id="rId102"/>
    <p:sldId id="372" r:id="rId103"/>
    <p:sldId id="373" r:id="rId104"/>
    <p:sldId id="374" r:id="rId105"/>
    <p:sldId id="375" r:id="rId106"/>
    <p:sldId id="376" r:id="rId107"/>
    <p:sldId id="377" r:id="rId108"/>
    <p:sldId id="378" r:id="rId109"/>
    <p:sldId id="379" r:id="rId110"/>
    <p:sldId id="380" r:id="rId111"/>
    <p:sldId id="381" r:id="rId112"/>
    <p:sldId id="382" r:id="rId113"/>
    <p:sldId id="383" r:id="rId114"/>
    <p:sldId id="384" r:id="rId115"/>
    <p:sldId id="385" r:id="rId116"/>
    <p:sldId id="386" r:id="rId117"/>
    <p:sldId id="387" r:id="rId118"/>
    <p:sldId id="388" r:id="rId119"/>
    <p:sldId id="389" r:id="rId120"/>
    <p:sldId id="390" r:id="rId121"/>
    <p:sldId id="391" r:id="rId122"/>
    <p:sldId id="392" r:id="rId12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50" autoAdjust="0"/>
    <p:restoredTop sz="95512" autoAdjust="0"/>
  </p:normalViewPr>
  <p:slideViewPr>
    <p:cSldViewPr snapToGrid="0">
      <p:cViewPr varScale="1">
        <p:scale>
          <a:sx n="69" d="100"/>
          <a:sy n="69" d="100"/>
        </p:scale>
        <p:origin x="816" y="4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B837E-0EDB-FF4A-8CE5-2DDA685874E8}" type="datetimeFigureOut">
              <a:rPr lang="x-none" smtClean="0"/>
              <a:t>8.04.2025</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1B35D-9FFF-9C4E-A075-A680BD2F2C04}" type="slidenum">
              <a:rPr lang="x-none" smtClean="0"/>
              <a:t>‹#›</a:t>
            </a:fld>
            <a:endParaRPr lang="x-none"/>
          </a:p>
        </p:txBody>
      </p:sp>
    </p:spTree>
    <p:extLst>
      <p:ext uri="{BB962C8B-B14F-4D97-AF65-F5344CB8AC3E}">
        <p14:creationId xmlns:p14="http://schemas.microsoft.com/office/powerpoint/2010/main" val="490937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a:p>
        </p:txBody>
      </p:sp>
      <p:sp>
        <p:nvSpPr>
          <p:cNvPr id="4" name="Slide Number Placeholder 3"/>
          <p:cNvSpPr>
            <a:spLocks noGrp="1"/>
          </p:cNvSpPr>
          <p:nvPr>
            <p:ph type="sldNum" sz="quarter" idx="5"/>
          </p:nvPr>
        </p:nvSpPr>
        <p:spPr/>
        <p:txBody>
          <a:bodyPr/>
          <a:lstStyle/>
          <a:p>
            <a:fld id="{9E61B35D-9FFF-9C4E-A075-A680BD2F2C04}" type="slidenum">
              <a:rPr lang="x-none" smtClean="0"/>
              <a:t>1</a:t>
            </a:fld>
            <a:endParaRPr lang="x-none"/>
          </a:p>
        </p:txBody>
      </p:sp>
    </p:spTree>
    <p:extLst>
      <p:ext uri="{BB962C8B-B14F-4D97-AF65-F5344CB8AC3E}">
        <p14:creationId xmlns:p14="http://schemas.microsoft.com/office/powerpoint/2010/main" val="1752952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9E61B35D-9FFF-9C4E-A075-A680BD2F2C04}" type="slidenum">
              <a:rPr lang="x-none" smtClean="0"/>
              <a:t>2</a:t>
            </a:fld>
            <a:endParaRPr lang="x-none"/>
          </a:p>
        </p:txBody>
      </p:sp>
    </p:spTree>
    <p:extLst>
      <p:ext uri="{BB962C8B-B14F-4D97-AF65-F5344CB8AC3E}">
        <p14:creationId xmlns:p14="http://schemas.microsoft.com/office/powerpoint/2010/main" val="10688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9E61B35D-9FFF-9C4E-A075-A680BD2F2C04}" type="slidenum">
              <a:rPr lang="x-none" smtClean="0"/>
              <a:t>3</a:t>
            </a:fld>
            <a:endParaRPr lang="x-none"/>
          </a:p>
        </p:txBody>
      </p:sp>
    </p:spTree>
    <p:extLst>
      <p:ext uri="{BB962C8B-B14F-4D97-AF65-F5344CB8AC3E}">
        <p14:creationId xmlns:p14="http://schemas.microsoft.com/office/powerpoint/2010/main" val="381865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9E61B35D-9FFF-9C4E-A075-A680BD2F2C04}" type="slidenum">
              <a:rPr lang="x-none" smtClean="0"/>
              <a:t>4</a:t>
            </a:fld>
            <a:endParaRPr lang="x-none"/>
          </a:p>
        </p:txBody>
      </p:sp>
    </p:spTree>
    <p:extLst>
      <p:ext uri="{BB962C8B-B14F-4D97-AF65-F5344CB8AC3E}">
        <p14:creationId xmlns:p14="http://schemas.microsoft.com/office/powerpoint/2010/main" val="3363775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50</a:t>
            </a:fld>
            <a:endParaRPr lang="x-none"/>
          </a:p>
        </p:txBody>
      </p:sp>
    </p:spTree>
    <p:extLst>
      <p:ext uri="{BB962C8B-B14F-4D97-AF65-F5344CB8AC3E}">
        <p14:creationId xmlns:p14="http://schemas.microsoft.com/office/powerpoint/2010/main" val="424008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51</a:t>
            </a:fld>
            <a:endParaRPr lang="x-none"/>
          </a:p>
        </p:txBody>
      </p:sp>
    </p:spTree>
    <p:extLst>
      <p:ext uri="{BB962C8B-B14F-4D97-AF65-F5344CB8AC3E}">
        <p14:creationId xmlns:p14="http://schemas.microsoft.com/office/powerpoint/2010/main" val="3043133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52</a:t>
            </a:fld>
            <a:endParaRPr lang="x-none"/>
          </a:p>
        </p:txBody>
      </p:sp>
    </p:spTree>
    <p:extLst>
      <p:ext uri="{BB962C8B-B14F-4D97-AF65-F5344CB8AC3E}">
        <p14:creationId xmlns:p14="http://schemas.microsoft.com/office/powerpoint/2010/main" val="3543794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53</a:t>
            </a:fld>
            <a:endParaRPr lang="x-none"/>
          </a:p>
        </p:txBody>
      </p:sp>
    </p:spTree>
    <p:extLst>
      <p:ext uri="{BB962C8B-B14F-4D97-AF65-F5344CB8AC3E}">
        <p14:creationId xmlns:p14="http://schemas.microsoft.com/office/powerpoint/2010/main" val="451283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54</a:t>
            </a:fld>
            <a:endParaRPr lang="x-none"/>
          </a:p>
        </p:txBody>
      </p:sp>
    </p:spTree>
    <p:extLst>
      <p:ext uri="{BB962C8B-B14F-4D97-AF65-F5344CB8AC3E}">
        <p14:creationId xmlns:p14="http://schemas.microsoft.com/office/powerpoint/2010/main" val="1261810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55</a:t>
            </a:fld>
            <a:endParaRPr lang="x-none"/>
          </a:p>
        </p:txBody>
      </p:sp>
    </p:spTree>
    <p:extLst>
      <p:ext uri="{BB962C8B-B14F-4D97-AF65-F5344CB8AC3E}">
        <p14:creationId xmlns:p14="http://schemas.microsoft.com/office/powerpoint/2010/main" val="2815722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56</a:t>
            </a:fld>
            <a:endParaRPr lang="x-none"/>
          </a:p>
        </p:txBody>
      </p:sp>
    </p:spTree>
    <p:extLst>
      <p:ext uri="{BB962C8B-B14F-4D97-AF65-F5344CB8AC3E}">
        <p14:creationId xmlns:p14="http://schemas.microsoft.com/office/powerpoint/2010/main" val="714946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57</a:t>
            </a:fld>
            <a:endParaRPr lang="x-none"/>
          </a:p>
        </p:txBody>
      </p:sp>
    </p:spTree>
    <p:extLst>
      <p:ext uri="{BB962C8B-B14F-4D97-AF65-F5344CB8AC3E}">
        <p14:creationId xmlns:p14="http://schemas.microsoft.com/office/powerpoint/2010/main" val="153879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58</a:t>
            </a:fld>
            <a:endParaRPr lang="x-none"/>
          </a:p>
        </p:txBody>
      </p:sp>
    </p:spTree>
    <p:extLst>
      <p:ext uri="{BB962C8B-B14F-4D97-AF65-F5344CB8AC3E}">
        <p14:creationId xmlns:p14="http://schemas.microsoft.com/office/powerpoint/2010/main" val="2833332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59</a:t>
            </a:fld>
            <a:endParaRPr lang="x-none"/>
          </a:p>
        </p:txBody>
      </p:sp>
    </p:spTree>
    <p:extLst>
      <p:ext uri="{BB962C8B-B14F-4D97-AF65-F5344CB8AC3E}">
        <p14:creationId xmlns:p14="http://schemas.microsoft.com/office/powerpoint/2010/main" val="1431899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60</a:t>
            </a:fld>
            <a:endParaRPr lang="x-none"/>
          </a:p>
        </p:txBody>
      </p:sp>
    </p:spTree>
    <p:extLst>
      <p:ext uri="{BB962C8B-B14F-4D97-AF65-F5344CB8AC3E}">
        <p14:creationId xmlns:p14="http://schemas.microsoft.com/office/powerpoint/2010/main" val="3981314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61</a:t>
            </a:fld>
            <a:endParaRPr lang="x-none"/>
          </a:p>
        </p:txBody>
      </p:sp>
    </p:spTree>
    <p:extLst>
      <p:ext uri="{BB962C8B-B14F-4D97-AF65-F5344CB8AC3E}">
        <p14:creationId xmlns:p14="http://schemas.microsoft.com/office/powerpoint/2010/main" val="2093027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62</a:t>
            </a:fld>
            <a:endParaRPr lang="x-none"/>
          </a:p>
        </p:txBody>
      </p:sp>
    </p:spTree>
    <p:extLst>
      <p:ext uri="{BB962C8B-B14F-4D97-AF65-F5344CB8AC3E}">
        <p14:creationId xmlns:p14="http://schemas.microsoft.com/office/powerpoint/2010/main" val="1632661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63</a:t>
            </a:fld>
            <a:endParaRPr lang="x-none"/>
          </a:p>
        </p:txBody>
      </p:sp>
    </p:spTree>
    <p:extLst>
      <p:ext uri="{BB962C8B-B14F-4D97-AF65-F5344CB8AC3E}">
        <p14:creationId xmlns:p14="http://schemas.microsoft.com/office/powerpoint/2010/main" val="678370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64</a:t>
            </a:fld>
            <a:endParaRPr lang="x-none"/>
          </a:p>
        </p:txBody>
      </p:sp>
    </p:spTree>
    <p:extLst>
      <p:ext uri="{BB962C8B-B14F-4D97-AF65-F5344CB8AC3E}">
        <p14:creationId xmlns:p14="http://schemas.microsoft.com/office/powerpoint/2010/main" val="1615456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65</a:t>
            </a:fld>
            <a:endParaRPr lang="x-none"/>
          </a:p>
        </p:txBody>
      </p:sp>
    </p:spTree>
    <p:extLst>
      <p:ext uri="{BB962C8B-B14F-4D97-AF65-F5344CB8AC3E}">
        <p14:creationId xmlns:p14="http://schemas.microsoft.com/office/powerpoint/2010/main" val="26668747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66</a:t>
            </a:fld>
            <a:endParaRPr lang="x-none"/>
          </a:p>
        </p:txBody>
      </p:sp>
    </p:spTree>
    <p:extLst>
      <p:ext uri="{BB962C8B-B14F-4D97-AF65-F5344CB8AC3E}">
        <p14:creationId xmlns:p14="http://schemas.microsoft.com/office/powerpoint/2010/main" val="1530526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67</a:t>
            </a:fld>
            <a:endParaRPr lang="x-none"/>
          </a:p>
        </p:txBody>
      </p:sp>
    </p:spTree>
    <p:extLst>
      <p:ext uri="{BB962C8B-B14F-4D97-AF65-F5344CB8AC3E}">
        <p14:creationId xmlns:p14="http://schemas.microsoft.com/office/powerpoint/2010/main" val="3539862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68</a:t>
            </a:fld>
            <a:endParaRPr lang="x-none"/>
          </a:p>
        </p:txBody>
      </p:sp>
    </p:spTree>
    <p:extLst>
      <p:ext uri="{BB962C8B-B14F-4D97-AF65-F5344CB8AC3E}">
        <p14:creationId xmlns:p14="http://schemas.microsoft.com/office/powerpoint/2010/main" val="3658478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69</a:t>
            </a:fld>
            <a:endParaRPr lang="x-none"/>
          </a:p>
        </p:txBody>
      </p:sp>
    </p:spTree>
    <p:extLst>
      <p:ext uri="{BB962C8B-B14F-4D97-AF65-F5344CB8AC3E}">
        <p14:creationId xmlns:p14="http://schemas.microsoft.com/office/powerpoint/2010/main" val="3292947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70</a:t>
            </a:fld>
            <a:endParaRPr lang="x-none"/>
          </a:p>
        </p:txBody>
      </p:sp>
    </p:spTree>
    <p:extLst>
      <p:ext uri="{BB962C8B-B14F-4D97-AF65-F5344CB8AC3E}">
        <p14:creationId xmlns:p14="http://schemas.microsoft.com/office/powerpoint/2010/main" val="1796842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71</a:t>
            </a:fld>
            <a:endParaRPr lang="x-none"/>
          </a:p>
        </p:txBody>
      </p:sp>
    </p:spTree>
    <p:extLst>
      <p:ext uri="{BB962C8B-B14F-4D97-AF65-F5344CB8AC3E}">
        <p14:creationId xmlns:p14="http://schemas.microsoft.com/office/powerpoint/2010/main" val="3256599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72</a:t>
            </a:fld>
            <a:endParaRPr lang="x-none"/>
          </a:p>
        </p:txBody>
      </p:sp>
    </p:spTree>
    <p:extLst>
      <p:ext uri="{BB962C8B-B14F-4D97-AF65-F5344CB8AC3E}">
        <p14:creationId xmlns:p14="http://schemas.microsoft.com/office/powerpoint/2010/main" val="183206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73</a:t>
            </a:fld>
            <a:endParaRPr lang="x-none"/>
          </a:p>
        </p:txBody>
      </p:sp>
    </p:spTree>
    <p:extLst>
      <p:ext uri="{BB962C8B-B14F-4D97-AF65-F5344CB8AC3E}">
        <p14:creationId xmlns:p14="http://schemas.microsoft.com/office/powerpoint/2010/main" val="1797095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74</a:t>
            </a:fld>
            <a:endParaRPr lang="x-none"/>
          </a:p>
        </p:txBody>
      </p:sp>
    </p:spTree>
    <p:extLst>
      <p:ext uri="{BB962C8B-B14F-4D97-AF65-F5344CB8AC3E}">
        <p14:creationId xmlns:p14="http://schemas.microsoft.com/office/powerpoint/2010/main" val="28631488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75</a:t>
            </a:fld>
            <a:endParaRPr lang="x-none"/>
          </a:p>
        </p:txBody>
      </p:sp>
    </p:spTree>
    <p:extLst>
      <p:ext uri="{BB962C8B-B14F-4D97-AF65-F5344CB8AC3E}">
        <p14:creationId xmlns:p14="http://schemas.microsoft.com/office/powerpoint/2010/main" val="2199207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76</a:t>
            </a:fld>
            <a:endParaRPr lang="x-none"/>
          </a:p>
        </p:txBody>
      </p:sp>
    </p:spTree>
    <p:extLst>
      <p:ext uri="{BB962C8B-B14F-4D97-AF65-F5344CB8AC3E}">
        <p14:creationId xmlns:p14="http://schemas.microsoft.com/office/powerpoint/2010/main" val="3336120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77</a:t>
            </a:fld>
            <a:endParaRPr lang="x-none"/>
          </a:p>
        </p:txBody>
      </p:sp>
    </p:spTree>
    <p:extLst>
      <p:ext uri="{BB962C8B-B14F-4D97-AF65-F5344CB8AC3E}">
        <p14:creationId xmlns:p14="http://schemas.microsoft.com/office/powerpoint/2010/main" val="1066883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78</a:t>
            </a:fld>
            <a:endParaRPr lang="x-none"/>
          </a:p>
        </p:txBody>
      </p:sp>
    </p:spTree>
    <p:extLst>
      <p:ext uri="{BB962C8B-B14F-4D97-AF65-F5344CB8AC3E}">
        <p14:creationId xmlns:p14="http://schemas.microsoft.com/office/powerpoint/2010/main" val="1214586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79</a:t>
            </a:fld>
            <a:endParaRPr lang="x-none"/>
          </a:p>
        </p:txBody>
      </p:sp>
    </p:spTree>
    <p:extLst>
      <p:ext uri="{BB962C8B-B14F-4D97-AF65-F5344CB8AC3E}">
        <p14:creationId xmlns:p14="http://schemas.microsoft.com/office/powerpoint/2010/main" val="1828956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80</a:t>
            </a:fld>
            <a:endParaRPr lang="x-none"/>
          </a:p>
        </p:txBody>
      </p:sp>
    </p:spTree>
    <p:extLst>
      <p:ext uri="{BB962C8B-B14F-4D97-AF65-F5344CB8AC3E}">
        <p14:creationId xmlns:p14="http://schemas.microsoft.com/office/powerpoint/2010/main" val="4155848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81</a:t>
            </a:fld>
            <a:endParaRPr lang="x-none"/>
          </a:p>
        </p:txBody>
      </p:sp>
    </p:spTree>
    <p:extLst>
      <p:ext uri="{BB962C8B-B14F-4D97-AF65-F5344CB8AC3E}">
        <p14:creationId xmlns:p14="http://schemas.microsoft.com/office/powerpoint/2010/main" val="19849975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82</a:t>
            </a:fld>
            <a:endParaRPr lang="x-none"/>
          </a:p>
        </p:txBody>
      </p:sp>
    </p:spTree>
    <p:extLst>
      <p:ext uri="{BB962C8B-B14F-4D97-AF65-F5344CB8AC3E}">
        <p14:creationId xmlns:p14="http://schemas.microsoft.com/office/powerpoint/2010/main" val="6814134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83</a:t>
            </a:fld>
            <a:endParaRPr lang="x-none"/>
          </a:p>
        </p:txBody>
      </p:sp>
    </p:spTree>
    <p:extLst>
      <p:ext uri="{BB962C8B-B14F-4D97-AF65-F5344CB8AC3E}">
        <p14:creationId xmlns:p14="http://schemas.microsoft.com/office/powerpoint/2010/main" val="3295848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84</a:t>
            </a:fld>
            <a:endParaRPr lang="x-none"/>
          </a:p>
        </p:txBody>
      </p:sp>
    </p:spTree>
    <p:extLst>
      <p:ext uri="{BB962C8B-B14F-4D97-AF65-F5344CB8AC3E}">
        <p14:creationId xmlns:p14="http://schemas.microsoft.com/office/powerpoint/2010/main" val="35660799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85</a:t>
            </a:fld>
            <a:endParaRPr lang="x-none"/>
          </a:p>
        </p:txBody>
      </p:sp>
    </p:spTree>
    <p:extLst>
      <p:ext uri="{BB962C8B-B14F-4D97-AF65-F5344CB8AC3E}">
        <p14:creationId xmlns:p14="http://schemas.microsoft.com/office/powerpoint/2010/main" val="6535833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86</a:t>
            </a:fld>
            <a:endParaRPr lang="x-none"/>
          </a:p>
        </p:txBody>
      </p:sp>
    </p:spTree>
    <p:extLst>
      <p:ext uri="{BB962C8B-B14F-4D97-AF65-F5344CB8AC3E}">
        <p14:creationId xmlns:p14="http://schemas.microsoft.com/office/powerpoint/2010/main" val="20647328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87</a:t>
            </a:fld>
            <a:endParaRPr lang="x-none"/>
          </a:p>
        </p:txBody>
      </p:sp>
    </p:spTree>
    <p:extLst>
      <p:ext uri="{BB962C8B-B14F-4D97-AF65-F5344CB8AC3E}">
        <p14:creationId xmlns:p14="http://schemas.microsoft.com/office/powerpoint/2010/main" val="1547833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88</a:t>
            </a:fld>
            <a:endParaRPr lang="x-none"/>
          </a:p>
        </p:txBody>
      </p:sp>
    </p:spTree>
    <p:extLst>
      <p:ext uri="{BB962C8B-B14F-4D97-AF65-F5344CB8AC3E}">
        <p14:creationId xmlns:p14="http://schemas.microsoft.com/office/powerpoint/2010/main" val="21858487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89</a:t>
            </a:fld>
            <a:endParaRPr lang="x-none"/>
          </a:p>
        </p:txBody>
      </p:sp>
    </p:spTree>
    <p:extLst>
      <p:ext uri="{BB962C8B-B14F-4D97-AF65-F5344CB8AC3E}">
        <p14:creationId xmlns:p14="http://schemas.microsoft.com/office/powerpoint/2010/main" val="692445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90</a:t>
            </a:fld>
            <a:endParaRPr lang="x-none"/>
          </a:p>
        </p:txBody>
      </p:sp>
    </p:spTree>
    <p:extLst>
      <p:ext uri="{BB962C8B-B14F-4D97-AF65-F5344CB8AC3E}">
        <p14:creationId xmlns:p14="http://schemas.microsoft.com/office/powerpoint/2010/main" val="30507224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91</a:t>
            </a:fld>
            <a:endParaRPr lang="x-none"/>
          </a:p>
        </p:txBody>
      </p:sp>
    </p:spTree>
    <p:extLst>
      <p:ext uri="{BB962C8B-B14F-4D97-AF65-F5344CB8AC3E}">
        <p14:creationId xmlns:p14="http://schemas.microsoft.com/office/powerpoint/2010/main" val="28252787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92</a:t>
            </a:fld>
            <a:endParaRPr lang="x-none"/>
          </a:p>
        </p:txBody>
      </p:sp>
    </p:spTree>
    <p:extLst>
      <p:ext uri="{BB962C8B-B14F-4D97-AF65-F5344CB8AC3E}">
        <p14:creationId xmlns:p14="http://schemas.microsoft.com/office/powerpoint/2010/main" val="1429286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93</a:t>
            </a:fld>
            <a:endParaRPr lang="x-none"/>
          </a:p>
        </p:txBody>
      </p:sp>
    </p:spTree>
    <p:extLst>
      <p:ext uri="{BB962C8B-B14F-4D97-AF65-F5344CB8AC3E}">
        <p14:creationId xmlns:p14="http://schemas.microsoft.com/office/powerpoint/2010/main" val="12301762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94</a:t>
            </a:fld>
            <a:endParaRPr lang="x-none"/>
          </a:p>
        </p:txBody>
      </p:sp>
    </p:spTree>
    <p:extLst>
      <p:ext uri="{BB962C8B-B14F-4D97-AF65-F5344CB8AC3E}">
        <p14:creationId xmlns:p14="http://schemas.microsoft.com/office/powerpoint/2010/main" val="42836792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95</a:t>
            </a:fld>
            <a:endParaRPr lang="x-none"/>
          </a:p>
        </p:txBody>
      </p:sp>
    </p:spTree>
    <p:extLst>
      <p:ext uri="{BB962C8B-B14F-4D97-AF65-F5344CB8AC3E}">
        <p14:creationId xmlns:p14="http://schemas.microsoft.com/office/powerpoint/2010/main" val="5434998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96</a:t>
            </a:fld>
            <a:endParaRPr lang="x-none"/>
          </a:p>
        </p:txBody>
      </p:sp>
    </p:spTree>
    <p:extLst>
      <p:ext uri="{BB962C8B-B14F-4D97-AF65-F5344CB8AC3E}">
        <p14:creationId xmlns:p14="http://schemas.microsoft.com/office/powerpoint/2010/main" val="42309797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97</a:t>
            </a:fld>
            <a:endParaRPr lang="x-none"/>
          </a:p>
        </p:txBody>
      </p:sp>
    </p:spTree>
    <p:extLst>
      <p:ext uri="{BB962C8B-B14F-4D97-AF65-F5344CB8AC3E}">
        <p14:creationId xmlns:p14="http://schemas.microsoft.com/office/powerpoint/2010/main" val="13035974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98</a:t>
            </a:fld>
            <a:endParaRPr lang="x-none"/>
          </a:p>
        </p:txBody>
      </p:sp>
    </p:spTree>
    <p:extLst>
      <p:ext uri="{BB962C8B-B14F-4D97-AF65-F5344CB8AC3E}">
        <p14:creationId xmlns:p14="http://schemas.microsoft.com/office/powerpoint/2010/main" val="26895287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99</a:t>
            </a:fld>
            <a:endParaRPr lang="x-none"/>
          </a:p>
        </p:txBody>
      </p:sp>
    </p:spTree>
    <p:extLst>
      <p:ext uri="{BB962C8B-B14F-4D97-AF65-F5344CB8AC3E}">
        <p14:creationId xmlns:p14="http://schemas.microsoft.com/office/powerpoint/2010/main" val="9437026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100</a:t>
            </a:fld>
            <a:endParaRPr lang="x-none"/>
          </a:p>
        </p:txBody>
      </p:sp>
    </p:spTree>
    <p:extLst>
      <p:ext uri="{BB962C8B-B14F-4D97-AF65-F5344CB8AC3E}">
        <p14:creationId xmlns:p14="http://schemas.microsoft.com/office/powerpoint/2010/main" val="16111013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101</a:t>
            </a:fld>
            <a:endParaRPr lang="x-none"/>
          </a:p>
        </p:txBody>
      </p:sp>
    </p:spTree>
    <p:extLst>
      <p:ext uri="{BB962C8B-B14F-4D97-AF65-F5344CB8AC3E}">
        <p14:creationId xmlns:p14="http://schemas.microsoft.com/office/powerpoint/2010/main" val="348484706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102</a:t>
            </a:fld>
            <a:endParaRPr lang="x-none"/>
          </a:p>
        </p:txBody>
      </p:sp>
    </p:spTree>
    <p:extLst>
      <p:ext uri="{BB962C8B-B14F-4D97-AF65-F5344CB8AC3E}">
        <p14:creationId xmlns:p14="http://schemas.microsoft.com/office/powerpoint/2010/main" val="36251929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103</a:t>
            </a:fld>
            <a:endParaRPr lang="x-none"/>
          </a:p>
        </p:txBody>
      </p:sp>
    </p:spTree>
    <p:extLst>
      <p:ext uri="{BB962C8B-B14F-4D97-AF65-F5344CB8AC3E}">
        <p14:creationId xmlns:p14="http://schemas.microsoft.com/office/powerpoint/2010/main" val="9890399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104</a:t>
            </a:fld>
            <a:endParaRPr lang="x-none"/>
          </a:p>
        </p:txBody>
      </p:sp>
    </p:spTree>
    <p:extLst>
      <p:ext uri="{BB962C8B-B14F-4D97-AF65-F5344CB8AC3E}">
        <p14:creationId xmlns:p14="http://schemas.microsoft.com/office/powerpoint/2010/main" val="6688686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105</a:t>
            </a:fld>
            <a:endParaRPr lang="x-none"/>
          </a:p>
        </p:txBody>
      </p:sp>
    </p:spTree>
    <p:extLst>
      <p:ext uri="{BB962C8B-B14F-4D97-AF65-F5344CB8AC3E}">
        <p14:creationId xmlns:p14="http://schemas.microsoft.com/office/powerpoint/2010/main" val="40836587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106</a:t>
            </a:fld>
            <a:endParaRPr lang="x-none"/>
          </a:p>
        </p:txBody>
      </p:sp>
    </p:spTree>
    <p:extLst>
      <p:ext uri="{BB962C8B-B14F-4D97-AF65-F5344CB8AC3E}">
        <p14:creationId xmlns:p14="http://schemas.microsoft.com/office/powerpoint/2010/main" val="1708939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107</a:t>
            </a:fld>
            <a:endParaRPr lang="x-none"/>
          </a:p>
        </p:txBody>
      </p:sp>
    </p:spTree>
    <p:extLst>
      <p:ext uri="{BB962C8B-B14F-4D97-AF65-F5344CB8AC3E}">
        <p14:creationId xmlns:p14="http://schemas.microsoft.com/office/powerpoint/2010/main" val="1776609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108</a:t>
            </a:fld>
            <a:endParaRPr lang="x-none"/>
          </a:p>
        </p:txBody>
      </p:sp>
    </p:spTree>
    <p:extLst>
      <p:ext uri="{BB962C8B-B14F-4D97-AF65-F5344CB8AC3E}">
        <p14:creationId xmlns:p14="http://schemas.microsoft.com/office/powerpoint/2010/main" val="33930851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109</a:t>
            </a:fld>
            <a:endParaRPr lang="x-none"/>
          </a:p>
        </p:txBody>
      </p:sp>
    </p:spTree>
    <p:extLst>
      <p:ext uri="{BB962C8B-B14F-4D97-AF65-F5344CB8AC3E}">
        <p14:creationId xmlns:p14="http://schemas.microsoft.com/office/powerpoint/2010/main" val="41277162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110</a:t>
            </a:fld>
            <a:endParaRPr lang="x-none"/>
          </a:p>
        </p:txBody>
      </p:sp>
    </p:spTree>
    <p:extLst>
      <p:ext uri="{BB962C8B-B14F-4D97-AF65-F5344CB8AC3E}">
        <p14:creationId xmlns:p14="http://schemas.microsoft.com/office/powerpoint/2010/main" val="37911397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111</a:t>
            </a:fld>
            <a:endParaRPr lang="x-none"/>
          </a:p>
        </p:txBody>
      </p:sp>
    </p:spTree>
    <p:extLst>
      <p:ext uri="{BB962C8B-B14F-4D97-AF65-F5344CB8AC3E}">
        <p14:creationId xmlns:p14="http://schemas.microsoft.com/office/powerpoint/2010/main" val="12228789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112</a:t>
            </a:fld>
            <a:endParaRPr lang="x-none"/>
          </a:p>
        </p:txBody>
      </p:sp>
    </p:spTree>
    <p:extLst>
      <p:ext uri="{BB962C8B-B14F-4D97-AF65-F5344CB8AC3E}">
        <p14:creationId xmlns:p14="http://schemas.microsoft.com/office/powerpoint/2010/main" val="32834013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113</a:t>
            </a:fld>
            <a:endParaRPr lang="x-none"/>
          </a:p>
        </p:txBody>
      </p:sp>
    </p:spTree>
    <p:extLst>
      <p:ext uri="{BB962C8B-B14F-4D97-AF65-F5344CB8AC3E}">
        <p14:creationId xmlns:p14="http://schemas.microsoft.com/office/powerpoint/2010/main" val="41172894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114</a:t>
            </a:fld>
            <a:endParaRPr lang="x-none"/>
          </a:p>
        </p:txBody>
      </p:sp>
    </p:spTree>
    <p:extLst>
      <p:ext uri="{BB962C8B-B14F-4D97-AF65-F5344CB8AC3E}">
        <p14:creationId xmlns:p14="http://schemas.microsoft.com/office/powerpoint/2010/main" val="17735970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115</a:t>
            </a:fld>
            <a:endParaRPr lang="x-none"/>
          </a:p>
        </p:txBody>
      </p:sp>
    </p:spTree>
    <p:extLst>
      <p:ext uri="{BB962C8B-B14F-4D97-AF65-F5344CB8AC3E}">
        <p14:creationId xmlns:p14="http://schemas.microsoft.com/office/powerpoint/2010/main" val="7189041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116</a:t>
            </a:fld>
            <a:endParaRPr lang="x-none"/>
          </a:p>
        </p:txBody>
      </p:sp>
    </p:spTree>
    <p:extLst>
      <p:ext uri="{BB962C8B-B14F-4D97-AF65-F5344CB8AC3E}">
        <p14:creationId xmlns:p14="http://schemas.microsoft.com/office/powerpoint/2010/main" val="8903968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117</a:t>
            </a:fld>
            <a:endParaRPr lang="x-none"/>
          </a:p>
        </p:txBody>
      </p:sp>
    </p:spTree>
    <p:extLst>
      <p:ext uri="{BB962C8B-B14F-4D97-AF65-F5344CB8AC3E}">
        <p14:creationId xmlns:p14="http://schemas.microsoft.com/office/powerpoint/2010/main" val="42028514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118</a:t>
            </a:fld>
            <a:endParaRPr lang="x-none"/>
          </a:p>
        </p:txBody>
      </p:sp>
    </p:spTree>
    <p:extLst>
      <p:ext uri="{BB962C8B-B14F-4D97-AF65-F5344CB8AC3E}">
        <p14:creationId xmlns:p14="http://schemas.microsoft.com/office/powerpoint/2010/main" val="6419942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119</a:t>
            </a:fld>
            <a:endParaRPr lang="x-none"/>
          </a:p>
        </p:txBody>
      </p:sp>
    </p:spTree>
    <p:extLst>
      <p:ext uri="{BB962C8B-B14F-4D97-AF65-F5344CB8AC3E}">
        <p14:creationId xmlns:p14="http://schemas.microsoft.com/office/powerpoint/2010/main" val="326122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120</a:t>
            </a:fld>
            <a:endParaRPr lang="x-none"/>
          </a:p>
        </p:txBody>
      </p:sp>
    </p:spTree>
    <p:extLst>
      <p:ext uri="{BB962C8B-B14F-4D97-AF65-F5344CB8AC3E}">
        <p14:creationId xmlns:p14="http://schemas.microsoft.com/office/powerpoint/2010/main" val="35856395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121</a:t>
            </a:fld>
            <a:endParaRPr lang="x-none"/>
          </a:p>
        </p:txBody>
      </p:sp>
    </p:spTree>
    <p:extLst>
      <p:ext uri="{BB962C8B-B14F-4D97-AF65-F5344CB8AC3E}">
        <p14:creationId xmlns:p14="http://schemas.microsoft.com/office/powerpoint/2010/main" val="15960819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E61B35D-9FFF-9C4E-A075-A680BD2F2C04}" type="slidenum">
              <a:rPr lang="x-none" smtClean="0"/>
              <a:t>122</a:t>
            </a:fld>
            <a:endParaRPr lang="x-none"/>
          </a:p>
        </p:txBody>
      </p:sp>
    </p:spTree>
    <p:extLst>
      <p:ext uri="{BB962C8B-B14F-4D97-AF65-F5344CB8AC3E}">
        <p14:creationId xmlns:p14="http://schemas.microsoft.com/office/powerpoint/2010/main" val="1151595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C53A1-DE1A-1C12-1EB5-396B7F6025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895CF6AE-9795-CE37-5405-8462F7CAE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05F029AE-77DB-733E-DFE9-1D1E8A416830}"/>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5" name="Footer Placeholder 4">
            <a:extLst>
              <a:ext uri="{FF2B5EF4-FFF2-40B4-BE49-F238E27FC236}">
                <a16:creationId xmlns:a16="http://schemas.microsoft.com/office/drawing/2014/main" id="{DE1BA20D-C44C-2E43-56A5-57FE2C9461DB}"/>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ACE23101-4490-C411-C137-1C05A8E306D0}"/>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2424305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D59BF-D6F1-7461-9467-3888A7D6A7F6}"/>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4F470024-8894-E057-9816-511D8F3030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7DFA9CA-B239-7892-D246-2F6BB35CD40B}"/>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5" name="Footer Placeholder 4">
            <a:extLst>
              <a:ext uri="{FF2B5EF4-FFF2-40B4-BE49-F238E27FC236}">
                <a16:creationId xmlns:a16="http://schemas.microsoft.com/office/drawing/2014/main" id="{2EE90B26-EBEC-E70C-60D1-04E6EE21150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9AC696-D290-988D-537E-5854EFD25C03}"/>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253830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2B804-8F48-4E80-04E9-F2E0CDB258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524BE2F9-108B-DCFE-9F24-646FA421AA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14B609-CE28-25D9-647A-83E207EC1AD1}"/>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5" name="Footer Placeholder 4">
            <a:extLst>
              <a:ext uri="{FF2B5EF4-FFF2-40B4-BE49-F238E27FC236}">
                <a16:creationId xmlns:a16="http://schemas.microsoft.com/office/drawing/2014/main" id="{0CE01FD2-75E3-3F7B-3256-3EC17A62D99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00FEE55-DAAB-19E4-2254-9A8D628570DA}"/>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10103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5E95-99E7-87C0-1166-90A0D9F45CC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26EB8754-04E9-9AF3-AC74-7B892D2997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ABE7AF29-679D-ACB3-B8DD-7C4FB034E8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9EE5BFEA-1C37-3C83-D13A-B5EF40E63B78}"/>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6" name="Footer Placeholder 5">
            <a:extLst>
              <a:ext uri="{FF2B5EF4-FFF2-40B4-BE49-F238E27FC236}">
                <a16:creationId xmlns:a16="http://schemas.microsoft.com/office/drawing/2014/main" id="{C01AB4D0-227A-77AE-EBE8-DF161A36F4F7}"/>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B9942BCA-0CF5-740A-09BC-B92AF03947D9}"/>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792927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90B3-16E2-1FAE-788D-198F8313FF67}"/>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D715AE1A-37BA-10E2-F3B6-E674FBB37C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4C5E70-4638-D73D-6B20-6AFDD9CA87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68CAFF98-D314-313F-F6C7-24AB1289CA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EC3756-91F8-0DB4-0F2A-F7F02553BC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5E7B32D1-98F3-63EA-E08E-5E9C9DE40588}"/>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8" name="Footer Placeholder 7">
            <a:extLst>
              <a:ext uri="{FF2B5EF4-FFF2-40B4-BE49-F238E27FC236}">
                <a16:creationId xmlns:a16="http://schemas.microsoft.com/office/drawing/2014/main" id="{D28A9FBA-CA66-DA4C-8DA7-8F0AEA565A91}"/>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D07936CF-961E-85EE-3F21-1999E1E23704}"/>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1514502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A37EB-99AD-566A-1D26-08D74B3E2EA5}"/>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8F8E24FF-432E-2ED7-2E5F-A2FCD9511B9B}"/>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4" name="Footer Placeholder 3">
            <a:extLst>
              <a:ext uri="{FF2B5EF4-FFF2-40B4-BE49-F238E27FC236}">
                <a16:creationId xmlns:a16="http://schemas.microsoft.com/office/drawing/2014/main" id="{4995C4D2-934A-2F0F-41BF-CD3A2F923DFF}"/>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A8FD91C3-68B9-DE0E-2E4C-413601A9E09D}"/>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3047630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6D656-624B-9FDF-C048-D17A179478A3}"/>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3" name="Footer Placeholder 2">
            <a:extLst>
              <a:ext uri="{FF2B5EF4-FFF2-40B4-BE49-F238E27FC236}">
                <a16:creationId xmlns:a16="http://schemas.microsoft.com/office/drawing/2014/main" id="{58436FBC-38BA-1E30-204A-34973389F03B}"/>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2488428-8727-5860-DEC9-A5BE569123AE}"/>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2676382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9A85E-1B37-3690-9ABE-9111980EA5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C8FC0B48-AF0D-2891-34BD-13F5470A62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D0687398-6C0C-CE23-610E-DE00E8304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671333-4BC4-2644-5892-371230E28FA5}"/>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6" name="Footer Placeholder 5">
            <a:extLst>
              <a:ext uri="{FF2B5EF4-FFF2-40B4-BE49-F238E27FC236}">
                <a16:creationId xmlns:a16="http://schemas.microsoft.com/office/drawing/2014/main" id="{95BCABAE-A996-B414-EACD-DABD3F70CFA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871648B7-3643-7DE6-9852-C62602307B5A}"/>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2883000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D0F11-D658-832A-263B-A1F7A8F513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01B2C54C-7D52-F8C6-AF80-253687A6B3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C7E0CBFF-69C8-14B9-FF1A-D61926EA3C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4AFCB9-85F5-FD02-0048-3A3E910FBCB7}"/>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6" name="Footer Placeholder 5">
            <a:extLst>
              <a:ext uri="{FF2B5EF4-FFF2-40B4-BE49-F238E27FC236}">
                <a16:creationId xmlns:a16="http://schemas.microsoft.com/office/drawing/2014/main" id="{3EE4706E-23D4-E775-B28B-BC48B1BFD4D5}"/>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1FCC5CCF-5836-437C-6FAD-66AB1496BC54}"/>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2444221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0C94D-F93A-A015-7FE9-67EFEE260C42}"/>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BCBE498C-CD37-9267-9886-ACC2DFE502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A96368E-3D20-E658-DF3E-2B72C7C3A50A}"/>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5" name="Footer Placeholder 4">
            <a:extLst>
              <a:ext uri="{FF2B5EF4-FFF2-40B4-BE49-F238E27FC236}">
                <a16:creationId xmlns:a16="http://schemas.microsoft.com/office/drawing/2014/main" id="{7BBEEF34-2C96-CCB8-34F8-EE1F7C46B508}"/>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2107A1CB-C225-4E8C-0518-AF8369FFA742}"/>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1986378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15F907-588B-A166-7BEA-2F385A80C4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3CFF35B7-6A59-5C95-394A-996AB1D6E2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37A7EAA7-16CD-1ABC-447C-67EAAF998467}"/>
              </a:ext>
            </a:extLst>
          </p:cNvPr>
          <p:cNvSpPr>
            <a:spLocks noGrp="1"/>
          </p:cNvSpPr>
          <p:nvPr>
            <p:ph type="dt" sz="half" idx="10"/>
          </p:nvPr>
        </p:nvSpPr>
        <p:spPr/>
        <p:txBody>
          <a:bodyPr/>
          <a:lstStyle/>
          <a:p>
            <a:fld id="{8B911B28-A8A7-9D44-880D-705C14173BAB}" type="datetimeFigureOut">
              <a:rPr lang="x-none" smtClean="0"/>
              <a:t>8.04.2025</a:t>
            </a:fld>
            <a:endParaRPr lang="x-none"/>
          </a:p>
        </p:txBody>
      </p:sp>
      <p:sp>
        <p:nvSpPr>
          <p:cNvPr id="5" name="Footer Placeholder 4">
            <a:extLst>
              <a:ext uri="{FF2B5EF4-FFF2-40B4-BE49-F238E27FC236}">
                <a16:creationId xmlns:a16="http://schemas.microsoft.com/office/drawing/2014/main" id="{97BF5035-84F8-BE70-F628-9418B66CA9A2}"/>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B864307-872E-E821-6866-685936064271}"/>
              </a:ext>
            </a:extLst>
          </p:cNvPr>
          <p:cNvSpPr>
            <a:spLocks noGrp="1"/>
          </p:cNvSpPr>
          <p:nvPr>
            <p:ph type="sldNum" sz="quarter" idx="12"/>
          </p:nvPr>
        </p:nvSpPr>
        <p:spPr/>
        <p:txBody>
          <a:bodyPr/>
          <a:lstStyle/>
          <a:p>
            <a:fld id="{7F6D2076-B2F7-F744-9AF5-6781894EF814}" type="slidenum">
              <a:rPr lang="x-none" smtClean="0"/>
              <a:t>‹#›</a:t>
            </a:fld>
            <a:endParaRPr lang="x-none"/>
          </a:p>
        </p:txBody>
      </p:sp>
    </p:spTree>
    <p:extLst>
      <p:ext uri="{BB962C8B-B14F-4D97-AF65-F5344CB8AC3E}">
        <p14:creationId xmlns:p14="http://schemas.microsoft.com/office/powerpoint/2010/main" val="1950736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F2BDC8-EBF7-E644-8209-FF4F92FDE5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FA4CE745-8A13-EAD2-E590-705FBABAA8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99E3B677-ACC6-6287-2FAB-7C2643E392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911B28-A8A7-9D44-880D-705C14173BAB}" type="datetimeFigureOut">
              <a:rPr lang="x-none" smtClean="0"/>
              <a:t>8.04.2025</a:t>
            </a:fld>
            <a:endParaRPr lang="x-none"/>
          </a:p>
        </p:txBody>
      </p:sp>
      <p:sp>
        <p:nvSpPr>
          <p:cNvPr id="5" name="Footer Placeholder 4">
            <a:extLst>
              <a:ext uri="{FF2B5EF4-FFF2-40B4-BE49-F238E27FC236}">
                <a16:creationId xmlns:a16="http://schemas.microsoft.com/office/drawing/2014/main" id="{6611CFA7-8D62-932B-AAF7-DA103153E1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CF1F3645-EB31-0FDC-47C9-533510FAF2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6D2076-B2F7-F744-9AF5-6781894EF814}" type="slidenum">
              <a:rPr lang="x-none" smtClean="0"/>
              <a:t>‹#›</a:t>
            </a:fld>
            <a:endParaRPr lang="x-none"/>
          </a:p>
        </p:txBody>
      </p:sp>
    </p:spTree>
    <p:extLst>
      <p:ext uri="{BB962C8B-B14F-4D97-AF65-F5344CB8AC3E}">
        <p14:creationId xmlns:p14="http://schemas.microsoft.com/office/powerpoint/2010/main" val="26489810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9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www.turkiye.gov.tr/tccb-ebys"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1D7AF6CC-17C3-CFB7-49C6-472633041BDF}"/>
              </a:ext>
            </a:extLst>
          </p:cNvPr>
          <p:cNvSpPr>
            <a:spLocks noGrp="1"/>
          </p:cNvSpPr>
          <p:nvPr>
            <p:ph type="ctrTitle"/>
          </p:nvPr>
        </p:nvSpPr>
        <p:spPr>
          <a:xfrm>
            <a:off x="1455358" y="735106"/>
            <a:ext cx="9736804" cy="2693894"/>
          </a:xfrm>
        </p:spPr>
        <p:txBody>
          <a:bodyPr anchor="b">
            <a:normAutofit fontScale="90000"/>
          </a:bodyPr>
          <a:lstStyle/>
          <a:p>
            <a:pPr algn="just"/>
            <a:r>
              <a:rPr lang="tr-TR" sz="4800" dirty="0">
                <a:solidFill>
                  <a:srgbClr val="FFFFFF"/>
                </a:solidFill>
                <a:latin typeface="Hurme Geometric Sans 1" panose="020B0500020000000000" pitchFamily="34" charset="77"/>
              </a:rPr>
              <a:t>Resmi Yazışmalarda Uygulanacak Usul ve Esaslar Hakkında Yönetmelik</a:t>
            </a:r>
            <a:br>
              <a:rPr lang="tr-TR" sz="4800" dirty="0">
                <a:solidFill>
                  <a:srgbClr val="FFFFFF"/>
                </a:solidFill>
                <a:latin typeface="Hurme Geometric Sans 1" panose="020B0500020000000000" pitchFamily="34" charset="77"/>
              </a:rPr>
            </a:br>
            <a:endParaRPr lang="x-none" sz="4800" dirty="0">
              <a:solidFill>
                <a:srgbClr val="FFFFFF"/>
              </a:solidFill>
              <a:latin typeface="Hurme Geometric Sans 1" panose="020B0500020000000000" pitchFamily="34" charset="77"/>
            </a:endParaRPr>
          </a:p>
        </p:txBody>
      </p:sp>
      <p:sp>
        <p:nvSpPr>
          <p:cNvPr id="3" name="Subtitle 2">
            <a:extLst>
              <a:ext uri="{FF2B5EF4-FFF2-40B4-BE49-F238E27FC236}">
                <a16:creationId xmlns:a16="http://schemas.microsoft.com/office/drawing/2014/main" id="{6A1578EF-CC8B-C31B-04F7-11EF2A6B3E5E}"/>
              </a:ext>
            </a:extLst>
          </p:cNvPr>
          <p:cNvSpPr>
            <a:spLocks noGrp="1"/>
          </p:cNvSpPr>
          <p:nvPr>
            <p:ph type="subTitle" idx="1"/>
          </p:nvPr>
        </p:nvSpPr>
        <p:spPr>
          <a:xfrm>
            <a:off x="1350682" y="4870824"/>
            <a:ext cx="10005951" cy="1458258"/>
          </a:xfrm>
        </p:spPr>
        <p:txBody>
          <a:bodyPr anchor="ctr">
            <a:normAutofit/>
          </a:bodyPr>
          <a:lstStyle/>
          <a:p>
            <a:pPr algn="l"/>
            <a:r>
              <a:rPr lang="tr-TR" b="1" dirty="0">
                <a:latin typeface="Hurme Geometric Sans 1" panose="020B0500020000000000" pitchFamily="34" charset="77"/>
              </a:rPr>
              <a:t>Kevser AYDIN SIRMA</a:t>
            </a:r>
            <a:endParaRPr lang="x-none" b="1" dirty="0">
              <a:latin typeface="Hurme Geometric Sans 1" panose="020B0500020000000000" pitchFamily="34" charset="77"/>
            </a:endParaRPr>
          </a:p>
          <a:p>
            <a:pPr algn="l"/>
            <a:r>
              <a:rPr lang="tr-TR" dirty="0">
                <a:latin typeface="Hurme Geometric Sans 1" panose="020B0500020000000000" pitchFamily="34" charset="77"/>
              </a:rPr>
              <a:t>T.C. Çankaya Belediye Başkanlığı</a:t>
            </a:r>
          </a:p>
          <a:p>
            <a:pPr algn="l"/>
            <a:r>
              <a:rPr lang="tr-TR" dirty="0">
                <a:latin typeface="Hurme Geometric Sans 1" panose="020B0500020000000000" pitchFamily="34" charset="77"/>
              </a:rPr>
              <a:t>Yazı İşleri Müdürlüğü</a:t>
            </a:r>
            <a:endParaRPr lang="x-none" dirty="0">
              <a:latin typeface="Hurme Geometric Sans 1" panose="020B0500020000000000" pitchFamily="34" charset="77"/>
            </a:endParaRPr>
          </a:p>
        </p:txBody>
      </p:sp>
    </p:spTree>
    <p:extLst>
      <p:ext uri="{BB962C8B-B14F-4D97-AF65-F5344CB8AC3E}">
        <p14:creationId xmlns:p14="http://schemas.microsoft.com/office/powerpoint/2010/main" val="252410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0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01647C-D10A-4FA4-4FDD-1D75FDEBA856}"/>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İÇİNDEKİLER</a:t>
            </a:r>
            <a:endParaRPr lang="x-none" sz="4000" dirty="0">
              <a:solidFill>
                <a:srgbClr val="FFFFFF"/>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7447FEBE-D910-19B0-F586-DE7B116AB10E}"/>
              </a:ext>
            </a:extLst>
          </p:cNvPr>
          <p:cNvSpPr>
            <a:spLocks noGrp="1"/>
          </p:cNvSpPr>
          <p:nvPr>
            <p:ph idx="1"/>
          </p:nvPr>
        </p:nvSpPr>
        <p:spPr>
          <a:xfrm>
            <a:off x="-4" y="2181726"/>
            <a:ext cx="12360169" cy="4381736"/>
          </a:xfrm>
        </p:spPr>
        <p:txBody>
          <a:bodyPr anchor="ctr">
            <a:normAutofit fontScale="92500" lnSpcReduction="20000"/>
          </a:bodyPr>
          <a:lstStyle/>
          <a:p>
            <a:pPr marL="457200" indent="-457200" algn="just">
              <a:buAutoNum type="arabicPeriod"/>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İlgili Mevzuatlar</a:t>
            </a:r>
          </a:p>
          <a:p>
            <a:pPr marL="457200" indent="-457200" algn="just">
              <a:buAutoNum type="arabicPeriod"/>
            </a:pPr>
            <a:r>
              <a:rPr lang="tr-TR" sz="2000" dirty="0">
                <a:latin typeface="Hurme Geometric Sans 1" panose="020B0500020000000000" pitchFamily="34" charset="77"/>
                <a:ea typeface="Aptos" panose="020B0004020202020204" pitchFamily="34" charset="0"/>
                <a:cs typeface="Times New Roman" panose="02020603050405020304" pitchFamily="18" charset="0"/>
              </a:rPr>
              <a:t>Yönetmeliğin Amacı</a:t>
            </a:r>
          </a:p>
          <a:p>
            <a:pPr marL="457200" indent="-457200" algn="just">
              <a:buAutoNum type="arabicPeriod"/>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Resmi Yazışma Ortamları </a:t>
            </a:r>
          </a:p>
          <a:p>
            <a:pPr marL="457200" indent="-457200" algn="just">
              <a:buAutoNum type="arabicPeriod"/>
            </a:pPr>
            <a:r>
              <a:rPr lang="tr-TR" sz="2000" dirty="0">
                <a:latin typeface="Hurme Geometric Sans 1" panose="020B0500020000000000" pitchFamily="34" charset="77"/>
                <a:ea typeface="Aptos" panose="020B0004020202020204" pitchFamily="34" charset="0"/>
                <a:cs typeface="Times New Roman" panose="02020603050405020304" pitchFamily="18" charset="0"/>
              </a:rPr>
              <a:t>Nüsha Sayısı, Belgenin Şekli Özellikleri, Yazı Tipi ve Harf Büyüklüğü</a:t>
            </a:r>
          </a:p>
          <a:p>
            <a:pPr marL="457200" indent="-457200" algn="just">
              <a:buAutoNum type="arabicPeriod"/>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Başlık ve Logo</a:t>
            </a:r>
          </a:p>
          <a:p>
            <a:pPr marL="457200" indent="-457200" algn="just">
              <a:buAutoNum type="arabicPeriod"/>
            </a:pPr>
            <a:r>
              <a:rPr lang="tr-TR" sz="2000" dirty="0">
                <a:latin typeface="Hurme Geometric Sans 1" panose="020B0500020000000000" pitchFamily="34" charset="77"/>
                <a:ea typeface="Aptos" panose="020B0004020202020204" pitchFamily="34" charset="0"/>
                <a:cs typeface="Times New Roman" panose="02020603050405020304" pitchFamily="18" charset="0"/>
              </a:rPr>
              <a:t>Sayı</a:t>
            </a:r>
          </a:p>
          <a:p>
            <a:pPr marL="457200" indent="-457200" algn="just">
              <a:buAutoNum type="arabicPeriod"/>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Tarih</a:t>
            </a:r>
          </a:p>
          <a:p>
            <a:pPr marL="457200" indent="-457200" algn="just">
              <a:buAutoNum type="arabicPeriod"/>
            </a:pPr>
            <a:r>
              <a:rPr lang="tr-TR" sz="2000" dirty="0">
                <a:latin typeface="Hurme Geometric Sans 1" panose="020B0500020000000000" pitchFamily="34" charset="77"/>
                <a:ea typeface="Aptos" panose="020B0004020202020204" pitchFamily="34" charset="0"/>
                <a:cs typeface="Times New Roman" panose="02020603050405020304" pitchFamily="18" charset="0"/>
              </a:rPr>
              <a:t>Konu</a:t>
            </a:r>
          </a:p>
          <a:p>
            <a:pPr marL="457200" indent="-457200" algn="just">
              <a:buAutoNum type="arabicPeriod"/>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Muhatap</a:t>
            </a:r>
          </a:p>
          <a:p>
            <a:pPr marL="457200" indent="-457200" algn="just">
              <a:buAutoNum type="arabicPeriod"/>
            </a:pPr>
            <a:r>
              <a:rPr lang="tr-TR" sz="2000" dirty="0">
                <a:latin typeface="Hurme Geometric Sans 1" panose="020B0500020000000000" pitchFamily="34" charset="77"/>
                <a:ea typeface="Aptos" panose="020B0004020202020204" pitchFamily="34" charset="0"/>
                <a:cs typeface="Times New Roman" panose="02020603050405020304" pitchFamily="18" charset="0"/>
              </a:rPr>
              <a:t>İlgi</a:t>
            </a:r>
          </a:p>
          <a:p>
            <a:pPr marL="457200" indent="-457200" algn="just">
              <a:buAutoNum type="arabicPeriod"/>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Metin</a:t>
            </a:r>
          </a:p>
          <a:p>
            <a:pPr marL="457200" indent="-457200" algn="just">
              <a:buAutoNum type="arabicPeriod"/>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Muhataba Göre Arz/Rica Kullanımı</a:t>
            </a:r>
          </a:p>
          <a:p>
            <a:pPr marL="0" indent="0">
              <a:buNone/>
            </a:pPr>
            <a:r>
              <a:rPr lang="x-none" sz="2000" dirty="0">
                <a:effectLst/>
                <a:latin typeface="Hurme Geometric Sans 1" panose="020B0500020000000000" pitchFamily="34" charset="77"/>
                <a:ea typeface="Aptos" panose="020B0004020202020204" pitchFamily="34" charset="0"/>
                <a:cs typeface="Times New Roman" panose="02020603050405020304" pitchFamily="18" charset="0"/>
              </a:rPr>
              <a:t> </a:t>
            </a:r>
            <a:endParaRPr lang="x-none" sz="2000" dirty="0">
              <a:latin typeface="Hurme Geometric Sans 1" panose="020B0500020000000000" pitchFamily="34" charset="77"/>
            </a:endParaRPr>
          </a:p>
        </p:txBody>
      </p:sp>
    </p:spTree>
    <p:extLst>
      <p:ext uri="{BB962C8B-B14F-4D97-AF65-F5344CB8AC3E}">
        <p14:creationId xmlns:p14="http://schemas.microsoft.com/office/powerpoint/2010/main" val="1849410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01647C-D10A-4FA4-4FDD-1D75FDEBA856}"/>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İÇİNDEKİLER</a:t>
            </a:r>
            <a:endParaRPr lang="x-none" sz="4000" dirty="0">
              <a:solidFill>
                <a:srgbClr val="FFFFFF"/>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7447FEBE-D910-19B0-F586-DE7B116AB10E}"/>
              </a:ext>
            </a:extLst>
          </p:cNvPr>
          <p:cNvSpPr>
            <a:spLocks noGrp="1"/>
          </p:cNvSpPr>
          <p:nvPr>
            <p:ph idx="1"/>
          </p:nvPr>
        </p:nvSpPr>
        <p:spPr>
          <a:xfrm>
            <a:off x="-4" y="2181726"/>
            <a:ext cx="12360169" cy="4381736"/>
          </a:xfrm>
        </p:spPr>
        <p:txBody>
          <a:bodyPr anchor="ctr">
            <a:normAutofit fontScale="92500" lnSpcReduction="10000"/>
          </a:bodyPr>
          <a:lstStyle/>
          <a:p>
            <a:pPr marL="0" indent="0">
              <a:buNone/>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13. İmza</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14. Ek</a:t>
            </a:r>
          </a:p>
          <a:p>
            <a:pPr marL="0" indent="0">
              <a:buNone/>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15. Dağıtım</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16. Paraf</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17. Koordinasyon</a:t>
            </a:r>
          </a:p>
          <a:p>
            <a:pPr marL="0" indent="0">
              <a:buNone/>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18. Doğrulama Bilgileri</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19. İletişim Bilgileri</a:t>
            </a:r>
          </a:p>
          <a:p>
            <a:pPr marL="0" indent="0">
              <a:buNone/>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20. Gizli Yazışmalar</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21. Süreli Yazışmalar</a:t>
            </a:r>
          </a:p>
          <a:p>
            <a:pPr marL="0" indent="0">
              <a:buNone/>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22. Cevap Süresi</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23. Sayfa Numarası</a:t>
            </a:r>
          </a:p>
          <a:p>
            <a:pPr marL="0" indent="0">
              <a:buNone/>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24. </a:t>
            </a:r>
            <a:r>
              <a:rPr lang="tr-TR" sz="2000" dirty="0">
                <a:latin typeface="Hurme Geometric Sans 1" panose="020B0500020000000000" pitchFamily="34" charset="77"/>
                <a:ea typeface="Aptos" panose="020B0004020202020204" pitchFamily="34" charset="0"/>
                <a:cs typeface="Times New Roman" panose="02020603050405020304" pitchFamily="18" charset="0"/>
              </a:rPr>
              <a:t>E-Belgenin Gönderilmesi, Alınması ve İadesi</a:t>
            </a:r>
            <a:r>
              <a:rPr lang="x-none" sz="2000" dirty="0">
                <a:effectLst/>
                <a:latin typeface="Hurme Geometric Sans 1" panose="020B0500020000000000" pitchFamily="34" charset="77"/>
                <a:ea typeface="Aptos" panose="020B0004020202020204" pitchFamily="34" charset="0"/>
                <a:cs typeface="Times New Roman" panose="02020603050405020304" pitchFamily="18" charset="0"/>
              </a:rPr>
              <a:t> </a:t>
            </a:r>
            <a:endParaRPr lang="x-none" sz="2000" dirty="0">
              <a:latin typeface="Hurme Geometric Sans 1" panose="020B0500020000000000" pitchFamily="34" charset="77"/>
            </a:endParaRPr>
          </a:p>
        </p:txBody>
      </p:sp>
    </p:spTree>
    <p:extLst>
      <p:ext uri="{BB962C8B-B14F-4D97-AF65-F5344CB8AC3E}">
        <p14:creationId xmlns:p14="http://schemas.microsoft.com/office/powerpoint/2010/main" val="4278594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01647C-D10A-4FA4-4FDD-1D75FDEBA856}"/>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GİRİŞ:</a:t>
            </a:r>
            <a:endParaRPr lang="x-none" sz="4000" dirty="0">
              <a:solidFill>
                <a:srgbClr val="FFFFFF"/>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7447FEBE-D910-19B0-F586-DE7B116AB10E}"/>
              </a:ext>
            </a:extLst>
          </p:cNvPr>
          <p:cNvSpPr>
            <a:spLocks noGrp="1"/>
          </p:cNvSpPr>
          <p:nvPr>
            <p:ph idx="1"/>
          </p:nvPr>
        </p:nvSpPr>
        <p:spPr>
          <a:xfrm>
            <a:off x="1371599" y="1590741"/>
            <a:ext cx="9724031" cy="4410814"/>
          </a:xfrm>
        </p:spPr>
        <p:txBody>
          <a:bodyPr anchor="ctr">
            <a:normAutofit/>
          </a:bodyPr>
          <a:lstStyle/>
          <a:p>
            <a:pPr marL="0" indent="0" algn="just">
              <a:buNone/>
            </a:pP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Resmi yazışma usul ve esasları ilk olarak 1994 yılında yayımlanan Başbakanlığın 1994/9 sayılı Genelgesi ile belirlenmiştir. 2004 ve 2015 yıllarında yayımlanan Yönetmelikler ile söz konusu usul ve esasların kapsamı </a:t>
            </a:r>
            <a:r>
              <a:rPr lang="tr-TR" sz="2000" dirty="0">
                <a:latin typeface="Hurme Geometric Sans 1" panose="020B0500020000000000" pitchFamily="34" charset="77"/>
                <a:ea typeface="Aptos" panose="020B0004020202020204" pitchFamily="34" charset="0"/>
                <a:cs typeface="Times New Roman" panose="02020603050405020304" pitchFamily="18" charset="0"/>
              </a:rPr>
              <a:t>genişletilmiştir. 2015 yılında ilk defa Yönetmeliğe dahil olan elektronik ortam kavramı, 2020 yılında yayımlanan Yönetmeliğin temelini oluşturmuştur.</a:t>
            </a:r>
          </a:p>
          <a:p>
            <a:pPr marL="0" indent="0" algn="just">
              <a:buNone/>
            </a:pPr>
            <a:r>
              <a:rPr lang="tr-TR" sz="2000" b="1" dirty="0">
                <a:effectLst/>
                <a:latin typeface="Hurme Geometric Sans 1" panose="020B0500020000000000" pitchFamily="34" charset="77"/>
                <a:ea typeface="Aptos" panose="020B0004020202020204" pitchFamily="34" charset="0"/>
                <a:cs typeface="Times New Roman" panose="02020603050405020304" pitchFamily="18" charset="0"/>
              </a:rPr>
              <a:t>                      </a:t>
            </a:r>
          </a:p>
          <a:p>
            <a:pPr marL="0" indent="0">
              <a:buNone/>
            </a:pPr>
            <a:r>
              <a:rPr lang="tr-TR" sz="2000" b="1" dirty="0">
                <a:latin typeface="Hurme Geometric Sans 1" panose="020B0500020000000000" pitchFamily="34" charset="77"/>
                <a:ea typeface="Aptos" panose="020B0004020202020204" pitchFamily="34" charset="0"/>
                <a:cs typeface="Times New Roman" panose="02020603050405020304" pitchFamily="18" charset="0"/>
              </a:rPr>
              <a:t> </a:t>
            </a:r>
            <a:r>
              <a:rPr lang="tr-TR" sz="2000" b="1" dirty="0">
                <a:effectLst/>
                <a:latin typeface="Hurme Geometric Sans 1" panose="020B0500020000000000" pitchFamily="34" charset="77"/>
                <a:ea typeface="Aptos" panose="020B0004020202020204" pitchFamily="34" charset="0"/>
                <a:cs typeface="Times New Roman" panose="02020603050405020304" pitchFamily="18" charset="0"/>
              </a:rPr>
              <a:t>Neden Yenileme İhtiyacı Oldu?</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a) Cumhurbaşkanlığı Hükümet Sistemine Uyum</a:t>
            </a:r>
          </a:p>
          <a:p>
            <a:pPr marL="0" indent="0">
              <a:buNone/>
            </a:pPr>
            <a:r>
              <a:rPr lang="tr-TR" sz="2000" dirty="0">
                <a:latin typeface="Hurme Geometric Sans 1" panose="020B0500020000000000" pitchFamily="34" charset="77"/>
                <a:ea typeface="Aptos" panose="020B0004020202020204" pitchFamily="34" charset="0"/>
                <a:cs typeface="Times New Roman" panose="02020603050405020304" pitchFamily="18" charset="0"/>
              </a:rPr>
              <a:t>b</a:t>
            </a: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 Değişen ve Gelişen Teknoloji ile EBYS’ </a:t>
            </a:r>
            <a:r>
              <a:rPr lang="tr-TR" sz="2000" dirty="0" err="1">
                <a:effectLst/>
                <a:latin typeface="Hurme Geometric Sans 1" panose="020B0500020000000000" pitchFamily="34" charset="77"/>
                <a:ea typeface="Aptos" panose="020B0004020202020204" pitchFamily="34" charset="0"/>
                <a:cs typeface="Times New Roman" panose="02020603050405020304" pitchFamily="18" charset="0"/>
              </a:rPr>
              <a:t>lerin</a:t>
            </a:r>
            <a:r>
              <a:rPr lang="tr-TR" sz="2000" dirty="0">
                <a:effectLst/>
                <a:latin typeface="Hurme Geometric Sans 1" panose="020B0500020000000000" pitchFamily="34" charset="77"/>
                <a:ea typeface="Aptos" panose="020B0004020202020204" pitchFamily="34" charset="0"/>
                <a:cs typeface="Times New Roman" panose="02020603050405020304" pitchFamily="18" charset="0"/>
              </a:rPr>
              <a:t> İhtiyaç Duyduğu Düzenlemeler</a:t>
            </a:r>
          </a:p>
          <a:p>
            <a:pPr marL="0" indent="0">
              <a:buNone/>
            </a:pPr>
            <a:r>
              <a:rPr lang="x-none" sz="2000" dirty="0">
                <a:effectLst/>
                <a:latin typeface="Hurme Geometric Sans 1" panose="020B0500020000000000" pitchFamily="34" charset="77"/>
                <a:ea typeface="Aptos" panose="020B0004020202020204" pitchFamily="34" charset="0"/>
                <a:cs typeface="Times New Roman" panose="02020603050405020304" pitchFamily="18" charset="0"/>
              </a:rPr>
              <a:t> </a:t>
            </a:r>
            <a:endParaRPr lang="x-none" sz="2000" dirty="0">
              <a:latin typeface="Hurme Geometric Sans 1" panose="020B0500020000000000" pitchFamily="34" charset="77"/>
            </a:endParaRPr>
          </a:p>
        </p:txBody>
      </p:sp>
    </p:spTree>
    <p:extLst>
      <p:ext uri="{BB962C8B-B14F-4D97-AF65-F5344CB8AC3E}">
        <p14:creationId xmlns:p14="http://schemas.microsoft.com/office/powerpoint/2010/main" val="1003427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561B75-1490-76A9-23A3-93D9E6008EA8}"/>
              </a:ext>
            </a:extLst>
          </p:cNvPr>
          <p:cNvSpPr>
            <a:spLocks noGrp="1"/>
          </p:cNvSpPr>
          <p:nvPr>
            <p:ph type="title"/>
          </p:nvPr>
        </p:nvSpPr>
        <p:spPr>
          <a:xfrm>
            <a:off x="1371599" y="294538"/>
            <a:ext cx="9895951" cy="1033669"/>
          </a:xfrm>
        </p:spPr>
        <p:txBody>
          <a:bodyPr>
            <a:normAutofit fontScale="90000"/>
          </a:bodyPr>
          <a:lstStyle/>
          <a:p>
            <a:r>
              <a:rPr lang="tr-TR" sz="4000" dirty="0">
                <a:solidFill>
                  <a:srgbClr val="FFFFFF"/>
                </a:solidFill>
                <a:latin typeface="Hurme Geometric Sans 1" panose="020B0500020000000000" pitchFamily="34" charset="77"/>
              </a:rPr>
              <a:t>Yönetmelik ve Kılavuz’ un Hazırlanma Süreci</a:t>
            </a:r>
            <a:endParaRPr lang="x-none" sz="4000" dirty="0">
              <a:solidFill>
                <a:srgbClr val="FFFFFF"/>
              </a:solidFill>
              <a:latin typeface="Hurme Geometric Sans 1" panose="020B0500020000000000" pitchFamily="34" charset="77"/>
            </a:endParaRPr>
          </a:p>
        </p:txBody>
      </p:sp>
      <p:sp>
        <p:nvSpPr>
          <p:cNvPr id="7" name="İçerik Yer Tutucusu 6">
            <a:extLst>
              <a:ext uri="{FF2B5EF4-FFF2-40B4-BE49-F238E27FC236}">
                <a16:creationId xmlns:a16="http://schemas.microsoft.com/office/drawing/2014/main" id="{F8462E57-3AA0-427C-A364-A84310EB5D95}"/>
              </a:ext>
            </a:extLst>
          </p:cNvPr>
          <p:cNvSpPr>
            <a:spLocks noGrp="1"/>
          </p:cNvSpPr>
          <p:nvPr>
            <p:ph idx="1"/>
          </p:nvPr>
        </p:nvSpPr>
        <p:spPr>
          <a:xfrm>
            <a:off x="838200" y="1825624"/>
            <a:ext cx="10515600" cy="4737837"/>
          </a:xfrm>
        </p:spPr>
        <p:txBody>
          <a:bodyPr>
            <a:normAutofit lnSpcReduction="10000"/>
          </a:bodyPr>
          <a:lstStyle/>
          <a:p>
            <a:pPr marL="0" indent="0">
              <a:buNone/>
            </a:pPr>
            <a:endParaRPr lang="tr-TR" dirty="0"/>
          </a:p>
          <a:p>
            <a:r>
              <a:rPr lang="tr-TR" dirty="0"/>
              <a:t>Yönetmelik taslağının hazırlanması</a:t>
            </a:r>
          </a:p>
          <a:p>
            <a:r>
              <a:rPr lang="tr-TR" dirty="0"/>
              <a:t>Kamu kurum ve kuruluşları, özel sektör temsilcileri ile gerçekleştirilen toplantılar</a:t>
            </a:r>
          </a:p>
          <a:p>
            <a:r>
              <a:rPr lang="tr-TR" dirty="0"/>
              <a:t>Yönetmelik taslağının kamu kurum ve kuruluşlarına görüşe gönderilmesi</a:t>
            </a:r>
          </a:p>
          <a:p>
            <a:r>
              <a:rPr lang="tr-TR" dirty="0"/>
              <a:t>Kamu kurum ve kuruluşlarından gelen 562 görüşün incelenmesi ve değerlendirilmesi</a:t>
            </a:r>
          </a:p>
          <a:p>
            <a:r>
              <a:rPr lang="tr-TR" dirty="0"/>
              <a:t>Yönetmeliğe ilişkin Kılavuz’ un ve eğitim videoların hazırlanması</a:t>
            </a:r>
          </a:p>
          <a:p>
            <a:r>
              <a:rPr lang="tr-TR" dirty="0"/>
              <a:t>Yönetmelik’ in yayımlanması</a:t>
            </a:r>
          </a:p>
          <a:p>
            <a:endParaRPr lang="tr-TR" dirty="0"/>
          </a:p>
          <a:p>
            <a:endParaRPr lang="tr-TR" dirty="0"/>
          </a:p>
          <a:p>
            <a:endParaRPr lang="tr-TR" dirty="0"/>
          </a:p>
        </p:txBody>
      </p:sp>
    </p:spTree>
    <p:extLst>
      <p:ext uri="{BB962C8B-B14F-4D97-AF65-F5344CB8AC3E}">
        <p14:creationId xmlns:p14="http://schemas.microsoft.com/office/powerpoint/2010/main" val="2925426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561B75-1490-76A9-23A3-93D9E6008EA8}"/>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Yönetmelik’ teki Yenilikler</a:t>
            </a:r>
            <a:endParaRPr lang="x-none" sz="4000" dirty="0">
              <a:solidFill>
                <a:srgbClr val="FFFFFF"/>
              </a:solidFill>
              <a:latin typeface="Hurme Geometric Sans 1" panose="020B0500020000000000" pitchFamily="34" charset="77"/>
            </a:endParaRPr>
          </a:p>
        </p:txBody>
      </p:sp>
      <p:sp>
        <p:nvSpPr>
          <p:cNvPr id="7" name="İçerik Yer Tutucusu 6">
            <a:extLst>
              <a:ext uri="{FF2B5EF4-FFF2-40B4-BE49-F238E27FC236}">
                <a16:creationId xmlns:a16="http://schemas.microsoft.com/office/drawing/2014/main" id="{F8462E57-3AA0-427C-A364-A84310EB5D95}"/>
              </a:ext>
            </a:extLst>
          </p:cNvPr>
          <p:cNvSpPr>
            <a:spLocks noGrp="1"/>
          </p:cNvSpPr>
          <p:nvPr>
            <p:ph idx="1"/>
          </p:nvPr>
        </p:nvSpPr>
        <p:spPr>
          <a:xfrm>
            <a:off x="838200" y="1825624"/>
            <a:ext cx="10515600" cy="4737837"/>
          </a:xfrm>
        </p:spPr>
        <p:txBody>
          <a:bodyPr>
            <a:normAutofit fontScale="70000" lnSpcReduction="20000"/>
          </a:bodyPr>
          <a:lstStyle/>
          <a:p>
            <a:pPr marL="0" indent="0">
              <a:buNone/>
            </a:pPr>
            <a:r>
              <a:rPr lang="tr-TR" dirty="0"/>
              <a:t>  </a:t>
            </a:r>
          </a:p>
          <a:p>
            <a:pPr marL="0" indent="0" algn="just">
              <a:buNone/>
            </a:pPr>
            <a:r>
              <a:rPr lang="tr-TR" dirty="0"/>
              <a:t>Resmi yazışma süreçlerinin elektronik ortamda yürütülmesi asli unsur haline getirilmiştir.</a:t>
            </a:r>
          </a:p>
          <a:p>
            <a:pPr marL="0" indent="0">
              <a:buNone/>
            </a:pPr>
            <a:endParaRPr lang="tr-TR" dirty="0"/>
          </a:p>
          <a:p>
            <a:r>
              <a:rPr lang="tr-TR" sz="2600" dirty="0"/>
              <a:t>Belgelerin elektronik ortamda tek nüsha oluşturulması</a:t>
            </a:r>
          </a:p>
          <a:p>
            <a:r>
              <a:rPr lang="tr-TR" sz="2600" dirty="0"/>
              <a:t>Sayı bölümünde belgenin hazırlanma sürecinin belirtilmesi</a:t>
            </a:r>
          </a:p>
          <a:p>
            <a:r>
              <a:rPr lang="tr-TR" sz="2600" dirty="0"/>
              <a:t>Doğrulama kodu ve kare kod kullanımı</a:t>
            </a:r>
          </a:p>
          <a:p>
            <a:r>
              <a:rPr lang="tr-TR" sz="2600" dirty="0"/>
              <a:t>Kişiye Özel belgelere ilişkin düzenleme</a:t>
            </a:r>
          </a:p>
          <a:p>
            <a:r>
              <a:rPr lang="tr-TR" sz="2600" dirty="0"/>
              <a:t>Kılavuz ve Yönetmelik hükümlerinin detaylandırılması</a:t>
            </a:r>
          </a:p>
          <a:p>
            <a:r>
              <a:rPr lang="tr-TR" sz="2600" dirty="0"/>
              <a:t>Belgede logo kullanımı</a:t>
            </a:r>
          </a:p>
          <a:p>
            <a:r>
              <a:rPr lang="tr-TR" sz="2600" dirty="0"/>
              <a:t>Arşiv imzası</a:t>
            </a:r>
          </a:p>
          <a:p>
            <a:r>
              <a:rPr lang="tr-TR" sz="2600" dirty="0"/>
              <a:t>Yurt dışı temsilciliklerince oluşturulan belgelere ilişkin düzenleme</a:t>
            </a:r>
          </a:p>
          <a:p>
            <a:r>
              <a:rPr lang="tr-TR" sz="2600" dirty="0"/>
              <a:t>Kılavuz’ da ‘ Metin İçeriği Hazırlama ‘ hakkında detaylı bilgilendirme</a:t>
            </a:r>
          </a:p>
          <a:p>
            <a:pPr marL="0" indent="0">
              <a:buNone/>
            </a:pPr>
            <a:endParaRPr lang="tr-TR" dirty="0"/>
          </a:p>
          <a:p>
            <a:endParaRPr lang="tr-TR" dirty="0"/>
          </a:p>
        </p:txBody>
      </p:sp>
    </p:spTree>
    <p:extLst>
      <p:ext uri="{BB962C8B-B14F-4D97-AF65-F5344CB8AC3E}">
        <p14:creationId xmlns:p14="http://schemas.microsoft.com/office/powerpoint/2010/main" val="55661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D5610D-8107-98DE-4C70-75C9C8076069}"/>
              </a:ext>
            </a:extLst>
          </p:cNvPr>
          <p:cNvSpPr>
            <a:spLocks noGrp="1"/>
          </p:cNvSpPr>
          <p:nvPr>
            <p:ph type="title"/>
          </p:nvPr>
        </p:nvSpPr>
        <p:spPr>
          <a:xfrm>
            <a:off x="1371599" y="294538"/>
            <a:ext cx="9895951" cy="1033669"/>
          </a:xfrm>
        </p:spPr>
        <p:txBody>
          <a:bodyPr>
            <a:normAutofit fontScale="90000"/>
          </a:bodyPr>
          <a:lstStyle/>
          <a:p>
            <a:r>
              <a:rPr lang="tr-TR" sz="4800" dirty="0">
                <a:solidFill>
                  <a:srgbClr val="FFFFFF"/>
                </a:solidFill>
                <a:latin typeface="Hurme Geometric Sans 1" panose="020B0500020000000000" pitchFamily="34" charset="77"/>
              </a:rPr>
              <a:t>Yönetmelik’ in Sağladığı Kazanımlar</a:t>
            </a:r>
            <a:endParaRPr lang="x-none" sz="4800" dirty="0">
              <a:solidFill>
                <a:srgbClr val="FFFFFF"/>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58BA7735-E4A6-90B2-AAC7-64F1283C8389}"/>
              </a:ext>
            </a:extLst>
          </p:cNvPr>
          <p:cNvSpPr>
            <a:spLocks noGrp="1"/>
          </p:cNvSpPr>
          <p:nvPr>
            <p:ph idx="1"/>
          </p:nvPr>
        </p:nvSpPr>
        <p:spPr>
          <a:xfrm>
            <a:off x="1371599" y="1982624"/>
            <a:ext cx="9895951" cy="4572000"/>
          </a:xfrm>
        </p:spPr>
        <p:txBody>
          <a:bodyPr anchor="ctr">
            <a:normAutofit/>
          </a:bodyPr>
          <a:lstStyle/>
          <a:p>
            <a:pPr marL="0" indent="0" algn="just">
              <a:buNone/>
            </a:pPr>
            <a:r>
              <a:rPr lang="tr-TR" dirty="0">
                <a:latin typeface="Hurme Geometric Sans 1" panose="020B0500020000000000" pitchFamily="34" charset="77"/>
                <a:ea typeface="Aptos" panose="020B0004020202020204" pitchFamily="34" charset="0"/>
              </a:rPr>
              <a:t>Resmi yazışma süreçlerinin elektronik ortamda yürütülmesi ile kamu hizmetlerinde düzenlilik ilkesinin sağlanması ve idari işleyişte verimliliğin artırılması doğrultusundaki temel </a:t>
            </a:r>
            <a:r>
              <a:rPr lang="tr-TR">
                <a:latin typeface="Hurme Geometric Sans 1" panose="020B0500020000000000" pitchFamily="34" charset="77"/>
                <a:ea typeface="Aptos" panose="020B0004020202020204" pitchFamily="34" charset="0"/>
              </a:rPr>
              <a:t>kazanımlar:</a:t>
            </a:r>
          </a:p>
          <a:p>
            <a:pPr marL="0" indent="0" algn="just">
              <a:buNone/>
            </a:pPr>
            <a:endParaRPr lang="tr-TR" dirty="0">
              <a:latin typeface="Hurme Geometric Sans 1" panose="020B0500020000000000" pitchFamily="34" charset="77"/>
              <a:ea typeface="Aptos" panose="020B0004020202020204" pitchFamily="34" charset="0"/>
            </a:endParaRPr>
          </a:p>
          <a:p>
            <a:pPr marL="0" indent="0">
              <a:buNone/>
            </a:pPr>
            <a:r>
              <a:rPr lang="tr-TR" sz="2400" dirty="0">
                <a:latin typeface="Hurme Geometric Sans 1" panose="020B0500020000000000" pitchFamily="34" charset="77"/>
                <a:ea typeface="Aptos" panose="020B0004020202020204" pitchFamily="34" charset="0"/>
              </a:rPr>
              <a:t>. Uygulama birliğin sağlanması</a:t>
            </a:r>
          </a:p>
          <a:p>
            <a:pPr marL="0" indent="0">
              <a:buNone/>
            </a:pPr>
            <a:r>
              <a:rPr lang="tr-TR" sz="2400" dirty="0">
                <a:latin typeface="Hurme Geometric Sans 1" panose="020B0500020000000000" pitchFamily="34" charset="77"/>
                <a:ea typeface="Aptos" panose="020B0004020202020204" pitchFamily="34" charset="0"/>
              </a:rPr>
              <a:t>. İşlemlerin daha güvenli ve hızlı olması</a:t>
            </a:r>
          </a:p>
          <a:p>
            <a:pPr marL="0" indent="0">
              <a:buNone/>
            </a:pPr>
            <a:r>
              <a:rPr lang="tr-TR" sz="2400" dirty="0">
                <a:latin typeface="Hurme Geometric Sans 1" panose="020B0500020000000000" pitchFamily="34" charset="77"/>
                <a:ea typeface="Aptos" panose="020B0004020202020204" pitchFamily="34" charset="0"/>
              </a:rPr>
              <a:t>. Zamandan, maliyetten ve iş gücünden tasarruf edilmesi</a:t>
            </a:r>
          </a:p>
          <a:p>
            <a:pPr marL="0" indent="0">
              <a:buNone/>
            </a:pPr>
            <a:r>
              <a:rPr lang="tr-TR" sz="2400" dirty="0">
                <a:latin typeface="Hurme Geometric Sans 1" panose="020B0500020000000000" pitchFamily="34" charset="77"/>
                <a:ea typeface="Aptos" panose="020B0004020202020204" pitchFamily="34" charset="0"/>
              </a:rPr>
              <a:t>. Minimum kağıt tüketimiyle çevre duyarlılığına katkı sağlanması </a:t>
            </a:r>
          </a:p>
          <a:p>
            <a:pPr marL="0" indent="0">
              <a:buNone/>
            </a:pPr>
            <a:endParaRPr lang="tr-TR" dirty="0">
              <a:effectLst/>
              <a:latin typeface="Hurme Geometric Sans 1" panose="020B0500020000000000" pitchFamily="34" charset="77"/>
              <a:ea typeface="Aptos" panose="020B0004020202020204" pitchFamily="34" charset="0"/>
            </a:endParaRPr>
          </a:p>
        </p:txBody>
      </p:sp>
    </p:spTree>
    <p:extLst>
      <p:ext uri="{BB962C8B-B14F-4D97-AF65-F5344CB8AC3E}">
        <p14:creationId xmlns:p14="http://schemas.microsoft.com/office/powerpoint/2010/main" val="1252066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1. RESMİ YAZIŞMA ORTAMLARI</a:t>
            </a:r>
            <a:endParaRPr lang="x-none" sz="4000" dirty="0">
              <a:solidFill>
                <a:srgbClr val="FFFFFF"/>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C93ABE3E-72B2-AC48-487D-2AEF84637113}"/>
              </a:ext>
            </a:extLst>
          </p:cNvPr>
          <p:cNvSpPr>
            <a:spLocks noGrp="1"/>
          </p:cNvSpPr>
          <p:nvPr>
            <p:ph idx="1"/>
          </p:nvPr>
        </p:nvSpPr>
        <p:spPr>
          <a:xfrm>
            <a:off x="459349" y="1885279"/>
            <a:ext cx="11396319" cy="4547052"/>
          </a:xfrm>
        </p:spPr>
        <p:txBody>
          <a:bodyPr anchor="ctr">
            <a:normAutofit fontScale="25000" lnSpcReduction="20000"/>
          </a:bodyPr>
          <a:lstStyle/>
          <a:p>
            <a:pPr marL="0" indent="0" algn="just">
              <a:buNone/>
            </a:pPr>
            <a:endParaRPr lang="tr-TR" sz="5600" dirty="0">
              <a:latin typeface="Hurme Geometric Sans 1" panose="020B0500020000000000" pitchFamily="34" charset="77"/>
              <a:ea typeface="Aptos" panose="020B0004020202020204" pitchFamily="34" charset="0"/>
            </a:endParaRPr>
          </a:p>
          <a:p>
            <a:pPr marL="0" indent="0" algn="just">
              <a:buNone/>
            </a:pPr>
            <a:r>
              <a:rPr lang="tr-TR" sz="5600" dirty="0">
                <a:latin typeface="Hurme Geometric Sans 1" panose="020B0500020000000000" pitchFamily="34" charset="77"/>
                <a:ea typeface="Aptos" panose="020B0004020202020204" pitchFamily="34" charset="0"/>
              </a:rPr>
              <a:t>Zorunlu haller veya olağanüstü durumlar dışında tüm belgeler, idarelerce elektronik ortamda üretilip gönderilmelidir. Güvenli elektronik imza ile imzalanıp elektronik ortamda gönderilen bir belgenin fiziksel kopyası alınmamalı ve belge fiziksel ortamda saklanmamalıdır. Belge üst verileri ve imza bilgileriyle birlikte bütün olarak kurumsal bilişim sistemlerine saklanmalıdır.</a:t>
            </a:r>
          </a:p>
          <a:p>
            <a:pPr marL="0" indent="0" algn="just">
              <a:buNone/>
            </a:pPr>
            <a:r>
              <a:rPr lang="tr-TR" sz="5600" dirty="0">
                <a:latin typeface="Hurme Geometric Sans 1" panose="020B0500020000000000" pitchFamily="34" charset="77"/>
                <a:ea typeface="Aptos" panose="020B0004020202020204" pitchFamily="34" charset="0"/>
              </a:rPr>
              <a:t>Elektronik ortamda üretilmesine herhangi bir engel bulunmayan belgeler, zorunlu hal veya olağanüstü durum kapsamında değerlendirilmemelidir.</a:t>
            </a:r>
          </a:p>
          <a:p>
            <a:pPr marL="0" indent="0" algn="just">
              <a:buNone/>
            </a:pPr>
            <a:r>
              <a:rPr lang="tr-TR" sz="5600" b="1" dirty="0">
                <a:latin typeface="Hurme Geometric Sans 1" panose="020B0500020000000000" pitchFamily="34" charset="77"/>
                <a:ea typeface="Aptos" panose="020B0004020202020204" pitchFamily="34" charset="0"/>
              </a:rPr>
              <a:t>1.1. Zorunlu Hal</a:t>
            </a:r>
          </a:p>
          <a:p>
            <a:pPr marL="0" indent="0" algn="just">
              <a:buNone/>
            </a:pPr>
            <a:r>
              <a:rPr lang="tr-TR" sz="5600" dirty="0">
                <a:latin typeface="Hurme Geometric Sans 1" panose="020B0500020000000000" pitchFamily="34" charset="77"/>
                <a:ea typeface="Aptos" panose="020B0004020202020204" pitchFamily="34" charset="0"/>
              </a:rPr>
              <a:t>İlgili mevzuata istinaden belgenin fiziksel ortamda üretilmesi gereken halleri ifade etmektedir. </a:t>
            </a:r>
          </a:p>
          <a:p>
            <a:pPr marL="0" indent="0" algn="just">
              <a:buNone/>
            </a:pPr>
            <a:r>
              <a:rPr lang="tr-TR" sz="5600" b="1" dirty="0">
                <a:latin typeface="Hurme Geometric Sans 1" panose="020B0500020000000000" pitchFamily="34" charset="77"/>
                <a:ea typeface="Aptos" panose="020B0004020202020204" pitchFamily="34" charset="0"/>
              </a:rPr>
              <a:t>1.2. Olağanüstü Durum</a:t>
            </a:r>
          </a:p>
          <a:p>
            <a:pPr marL="0" indent="0" algn="just">
              <a:buNone/>
            </a:pPr>
            <a:r>
              <a:rPr lang="tr-TR" sz="5600" dirty="0">
                <a:latin typeface="Hurme Geometric Sans 1" panose="020B0500020000000000" pitchFamily="34" charset="77"/>
                <a:ea typeface="Aptos" panose="020B0004020202020204" pitchFamily="34" charset="0"/>
              </a:rPr>
              <a:t>Hizmeti aksatabilecek ve hak kaybına yol açabilecek şekilde, EBYS’ </a:t>
            </a:r>
            <a:r>
              <a:rPr lang="tr-TR" sz="5600" dirty="0" err="1">
                <a:latin typeface="Hurme Geometric Sans 1" panose="020B0500020000000000" pitchFamily="34" charset="77"/>
                <a:ea typeface="Aptos" panose="020B0004020202020204" pitchFamily="34" charset="0"/>
              </a:rPr>
              <a:t>lerin</a:t>
            </a:r>
            <a:r>
              <a:rPr lang="tr-TR" sz="5600" dirty="0">
                <a:latin typeface="Hurme Geometric Sans 1" panose="020B0500020000000000" pitchFamily="34" charset="77"/>
                <a:ea typeface="Aptos" panose="020B0004020202020204" pitchFamily="34" charset="0"/>
              </a:rPr>
              <a:t> veya EBYS ile birlikte kullanılan kurum içi veya dışı uygulamaların uzun süreli olarak aşağıda belirtilen sebepler nedeniyle çalışmadığı durumları ifade etmektedir:</a:t>
            </a:r>
          </a:p>
          <a:p>
            <a:pPr marL="0" indent="0" algn="just">
              <a:buNone/>
            </a:pPr>
            <a:r>
              <a:rPr lang="tr-TR" sz="5600" dirty="0">
                <a:latin typeface="Hurme Geometric Sans 1" panose="020B0500020000000000" pitchFamily="34" charset="77"/>
                <a:ea typeface="Aptos" panose="020B0004020202020204" pitchFamily="34" charset="0"/>
              </a:rPr>
              <a:t>  . Deprem, sel, heyelan veya yangın gibi doğal afet durumları</a:t>
            </a:r>
          </a:p>
          <a:p>
            <a:pPr marL="0" indent="0" algn="just">
              <a:buNone/>
            </a:pPr>
            <a:r>
              <a:rPr lang="tr-TR" sz="5600" dirty="0">
                <a:latin typeface="Hurme Geometric Sans 1" panose="020B0500020000000000" pitchFamily="34" charset="77"/>
                <a:ea typeface="Aptos" panose="020B0004020202020204" pitchFamily="34" charset="0"/>
              </a:rPr>
              <a:t>  . Uzun süreli elektrik kesintileri</a:t>
            </a:r>
          </a:p>
          <a:p>
            <a:pPr marL="0" indent="0" algn="just">
              <a:buNone/>
            </a:pPr>
            <a:r>
              <a:rPr lang="tr-TR" sz="5600" dirty="0">
                <a:latin typeface="Hurme Geometric Sans 1" panose="020B0500020000000000" pitchFamily="34" charset="77"/>
                <a:ea typeface="Aptos" panose="020B0004020202020204" pitchFamily="34" charset="0"/>
              </a:rPr>
              <a:t>  . EBYS VE EBYS’ </a:t>
            </a:r>
            <a:r>
              <a:rPr lang="tr-TR" sz="5600" dirty="0" err="1">
                <a:latin typeface="Hurme Geometric Sans 1" panose="020B0500020000000000" pitchFamily="34" charset="77"/>
                <a:ea typeface="Aptos" panose="020B0004020202020204" pitchFamily="34" charset="0"/>
              </a:rPr>
              <a:t>nin</a:t>
            </a:r>
            <a:r>
              <a:rPr lang="tr-TR" sz="5600" dirty="0">
                <a:latin typeface="Hurme Geometric Sans 1" panose="020B0500020000000000" pitchFamily="34" charset="77"/>
                <a:ea typeface="Aptos" panose="020B0004020202020204" pitchFamily="34" charset="0"/>
              </a:rPr>
              <a:t> kullandığı donanım veya yazılım bileşenlerinin herhangi birine erişimde uzun süreli olarak sorun yaşanması</a:t>
            </a:r>
          </a:p>
          <a:p>
            <a:pPr marL="0" indent="0" algn="just">
              <a:buNone/>
            </a:pPr>
            <a:r>
              <a:rPr lang="tr-TR" sz="5600" dirty="0">
                <a:latin typeface="Hurme Geometric Sans 1" panose="020B0500020000000000" pitchFamily="34" charset="77"/>
                <a:ea typeface="Aptos" panose="020B0004020202020204" pitchFamily="34" charset="0"/>
              </a:rPr>
              <a:t>  . Olağan dışı arızalar nedeniyle internet alt yapısının geniş çapta hasar görmesi veya internet altyapısının çalışmaması</a:t>
            </a:r>
          </a:p>
          <a:p>
            <a:pPr marL="0" indent="0" algn="just">
              <a:buNone/>
            </a:pPr>
            <a:r>
              <a:rPr lang="tr-TR" sz="5600" dirty="0">
                <a:latin typeface="Hurme Geometric Sans 1" panose="020B0500020000000000" pitchFamily="34" charset="77"/>
                <a:ea typeface="Aptos" panose="020B0004020202020204" pitchFamily="34" charset="0"/>
              </a:rPr>
              <a:t>  . Elektronik imza altyapısının çalışmaması sebebiyle elektronik imza veya zaman damgası işlemi için erişilmesi gereken kurum dışı uygulamalara uzun süreyle erişilmemesi</a:t>
            </a:r>
          </a:p>
          <a:p>
            <a:pPr algn="just"/>
            <a:endParaRPr lang="tr-TR" sz="5600" dirty="0">
              <a:latin typeface="Hurme Geometric Sans 1" panose="020B0500020000000000" pitchFamily="34" charset="77"/>
              <a:ea typeface="Aptos" panose="020B0004020202020204" pitchFamily="34" charset="0"/>
            </a:endParaRPr>
          </a:p>
          <a:p>
            <a:pPr marL="0" indent="0" algn="just">
              <a:buNone/>
            </a:pPr>
            <a:r>
              <a:rPr lang="tr-TR" sz="5600" dirty="0">
                <a:latin typeface="Hurme Geometric Sans 1" panose="020B0500020000000000" pitchFamily="34" charset="77"/>
                <a:ea typeface="Aptos" panose="020B0004020202020204" pitchFamily="34" charset="0"/>
              </a:rPr>
              <a:t>İdareler, yukarıda belirtilen durumlar haricinde iç mevzuat düzenlemeleriyle zorunlu hal veya olağanüstü durum tanımlaması yapmamalıdır.</a:t>
            </a:r>
          </a:p>
          <a:p>
            <a:endParaRPr lang="tr-TR" sz="1800" dirty="0">
              <a:effectLst/>
              <a:latin typeface="Hurme Geometric Sans 1" panose="020B0500020000000000" pitchFamily="34" charset="77"/>
              <a:ea typeface="Aptos" panose="020B0004020202020204" pitchFamily="34" charset="0"/>
            </a:endParaRPr>
          </a:p>
        </p:txBody>
      </p:sp>
    </p:spTree>
    <p:extLst>
      <p:ext uri="{BB962C8B-B14F-4D97-AF65-F5344CB8AC3E}">
        <p14:creationId xmlns:p14="http://schemas.microsoft.com/office/powerpoint/2010/main" val="3987840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2. </a:t>
            </a:r>
            <a:r>
              <a:rPr lang="tr-TR" sz="4000">
                <a:solidFill>
                  <a:srgbClr val="FFFFFF"/>
                </a:solidFill>
                <a:latin typeface="Hurme Geometric Sans 1" panose="020B0500020000000000" pitchFamily="34" charset="77"/>
              </a:rPr>
              <a:t>NÜSHA SAYISI</a:t>
            </a:r>
            <a:endParaRPr lang="x-none" sz="4000" dirty="0">
              <a:solidFill>
                <a:srgbClr val="FFFFFF"/>
              </a:solidFill>
              <a:latin typeface="Hurme Geometric Sans 1" panose="020B0500020000000000" pitchFamily="34" charset="77"/>
            </a:endParaRPr>
          </a:p>
        </p:txBody>
      </p:sp>
      <p:sp>
        <p:nvSpPr>
          <p:cNvPr id="5" name="İçerik Yer Tutucusu 4">
            <a:extLst>
              <a:ext uri="{FF2B5EF4-FFF2-40B4-BE49-F238E27FC236}">
                <a16:creationId xmlns:a16="http://schemas.microsoft.com/office/drawing/2014/main" id="{9B40ABDA-A291-4A52-9164-BE7A470D9319}"/>
              </a:ext>
            </a:extLst>
          </p:cNvPr>
          <p:cNvSpPr>
            <a:spLocks noGrp="1"/>
          </p:cNvSpPr>
          <p:nvPr>
            <p:ph idx="1"/>
          </p:nvPr>
        </p:nvSpPr>
        <p:spPr/>
        <p:txBody>
          <a:bodyPr>
            <a:normAutofit fontScale="92500" lnSpcReduction="20000"/>
          </a:bodyPr>
          <a:lstStyle/>
          <a:p>
            <a:pPr marL="0" indent="0">
              <a:buNone/>
            </a:pPr>
            <a:endParaRPr lang="tr-TR" sz="2400" b="1" dirty="0"/>
          </a:p>
          <a:p>
            <a:pPr marL="0" indent="0" algn="just">
              <a:buNone/>
            </a:pPr>
            <a:r>
              <a:rPr lang="tr-TR" sz="2400" b="1" dirty="0"/>
              <a:t>2.1. Fiziksel Ortamda Belgenin Nüsha Sayısı</a:t>
            </a:r>
          </a:p>
          <a:p>
            <a:pPr marL="0" indent="0" algn="just">
              <a:buNone/>
            </a:pPr>
            <a:r>
              <a:rPr lang="tr-TR" sz="2400" dirty="0"/>
              <a:t>Fiziksel ortamda belgeyi oluşturan, paraf sürecine dahil olan kişi bilgilerine erişebilmek; dağıtılan nüsha ile idarede kalan nüshanın ihtiyaç halinde karşılıklı teyidini sağlayabilmek amacıyla belge </a:t>
            </a:r>
            <a:r>
              <a:rPr lang="tr-TR" sz="2400" b="1" dirty="0"/>
              <a:t>iki nüsha </a:t>
            </a:r>
            <a:r>
              <a:rPr lang="tr-TR" sz="2400" dirty="0"/>
              <a:t>hazırlanmalıdır.</a:t>
            </a:r>
          </a:p>
          <a:p>
            <a:pPr marL="0" indent="0" algn="just">
              <a:buNone/>
            </a:pPr>
            <a:r>
              <a:rPr lang="tr-TR" sz="2400" b="1" dirty="0"/>
              <a:t>2.2 Elektronik Ortamda Belgenin Nüsha Sayısı</a:t>
            </a:r>
          </a:p>
          <a:p>
            <a:pPr marL="0" indent="0" algn="just">
              <a:buNone/>
            </a:pPr>
            <a:r>
              <a:rPr lang="tr-TR" sz="2400" dirty="0"/>
              <a:t>Elektronik ortamda güvenli elektronik imza ile imzalanan belgelerin paraf bilgileri üst veride yer aldığı için ayrıca bir paraf nüshası hazırlanmasına gerek kalmamıştır. Böylelikle sistem performansı artmış, uygulama ve imza süreçleri hızlanmıştır. Bunun yanında veri boyutunun küçülmesiyle veri saklama ve yedekleme ünitesi maliyetleri azalmıştır.</a:t>
            </a:r>
          </a:p>
        </p:txBody>
      </p:sp>
    </p:spTree>
    <p:extLst>
      <p:ext uri="{BB962C8B-B14F-4D97-AF65-F5344CB8AC3E}">
        <p14:creationId xmlns:p14="http://schemas.microsoft.com/office/powerpoint/2010/main" val="2859593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3. BELGENİN ŞEKLİ ÖZELLİKLERİ</a:t>
            </a:r>
            <a:endParaRPr lang="x-none" sz="4000" dirty="0">
              <a:solidFill>
                <a:srgbClr val="FFFFFF"/>
              </a:solidFill>
              <a:latin typeface="Hurme Geometric Sans 1" panose="020B0500020000000000" pitchFamily="34" charset="77"/>
            </a:endParaRPr>
          </a:p>
        </p:txBody>
      </p:sp>
      <p:sp>
        <p:nvSpPr>
          <p:cNvPr id="5" name="İçerik Yer Tutucusu 4">
            <a:extLst>
              <a:ext uri="{FF2B5EF4-FFF2-40B4-BE49-F238E27FC236}">
                <a16:creationId xmlns:a16="http://schemas.microsoft.com/office/drawing/2014/main" id="{FEA1BFC4-749A-4694-B224-4E2F251A3A01}"/>
              </a:ext>
            </a:extLst>
          </p:cNvPr>
          <p:cNvSpPr>
            <a:spLocks noGrp="1"/>
          </p:cNvSpPr>
          <p:nvPr>
            <p:ph idx="1"/>
          </p:nvPr>
        </p:nvSpPr>
        <p:spPr/>
        <p:txBody>
          <a:bodyPr/>
          <a:lstStyle/>
          <a:p>
            <a:pPr marL="0" indent="0">
              <a:buNone/>
            </a:pPr>
            <a:endParaRPr lang="tr-TR" dirty="0"/>
          </a:p>
          <a:p>
            <a:pPr marL="0" indent="0" algn="just">
              <a:buNone/>
            </a:pPr>
            <a:endParaRPr lang="tr-TR" dirty="0"/>
          </a:p>
          <a:p>
            <a:pPr marL="0" indent="0" algn="just">
              <a:buNone/>
            </a:pPr>
            <a:r>
              <a:rPr lang="tr-TR" dirty="0"/>
              <a:t>Zorunlu hallerde veya olağanüstü durumlarda fiziksel ortamlarda hazırlanacak belgelerin ekleri için tasarrufu sağlamak amacıyla kağıdın her iki yüzü de kullanılmalıdır. Ancak belgeyi oluşturan idare, özel durumlar sebebiyle ( Makama sunulması ) kağıdın tek yüzünü de kullanabilmelidir.</a:t>
            </a:r>
          </a:p>
        </p:txBody>
      </p:sp>
    </p:spTree>
    <p:extLst>
      <p:ext uri="{BB962C8B-B14F-4D97-AF65-F5344CB8AC3E}">
        <p14:creationId xmlns:p14="http://schemas.microsoft.com/office/powerpoint/2010/main" val="2965944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4.YAZI TİPİ VE HARF BÜYÜKLÜĞÜ</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825624"/>
            <a:ext cx="10515600" cy="4677725"/>
          </a:xfrm>
        </p:spPr>
        <p:txBody>
          <a:bodyPr>
            <a:normAutofit fontScale="92500"/>
          </a:bodyPr>
          <a:lstStyle/>
          <a:p>
            <a:pPr marL="0" indent="0" algn="just">
              <a:buNone/>
            </a:pPr>
            <a:r>
              <a:rPr lang="tr-TR" dirty="0" smtClean="0"/>
              <a:t>Belgenin </a:t>
            </a:r>
            <a:r>
              <a:rPr lang="tr-TR" dirty="0"/>
              <a:t>başlık, sayı, konu, tarih ve muhatap gibi kısımlarının yazı tipi ve harf boyutu, metin kısmının yazı tipi ve harf boyutuyla aynı olmalıdır. </a:t>
            </a:r>
          </a:p>
          <a:p>
            <a:pPr marL="0" indent="0" algn="just">
              <a:buNone/>
            </a:pPr>
            <a:r>
              <a:rPr lang="tr-TR" dirty="0"/>
              <a:t>Belgenin metin kısmında </a:t>
            </a:r>
            <a:r>
              <a:rPr lang="tr-TR" b="1" dirty="0"/>
              <a:t>Times New Roman </a:t>
            </a:r>
            <a:r>
              <a:rPr lang="tr-TR" dirty="0"/>
              <a:t>(</a:t>
            </a:r>
            <a:r>
              <a:rPr lang="tr-TR" b="1" dirty="0"/>
              <a:t>12 punto</a:t>
            </a:r>
            <a:r>
              <a:rPr lang="tr-TR" dirty="0"/>
              <a:t>) veya </a:t>
            </a:r>
            <a:r>
              <a:rPr lang="tr-TR" b="1" dirty="0" err="1"/>
              <a:t>Arial</a:t>
            </a:r>
            <a:r>
              <a:rPr lang="tr-TR" dirty="0"/>
              <a:t> (</a:t>
            </a:r>
            <a:r>
              <a:rPr lang="tr-TR" b="1" dirty="0"/>
              <a:t>11 punto</a:t>
            </a:r>
            <a:r>
              <a:rPr lang="tr-TR" dirty="0"/>
              <a:t>) yazı tipi olması gerekmektedir. Gerekli hallerde harf büyüklüğü </a:t>
            </a:r>
            <a:r>
              <a:rPr lang="tr-TR" b="1" dirty="0"/>
              <a:t>9</a:t>
            </a:r>
            <a:r>
              <a:rPr lang="tr-TR" dirty="0"/>
              <a:t> puntoya kadar düşürülebilmektedir.</a:t>
            </a:r>
          </a:p>
          <a:p>
            <a:pPr marL="0" indent="0" algn="just">
              <a:buNone/>
            </a:pPr>
            <a:r>
              <a:rPr lang="tr-TR" dirty="0"/>
              <a:t>Belgenin imza bölümünün, ek ve dağıtım kısımlarının yazı tipi ve boyutu, metin alanındaki yazı tipi ve boyutuyla aynı olmalıdır. İstisnai olarak iletişim bilgileri alanında harf büyüklüğü 8 puntoya kadar düşürülebilmektedir. </a:t>
            </a:r>
          </a:p>
        </p:txBody>
      </p:sp>
    </p:spTree>
    <p:extLst>
      <p:ext uri="{BB962C8B-B14F-4D97-AF65-F5344CB8AC3E}">
        <p14:creationId xmlns:p14="http://schemas.microsoft.com/office/powerpoint/2010/main" val="2848974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4.YAZI TİPİ VE HARF BÜYÜKLÜĞÜ</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825625"/>
            <a:ext cx="10515600" cy="4549538"/>
          </a:xfrm>
        </p:spPr>
        <p:txBody>
          <a:bodyPr>
            <a:normAutofit lnSpcReduction="10000"/>
          </a:bodyPr>
          <a:lstStyle/>
          <a:p>
            <a:pPr algn="just"/>
            <a:endParaRPr lang="tr-TR" dirty="0"/>
          </a:p>
          <a:p>
            <a:pPr marL="0" indent="0" algn="just">
              <a:buNone/>
            </a:pPr>
            <a:r>
              <a:rPr lang="tr-TR" dirty="0"/>
              <a:t>Belgelerin metin bölümündeki harf boyutu düşürüldüğünde, yazı alanında yer alan </a:t>
            </a:r>
            <a:r>
              <a:rPr lang="tr-TR" dirty="0" err="1" smtClean="0"/>
              <a:t>başlık,konu</a:t>
            </a:r>
            <a:r>
              <a:rPr lang="tr-TR" dirty="0"/>
              <a:t>, sayı vb. bilgileri de aynı harf boyutuna düşürülmelidir.</a:t>
            </a:r>
          </a:p>
          <a:p>
            <a:pPr marL="0" indent="0" algn="just">
              <a:buNone/>
            </a:pPr>
            <a:r>
              <a:rPr lang="tr-TR" dirty="0"/>
              <a:t>Belgenin iletişim bilgilerindeki harf boyutu, yazı alanı için belirlenen harf boyutundan küçük olabilmektedir. Örneğin; metin, başlık, konu, sayı, imza vb. alanlardaki harf boyutu 10 punto olarak kullanıldığında iletişim bilgilerindeki harf boyutu 8 punto olarak kullanılabilmektedir.</a:t>
            </a:r>
          </a:p>
        </p:txBody>
      </p:sp>
    </p:spTree>
    <p:extLst>
      <p:ext uri="{BB962C8B-B14F-4D97-AF65-F5344CB8AC3E}">
        <p14:creationId xmlns:p14="http://schemas.microsoft.com/office/powerpoint/2010/main" val="3117534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5. YAZI ALANI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825625"/>
            <a:ext cx="10515600" cy="4549538"/>
          </a:xfrm>
        </p:spPr>
        <p:txBody>
          <a:bodyPr>
            <a:normAutofit fontScale="92500" lnSpcReduction="10000"/>
          </a:bodyPr>
          <a:lstStyle/>
          <a:p>
            <a:pPr marL="0" indent="0">
              <a:buNone/>
            </a:pPr>
            <a:endParaRPr lang="tr-TR" dirty="0"/>
          </a:p>
          <a:p>
            <a:pPr marL="0" indent="0" algn="just">
              <a:buNone/>
            </a:pPr>
            <a:r>
              <a:rPr lang="tr-TR" dirty="0"/>
              <a:t>Fiziksel ortamda oluşturulan belgelerde dosyalama işlemi yapmak ve sayfa kenarlarının yıpranmasını önlemek amacıyla bırakılan kenar boşlukları 2,5 cm’ den; üst, sol ve sağ kenar için 1,5 cm’ ye indirilmiştir. Bu değişiklikle 2. sayfaya taşan belgelerin tek sayfada görüntülenmesi ve tasarruf sağlanması amaçlanmıştır. </a:t>
            </a:r>
          </a:p>
          <a:p>
            <a:pPr marL="0" indent="0" algn="just">
              <a:buNone/>
            </a:pPr>
            <a:r>
              <a:rPr lang="tr-TR" dirty="0"/>
              <a:t>Belgenin alt kısmındaki kullanım alanının artırılması amacıyla kenar boşluğu belirtilmemiştir. Sayfa alt kenarından da azami olarak 0,5 cm boşluk bırakılması uygun olacaktır.</a:t>
            </a:r>
          </a:p>
        </p:txBody>
      </p:sp>
    </p:spTree>
    <p:extLst>
      <p:ext uri="{BB962C8B-B14F-4D97-AF65-F5344CB8AC3E}">
        <p14:creationId xmlns:p14="http://schemas.microsoft.com/office/powerpoint/2010/main" val="3361311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6. KURUMSAL LOGO KULLANIMI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825625"/>
            <a:ext cx="10809718" cy="4370076"/>
          </a:xfrm>
        </p:spPr>
        <p:txBody>
          <a:bodyPr>
            <a:normAutofit/>
          </a:bodyPr>
          <a:lstStyle/>
          <a:p>
            <a:r>
              <a:rPr lang="tr-TR" b="1" dirty="0"/>
              <a:t>6.1. Tek Logo Kullanımı</a:t>
            </a:r>
          </a:p>
          <a:p>
            <a:pPr marL="0" indent="0">
              <a:buNone/>
            </a:pPr>
            <a:r>
              <a:rPr lang="tr-TR" sz="1800" dirty="0"/>
              <a:t>Belgenin en üst orta kısmında logo kullanılması halinde sayfanın üst kenarı ile logo arasında </a:t>
            </a:r>
            <a:r>
              <a:rPr lang="tr-TR" sz="1800" b="1" dirty="0"/>
              <a:t>0,5 cm </a:t>
            </a:r>
            <a:r>
              <a:rPr lang="tr-TR" sz="1800" dirty="0"/>
              <a:t>boşluk bırakılması gerekmektedir. </a:t>
            </a:r>
          </a:p>
          <a:p>
            <a:pPr marL="0" indent="0">
              <a:buNone/>
            </a:pPr>
            <a:r>
              <a:rPr lang="tr-TR" sz="1800" b="1" dirty="0"/>
              <a:t>Belgenin Üst Orta Kısmında Tek Logo Kullanım Örneği:</a:t>
            </a:r>
          </a:p>
          <a:p>
            <a:pPr lvl="1"/>
            <a:endParaRPr lang="tr-TR" b="1" dirty="0"/>
          </a:p>
          <a:p>
            <a:pPr lvl="1"/>
            <a:endParaRPr lang="tr-TR" dirty="0"/>
          </a:p>
        </p:txBody>
      </p:sp>
      <p:pic>
        <p:nvPicPr>
          <p:cNvPr id="3" name="Resim 2"/>
          <p:cNvPicPr>
            <a:picLocks noChangeAspect="1"/>
          </p:cNvPicPr>
          <p:nvPr/>
        </p:nvPicPr>
        <p:blipFill>
          <a:blip r:embed="rId2"/>
          <a:stretch>
            <a:fillRect/>
          </a:stretch>
        </p:blipFill>
        <p:spPr>
          <a:xfrm>
            <a:off x="838200" y="3247402"/>
            <a:ext cx="10148132" cy="2589376"/>
          </a:xfrm>
          <a:prstGeom prst="rect">
            <a:avLst/>
          </a:prstGeom>
        </p:spPr>
      </p:pic>
    </p:spTree>
    <p:extLst>
      <p:ext uri="{BB962C8B-B14F-4D97-AF65-F5344CB8AC3E}">
        <p14:creationId xmlns:p14="http://schemas.microsoft.com/office/powerpoint/2010/main" val="666964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6. KURUMSAL LOGO KULLANIMI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825625"/>
            <a:ext cx="10809718" cy="4224798"/>
          </a:xfrm>
        </p:spPr>
        <p:txBody>
          <a:bodyPr>
            <a:normAutofit/>
          </a:bodyPr>
          <a:lstStyle/>
          <a:p>
            <a:r>
              <a:rPr lang="tr-TR" b="1" dirty="0"/>
              <a:t>6.1. Tek Logo Kullanımı</a:t>
            </a:r>
          </a:p>
          <a:p>
            <a:pPr marL="0" indent="0" algn="just">
              <a:buNone/>
            </a:pPr>
            <a:r>
              <a:rPr lang="tr-TR" sz="1800" dirty="0"/>
              <a:t>Tek logonun solda kullanıldığı durumlarda sayfanın üst kenarı ile başlık arasında </a:t>
            </a:r>
            <a:r>
              <a:rPr lang="tr-TR" sz="1800" b="1" dirty="0"/>
              <a:t>1,5 cm </a:t>
            </a:r>
            <a:r>
              <a:rPr lang="tr-TR" sz="1800" dirty="0"/>
              <a:t>boşluk bırakılması gerekmektedir. Sayfanın üst kenarı ile logo arasında </a:t>
            </a:r>
            <a:r>
              <a:rPr lang="tr-TR" sz="1800" b="1" dirty="0"/>
              <a:t>0,5 cm </a:t>
            </a:r>
            <a:r>
              <a:rPr lang="tr-TR" sz="1800" dirty="0"/>
              <a:t>boşluk ve sol kısım ile logo arasında </a:t>
            </a:r>
            <a:r>
              <a:rPr lang="tr-TR" sz="1800" b="1" dirty="0"/>
              <a:t>1,5 cm </a:t>
            </a:r>
            <a:r>
              <a:rPr lang="tr-TR" sz="1800" dirty="0"/>
              <a:t>boşluk bırakılması gerekmektedir.</a:t>
            </a:r>
          </a:p>
          <a:p>
            <a:pPr marL="0" indent="0">
              <a:buNone/>
            </a:pPr>
            <a:r>
              <a:rPr lang="tr-TR" sz="1800" b="1" dirty="0"/>
              <a:t>Belgenin Üst Sol Kısmında Tek Logo Kullanım Örneği:</a:t>
            </a:r>
          </a:p>
          <a:p>
            <a:pPr marL="0" indent="0">
              <a:buNone/>
            </a:pPr>
            <a:endParaRPr lang="tr-TR" b="1" dirty="0"/>
          </a:p>
          <a:p>
            <a:pPr lvl="1"/>
            <a:endParaRPr lang="tr-TR" dirty="0"/>
          </a:p>
        </p:txBody>
      </p:sp>
      <p:pic>
        <p:nvPicPr>
          <p:cNvPr id="4" name="Resim 3"/>
          <p:cNvPicPr>
            <a:picLocks noChangeAspect="1"/>
          </p:cNvPicPr>
          <p:nvPr/>
        </p:nvPicPr>
        <p:blipFill>
          <a:blip r:embed="rId2"/>
          <a:stretch>
            <a:fillRect/>
          </a:stretch>
        </p:blipFill>
        <p:spPr>
          <a:xfrm>
            <a:off x="838200" y="3720612"/>
            <a:ext cx="10138801" cy="1799972"/>
          </a:xfrm>
          <a:prstGeom prst="rect">
            <a:avLst/>
          </a:prstGeom>
        </p:spPr>
      </p:pic>
    </p:spTree>
    <p:extLst>
      <p:ext uri="{BB962C8B-B14F-4D97-AF65-F5344CB8AC3E}">
        <p14:creationId xmlns:p14="http://schemas.microsoft.com/office/powerpoint/2010/main" val="2155812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6. KURUMSAL LOGO KULLANIMI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r>
              <a:rPr lang="tr-TR" b="1" dirty="0"/>
              <a:t>6.2. Çift Logo Kullanımı</a:t>
            </a:r>
          </a:p>
          <a:p>
            <a:pPr marL="0" indent="0" algn="just">
              <a:buNone/>
            </a:pPr>
            <a:r>
              <a:rPr lang="tr-TR" sz="1800" dirty="0"/>
              <a:t>Belgenin alt ve üst kısmında ikiden fazla logo kullanıldığı durumlarda belge alanının daraldığı ve belge görüntüsünün karmaşıklaştığı gözlemlenmektedir. Bu sebeple belgelerde ikiden fazla logo kullanılmamalıdır. Logoya sadece belgenin üst kısmında yer verilmelidir. İki logo kullanılması durumunda hiyerarşi yönünden üst idareye ait olan logonun solda, diğer idareye ait logonun sağda yer alması gerekmektedir. Ayrıca idareye ait logo ile herhangi bir kavram veya etkinliğe ait bir logo kullanılmak istendiğinde idare logosu solda diğer logo ise sağda kullanılmalıdır. </a:t>
            </a:r>
          </a:p>
          <a:p>
            <a:pPr marL="0" indent="0">
              <a:buNone/>
            </a:pPr>
            <a:r>
              <a:rPr lang="tr-TR" sz="1800" b="1" dirty="0"/>
              <a:t>Çift Logo Kullanımı Örneği: </a:t>
            </a:r>
          </a:p>
          <a:p>
            <a:pPr marL="0" indent="0">
              <a:buNone/>
            </a:pPr>
            <a:endParaRPr lang="tr-TR" b="1" dirty="0"/>
          </a:p>
          <a:p>
            <a:pPr lvl="1"/>
            <a:endParaRPr lang="tr-TR" dirty="0"/>
          </a:p>
        </p:txBody>
      </p:sp>
      <p:pic>
        <p:nvPicPr>
          <p:cNvPr id="3" name="Resim 2"/>
          <p:cNvPicPr>
            <a:picLocks noChangeAspect="1"/>
          </p:cNvPicPr>
          <p:nvPr/>
        </p:nvPicPr>
        <p:blipFill>
          <a:blip r:embed="rId2"/>
          <a:stretch>
            <a:fillRect/>
          </a:stretch>
        </p:blipFill>
        <p:spPr>
          <a:xfrm>
            <a:off x="907490" y="4503634"/>
            <a:ext cx="10824167" cy="1905711"/>
          </a:xfrm>
          <a:prstGeom prst="rect">
            <a:avLst/>
          </a:prstGeom>
        </p:spPr>
      </p:pic>
    </p:spTree>
    <p:extLst>
      <p:ext uri="{BB962C8B-B14F-4D97-AF65-F5344CB8AC3E}">
        <p14:creationId xmlns:p14="http://schemas.microsoft.com/office/powerpoint/2010/main" val="1617741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6. KURUMSAL LOGO KULLANIMI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r>
              <a:rPr lang="tr-TR" b="1" dirty="0"/>
              <a:t>6.2. Çift Logo Kullanımı</a:t>
            </a:r>
          </a:p>
          <a:p>
            <a:pPr marL="0" indent="0">
              <a:buNone/>
            </a:pPr>
            <a:endParaRPr lang="tr-TR" b="1" dirty="0"/>
          </a:p>
          <a:p>
            <a:pPr lvl="1"/>
            <a:endParaRPr lang="tr-TR" dirty="0"/>
          </a:p>
        </p:txBody>
      </p:sp>
      <p:pic>
        <p:nvPicPr>
          <p:cNvPr id="4" name="Resim 3"/>
          <p:cNvPicPr>
            <a:picLocks noChangeAspect="1"/>
          </p:cNvPicPr>
          <p:nvPr/>
        </p:nvPicPr>
        <p:blipFill>
          <a:blip r:embed="rId2"/>
          <a:stretch>
            <a:fillRect/>
          </a:stretch>
        </p:blipFill>
        <p:spPr>
          <a:xfrm>
            <a:off x="632389" y="2051646"/>
            <a:ext cx="10417323" cy="2013593"/>
          </a:xfrm>
          <a:prstGeom prst="rect">
            <a:avLst/>
          </a:prstGeom>
        </p:spPr>
      </p:pic>
      <p:pic>
        <p:nvPicPr>
          <p:cNvPr id="5" name="Resim 4"/>
          <p:cNvPicPr>
            <a:picLocks noChangeAspect="1"/>
          </p:cNvPicPr>
          <p:nvPr/>
        </p:nvPicPr>
        <p:blipFill>
          <a:blip r:embed="rId3"/>
          <a:stretch>
            <a:fillRect/>
          </a:stretch>
        </p:blipFill>
        <p:spPr>
          <a:xfrm>
            <a:off x="632389" y="4420886"/>
            <a:ext cx="10425409" cy="2081467"/>
          </a:xfrm>
          <a:prstGeom prst="rect">
            <a:avLst/>
          </a:prstGeom>
        </p:spPr>
      </p:pic>
    </p:spTree>
    <p:extLst>
      <p:ext uri="{BB962C8B-B14F-4D97-AF65-F5344CB8AC3E}">
        <p14:creationId xmlns:p14="http://schemas.microsoft.com/office/powerpoint/2010/main" val="300626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6. KURUMSAL LOGO KULLANIMI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r>
              <a:rPr lang="tr-TR" b="1" dirty="0"/>
              <a:t>6.3. Belgede Logonun Yanlış Kullanımı</a:t>
            </a:r>
          </a:p>
          <a:p>
            <a:pPr marL="0" indent="0" algn="just">
              <a:buNone/>
            </a:pPr>
            <a:r>
              <a:rPr lang="tr-TR" dirty="0"/>
              <a:t>Belgenin üst kısmında, tek veya iki farklı logo kullanımı dışında belgenin herhangi bir yerinde logo kullanılmamalıdır. Özellikle iletişim bilgileri alanında logo kullanılmamalıdır.</a:t>
            </a:r>
          </a:p>
          <a:p>
            <a:endParaRPr lang="tr-TR" b="1" dirty="0"/>
          </a:p>
        </p:txBody>
      </p:sp>
      <p:pic>
        <p:nvPicPr>
          <p:cNvPr id="3" name="Resim 2"/>
          <p:cNvPicPr>
            <a:picLocks noChangeAspect="1"/>
          </p:cNvPicPr>
          <p:nvPr/>
        </p:nvPicPr>
        <p:blipFill>
          <a:blip r:embed="rId2"/>
          <a:stretch>
            <a:fillRect/>
          </a:stretch>
        </p:blipFill>
        <p:spPr>
          <a:xfrm>
            <a:off x="1119498" y="3861270"/>
            <a:ext cx="10460053" cy="2090400"/>
          </a:xfrm>
          <a:prstGeom prst="rect">
            <a:avLst/>
          </a:prstGeom>
        </p:spPr>
      </p:pic>
    </p:spTree>
    <p:extLst>
      <p:ext uri="{BB962C8B-B14F-4D97-AF65-F5344CB8AC3E}">
        <p14:creationId xmlns:p14="http://schemas.microsoft.com/office/powerpoint/2010/main" val="2166342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lnSpcReduction="10000"/>
          </a:bodyPr>
          <a:lstStyle/>
          <a:p>
            <a:pPr marL="0" indent="0">
              <a:buNone/>
            </a:pPr>
            <a:endParaRPr lang="tr-TR" b="1" dirty="0"/>
          </a:p>
          <a:p>
            <a:pPr marL="457200" lvl="1" indent="0" algn="just">
              <a:buNone/>
            </a:pPr>
            <a:endParaRPr lang="tr-TR" dirty="0"/>
          </a:p>
          <a:p>
            <a:pPr marL="457200" lvl="1" indent="0" algn="just">
              <a:buNone/>
            </a:pPr>
            <a:r>
              <a:rPr lang="tr-TR" dirty="0"/>
              <a:t>Başlık kısmında idare ve birim isimleri kuruluş kanunu veya Cumhurbaşkanlığı Kararnamesi'nde belirtilen şekliyle yazılmalıdır. Başlık bilgisinde üçüncü veya dördüncü satırda yer alacak birim bilgileri yazışma sürecinin hızlanmasını sağlamaktadır. Belgenin başlık alanı en fazla 4 satır olacak şekilde düzenlenebilmektedir. </a:t>
            </a:r>
          </a:p>
          <a:p>
            <a:pPr marL="457200" lvl="1" indent="0" algn="just">
              <a:buNone/>
            </a:pPr>
            <a:r>
              <a:rPr lang="tr-TR" dirty="0"/>
              <a:t>Bölge teşkilatlarınca yapılan yazışmalarda bölge teşkilatına bağlı birim adlarının başlık bilgisinde kullanılmak istenmesi durumunda, bakanlık bilgisi veya bölge teşkilatına bağlı müdürlük bilgisinin çıkarılmasıyla </a:t>
            </a:r>
            <a:r>
              <a:rPr lang="tr-TR"/>
              <a:t>başlık alanı 4 </a:t>
            </a:r>
            <a:r>
              <a:rPr lang="tr-TR" dirty="0"/>
              <a:t>satır olacak şekilde düzenlenebilmektedir.</a:t>
            </a:r>
          </a:p>
        </p:txBody>
      </p:sp>
    </p:spTree>
    <p:extLst>
      <p:ext uri="{BB962C8B-B14F-4D97-AF65-F5344CB8AC3E}">
        <p14:creationId xmlns:p14="http://schemas.microsoft.com/office/powerpoint/2010/main" val="378506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pPr marL="0" indent="0">
              <a:buNone/>
            </a:pPr>
            <a:endParaRPr lang="tr-TR" b="1" dirty="0"/>
          </a:p>
          <a:p>
            <a:pPr marL="0" indent="0">
              <a:buNone/>
            </a:pPr>
            <a:endParaRPr lang="tr-TR" b="1" dirty="0"/>
          </a:p>
          <a:p>
            <a:pPr algn="just"/>
            <a:r>
              <a:rPr lang="tr-TR" b="1" dirty="0"/>
              <a:t>7.1. Merkezî Teşkilat Başlıkları</a:t>
            </a:r>
          </a:p>
          <a:p>
            <a:pPr marL="0" indent="0" algn="just">
              <a:buNone/>
            </a:pPr>
            <a:r>
              <a:rPr lang="tr-TR" dirty="0"/>
              <a:t>.İlk satırda T.C. ibaresi kullanılmalıdır. </a:t>
            </a:r>
          </a:p>
          <a:p>
            <a:pPr marL="0" indent="0" algn="just">
              <a:buNone/>
            </a:pPr>
            <a:r>
              <a:rPr lang="tr-TR" dirty="0"/>
              <a:t>.İkinci satırda yer alan idare adının tamamı büyük harflerle yazılmalıdır. </a:t>
            </a:r>
          </a:p>
          <a:p>
            <a:pPr marL="0" indent="0" algn="just">
              <a:buNone/>
            </a:pPr>
            <a:r>
              <a:rPr lang="tr-TR" dirty="0"/>
              <a:t>.Üçüncü satırda yer alan birim adının ilk harfleri büyük diğer harfleri küçük yazılmalıdır.</a:t>
            </a:r>
            <a:endParaRPr lang="tr-TR" b="1" dirty="0"/>
          </a:p>
        </p:txBody>
      </p:sp>
    </p:spTree>
    <p:extLst>
      <p:ext uri="{BB962C8B-B14F-4D97-AF65-F5344CB8AC3E}">
        <p14:creationId xmlns:p14="http://schemas.microsoft.com/office/powerpoint/2010/main" val="3875280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pPr marL="0" indent="0">
              <a:buNone/>
            </a:pPr>
            <a:r>
              <a:rPr lang="tr-TR" b="1" dirty="0"/>
              <a:t>7.1. Merkezî Teşkilat Başlıkları</a:t>
            </a:r>
          </a:p>
          <a:p>
            <a:pPr marL="0" indent="0">
              <a:buNone/>
            </a:pPr>
            <a:endParaRPr lang="tr-TR" b="1" dirty="0"/>
          </a:p>
          <a:p>
            <a:pPr marL="0" indent="0" algn="just">
              <a:buNone/>
            </a:pPr>
            <a:r>
              <a:rPr lang="tr-TR" dirty="0"/>
              <a:t>. Merkezî Teşkilat Başlık Örneği:</a:t>
            </a:r>
          </a:p>
          <a:p>
            <a:pPr marL="0" indent="0" algn="ctr">
              <a:buNone/>
            </a:pPr>
            <a:r>
              <a:rPr lang="tr-TR" dirty="0">
                <a:solidFill>
                  <a:schemeClr val="bg2">
                    <a:lumMod val="25000"/>
                  </a:schemeClr>
                </a:solidFill>
              </a:rPr>
              <a:t>T.C.</a:t>
            </a:r>
          </a:p>
          <a:p>
            <a:pPr marL="0" indent="0" algn="ctr">
              <a:buNone/>
            </a:pPr>
            <a:r>
              <a:rPr lang="tr-TR" dirty="0">
                <a:solidFill>
                  <a:schemeClr val="bg2">
                    <a:lumMod val="25000"/>
                  </a:schemeClr>
                </a:solidFill>
              </a:rPr>
              <a:t>CUMHURBAŞKANLIĞI GENEL SEKRETERLİĞİ</a:t>
            </a:r>
          </a:p>
          <a:p>
            <a:pPr marL="0" indent="0" algn="ctr">
              <a:buNone/>
            </a:pPr>
            <a:r>
              <a:rPr lang="tr-TR" dirty="0">
                <a:solidFill>
                  <a:schemeClr val="bg2">
                    <a:lumMod val="25000"/>
                  </a:schemeClr>
                </a:solidFill>
              </a:rPr>
              <a:t> Destek ve Mali Hizmetler Genel Müdürlüğü</a:t>
            </a:r>
          </a:p>
          <a:p>
            <a:pPr marL="0" indent="0" algn="ctr">
              <a:buNone/>
            </a:pPr>
            <a:endParaRPr lang="tr-TR" dirty="0">
              <a:solidFill>
                <a:schemeClr val="bg2">
                  <a:lumMod val="25000"/>
                </a:schemeClr>
              </a:solidFill>
            </a:endParaRPr>
          </a:p>
          <a:p>
            <a:pPr marL="0" indent="0" algn="ctr">
              <a:buNone/>
            </a:pPr>
            <a:r>
              <a:rPr lang="tr-TR" dirty="0">
                <a:solidFill>
                  <a:schemeClr val="bg2">
                    <a:lumMod val="25000"/>
                  </a:schemeClr>
                </a:solidFill>
              </a:rPr>
              <a:t>T.C. </a:t>
            </a:r>
          </a:p>
          <a:p>
            <a:pPr marL="0" indent="0" algn="ctr">
              <a:buNone/>
            </a:pPr>
            <a:r>
              <a:rPr lang="tr-TR" dirty="0">
                <a:solidFill>
                  <a:schemeClr val="bg2">
                    <a:lumMod val="25000"/>
                  </a:schemeClr>
                </a:solidFill>
              </a:rPr>
              <a:t>CUMHURBAŞKANI YARDIMCISI</a:t>
            </a:r>
            <a:r>
              <a:rPr lang="tr-TR" dirty="0">
                <a:solidFill>
                  <a:schemeClr val="bg2">
                    <a:lumMod val="50000"/>
                  </a:schemeClr>
                </a:solidFill>
              </a:rPr>
              <a:t> </a:t>
            </a:r>
          </a:p>
        </p:txBody>
      </p:sp>
    </p:spTree>
    <p:extLst>
      <p:ext uri="{BB962C8B-B14F-4D97-AF65-F5344CB8AC3E}">
        <p14:creationId xmlns:p14="http://schemas.microsoft.com/office/powerpoint/2010/main" val="3946480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fontScale="85000" lnSpcReduction="20000"/>
          </a:bodyPr>
          <a:lstStyle/>
          <a:p>
            <a:pPr marL="0" indent="0">
              <a:buNone/>
            </a:pPr>
            <a:r>
              <a:rPr lang="tr-TR" b="1" dirty="0"/>
              <a:t>7.2. Bağlı ve İlgili İdare Başlıkları </a:t>
            </a:r>
            <a:endParaRPr lang="tr-TR" dirty="0"/>
          </a:p>
          <a:p>
            <a:pPr algn="just"/>
            <a:r>
              <a:rPr lang="tr-TR" dirty="0"/>
              <a:t>İlk satırda T.C. ibaresi kullanılmalıdır.</a:t>
            </a:r>
          </a:p>
          <a:p>
            <a:pPr algn="just"/>
            <a:endParaRPr lang="tr-TR" dirty="0"/>
          </a:p>
          <a:p>
            <a:pPr algn="just"/>
            <a:r>
              <a:rPr lang="tr-TR" dirty="0"/>
              <a:t>İkinci satırda bağlı veya ilgili olunan idarenin adının tamamı büyük harflerle yazılmalıdır.</a:t>
            </a:r>
          </a:p>
          <a:p>
            <a:pPr algn="just"/>
            <a:endParaRPr lang="tr-TR" dirty="0"/>
          </a:p>
          <a:p>
            <a:pPr algn="just"/>
            <a:r>
              <a:rPr lang="tr-TR" dirty="0"/>
              <a:t>Üçüncü satırda bağlı ya da ilgili idarenin adı kuruluş kanununda veya Cumhurbaşkanlığı Kararnamesi’nde yer alan şekliyle yazılmalıdır.</a:t>
            </a:r>
          </a:p>
          <a:p>
            <a:pPr algn="just"/>
            <a:endParaRPr lang="tr-TR" dirty="0"/>
          </a:p>
          <a:p>
            <a:pPr algn="just"/>
            <a:r>
              <a:rPr lang="tr-TR" dirty="0"/>
              <a:t>Dördüncü satırda bağlı ya da ilgili idarenin kuruluş kanununda veya Cumhurbaşkanlığı Kararnamesi’nde yer alan birim adları kullanılmalı, daha alt birim adlarına yer verilmemelidir</a:t>
            </a:r>
          </a:p>
          <a:p>
            <a:pPr marL="0" indent="0" algn="just">
              <a:buNone/>
            </a:pPr>
            <a:r>
              <a:rPr lang="tr-TR" dirty="0"/>
              <a:t> </a:t>
            </a:r>
            <a:endParaRPr lang="tr-TR" dirty="0">
              <a:solidFill>
                <a:schemeClr val="bg2">
                  <a:lumMod val="50000"/>
                </a:schemeClr>
              </a:solidFill>
            </a:endParaRPr>
          </a:p>
        </p:txBody>
      </p:sp>
    </p:spTree>
    <p:extLst>
      <p:ext uri="{BB962C8B-B14F-4D97-AF65-F5344CB8AC3E}">
        <p14:creationId xmlns:p14="http://schemas.microsoft.com/office/powerpoint/2010/main" val="4085391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lnSpcReduction="10000"/>
          </a:bodyPr>
          <a:lstStyle/>
          <a:p>
            <a:pPr marL="0" indent="0">
              <a:buNone/>
            </a:pPr>
            <a:r>
              <a:rPr lang="tr-TR" b="1" dirty="0"/>
              <a:t>7.2. Bağlı ve İlgili İdare Başlıkları </a:t>
            </a:r>
            <a:endParaRPr lang="tr-TR" dirty="0"/>
          </a:p>
          <a:p>
            <a:pPr marL="0" indent="0" algn="just">
              <a:buNone/>
            </a:pPr>
            <a:r>
              <a:rPr lang="tr-TR" b="1" dirty="0"/>
              <a:t>.Bağlı İdare Başlık Örneği:</a:t>
            </a:r>
          </a:p>
          <a:p>
            <a:pPr marL="0" indent="0" algn="ctr">
              <a:buNone/>
            </a:pPr>
            <a:r>
              <a:rPr lang="tr-TR" dirty="0">
                <a:solidFill>
                  <a:schemeClr val="bg2">
                    <a:lumMod val="10000"/>
                  </a:schemeClr>
                </a:solidFill>
              </a:rPr>
              <a:t>T.C. </a:t>
            </a:r>
          </a:p>
          <a:p>
            <a:pPr marL="0" indent="0" algn="ctr">
              <a:buNone/>
            </a:pPr>
            <a:r>
              <a:rPr lang="tr-TR" dirty="0">
                <a:solidFill>
                  <a:schemeClr val="bg2">
                    <a:lumMod val="10000"/>
                  </a:schemeClr>
                </a:solidFill>
              </a:rPr>
              <a:t>CUMHURBAŞKANLIĞI</a:t>
            </a:r>
          </a:p>
          <a:p>
            <a:pPr marL="0" indent="0" algn="ctr">
              <a:buNone/>
            </a:pPr>
            <a:r>
              <a:rPr lang="tr-TR" dirty="0">
                <a:solidFill>
                  <a:schemeClr val="bg2">
                    <a:lumMod val="10000"/>
                  </a:schemeClr>
                </a:solidFill>
              </a:rPr>
              <a:t> Milli Saraylar İdaresi Başkanlığı</a:t>
            </a:r>
          </a:p>
          <a:p>
            <a:pPr marL="0" indent="0" algn="ctr">
              <a:buNone/>
            </a:pPr>
            <a:endParaRPr lang="tr-TR" dirty="0">
              <a:solidFill>
                <a:schemeClr val="bg2">
                  <a:lumMod val="10000"/>
                </a:schemeClr>
              </a:solidFill>
            </a:endParaRPr>
          </a:p>
          <a:p>
            <a:pPr marL="0" indent="0" algn="ctr">
              <a:buNone/>
            </a:pPr>
            <a:r>
              <a:rPr lang="tr-TR" dirty="0">
                <a:solidFill>
                  <a:schemeClr val="bg2">
                    <a:lumMod val="10000"/>
                  </a:schemeClr>
                </a:solidFill>
              </a:rPr>
              <a:t>T.C. </a:t>
            </a:r>
          </a:p>
          <a:p>
            <a:pPr marL="0" indent="0" algn="ctr">
              <a:buNone/>
            </a:pPr>
            <a:r>
              <a:rPr lang="tr-TR" dirty="0">
                <a:solidFill>
                  <a:schemeClr val="bg2">
                    <a:lumMod val="10000"/>
                  </a:schemeClr>
                </a:solidFill>
              </a:rPr>
              <a:t>CUMHURBAŞKANLIĞI </a:t>
            </a:r>
          </a:p>
          <a:p>
            <a:pPr marL="0" indent="0" algn="ctr">
              <a:buNone/>
            </a:pPr>
            <a:r>
              <a:rPr lang="tr-TR" dirty="0">
                <a:solidFill>
                  <a:schemeClr val="bg2">
                    <a:lumMod val="10000"/>
                  </a:schemeClr>
                </a:solidFill>
              </a:rPr>
              <a:t>Strateji ve Bütçe Başkanlığı </a:t>
            </a:r>
          </a:p>
          <a:p>
            <a:pPr marL="0" indent="0" algn="ctr">
              <a:buNone/>
            </a:pPr>
            <a:r>
              <a:rPr lang="tr-TR" dirty="0">
                <a:solidFill>
                  <a:schemeClr val="bg2">
                    <a:lumMod val="10000"/>
                  </a:schemeClr>
                </a:solidFill>
              </a:rPr>
              <a:t>Yönetim Hizmetleri Genel Müdürlüğü</a:t>
            </a:r>
          </a:p>
        </p:txBody>
      </p:sp>
    </p:spTree>
    <p:extLst>
      <p:ext uri="{BB962C8B-B14F-4D97-AF65-F5344CB8AC3E}">
        <p14:creationId xmlns:p14="http://schemas.microsoft.com/office/powerpoint/2010/main" val="4248599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pPr marL="0" indent="0">
              <a:buNone/>
            </a:pPr>
            <a:r>
              <a:rPr lang="tr-TR" b="1" dirty="0"/>
              <a:t>7.2. Bağlı ve İlgili İdare Başlıkları </a:t>
            </a:r>
            <a:endParaRPr lang="tr-TR" dirty="0"/>
          </a:p>
          <a:p>
            <a:pPr marL="0" indent="0" algn="just">
              <a:buNone/>
            </a:pPr>
            <a:r>
              <a:rPr lang="tr-TR" b="1" dirty="0"/>
              <a:t>.İlgili İdare Başlık Örneği:</a:t>
            </a:r>
            <a:endParaRPr lang="tr-TR" dirty="0"/>
          </a:p>
          <a:p>
            <a:pPr marL="0" indent="0" algn="ctr">
              <a:buNone/>
            </a:pPr>
            <a:r>
              <a:rPr lang="tr-TR" dirty="0">
                <a:solidFill>
                  <a:schemeClr val="tx1">
                    <a:lumMod val="75000"/>
                    <a:lumOff val="25000"/>
                  </a:schemeClr>
                </a:solidFill>
              </a:rPr>
              <a:t>T.C. </a:t>
            </a:r>
          </a:p>
          <a:p>
            <a:pPr marL="0" indent="0" algn="ctr">
              <a:buNone/>
            </a:pPr>
            <a:r>
              <a:rPr lang="tr-TR" dirty="0">
                <a:solidFill>
                  <a:schemeClr val="tx1">
                    <a:lumMod val="75000"/>
                    <a:lumOff val="25000"/>
                  </a:schemeClr>
                </a:solidFill>
              </a:rPr>
              <a:t>HAZİNE VE MALİYE BAKANLIĞI </a:t>
            </a:r>
          </a:p>
          <a:p>
            <a:pPr marL="0" indent="0" algn="ctr">
              <a:buNone/>
            </a:pPr>
            <a:r>
              <a:rPr lang="tr-TR" dirty="0">
                <a:solidFill>
                  <a:schemeClr val="tx1">
                    <a:lumMod val="75000"/>
                    <a:lumOff val="25000"/>
                  </a:schemeClr>
                </a:solidFill>
              </a:rPr>
              <a:t>Devlet Malzeme Ofisi Genel Müdürlüğü </a:t>
            </a:r>
          </a:p>
          <a:p>
            <a:pPr marL="0" indent="0" algn="ctr">
              <a:buNone/>
            </a:pPr>
            <a:r>
              <a:rPr lang="tr-TR" dirty="0">
                <a:solidFill>
                  <a:schemeClr val="tx1">
                    <a:lumMod val="75000"/>
                    <a:lumOff val="25000"/>
                  </a:schemeClr>
                </a:solidFill>
              </a:rPr>
              <a:t>Strateji Geliştirme Daire Başkanlığı</a:t>
            </a:r>
          </a:p>
          <a:p>
            <a:pPr marL="0" indent="0" algn="ctr">
              <a:buNone/>
            </a:pPr>
            <a:r>
              <a:rPr lang="tr-TR" dirty="0">
                <a:solidFill>
                  <a:schemeClr val="tx1">
                    <a:lumMod val="75000"/>
                    <a:lumOff val="25000"/>
                  </a:schemeClr>
                </a:solidFill>
              </a:rPr>
              <a:t>T.C. </a:t>
            </a:r>
          </a:p>
          <a:p>
            <a:pPr marL="0" indent="0" algn="ctr">
              <a:buNone/>
            </a:pPr>
            <a:r>
              <a:rPr lang="tr-TR" dirty="0">
                <a:solidFill>
                  <a:schemeClr val="tx1">
                    <a:lumMod val="75000"/>
                    <a:lumOff val="25000"/>
                  </a:schemeClr>
                </a:solidFill>
              </a:rPr>
              <a:t>TİCARET BAKANLIĞI </a:t>
            </a:r>
          </a:p>
          <a:p>
            <a:pPr marL="0" indent="0" algn="ctr">
              <a:buNone/>
            </a:pPr>
            <a:r>
              <a:rPr lang="tr-TR" dirty="0">
                <a:solidFill>
                  <a:schemeClr val="tx1">
                    <a:lumMod val="75000"/>
                    <a:lumOff val="25000"/>
                  </a:schemeClr>
                </a:solidFill>
              </a:rPr>
              <a:t>Helal Akreditasyon Kurumu Başkanlığı</a:t>
            </a:r>
          </a:p>
        </p:txBody>
      </p:sp>
    </p:spTree>
    <p:extLst>
      <p:ext uri="{BB962C8B-B14F-4D97-AF65-F5344CB8AC3E}">
        <p14:creationId xmlns:p14="http://schemas.microsoft.com/office/powerpoint/2010/main" val="1424578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lnSpcReduction="10000"/>
          </a:bodyPr>
          <a:lstStyle/>
          <a:p>
            <a:pPr marL="0" indent="0">
              <a:buNone/>
            </a:pPr>
            <a:r>
              <a:rPr lang="tr-TR" b="1" dirty="0"/>
              <a:t>7.3. İlişkili İdare Başlıkları</a:t>
            </a:r>
            <a:endParaRPr lang="tr-TR" dirty="0"/>
          </a:p>
          <a:p>
            <a:endParaRPr lang="tr-TR" dirty="0"/>
          </a:p>
          <a:p>
            <a:pPr algn="just"/>
            <a:r>
              <a:rPr lang="tr-TR" dirty="0"/>
              <a:t>İlk satırda T.C. ibaresi kullanılmalıdır.</a:t>
            </a:r>
          </a:p>
          <a:p>
            <a:pPr marL="0" indent="0" algn="just">
              <a:buNone/>
            </a:pPr>
            <a:endParaRPr lang="tr-TR" dirty="0"/>
          </a:p>
          <a:p>
            <a:pPr algn="just"/>
            <a:r>
              <a:rPr lang="tr-TR" dirty="0"/>
              <a:t>İkinci satırda ilişkili idarenin adının tamamı büyük harflerle yazılmalıdır.</a:t>
            </a:r>
          </a:p>
          <a:p>
            <a:pPr marL="0" indent="0" algn="just">
              <a:buNone/>
            </a:pPr>
            <a:endParaRPr lang="tr-TR" dirty="0"/>
          </a:p>
          <a:p>
            <a:pPr algn="just"/>
            <a:r>
              <a:rPr lang="tr-TR" dirty="0"/>
              <a:t>Üçüncü satırda ilişkili idarenin kuruluş kanununda veya Cumhurbaşkanlığı Kararnamesi’ </a:t>
            </a:r>
            <a:r>
              <a:rPr lang="tr-TR" dirty="0" err="1"/>
              <a:t>nde</a:t>
            </a:r>
            <a:r>
              <a:rPr lang="tr-TR" dirty="0"/>
              <a:t> yer alan birim adları kullanılmalı, daha alt birim isimlerine yer verilmemelidir. </a:t>
            </a:r>
          </a:p>
          <a:p>
            <a:pPr marL="0" indent="0" algn="just">
              <a:buNone/>
            </a:pPr>
            <a:endParaRPr lang="tr-TR" dirty="0"/>
          </a:p>
        </p:txBody>
      </p:sp>
    </p:spTree>
    <p:extLst>
      <p:ext uri="{BB962C8B-B14F-4D97-AF65-F5344CB8AC3E}">
        <p14:creationId xmlns:p14="http://schemas.microsoft.com/office/powerpoint/2010/main" val="2967545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lnSpcReduction="10000"/>
          </a:bodyPr>
          <a:lstStyle/>
          <a:p>
            <a:pPr marL="0" indent="0">
              <a:buNone/>
            </a:pPr>
            <a:r>
              <a:rPr lang="tr-TR" b="1" dirty="0"/>
              <a:t>7.3. İlişkili İdare Başlıkları</a:t>
            </a:r>
          </a:p>
          <a:p>
            <a:pPr marL="0" indent="0">
              <a:buNone/>
            </a:pPr>
            <a:endParaRPr lang="tr-TR" b="1" dirty="0"/>
          </a:p>
          <a:p>
            <a:r>
              <a:rPr lang="tr-TR" b="1" dirty="0"/>
              <a:t>İlişkili İdare Başlık Örneği:</a:t>
            </a:r>
          </a:p>
          <a:p>
            <a:pPr marL="0" indent="0" algn="ctr">
              <a:buNone/>
            </a:pPr>
            <a:r>
              <a:rPr lang="tr-TR" dirty="0"/>
              <a:t>T.C. </a:t>
            </a:r>
          </a:p>
          <a:p>
            <a:pPr marL="0" indent="0" algn="ctr">
              <a:buNone/>
            </a:pPr>
            <a:r>
              <a:rPr lang="tr-TR" dirty="0"/>
              <a:t>REKABET KURUMU BAŞKANLIĞI </a:t>
            </a:r>
          </a:p>
          <a:p>
            <a:pPr marL="0" indent="0" algn="ctr">
              <a:buNone/>
            </a:pPr>
            <a:r>
              <a:rPr lang="tr-TR" dirty="0"/>
              <a:t>Kararlar Dairesi Başkanlığı</a:t>
            </a:r>
          </a:p>
          <a:p>
            <a:pPr marL="0" indent="0">
              <a:buNone/>
            </a:pPr>
            <a:r>
              <a:rPr lang="tr-TR" b="1" dirty="0"/>
              <a:t>.Taşra Teşkilatı İl İdaresi Başlık Örneği:</a:t>
            </a:r>
          </a:p>
          <a:p>
            <a:pPr marL="0" indent="0" algn="ctr">
              <a:buNone/>
            </a:pPr>
            <a:r>
              <a:rPr lang="tr-TR" dirty="0"/>
              <a:t>T.C.</a:t>
            </a:r>
          </a:p>
          <a:p>
            <a:pPr marL="0" indent="0" algn="ctr">
              <a:buNone/>
            </a:pPr>
            <a:r>
              <a:rPr lang="tr-TR" dirty="0"/>
              <a:t>ERZURUM VALİLİĞİ </a:t>
            </a:r>
          </a:p>
          <a:p>
            <a:pPr marL="0" indent="0" algn="ctr">
              <a:buNone/>
            </a:pPr>
            <a:r>
              <a:rPr lang="tr-TR" dirty="0"/>
              <a:t>İl Emniyet Müdürlüğü</a:t>
            </a:r>
          </a:p>
          <a:p>
            <a:pPr marL="0" indent="0">
              <a:buNone/>
            </a:pPr>
            <a:endParaRPr lang="tr-TR" dirty="0"/>
          </a:p>
        </p:txBody>
      </p:sp>
    </p:spTree>
    <p:extLst>
      <p:ext uri="{BB962C8B-B14F-4D97-AF65-F5344CB8AC3E}">
        <p14:creationId xmlns:p14="http://schemas.microsoft.com/office/powerpoint/2010/main" val="2078274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lnSpcReduction="10000"/>
          </a:bodyPr>
          <a:lstStyle/>
          <a:p>
            <a:pPr marL="0" indent="0">
              <a:buNone/>
            </a:pPr>
            <a:r>
              <a:rPr lang="tr-TR" b="1" dirty="0"/>
              <a:t>7.3. İlişkili İdare Başlıkları</a:t>
            </a:r>
          </a:p>
          <a:p>
            <a:pPr marL="0" indent="0">
              <a:buNone/>
            </a:pPr>
            <a:endParaRPr lang="tr-TR" b="1" dirty="0"/>
          </a:p>
          <a:p>
            <a:r>
              <a:rPr lang="tr-TR" b="1" dirty="0"/>
              <a:t>Taşra Teşkilatı İlçe İdaresi Başlık Örneği </a:t>
            </a:r>
          </a:p>
          <a:p>
            <a:pPr marL="0" indent="0" algn="ctr">
              <a:buNone/>
            </a:pPr>
            <a:r>
              <a:rPr lang="tr-TR" dirty="0"/>
              <a:t>T.C. </a:t>
            </a:r>
          </a:p>
          <a:p>
            <a:pPr marL="0" indent="0" algn="ctr">
              <a:buNone/>
            </a:pPr>
            <a:r>
              <a:rPr lang="tr-TR" dirty="0"/>
              <a:t>FATSA KAYMAKAMLIĞI</a:t>
            </a:r>
          </a:p>
          <a:p>
            <a:pPr marL="0" indent="0" algn="ctr">
              <a:buNone/>
            </a:pPr>
            <a:r>
              <a:rPr lang="tr-TR" dirty="0"/>
              <a:t>İlçe Sağlık Müdürlüğü</a:t>
            </a:r>
          </a:p>
          <a:p>
            <a:pPr marL="0" indent="0">
              <a:buNone/>
            </a:pPr>
            <a:r>
              <a:rPr lang="tr-TR" b="1" dirty="0"/>
              <a:t>.Yerinden Yönetim İdaresi Başlık Örneği:</a:t>
            </a:r>
          </a:p>
          <a:p>
            <a:pPr marL="0" indent="0" algn="ctr">
              <a:buNone/>
            </a:pPr>
            <a:r>
              <a:rPr lang="tr-TR" dirty="0"/>
              <a:t>T.C.</a:t>
            </a:r>
          </a:p>
          <a:p>
            <a:pPr marL="0" indent="0" algn="ctr">
              <a:buNone/>
            </a:pPr>
            <a:r>
              <a:rPr lang="tr-TR" dirty="0"/>
              <a:t>SİVAS BELEDİYE BAŞKANLIĞI</a:t>
            </a:r>
          </a:p>
          <a:p>
            <a:pPr marL="0" indent="0" algn="ctr">
              <a:buNone/>
            </a:pPr>
            <a:r>
              <a:rPr lang="tr-TR" dirty="0"/>
              <a:t>Park ve Bahçeler Müdürlüğü</a:t>
            </a:r>
          </a:p>
          <a:p>
            <a:pPr marL="0" indent="0">
              <a:buNone/>
            </a:pPr>
            <a:endParaRPr lang="tr-TR" dirty="0"/>
          </a:p>
        </p:txBody>
      </p:sp>
    </p:spTree>
    <p:extLst>
      <p:ext uri="{BB962C8B-B14F-4D97-AF65-F5344CB8AC3E}">
        <p14:creationId xmlns:p14="http://schemas.microsoft.com/office/powerpoint/2010/main" val="2929733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fontScale="77500" lnSpcReduction="20000"/>
          </a:bodyPr>
          <a:lstStyle/>
          <a:p>
            <a:pPr marL="0" indent="0">
              <a:buNone/>
            </a:pPr>
            <a:r>
              <a:rPr lang="tr-TR" b="1" dirty="0"/>
              <a:t>7.3. İlişkili İdare Başlıkları</a:t>
            </a:r>
          </a:p>
          <a:p>
            <a:pPr marL="0" indent="0">
              <a:buNone/>
            </a:pPr>
            <a:endParaRPr lang="tr-TR" b="1" dirty="0"/>
          </a:p>
          <a:p>
            <a:r>
              <a:rPr lang="tr-TR" b="1" dirty="0"/>
              <a:t>Bölge Teşkilatı Başlık Örneği </a:t>
            </a:r>
          </a:p>
          <a:p>
            <a:pPr marL="0" indent="0" algn="ctr">
              <a:buNone/>
            </a:pPr>
            <a:r>
              <a:rPr lang="tr-TR" dirty="0"/>
              <a:t>T.C. </a:t>
            </a:r>
          </a:p>
          <a:p>
            <a:pPr marL="0" indent="0" algn="ctr">
              <a:buNone/>
            </a:pPr>
            <a:r>
              <a:rPr lang="tr-TR" dirty="0"/>
              <a:t>KARAYOLLARI GENEL MÜDÜRLÜĞÜ</a:t>
            </a:r>
          </a:p>
          <a:p>
            <a:pPr marL="0" indent="0" algn="ctr">
              <a:buNone/>
            </a:pPr>
            <a:r>
              <a:rPr lang="tr-TR" dirty="0"/>
              <a:t>14. Bölge Müdürlüğü</a:t>
            </a:r>
          </a:p>
          <a:p>
            <a:pPr marL="0" indent="0" algn="ctr">
              <a:buNone/>
            </a:pPr>
            <a:r>
              <a:rPr lang="tr-TR" dirty="0"/>
              <a:t>14. Şube Şefliği(Balıkesir)</a:t>
            </a:r>
          </a:p>
          <a:p>
            <a:pPr marL="0" indent="0">
              <a:buNone/>
            </a:pPr>
            <a:endParaRPr lang="tr-TR" b="1" dirty="0"/>
          </a:p>
          <a:p>
            <a:pPr marL="0" indent="0">
              <a:buNone/>
            </a:pPr>
            <a:r>
              <a:rPr lang="tr-TR" b="1" dirty="0"/>
              <a:t>.Doğrudan Merkezi Teşkilata Bağlı Taşra Teşkilatı Başlık Örneği:</a:t>
            </a:r>
          </a:p>
          <a:p>
            <a:pPr marL="0" indent="0" algn="ctr">
              <a:buNone/>
            </a:pPr>
            <a:r>
              <a:rPr lang="tr-TR" dirty="0"/>
              <a:t>T.C.</a:t>
            </a:r>
          </a:p>
          <a:p>
            <a:pPr marL="0" indent="0" algn="ctr">
              <a:buNone/>
            </a:pPr>
            <a:r>
              <a:rPr lang="tr-TR" dirty="0"/>
              <a:t>GELİR İDARESİ BAŞKANLIĞI</a:t>
            </a:r>
          </a:p>
          <a:p>
            <a:pPr marL="0" indent="0" algn="ctr">
              <a:buNone/>
            </a:pPr>
            <a:r>
              <a:rPr lang="tr-TR" dirty="0"/>
              <a:t>Diyarbakır Vergi Dairesi Başkanlığı</a:t>
            </a:r>
          </a:p>
          <a:p>
            <a:pPr marL="0" indent="0" algn="ctr">
              <a:buNone/>
            </a:pPr>
            <a:r>
              <a:rPr lang="tr-TR" dirty="0"/>
              <a:t>Gökalp Vergi Dairesi Müdürlüğü</a:t>
            </a:r>
          </a:p>
          <a:p>
            <a:pPr marL="0" indent="0">
              <a:buNone/>
            </a:pPr>
            <a:endParaRPr lang="tr-TR" dirty="0"/>
          </a:p>
        </p:txBody>
      </p:sp>
    </p:spTree>
    <p:extLst>
      <p:ext uri="{BB962C8B-B14F-4D97-AF65-F5344CB8AC3E}">
        <p14:creationId xmlns:p14="http://schemas.microsoft.com/office/powerpoint/2010/main" val="601365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pPr marL="0" indent="0">
              <a:buNone/>
            </a:pPr>
            <a:endParaRPr lang="tr-TR" b="1" dirty="0"/>
          </a:p>
          <a:p>
            <a:pPr marL="0" indent="0">
              <a:buNone/>
            </a:pPr>
            <a:r>
              <a:rPr lang="tr-TR" b="1" dirty="0"/>
              <a:t>7.4. Bölge Teşkilatına Bağlı Birimlerin </a:t>
            </a:r>
            <a:r>
              <a:rPr lang="tr-TR" b="1" dirty="0" smtClean="0"/>
              <a:t>Başlıkları</a:t>
            </a:r>
            <a:endParaRPr lang="tr-TR" dirty="0"/>
          </a:p>
          <a:p>
            <a:pPr marL="0" indent="0" algn="just">
              <a:buNone/>
            </a:pPr>
            <a:r>
              <a:rPr lang="tr-TR" dirty="0"/>
              <a:t>Belge başlık bilgileri en fazla 4 satır olarak düzenlenmelidir. Bağlı veya ilgili idarelere doğrudan bağlı olan bölge veya taşra teşkilatının başlık bilgisinde belgenin sahibi olan birim adının yer almasının gerektiği durumlarda; 5. satır ihtiyacı olduğunda bakanlık, 6. satır ihtiyacı olduğunda ise bakanlık ile birlikte bağlı olunan müdürlük bilgisine yer verilmeyerek, başlık bilgisi 4 satırda ifade edilmelidir.</a:t>
            </a:r>
            <a:endParaRPr lang="tr-TR" b="1" dirty="0"/>
          </a:p>
        </p:txBody>
      </p:sp>
    </p:spTree>
    <p:extLst>
      <p:ext uri="{BB962C8B-B14F-4D97-AF65-F5344CB8AC3E}">
        <p14:creationId xmlns:p14="http://schemas.microsoft.com/office/powerpoint/2010/main" val="3195572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7. BAŞLIK</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pPr marL="0" indent="0">
              <a:buNone/>
            </a:pPr>
            <a:r>
              <a:rPr lang="tr-TR" b="1" dirty="0"/>
              <a:t>7.5. Başlığın Yanlış Kullanımı</a:t>
            </a:r>
          </a:p>
          <a:p>
            <a:pPr marL="0" indent="0">
              <a:buNone/>
            </a:pPr>
            <a:r>
              <a:rPr lang="tr-TR" b="1" u="sng" dirty="0"/>
              <a:t>Yanlış Kullanım</a:t>
            </a:r>
          </a:p>
          <a:p>
            <a:pPr marL="0" indent="0" algn="ctr">
              <a:buNone/>
            </a:pPr>
            <a:r>
              <a:rPr lang="tr-TR" dirty="0"/>
              <a:t>T.C. </a:t>
            </a:r>
          </a:p>
          <a:p>
            <a:pPr marL="0" indent="0" algn="ctr">
              <a:buNone/>
            </a:pPr>
            <a:r>
              <a:rPr lang="tr-TR" dirty="0"/>
              <a:t>PERSONEL GENEL MÜDÜRLÜĞÜ</a:t>
            </a:r>
          </a:p>
          <a:p>
            <a:pPr marL="0" indent="0">
              <a:buNone/>
            </a:pPr>
            <a:r>
              <a:rPr lang="tr-TR" b="1" u="sng" dirty="0"/>
              <a:t>Doğru Kullanım</a:t>
            </a:r>
          </a:p>
          <a:p>
            <a:pPr marL="0" indent="0" algn="ctr">
              <a:buNone/>
            </a:pPr>
            <a:r>
              <a:rPr lang="tr-TR" dirty="0"/>
              <a:t>T.C. </a:t>
            </a:r>
          </a:p>
          <a:p>
            <a:pPr marL="0" indent="0" algn="ctr">
              <a:buNone/>
            </a:pPr>
            <a:r>
              <a:rPr lang="tr-TR" dirty="0"/>
              <a:t>SAĞLIK BAKANLIĞI</a:t>
            </a:r>
          </a:p>
          <a:p>
            <a:pPr marL="0" indent="0" algn="ctr">
              <a:buNone/>
            </a:pPr>
            <a:r>
              <a:rPr lang="tr-TR" dirty="0"/>
              <a:t>Personel Genel Müdürlüğü</a:t>
            </a:r>
          </a:p>
        </p:txBody>
      </p:sp>
      <p:sp>
        <p:nvSpPr>
          <p:cNvPr id="3" name="Oval 2"/>
          <p:cNvSpPr/>
          <p:nvPr/>
        </p:nvSpPr>
        <p:spPr>
          <a:xfrm>
            <a:off x="8562886" y="2820113"/>
            <a:ext cx="3629110" cy="33414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İdarelerde aynı isimli birimler olabileceğinden merkezî teşkilat içinde yer alan birimler bağlı bulundukları idare ile birlikte yazılmalıdır</a:t>
            </a:r>
          </a:p>
        </p:txBody>
      </p:sp>
    </p:spTree>
    <p:extLst>
      <p:ext uri="{BB962C8B-B14F-4D97-AF65-F5344CB8AC3E}">
        <p14:creationId xmlns:p14="http://schemas.microsoft.com/office/powerpoint/2010/main" val="2863734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8. SAYI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fontScale="92500" lnSpcReduction="20000"/>
          </a:bodyPr>
          <a:lstStyle/>
          <a:p>
            <a:pPr marL="0" indent="0" algn="just">
              <a:buNone/>
            </a:pPr>
            <a:endParaRPr lang="tr-TR" dirty="0"/>
          </a:p>
          <a:p>
            <a:pPr marL="0" indent="0" algn="just">
              <a:buNone/>
            </a:pPr>
            <a:r>
              <a:rPr lang="tr-TR" dirty="0"/>
              <a:t>Yönetmelik ile zorunlu hâller veya olağanüstü durumlar dışında hazırlanan tüm belgelerin elektronik ortamda üretilmesi, gönderilmesi ve saklanması zorunlu hale getirilmiştir. Bu sebeple belgenin elektronik ortamda, zorunlu hâl kapsamında veya olağanüstü durumda hazırlandığını belirtmek amacıyla “belgenin hazırlanma sürecini" ifade eden “E” “Z” “O” harflerinden uygun olanı sayı alanının başında yer almalıdır. </a:t>
            </a:r>
          </a:p>
          <a:p>
            <a:pPr marL="0" indent="0" algn="just">
              <a:buNone/>
            </a:pPr>
            <a:r>
              <a:rPr lang="tr-TR" dirty="0"/>
              <a:t>Belgenin hazırlanma süreci-DETSİS kodu-standart dosya planı kodu belge kayıt numarası sıralamasından oluşan sayı bölümünün, elektronik ortamda güvenli elektronik imza ile imzalanan belge üzerinde yer alabilmesi için belgenin hazırlandığı anda sayı verilmesine yönelik düzenleme yapılmıştır. 	</a:t>
            </a:r>
          </a:p>
          <a:p>
            <a:endParaRPr lang="tr-TR" dirty="0"/>
          </a:p>
          <a:p>
            <a:pPr marL="0" indent="0" algn="ctr">
              <a:buNone/>
            </a:pPr>
            <a:endParaRPr lang="tr-TR" dirty="0"/>
          </a:p>
          <a:p>
            <a:pPr marL="0" indent="0" algn="ctr">
              <a:buNone/>
            </a:pPr>
            <a:endParaRPr lang="tr-TR" dirty="0"/>
          </a:p>
        </p:txBody>
      </p:sp>
    </p:spTree>
    <p:extLst>
      <p:ext uri="{BB962C8B-B14F-4D97-AF65-F5344CB8AC3E}">
        <p14:creationId xmlns:p14="http://schemas.microsoft.com/office/powerpoint/2010/main" val="2581238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8. SAYI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pPr marL="0" indent="0" algn="just">
              <a:buNone/>
            </a:pPr>
            <a:r>
              <a:rPr lang="tr-TR" dirty="0"/>
              <a:t> 	</a:t>
            </a:r>
          </a:p>
          <a:p>
            <a:endParaRPr lang="tr-TR" dirty="0"/>
          </a:p>
          <a:p>
            <a:pPr marL="0" indent="0" algn="ctr">
              <a:buNone/>
            </a:pPr>
            <a:endParaRPr lang="tr-TR" dirty="0"/>
          </a:p>
          <a:p>
            <a:pPr marL="0" indent="0" algn="ctr">
              <a:buNone/>
            </a:pPr>
            <a:endParaRPr lang="tr-TR" dirty="0"/>
          </a:p>
        </p:txBody>
      </p:sp>
      <p:pic>
        <p:nvPicPr>
          <p:cNvPr id="3" name="Resim 2"/>
          <p:cNvPicPr>
            <a:picLocks noChangeAspect="1"/>
          </p:cNvPicPr>
          <p:nvPr/>
        </p:nvPicPr>
        <p:blipFill>
          <a:blip r:embed="rId2"/>
          <a:stretch>
            <a:fillRect/>
          </a:stretch>
        </p:blipFill>
        <p:spPr>
          <a:xfrm>
            <a:off x="136733" y="1692066"/>
            <a:ext cx="11827379" cy="5084749"/>
          </a:xfrm>
          <a:prstGeom prst="rect">
            <a:avLst/>
          </a:prstGeom>
        </p:spPr>
      </p:pic>
    </p:spTree>
    <p:extLst>
      <p:ext uri="{BB962C8B-B14F-4D97-AF65-F5344CB8AC3E}">
        <p14:creationId xmlns:p14="http://schemas.microsoft.com/office/powerpoint/2010/main" val="263293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8. SAYI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fontScale="77500" lnSpcReduction="20000"/>
          </a:bodyPr>
          <a:lstStyle/>
          <a:p>
            <a:pPr marL="0" indent="0" algn="just">
              <a:buNone/>
            </a:pPr>
            <a:r>
              <a:rPr lang="tr-TR" b="1" dirty="0"/>
              <a:t>8.1. Belge Sayısı Oluşturma</a:t>
            </a:r>
          </a:p>
          <a:p>
            <a:pPr marL="0" indent="0" algn="just">
              <a:buNone/>
            </a:pPr>
            <a:r>
              <a:rPr lang="tr-TR" dirty="0"/>
              <a:t>EBYS veya kurumsal belge kayıt sistemi içinde her bir belgenin hazırlanma sürecine göre kayıt numarası eşsiz olmalıdır. Elektronik ortamda, EBYS tarafından belge hazırlanırken sayı verilmesi gerekmektedir. Elektronik ortamda iptal olan sayı bilgisi bir daha kullanılmamak üzere belgeye dönüşmeyen doküman ile birlikte kurumsal EBYS veri tabanında tutulmalıdır. </a:t>
            </a:r>
          </a:p>
          <a:p>
            <a:pPr marL="0" indent="0" algn="just">
              <a:buNone/>
            </a:pPr>
            <a:r>
              <a:rPr lang="tr-TR" dirty="0"/>
              <a:t>Her belgenin eşsiz bir numarası olmalı ve tarihten bağımsız olarak EBYS’de veya kurumsal belge kayıt sisteminde aynı sayıyla kaydedilmiş tek bir belge bulunmalıdır. Her yılın başında numaratörlerin sıfırlanmadan kullanılması ile sayının eşsiz olması sağlanmış olacaktır. </a:t>
            </a:r>
          </a:p>
          <a:p>
            <a:pPr marL="0" indent="0" algn="just">
              <a:buNone/>
            </a:pPr>
            <a:r>
              <a:rPr lang="tr-TR" dirty="0"/>
              <a:t>Belge kayıt numarasının başında, herhangi bir amaçla rakam harici bir ifade kullanılmamalıdır. İdareler merkez ve taşra teşkilatı birimleriyle birlikte tek numaratör kullanmalıdır. Böylelikle aynı idare içinde sayının eşsiz olması ile belge yönetimi açısından merkezi bir yapı sağlanmış olacaktır. Bu kapsamda, idarelerin olur veya idarelerine özgü yazı türlerine ayrı ayrı numaratör oluşturmaları uygun olmayacaktır.</a:t>
            </a:r>
          </a:p>
          <a:p>
            <a:pPr marL="0" indent="0" algn="just">
              <a:buNone/>
            </a:pPr>
            <a:endParaRPr lang="tr-TR" dirty="0"/>
          </a:p>
          <a:p>
            <a:pPr marL="0" indent="0" algn="ctr">
              <a:buNone/>
            </a:pPr>
            <a:endParaRPr lang="tr-TR" dirty="0"/>
          </a:p>
        </p:txBody>
      </p:sp>
    </p:spTree>
    <p:extLst>
      <p:ext uri="{BB962C8B-B14F-4D97-AF65-F5344CB8AC3E}">
        <p14:creationId xmlns:p14="http://schemas.microsoft.com/office/powerpoint/2010/main" val="2417310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8. SAYI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fontScale="85000" lnSpcReduction="20000"/>
          </a:bodyPr>
          <a:lstStyle/>
          <a:p>
            <a:pPr marL="0" indent="0" algn="just">
              <a:buNone/>
            </a:pPr>
            <a:endParaRPr lang="tr-TR" b="1" dirty="0"/>
          </a:p>
          <a:p>
            <a:pPr marL="0" indent="0" algn="just">
              <a:buNone/>
            </a:pPr>
            <a:r>
              <a:rPr lang="tr-TR" b="1" dirty="0"/>
              <a:t>8.2. Zorunlu Hâllerde veya Olağanüstü Durumlarda Belgeye Sayı Verilmesi</a:t>
            </a:r>
          </a:p>
          <a:p>
            <a:pPr marL="0" indent="0" algn="just">
              <a:buNone/>
            </a:pPr>
            <a:r>
              <a:rPr lang="tr-TR" dirty="0"/>
              <a:t>Zorunlu hâllerde hazırlanan belgelerde kayıt numarası, belge imzalandıktan sonra EBYS veya kurumsal belge kayıt sisteminden alınarak belge üzerine yazılmalıdır ( Z-43807551-150-1987 ). </a:t>
            </a:r>
          </a:p>
          <a:p>
            <a:pPr marL="0" indent="0" algn="just">
              <a:buNone/>
            </a:pPr>
            <a:r>
              <a:rPr lang="tr-TR" dirty="0"/>
              <a:t>Zorunlu hâllerde hazırlanan belgeler ile elektronik ortamda hazırlanan belgeler için EBYS üzerinde aynı numaratör üzerinden kayıt numarası alınmalıdır. Olağanüstü durumlarda belgelere sayı verilmek istenildiğinde yetkili birim tarafından kurumsal belge kayıt sisteminden kayıt numarası verilmelidir. </a:t>
            </a:r>
          </a:p>
          <a:p>
            <a:pPr marL="0" indent="0" algn="just">
              <a:buNone/>
            </a:pPr>
            <a:r>
              <a:rPr lang="tr-TR" dirty="0"/>
              <a:t>EBYS’ ye erişim sağlandığında belge ve üst veri bilgileri EBYS’ ye kaydedilmelidir. Olağanüstü durumlarda hazırlanan belgeler için kayıt numarası alırken asgari aşağıdaki bilgiler olmalıdır:</a:t>
            </a:r>
          </a:p>
        </p:txBody>
      </p:sp>
    </p:spTree>
    <p:extLst>
      <p:ext uri="{BB962C8B-B14F-4D97-AF65-F5344CB8AC3E}">
        <p14:creationId xmlns:p14="http://schemas.microsoft.com/office/powerpoint/2010/main" val="2099520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8. SAYI</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a:bodyPr>
          <a:lstStyle/>
          <a:p>
            <a:pPr marL="0" indent="0" algn="just">
              <a:buNone/>
            </a:pPr>
            <a:r>
              <a:rPr lang="tr-TR" b="1" dirty="0"/>
              <a:t>8.2. Zorunlu Hâllerde veya Olağanüstü Durumlarda Belgeye Sayı Verilmesi</a:t>
            </a:r>
          </a:p>
          <a:p>
            <a:pPr marL="0" indent="0" algn="just">
              <a:buNone/>
            </a:pPr>
            <a:endParaRPr lang="tr-TR" b="1" dirty="0"/>
          </a:p>
        </p:txBody>
      </p:sp>
      <p:graphicFrame>
        <p:nvGraphicFramePr>
          <p:cNvPr id="3" name="Tablo 2"/>
          <p:cNvGraphicFramePr>
            <a:graphicFrameLocks noGrp="1"/>
          </p:cNvGraphicFramePr>
          <p:nvPr>
            <p:extLst>
              <p:ext uri="{D42A27DB-BD31-4B8C-83A1-F6EECF244321}">
                <p14:modId xmlns:p14="http://schemas.microsoft.com/office/powerpoint/2010/main" val="2963065320"/>
              </p:ext>
            </p:extLst>
          </p:nvPr>
        </p:nvGraphicFramePr>
        <p:xfrm>
          <a:off x="1151782" y="2976325"/>
          <a:ext cx="9812471" cy="2398980"/>
        </p:xfrm>
        <a:graphic>
          <a:graphicData uri="http://schemas.openxmlformats.org/drawingml/2006/table">
            <a:tbl>
              <a:tblPr firstRow="1" bandRow="1">
                <a:tableStyleId>{5C22544A-7EE6-4342-B048-85BDC9FD1C3A}</a:tableStyleId>
              </a:tblPr>
              <a:tblGrid>
                <a:gridCol w="1590478">
                  <a:extLst>
                    <a:ext uri="{9D8B030D-6E8A-4147-A177-3AD203B41FA5}">
                      <a16:colId xmlns:a16="http://schemas.microsoft.com/office/drawing/2014/main" val="20000"/>
                    </a:ext>
                  </a:extLst>
                </a:gridCol>
                <a:gridCol w="3308000">
                  <a:extLst>
                    <a:ext uri="{9D8B030D-6E8A-4147-A177-3AD203B41FA5}">
                      <a16:colId xmlns:a16="http://schemas.microsoft.com/office/drawing/2014/main" val="20001"/>
                    </a:ext>
                  </a:extLst>
                </a:gridCol>
                <a:gridCol w="1588538">
                  <a:extLst>
                    <a:ext uri="{9D8B030D-6E8A-4147-A177-3AD203B41FA5}">
                      <a16:colId xmlns:a16="http://schemas.microsoft.com/office/drawing/2014/main" val="20002"/>
                    </a:ext>
                  </a:extLst>
                </a:gridCol>
                <a:gridCol w="1362961">
                  <a:extLst>
                    <a:ext uri="{9D8B030D-6E8A-4147-A177-3AD203B41FA5}">
                      <a16:colId xmlns:a16="http://schemas.microsoft.com/office/drawing/2014/main" val="20003"/>
                    </a:ext>
                  </a:extLst>
                </a:gridCol>
                <a:gridCol w="1962494">
                  <a:extLst>
                    <a:ext uri="{9D8B030D-6E8A-4147-A177-3AD203B41FA5}">
                      <a16:colId xmlns:a16="http://schemas.microsoft.com/office/drawing/2014/main" val="20004"/>
                    </a:ext>
                  </a:extLst>
                </a:gridCol>
              </a:tblGrid>
              <a:tr h="1220941">
                <a:tc>
                  <a:txBody>
                    <a:bodyPr/>
                    <a:lstStyle/>
                    <a:p>
                      <a:r>
                        <a:rPr lang="tr-TR" dirty="0"/>
                        <a:t>BELGE KAYIT NUMARASI</a:t>
                      </a:r>
                    </a:p>
                  </a:txBody>
                  <a:tcPr/>
                </a:tc>
                <a:tc>
                  <a:txBody>
                    <a:bodyPr/>
                    <a:lstStyle/>
                    <a:p>
                      <a:r>
                        <a:rPr lang="tr-TR" dirty="0"/>
                        <a:t>BELGE SAYISI</a:t>
                      </a:r>
                    </a:p>
                  </a:txBody>
                  <a:tcPr/>
                </a:tc>
                <a:tc>
                  <a:txBody>
                    <a:bodyPr/>
                    <a:lstStyle/>
                    <a:p>
                      <a:r>
                        <a:rPr lang="tr-TR" dirty="0"/>
                        <a:t>BELGE TARİHİ</a:t>
                      </a:r>
                    </a:p>
                  </a:txBody>
                  <a:tcPr/>
                </a:tc>
                <a:tc>
                  <a:txBody>
                    <a:bodyPr/>
                    <a:lstStyle/>
                    <a:p>
                      <a:r>
                        <a:rPr lang="tr-TR" dirty="0"/>
                        <a:t>EK BİLGİ</a:t>
                      </a:r>
                    </a:p>
                  </a:txBody>
                  <a:tcPr/>
                </a:tc>
                <a:tc>
                  <a:txBody>
                    <a:bodyPr/>
                    <a:lstStyle/>
                    <a:p>
                      <a:r>
                        <a:rPr lang="tr-TR" dirty="0"/>
                        <a:t>GİDECEĞİ YER</a:t>
                      </a:r>
                    </a:p>
                  </a:txBody>
                  <a:tcPr/>
                </a:tc>
                <a:extLst>
                  <a:ext uri="{0D108BD9-81ED-4DB2-BD59-A6C34878D82A}">
                    <a16:rowId xmlns:a16="http://schemas.microsoft.com/office/drawing/2014/main" val="10000"/>
                  </a:ext>
                </a:extLst>
              </a:tr>
              <a:tr h="1178039">
                <a:tc>
                  <a:txBody>
                    <a:bodyPr/>
                    <a:lstStyle/>
                    <a:p>
                      <a:r>
                        <a:rPr lang="tr-TR" dirty="0"/>
                        <a:t>1</a:t>
                      </a:r>
                    </a:p>
                  </a:txBody>
                  <a:tcPr/>
                </a:tc>
                <a:tc>
                  <a:txBody>
                    <a:bodyPr/>
                    <a:lstStyle/>
                    <a:p>
                      <a:r>
                        <a:rPr lang="tr-TR" dirty="0"/>
                        <a:t>0-43807551-903.07.02-1</a:t>
                      </a:r>
                    </a:p>
                  </a:txBody>
                  <a:tcPr/>
                </a:tc>
                <a:tc>
                  <a:txBody>
                    <a:bodyPr/>
                    <a:lstStyle/>
                    <a:p>
                      <a:r>
                        <a:rPr lang="tr-TR" dirty="0"/>
                        <a:t>10.02.2025</a:t>
                      </a:r>
                    </a:p>
                  </a:txBody>
                  <a:tcPr/>
                </a:tc>
                <a:tc>
                  <a:txBody>
                    <a:bodyPr/>
                    <a:lstStyle/>
                    <a:p>
                      <a:r>
                        <a:rPr lang="tr-TR" dirty="0"/>
                        <a:t>Yok</a:t>
                      </a:r>
                    </a:p>
                  </a:txBody>
                  <a:tcPr/>
                </a:tc>
                <a:tc>
                  <a:txBody>
                    <a:bodyPr/>
                    <a:lstStyle/>
                    <a:p>
                      <a:r>
                        <a:rPr lang="tr-TR" dirty="0"/>
                        <a:t>İçişleri Bakanlığı</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18863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9. TARİH</a:t>
            </a:r>
            <a:endParaRPr lang="x-none" sz="4000" dirty="0">
              <a:solidFill>
                <a:srgbClr val="FFFFFF"/>
              </a:solidFill>
              <a:latin typeface="Hurme Geometric Sans 1" panose="020B0500020000000000" pitchFamily="34" charset="77"/>
            </a:endParaRPr>
          </a:p>
        </p:txBody>
      </p:sp>
      <p:sp>
        <p:nvSpPr>
          <p:cNvPr id="7" name="İçerik Yer Tutucusu 6"/>
          <p:cNvSpPr>
            <a:spLocks noGrp="1"/>
          </p:cNvSpPr>
          <p:nvPr>
            <p:ph idx="1"/>
          </p:nvPr>
        </p:nvSpPr>
        <p:spPr>
          <a:xfrm>
            <a:off x="838200" y="1597432"/>
            <a:ext cx="10809718" cy="4982829"/>
          </a:xfrm>
        </p:spPr>
        <p:txBody>
          <a:bodyPr>
            <a:normAutofit lnSpcReduction="10000"/>
          </a:bodyPr>
          <a:lstStyle/>
          <a:p>
            <a:pPr marL="0" indent="0" algn="just">
              <a:buNone/>
            </a:pPr>
            <a:endParaRPr lang="tr-TR" dirty="0"/>
          </a:p>
          <a:p>
            <a:pPr marL="0" indent="0" algn="just">
              <a:buNone/>
            </a:pPr>
            <a:r>
              <a:rPr lang="tr-TR" dirty="0"/>
              <a:t>Tarih alanında sadece nokta (.) işareti kullanılmalıdır (21.08.2019). Ay adı harfle yazılmak istenildiğinde ise sadece ilk harfi büyük olacak şekilde yazılmalıdır (21 Ağustos 2019). Elektronik ortamda hazırlanan belgenin son imzacısı tarafından güvenli elektronik imza ile imzalandığı zamana ait tarih bilgisi belge tarihi olarak esas alınmaktadır. </a:t>
            </a:r>
          </a:p>
          <a:p>
            <a:pPr marL="0" indent="0" algn="just">
              <a:buNone/>
            </a:pPr>
            <a:r>
              <a:rPr lang="tr-TR" dirty="0"/>
              <a:t>Zorunlu hâllerde veya olağanüstü durumlarda fiziksel ortamda hazırlanan belgede tarih, belgenin imzalandığı zamanı belirtmektedir. Belge imzalandığı tarihte kayıt altına alınmalıdır.</a:t>
            </a:r>
          </a:p>
        </p:txBody>
      </p:sp>
    </p:spTree>
    <p:extLst>
      <p:ext uri="{BB962C8B-B14F-4D97-AF65-F5344CB8AC3E}">
        <p14:creationId xmlns:p14="http://schemas.microsoft.com/office/powerpoint/2010/main" val="1996723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9. TARİH</a:t>
            </a:r>
            <a:endParaRPr lang="x-none" sz="4000" dirty="0">
              <a:solidFill>
                <a:srgbClr val="FFFFFF"/>
              </a:solidFill>
              <a:latin typeface="Hurme Geometric Sans 1" panose="020B0500020000000000" pitchFamily="34" charset="77"/>
            </a:endParaRPr>
          </a:p>
        </p:txBody>
      </p:sp>
      <p:sp>
        <p:nvSpPr>
          <p:cNvPr id="4" name="İçerik Yer Tutucusu 3"/>
          <p:cNvSpPr>
            <a:spLocks noGrp="1"/>
          </p:cNvSpPr>
          <p:nvPr>
            <p:ph idx="1"/>
          </p:nvPr>
        </p:nvSpPr>
        <p:spPr/>
        <p:txBody>
          <a:bodyPr>
            <a:normAutofit fontScale="92500" lnSpcReduction="10000"/>
          </a:bodyPr>
          <a:lstStyle/>
          <a:p>
            <a:endParaRPr lang="tr-TR" dirty="0"/>
          </a:p>
          <a:p>
            <a:endParaRPr lang="tr-TR" dirty="0"/>
          </a:p>
          <a:p>
            <a:endParaRPr lang="tr-TR" dirty="0"/>
          </a:p>
          <a:p>
            <a:endParaRPr lang="tr-TR" dirty="0"/>
          </a:p>
          <a:p>
            <a:endParaRPr lang="tr-TR" dirty="0"/>
          </a:p>
          <a:p>
            <a:endParaRPr lang="tr-TR" dirty="0"/>
          </a:p>
          <a:p>
            <a:pPr marL="0" indent="0" algn="just">
              <a:buNone/>
            </a:pPr>
            <a:r>
              <a:rPr lang="tr-TR" dirty="0"/>
              <a:t>e-Yazışma Paketi’nde ( EYP ) yer alan tarih bilgisi aynı zamanda belge görüntüsünde yazılımsal çözümlerle ( açılabilir pencere, PDF’ ye damga ekleme, filigran vb. ) de gösterilmelidir.</a:t>
            </a:r>
          </a:p>
        </p:txBody>
      </p:sp>
      <p:pic>
        <p:nvPicPr>
          <p:cNvPr id="5" name="Resim 4"/>
          <p:cNvPicPr>
            <a:picLocks noChangeAspect="1"/>
          </p:cNvPicPr>
          <p:nvPr/>
        </p:nvPicPr>
        <p:blipFill>
          <a:blip r:embed="rId2"/>
          <a:stretch>
            <a:fillRect/>
          </a:stretch>
        </p:blipFill>
        <p:spPr>
          <a:xfrm>
            <a:off x="459350" y="1734746"/>
            <a:ext cx="11203537" cy="2384327"/>
          </a:xfrm>
          <a:prstGeom prst="rect">
            <a:avLst/>
          </a:prstGeom>
        </p:spPr>
      </p:pic>
    </p:spTree>
    <p:extLst>
      <p:ext uri="{BB962C8B-B14F-4D97-AF65-F5344CB8AC3E}">
        <p14:creationId xmlns:p14="http://schemas.microsoft.com/office/powerpoint/2010/main" val="1119145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10. KONU</a:t>
            </a:r>
            <a:endParaRPr lang="x-none" sz="4000" dirty="0">
              <a:solidFill>
                <a:srgbClr val="FFFFFF"/>
              </a:solidFill>
              <a:latin typeface="Hurme Geometric Sans 1" panose="020B0500020000000000" pitchFamily="34" charset="77"/>
            </a:endParaRPr>
          </a:p>
        </p:txBody>
      </p:sp>
      <p:sp>
        <p:nvSpPr>
          <p:cNvPr id="4" name="İçerik Yer Tutucusu 3"/>
          <p:cNvSpPr>
            <a:spLocks noGrp="1"/>
          </p:cNvSpPr>
          <p:nvPr>
            <p:ph idx="1"/>
          </p:nvPr>
        </p:nvSpPr>
        <p:spPr/>
        <p:txBody>
          <a:bodyPr>
            <a:normAutofit fontScale="85000" lnSpcReduction="20000"/>
          </a:bodyPr>
          <a:lstStyle/>
          <a:p>
            <a:endParaRPr lang="tr-TR" dirty="0"/>
          </a:p>
          <a:p>
            <a:pPr marL="0" indent="0" algn="just">
              <a:buNone/>
            </a:pPr>
            <a:r>
              <a:rPr lang="tr-TR" dirty="0"/>
              <a:t>Konu, belgenin içeriği hakkında kısa ve öz bilgi vermelidir. Belgenin konusunda yer alan kelimelerin baş harfleri büyük yazılmalı ve konunun sonunda herhangi bir noktalama işareti kullanılmamalıdır. Resmî yazışmaların konu alanında EBYS kaynaklı olarak belge üst verisi için seçilen Standart Dosya Planı ( SDP ) bilgisinin konu olarak sıklıkla kullanıldığı görülmektedir. </a:t>
            </a:r>
          </a:p>
          <a:p>
            <a:pPr marL="0" indent="0" algn="just">
              <a:buNone/>
            </a:pPr>
            <a:r>
              <a:rPr lang="tr-TR" dirty="0"/>
              <a:t>Belge hakkında detaylı bilgi barındırmayan SDP bilgisi yerine kısa ve öz bilgi yazılarak belgenin içeriği incelenmeden önce belge hakkında bilgi sahibi olunabilmelidir. Gerçek ya da tüzel kişiler ile ilgili yapılan yazışmalarda kişiye ait bilgiye ( adı soyadı, sicil numarası, vergi numarası, firma adı vb. ) konu alanında, parantez içinde yer verilmelidir</a:t>
            </a:r>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19808789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10. KONU</a:t>
            </a:r>
            <a:endParaRPr lang="x-none" sz="4000" dirty="0">
              <a:solidFill>
                <a:srgbClr val="FFFFFF"/>
              </a:solidFill>
              <a:latin typeface="Hurme Geometric Sans 1" panose="020B0500020000000000" pitchFamily="34" charset="77"/>
            </a:endParaRPr>
          </a:p>
        </p:txBody>
      </p:sp>
      <p:sp>
        <p:nvSpPr>
          <p:cNvPr id="4" name="İçerik Yer Tutucusu 3"/>
          <p:cNvSpPr>
            <a:spLocks noGrp="1"/>
          </p:cNvSpPr>
          <p:nvPr>
            <p:ph idx="1"/>
          </p:nvPr>
        </p:nvSpPr>
        <p:spPr/>
        <p:txBody>
          <a:bodyPr>
            <a:normAutofit/>
          </a:bodyPr>
          <a:lstStyle/>
          <a:p>
            <a:pPr marL="0" indent="0">
              <a:buNone/>
            </a:pPr>
            <a:endParaRPr lang="tr-TR" dirty="0"/>
          </a:p>
          <a:p>
            <a:endParaRPr lang="tr-TR" dirty="0"/>
          </a:p>
          <a:p>
            <a:endParaRPr lang="tr-TR" dirty="0"/>
          </a:p>
          <a:p>
            <a:endParaRPr lang="tr-TR" dirty="0"/>
          </a:p>
        </p:txBody>
      </p:sp>
      <p:pic>
        <p:nvPicPr>
          <p:cNvPr id="3" name="Resim 2"/>
          <p:cNvPicPr>
            <a:picLocks noChangeAspect="1"/>
          </p:cNvPicPr>
          <p:nvPr/>
        </p:nvPicPr>
        <p:blipFill>
          <a:blip r:embed="rId2"/>
          <a:stretch>
            <a:fillRect/>
          </a:stretch>
        </p:blipFill>
        <p:spPr>
          <a:xfrm>
            <a:off x="194427" y="1891971"/>
            <a:ext cx="11820960" cy="4192635"/>
          </a:xfrm>
          <a:prstGeom prst="rect">
            <a:avLst/>
          </a:prstGeom>
        </p:spPr>
      </p:pic>
    </p:spTree>
    <p:extLst>
      <p:ext uri="{BB962C8B-B14F-4D97-AF65-F5344CB8AC3E}">
        <p14:creationId xmlns:p14="http://schemas.microsoft.com/office/powerpoint/2010/main" val="618010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20A274-7934-5EF6-A46E-4B6C052C23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851A93-0CA4-3C58-700A-F1A77000EC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3E93277-5A02-9024-0E41-8C6EA121DF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9D5A015-7222-53DB-2781-79C5CEE57C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2895323-1955-AC94-BE40-A71E610F062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F54361D-2689-894C-918F-5CEEFA3BE8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E68BA6-4D0A-88B1-19E5-79A65A21E23C}"/>
              </a:ext>
            </a:extLst>
          </p:cNvPr>
          <p:cNvSpPr>
            <a:spLocks noGrp="1"/>
          </p:cNvSpPr>
          <p:nvPr>
            <p:ph type="title"/>
          </p:nvPr>
        </p:nvSpPr>
        <p:spPr>
          <a:xfrm>
            <a:off x="1371599" y="294539"/>
            <a:ext cx="9895951" cy="953148"/>
          </a:xfrm>
        </p:spPr>
        <p:txBody>
          <a:bodyPr>
            <a:normAutofit/>
          </a:bodyPr>
          <a:lstStyle/>
          <a:p>
            <a:r>
              <a:rPr lang="tr-TR" sz="4000" dirty="0">
                <a:solidFill>
                  <a:srgbClr val="FFFFFF"/>
                </a:solidFill>
                <a:latin typeface="Hurme Geometric Sans 1" panose="020B0500020000000000" pitchFamily="34" charset="77"/>
              </a:rPr>
              <a:t>10. KONU</a:t>
            </a:r>
            <a:endParaRPr lang="x-none" sz="4000" dirty="0">
              <a:solidFill>
                <a:srgbClr val="FFFFFF"/>
              </a:solidFill>
              <a:latin typeface="Hurme Geometric Sans 1" panose="020B0500020000000000" pitchFamily="34" charset="77"/>
            </a:endParaRPr>
          </a:p>
        </p:txBody>
      </p:sp>
      <p:sp>
        <p:nvSpPr>
          <p:cNvPr id="4" name="İçerik Yer Tutucusu 3"/>
          <p:cNvSpPr>
            <a:spLocks noGrp="1"/>
          </p:cNvSpPr>
          <p:nvPr>
            <p:ph idx="1"/>
          </p:nvPr>
        </p:nvSpPr>
        <p:spPr/>
        <p:txBody>
          <a:bodyPr>
            <a:normAutofit/>
          </a:bodyPr>
          <a:lstStyle/>
          <a:p>
            <a:endParaRPr lang="tr-TR" dirty="0"/>
          </a:p>
          <a:p>
            <a:pPr marL="0" indent="0" algn="ctr">
              <a:buNone/>
            </a:pPr>
            <a:r>
              <a:rPr lang="tr-TR" sz="2400" b="1" u="sng" dirty="0"/>
              <a:t>Konu Yazım Örnekleri</a:t>
            </a:r>
          </a:p>
          <a:p>
            <a:pPr marL="0" indent="0" algn="ctr">
              <a:buNone/>
            </a:pPr>
            <a:endParaRPr lang="tr-TR" sz="2400" b="1" u="sng" dirty="0"/>
          </a:p>
          <a:p>
            <a:pPr marL="0" indent="0">
              <a:buNone/>
            </a:pPr>
            <a:r>
              <a:rPr lang="tr-TR" sz="2400" u="sng" dirty="0"/>
              <a:t>Yanlış Kullanımı</a:t>
            </a:r>
            <a:r>
              <a:rPr lang="tr-TR" sz="2400" dirty="0"/>
              <a:t>				</a:t>
            </a:r>
            <a:r>
              <a:rPr lang="tr-TR" sz="2400" u="sng" dirty="0"/>
              <a:t>Doğru Kullanımı</a:t>
            </a:r>
          </a:p>
          <a:p>
            <a:pPr marL="0" indent="0">
              <a:buNone/>
            </a:pPr>
            <a:r>
              <a:rPr lang="tr-TR" sz="2400" dirty="0"/>
              <a:t>Konu: Yönetmelik Taslağı.	                           Konu: Yönetmelik Taslağı</a:t>
            </a:r>
          </a:p>
          <a:p>
            <a:pPr marL="0" indent="0">
              <a:buNone/>
            </a:pPr>
            <a:r>
              <a:rPr lang="tr-TR" sz="2400" dirty="0"/>
              <a:t>Konu: Orta vadeli program 	                           Konu: Orta Vadeli Program	</a:t>
            </a:r>
          </a:p>
          <a:p>
            <a:pPr marL="0" indent="0">
              <a:buNone/>
            </a:pPr>
            <a:r>
              <a:rPr lang="tr-TR" sz="2400" dirty="0"/>
              <a:t>Konu: Diğer				              Konu: Yıl Sonu Faaliyetleri</a:t>
            </a:r>
          </a:p>
          <a:p>
            <a:endParaRPr lang="tr-TR" dirty="0"/>
          </a:p>
        </p:txBody>
      </p:sp>
    </p:spTree>
    <p:extLst>
      <p:ext uri="{BB962C8B-B14F-4D97-AF65-F5344CB8AC3E}">
        <p14:creationId xmlns:p14="http://schemas.microsoft.com/office/powerpoint/2010/main" val="1874909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B69F69-7B2E-4104-2BB2-BA67319198C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91CB136-08D7-93D5-DC9A-BB63B9D321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9DAC21-BD04-CD96-DF13-EFB4755EA5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20A4B04-29A9-7E66-E11C-0DF20CA1F8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2E3536C-5DA2-5242-F3C6-249D473BE2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1BA2F0A-7E7A-A335-9F4F-1E9C175CD4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2345C4-FD68-F3BA-28EF-43FC49BCAFE8}"/>
              </a:ext>
            </a:extLst>
          </p:cNvPr>
          <p:cNvSpPr>
            <a:spLocks noGrp="1"/>
          </p:cNvSpPr>
          <p:nvPr>
            <p:ph type="title"/>
          </p:nvPr>
        </p:nvSpPr>
        <p:spPr>
          <a:xfrm>
            <a:off x="1371599" y="294538"/>
            <a:ext cx="9895951" cy="1033669"/>
          </a:xfrm>
        </p:spPr>
        <p:txBody>
          <a:bodyPr>
            <a:normAutofit/>
          </a:bodyPr>
          <a:lstStyle/>
          <a:p>
            <a:r>
              <a:rPr lang="tr-TR" sz="4000" dirty="0">
                <a:solidFill>
                  <a:srgbClr val="FFFFFF"/>
                </a:solidFill>
                <a:latin typeface="Hurme Geometric Sans 1" panose="020B0500020000000000" pitchFamily="34" charset="77"/>
              </a:rPr>
              <a:t>11. MUHATAP</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36726ADE-0D65-4EF8-F238-1F3A24B851C0}"/>
              </a:ext>
            </a:extLst>
          </p:cNvPr>
          <p:cNvSpPr>
            <a:spLocks noGrp="1"/>
          </p:cNvSpPr>
          <p:nvPr>
            <p:ph idx="1"/>
          </p:nvPr>
        </p:nvSpPr>
        <p:spPr>
          <a:xfrm>
            <a:off x="1371599" y="2318197"/>
            <a:ext cx="9724031" cy="3683358"/>
          </a:xfrm>
        </p:spPr>
        <p:txBody>
          <a:bodyPr anchor="ctr">
            <a:normAutofit/>
          </a:bodyPr>
          <a:lstStyle/>
          <a:p>
            <a:pPr marL="0" indent="0">
              <a:buNone/>
            </a:pPr>
            <a:endParaRPr lang="x-none" sz="2400" dirty="0">
              <a:latin typeface="Hurme Geometric Sans 1" panose="020B0500020000000000" pitchFamily="34" charset="77"/>
            </a:endParaRPr>
          </a:p>
          <a:p>
            <a:pPr marL="0" indent="0">
              <a:buNone/>
            </a:pPr>
            <a:endParaRPr lang="x-none" sz="1300" dirty="0">
              <a:latin typeface="Hurme Geometric Sans 1" panose="020B0500020000000000" pitchFamily="34" charset="77"/>
            </a:endParaRPr>
          </a:p>
        </p:txBody>
      </p:sp>
      <p:pic>
        <p:nvPicPr>
          <p:cNvPr id="21" name="Resim 20">
            <a:extLst>
              <a:ext uri="{FF2B5EF4-FFF2-40B4-BE49-F238E27FC236}">
                <a16:creationId xmlns:a16="http://schemas.microsoft.com/office/drawing/2014/main" id="{45585630-82A8-499A-8159-7D07A08086E1}"/>
              </a:ext>
            </a:extLst>
          </p:cNvPr>
          <p:cNvPicPr>
            <a:picLocks noChangeAspect="1"/>
          </p:cNvPicPr>
          <p:nvPr/>
        </p:nvPicPr>
        <p:blipFill>
          <a:blip r:embed="rId2"/>
          <a:stretch>
            <a:fillRect/>
          </a:stretch>
        </p:blipFill>
        <p:spPr>
          <a:xfrm>
            <a:off x="157656" y="1813128"/>
            <a:ext cx="11524592" cy="4829175"/>
          </a:xfrm>
          <a:prstGeom prst="rect">
            <a:avLst/>
          </a:prstGeom>
        </p:spPr>
      </p:pic>
    </p:spTree>
    <p:extLst>
      <p:ext uri="{BB962C8B-B14F-4D97-AF65-F5344CB8AC3E}">
        <p14:creationId xmlns:p14="http://schemas.microsoft.com/office/powerpoint/2010/main" val="1057440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schemeClr val="bg1"/>
                </a:solidFill>
                <a:latin typeface="Hurme Geometric Sans 1" panose="020B0500020000000000" pitchFamily="34" charset="77"/>
              </a:rPr>
              <a:t>11. MUHATAP</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371599" y="2318197"/>
            <a:ext cx="9724031" cy="3683358"/>
          </a:xfrm>
        </p:spPr>
        <p:txBody>
          <a:bodyPr anchor="ctr">
            <a:noAutofit/>
          </a:bodyPr>
          <a:lstStyle/>
          <a:p>
            <a:pPr marL="0" indent="0" algn="just">
              <a:buNone/>
            </a:pPr>
            <a:r>
              <a:rPr lang="tr-TR" sz="2400" dirty="0">
                <a:latin typeface="Hurme Geometric Sans 1" panose="020B0500020000000000" pitchFamily="34" charset="77"/>
              </a:rPr>
              <a:t>Muhatap, belgenin gönderileceği yeri ifade eder.</a:t>
            </a:r>
            <a:r>
              <a:rPr lang="tr-TR" dirty="0"/>
              <a:t> </a:t>
            </a:r>
          </a:p>
          <a:p>
            <a:pPr marL="0" indent="0" algn="just">
              <a:buNone/>
            </a:pPr>
            <a:r>
              <a:rPr lang="tr-TR" sz="2400" dirty="0"/>
              <a:t>Belgenin muhatabı kamu kurum ve kuruluşları ile kamu kurumu niteliğindeki meslek kuruluşları ise DETSİS kayıtları esas alınmalıdır. Bu sebeple teşkilat yapısında meydana gelen değişikliklerin idarelerin DETSİS temsilcisi aracılığıyla sisteme hızlı bir şekilde işlenmesi önem arz etmektedir.</a:t>
            </a:r>
          </a:p>
          <a:p>
            <a:pPr marL="0" indent="0" algn="just">
              <a:buNone/>
            </a:pPr>
            <a:r>
              <a:rPr lang="tr-TR" sz="2400" dirty="0"/>
              <a:t>Muhatap alanında, belgenin gönderileceği idare bilgisinin alt satırında parantez içinde “(…)” bağlı-ilgili idareye veya birime ( Kuruluş kanununda veya Cumhurbaşkanlığı Kararnamesi’ </a:t>
            </a:r>
            <a:r>
              <a:rPr lang="tr-TR" sz="2400" dirty="0" err="1"/>
              <a:t>nde</a:t>
            </a:r>
            <a:r>
              <a:rPr lang="tr-TR" sz="2400" dirty="0"/>
              <a:t> yer alan birimler ) yer verilebilmektedir. Bu şekilde hazırlanan belgelerde, metin kısmının arz veya rica ile bitirilmesi ilk satırda yer alan idareye göre belirlenmelidir.</a:t>
            </a: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501386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schemeClr val="bg1"/>
                </a:solidFill>
                <a:latin typeface="Hurme Geometric Sans 1" panose="020B0500020000000000" pitchFamily="34" charset="77"/>
              </a:rPr>
              <a:t>11. MUHATAP</a:t>
            </a:r>
            <a:endParaRPr lang="x-none" sz="4000" dirty="0">
              <a:solidFill>
                <a:schemeClr val="bg1"/>
              </a:solidFill>
              <a:latin typeface="Hurme Geometric Sans 1" panose="020B0500020000000000" pitchFamily="34" charset="77"/>
            </a:endParaRPr>
          </a:p>
        </p:txBody>
      </p:sp>
      <p:sp>
        <p:nvSpPr>
          <p:cNvPr id="5" name="İçerik Yer Tutucusu 4">
            <a:extLst>
              <a:ext uri="{FF2B5EF4-FFF2-40B4-BE49-F238E27FC236}">
                <a16:creationId xmlns:a16="http://schemas.microsoft.com/office/drawing/2014/main" id="{7A92DAEA-7579-4621-9E03-F199E9E1F99D}"/>
              </a:ext>
            </a:extLst>
          </p:cNvPr>
          <p:cNvSpPr>
            <a:spLocks noGrp="1"/>
          </p:cNvSpPr>
          <p:nvPr>
            <p:ph idx="1"/>
          </p:nvPr>
        </p:nvSpPr>
        <p:spPr/>
        <p:txBody>
          <a:bodyPr/>
          <a:lstStyle/>
          <a:p>
            <a:r>
              <a:rPr lang="tr-TR" dirty="0"/>
              <a:t> </a:t>
            </a:r>
          </a:p>
        </p:txBody>
      </p:sp>
      <p:graphicFrame>
        <p:nvGraphicFramePr>
          <p:cNvPr id="6" name="Tablo 5">
            <a:extLst>
              <a:ext uri="{FF2B5EF4-FFF2-40B4-BE49-F238E27FC236}">
                <a16:creationId xmlns:a16="http://schemas.microsoft.com/office/drawing/2014/main" id="{B470C817-A2D0-4628-835A-CC25843A9B8B}"/>
              </a:ext>
            </a:extLst>
          </p:cNvPr>
          <p:cNvGraphicFramePr>
            <a:graphicFrameLocks noGrp="1"/>
          </p:cNvGraphicFramePr>
          <p:nvPr>
            <p:extLst>
              <p:ext uri="{D42A27DB-BD31-4B8C-83A1-F6EECF244321}">
                <p14:modId xmlns:p14="http://schemas.microsoft.com/office/powerpoint/2010/main" val="2694593735"/>
              </p:ext>
            </p:extLst>
          </p:nvPr>
        </p:nvGraphicFramePr>
        <p:xfrm>
          <a:off x="0" y="1622745"/>
          <a:ext cx="12191996" cy="6246867"/>
        </p:xfrm>
        <a:graphic>
          <a:graphicData uri="http://schemas.openxmlformats.org/drawingml/2006/table">
            <a:tbl>
              <a:tblPr firstRow="1" bandRow="1">
                <a:tableStyleId>{5C22544A-7EE6-4342-B048-85BDC9FD1C3A}</a:tableStyleId>
              </a:tblPr>
              <a:tblGrid>
                <a:gridCol w="6095998">
                  <a:extLst>
                    <a:ext uri="{9D8B030D-6E8A-4147-A177-3AD203B41FA5}">
                      <a16:colId xmlns:a16="http://schemas.microsoft.com/office/drawing/2014/main" val="1740233548"/>
                    </a:ext>
                  </a:extLst>
                </a:gridCol>
                <a:gridCol w="6095998">
                  <a:extLst>
                    <a:ext uri="{9D8B030D-6E8A-4147-A177-3AD203B41FA5}">
                      <a16:colId xmlns:a16="http://schemas.microsoft.com/office/drawing/2014/main" val="1788852279"/>
                    </a:ext>
                  </a:extLst>
                </a:gridCol>
              </a:tblGrid>
              <a:tr h="1045969">
                <a:tc>
                  <a:txBody>
                    <a:bodyPr/>
                    <a:lstStyle/>
                    <a:p>
                      <a:r>
                        <a:rPr lang="tr-TR" sz="3600" b="1" i="0" u="none" strike="noStrike" kern="1200" baseline="0" dirty="0">
                          <a:solidFill>
                            <a:schemeClr val="lt1"/>
                          </a:solidFill>
                          <a:latin typeface="+mn-lt"/>
                          <a:ea typeface="+mn-ea"/>
                          <a:cs typeface="+mn-cs"/>
                        </a:rPr>
                        <a:t>Muhatabın İdare Olması</a:t>
                      </a:r>
                      <a:endParaRPr lang="tr-TR" sz="3600" dirty="0"/>
                    </a:p>
                  </a:txBody>
                  <a:tcPr/>
                </a:tc>
                <a:tc>
                  <a:txBody>
                    <a:bodyPr/>
                    <a:lstStyle/>
                    <a:p>
                      <a:r>
                        <a:rPr lang="tr-TR" sz="3600" b="1" i="0" u="none" strike="noStrike" kern="1200" baseline="0" dirty="0">
                          <a:solidFill>
                            <a:schemeClr val="lt1"/>
                          </a:solidFill>
                          <a:latin typeface="+mn-lt"/>
                          <a:ea typeface="+mn-ea"/>
                          <a:cs typeface="+mn-cs"/>
                        </a:rPr>
                        <a:t>Açıklama</a:t>
                      </a:r>
                      <a:endParaRPr lang="tr-TR" sz="3600" dirty="0"/>
                    </a:p>
                  </a:txBody>
                  <a:tcPr/>
                </a:tc>
                <a:extLst>
                  <a:ext uri="{0D108BD9-81ED-4DB2-BD59-A6C34878D82A}">
                    <a16:rowId xmlns:a16="http://schemas.microsoft.com/office/drawing/2014/main" val="2471495377"/>
                  </a:ext>
                </a:extLst>
              </a:tr>
              <a:tr h="1345918">
                <a:tc>
                  <a:txBody>
                    <a:bodyPr/>
                    <a:lstStyle/>
                    <a:p>
                      <a:pPr algn="ctr"/>
                      <a:r>
                        <a:rPr lang="tr-TR" sz="2400" b="1" dirty="0"/>
                        <a:t>ÇALIŞMA VE SOSYAL GÜVENLİK BAKANLIĞINA </a:t>
                      </a:r>
                    </a:p>
                    <a:p>
                      <a:pPr algn="ctr"/>
                      <a:r>
                        <a:rPr lang="tr-TR" sz="2400" b="1" dirty="0"/>
                        <a:t>(Sosyal Güvenlik Kurumu Başkanlığı)</a:t>
                      </a:r>
                    </a:p>
                  </a:txBody>
                  <a:tcPr/>
                </a:tc>
                <a:tc>
                  <a:txBody>
                    <a:bodyPr/>
                    <a:lstStyle/>
                    <a:p>
                      <a:pPr algn="just"/>
                      <a:r>
                        <a:rPr lang="tr-TR" sz="2000" dirty="0"/>
                        <a:t>Belge Çalışma ve Sosyal Güvenlik Bakanlığının ilgili idaresine gönderilecektir. Belge Bakanlığın bilgisi dâhilinde Sosyal Güvenlik Kurumu Başkanlığına Bakanlıkça gönderilmelidir.</a:t>
                      </a:r>
                    </a:p>
                  </a:txBody>
                  <a:tcPr/>
                </a:tc>
                <a:extLst>
                  <a:ext uri="{0D108BD9-81ED-4DB2-BD59-A6C34878D82A}">
                    <a16:rowId xmlns:a16="http://schemas.microsoft.com/office/drawing/2014/main" val="2509041199"/>
                  </a:ext>
                </a:extLst>
              </a:tr>
              <a:tr h="1045969">
                <a:tc>
                  <a:txBody>
                    <a:bodyPr/>
                    <a:lstStyle/>
                    <a:p>
                      <a:pPr marL="0" algn="ctr" defTabSz="914400" rtl="0" eaLnBrk="1" latinLnBrk="0" hangingPunct="1"/>
                      <a:r>
                        <a:rPr lang="tr-TR" sz="2400" b="1" kern="1200" dirty="0">
                          <a:solidFill>
                            <a:schemeClr val="dk1"/>
                          </a:solidFill>
                          <a:latin typeface="+mn-lt"/>
                          <a:ea typeface="+mn-ea"/>
                          <a:cs typeface="+mn-cs"/>
                        </a:rPr>
                        <a:t> GELİR İDARESİ BAŞKANLIĞINA </a:t>
                      </a:r>
                    </a:p>
                    <a:p>
                      <a:endParaRPr lang="tr-TR" sz="3600" b="1" i="0" u="none" strike="noStrike" kern="1200" baseline="0" dirty="0">
                        <a:solidFill>
                          <a:schemeClr val="lt1"/>
                        </a:solidFill>
                        <a:latin typeface="+mn-lt"/>
                        <a:ea typeface="+mn-ea"/>
                        <a:cs typeface="+mn-cs"/>
                      </a:endParaRPr>
                    </a:p>
                  </a:txBody>
                  <a:tcPr/>
                </a:tc>
                <a:tc>
                  <a:txBody>
                    <a:bodyPr/>
                    <a:lstStyle/>
                    <a:p>
                      <a:pPr algn="just"/>
                      <a:r>
                        <a:rPr lang="tr-TR" dirty="0"/>
                        <a:t>Belge doğrudan bağlı veya ilgili idareye gönderilmek isteniyorsa sadece muhatap idareye yer verilmelidir.</a:t>
                      </a:r>
                    </a:p>
                  </a:txBody>
                  <a:tcPr/>
                </a:tc>
                <a:extLst>
                  <a:ext uri="{0D108BD9-81ED-4DB2-BD59-A6C34878D82A}">
                    <a16:rowId xmlns:a16="http://schemas.microsoft.com/office/drawing/2014/main" val="795473633"/>
                  </a:ext>
                </a:extLst>
              </a:tr>
              <a:tr h="1045969">
                <a:tc>
                  <a:txBody>
                    <a:bodyPr/>
                    <a:lstStyle/>
                    <a:p>
                      <a:pPr algn="ctr"/>
                      <a:r>
                        <a:rPr lang="tr-TR" sz="2400" b="1" kern="1200" dirty="0">
                          <a:solidFill>
                            <a:schemeClr val="dk1"/>
                          </a:solidFill>
                          <a:latin typeface="+mn-lt"/>
                          <a:ea typeface="+mn-ea"/>
                          <a:cs typeface="+mn-cs"/>
                        </a:rPr>
                        <a:t>HAZİNE VE MALİYE BAKANLIĞINA </a:t>
                      </a:r>
                    </a:p>
                    <a:p>
                      <a:pPr algn="ctr"/>
                      <a:r>
                        <a:rPr lang="tr-TR" sz="2400" b="1" kern="1200" dirty="0">
                          <a:solidFill>
                            <a:schemeClr val="dk1"/>
                          </a:solidFill>
                          <a:latin typeface="+mn-lt"/>
                          <a:ea typeface="+mn-ea"/>
                          <a:cs typeface="+mn-cs"/>
                        </a:rPr>
                        <a:t>(Gelir İdaresi Başkanlığı)</a:t>
                      </a:r>
                    </a:p>
                  </a:txBody>
                  <a:tcPr/>
                </a:tc>
                <a:tc>
                  <a:txBody>
                    <a:bodyPr/>
                    <a:lstStyle/>
                    <a:p>
                      <a:pPr algn="just"/>
                      <a:r>
                        <a:rPr lang="tr-TR" sz="1800" b="0" i="0" u="none" strike="noStrike" baseline="0" dirty="0">
                          <a:latin typeface="ElMessiri-Regular"/>
                        </a:rPr>
                        <a:t>Belge Hazine ve Maliye Bakanlığına gönderilecektir. Bakanlığın bilgisi dâhilinde Gelir İdaresi Başkanlığına bakanlıkça gönderilmelidir.</a:t>
                      </a:r>
                      <a:endParaRPr lang="tr-TR" dirty="0"/>
                    </a:p>
                  </a:txBody>
                  <a:tcPr/>
                </a:tc>
                <a:extLst>
                  <a:ext uri="{0D108BD9-81ED-4DB2-BD59-A6C34878D82A}">
                    <a16:rowId xmlns:a16="http://schemas.microsoft.com/office/drawing/2014/main" val="2759520518"/>
                  </a:ext>
                </a:extLst>
              </a:tr>
              <a:tr h="1045969">
                <a:tc>
                  <a:txBody>
                    <a:bodyPr/>
                    <a:lstStyle/>
                    <a:p>
                      <a:pPr algn="ctr"/>
                      <a:r>
                        <a:rPr lang="tr-TR" sz="2400" b="1" kern="1200" dirty="0">
                          <a:solidFill>
                            <a:schemeClr val="dk1"/>
                          </a:solidFill>
                          <a:latin typeface="+mn-lt"/>
                          <a:ea typeface="+mn-ea"/>
                          <a:cs typeface="+mn-cs"/>
                        </a:rPr>
                        <a:t>ANKARA VALİLİĞİNE </a:t>
                      </a:r>
                    </a:p>
                    <a:p>
                      <a:pPr algn="ctr"/>
                      <a:r>
                        <a:rPr lang="tr-TR" sz="2400" b="1" kern="1200" dirty="0">
                          <a:solidFill>
                            <a:schemeClr val="dk1"/>
                          </a:solidFill>
                          <a:latin typeface="+mn-lt"/>
                          <a:ea typeface="+mn-ea"/>
                          <a:cs typeface="+mn-cs"/>
                        </a:rPr>
                        <a:t>(İl Milli Eğitim Müdürlüğü)</a:t>
                      </a:r>
                    </a:p>
                  </a:txBody>
                  <a:tcPr/>
                </a:tc>
                <a:tc>
                  <a:txBody>
                    <a:bodyPr/>
                    <a:lstStyle/>
                    <a:p>
                      <a:pPr algn="just"/>
                      <a:r>
                        <a:rPr lang="tr-TR" sz="1800" b="0" i="0" u="none" strike="noStrike" baseline="0" dirty="0">
                          <a:latin typeface="ElMessiri-Regular"/>
                        </a:rPr>
                        <a:t>İl İdaresi Kanunu’na istinaden Mülki İdareye bağlı taşra birimleriyle yapılacak yazışmalarda belge valiliğe gönderilmelidir.</a:t>
                      </a:r>
                      <a:endParaRPr lang="tr-TR" dirty="0"/>
                    </a:p>
                  </a:txBody>
                  <a:tcPr/>
                </a:tc>
                <a:extLst>
                  <a:ext uri="{0D108BD9-81ED-4DB2-BD59-A6C34878D82A}">
                    <a16:rowId xmlns:a16="http://schemas.microsoft.com/office/drawing/2014/main" val="1611489759"/>
                  </a:ext>
                </a:extLst>
              </a:tr>
            </a:tbl>
          </a:graphicData>
        </a:graphic>
      </p:graphicFrame>
    </p:spTree>
    <p:extLst>
      <p:ext uri="{BB962C8B-B14F-4D97-AF65-F5344CB8AC3E}">
        <p14:creationId xmlns:p14="http://schemas.microsoft.com/office/powerpoint/2010/main" val="23198912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schemeClr val="bg1"/>
                </a:solidFill>
                <a:latin typeface="Hurme Geometric Sans 1" panose="020B0500020000000000" pitchFamily="34" charset="77"/>
              </a:rPr>
              <a:t>11. MUHATAP</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622744"/>
            <a:ext cx="12191996" cy="5235255"/>
          </a:xfrm>
        </p:spPr>
        <p:txBody>
          <a:bodyPr anchor="ctr">
            <a:noAutofit/>
          </a:bodyPr>
          <a:lstStyle/>
          <a:p>
            <a:pPr marL="0" indent="0" algn="just">
              <a:buNone/>
            </a:pPr>
            <a:r>
              <a:rPr lang="tr-TR" sz="2400" b="1" dirty="0">
                <a:latin typeface="Hurme Geometric Sans 1" panose="020B0500020000000000" pitchFamily="34" charset="77"/>
              </a:rPr>
              <a:t>11.2. Muhatabın Tüzel Kişi Olması Durumu</a:t>
            </a:r>
          </a:p>
          <a:p>
            <a:pPr marL="0" indent="0" algn="just">
              <a:buNone/>
            </a:pPr>
            <a:r>
              <a:rPr lang="tr-TR" sz="2400" dirty="0">
                <a:latin typeface="Hurme Geometric Sans 1" panose="020B0500020000000000" pitchFamily="34" charset="77"/>
              </a:rPr>
              <a:t>Tüzel kişiler için Merkezi Sicil Kayıt Sistemi (MERSİS) kayıtları kullanılmalıdır. MERSİS kayıtlarında tüzel kişi adının kısaltılmış hali mevcutsa muhatap bilgilerine kısaltma yazılmalıdır.</a:t>
            </a: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a:extLst>
              <a:ext uri="{FF2B5EF4-FFF2-40B4-BE49-F238E27FC236}">
                <a16:creationId xmlns:a16="http://schemas.microsoft.com/office/drawing/2014/main" id="{9E4367A4-D770-4C3F-AFAD-7F5161DC3F45}"/>
              </a:ext>
            </a:extLst>
          </p:cNvPr>
          <p:cNvGraphicFramePr>
            <a:graphicFrameLocks noGrp="1"/>
          </p:cNvGraphicFramePr>
          <p:nvPr>
            <p:extLst>
              <p:ext uri="{D42A27DB-BD31-4B8C-83A1-F6EECF244321}">
                <p14:modId xmlns:p14="http://schemas.microsoft.com/office/powerpoint/2010/main" val="878920831"/>
              </p:ext>
            </p:extLst>
          </p:nvPr>
        </p:nvGraphicFramePr>
        <p:xfrm>
          <a:off x="0" y="3247696"/>
          <a:ext cx="12191996" cy="2467304"/>
        </p:xfrm>
        <a:graphic>
          <a:graphicData uri="http://schemas.openxmlformats.org/drawingml/2006/table">
            <a:tbl>
              <a:tblPr firstRow="1" bandRow="1">
                <a:tableStyleId>{5C22544A-7EE6-4342-B048-85BDC9FD1C3A}</a:tableStyleId>
              </a:tblPr>
              <a:tblGrid>
                <a:gridCol w="6095998">
                  <a:extLst>
                    <a:ext uri="{9D8B030D-6E8A-4147-A177-3AD203B41FA5}">
                      <a16:colId xmlns:a16="http://schemas.microsoft.com/office/drawing/2014/main" val="3112871136"/>
                    </a:ext>
                  </a:extLst>
                </a:gridCol>
                <a:gridCol w="6095998">
                  <a:extLst>
                    <a:ext uri="{9D8B030D-6E8A-4147-A177-3AD203B41FA5}">
                      <a16:colId xmlns:a16="http://schemas.microsoft.com/office/drawing/2014/main" val="476535487"/>
                    </a:ext>
                  </a:extLst>
                </a:gridCol>
              </a:tblGrid>
              <a:tr h="1095704">
                <a:tc>
                  <a:txBody>
                    <a:bodyPr/>
                    <a:lstStyle/>
                    <a:p>
                      <a:r>
                        <a:rPr lang="tr-TR" sz="2800" b="1" i="0" u="none" strike="noStrike" kern="1200" baseline="0" dirty="0">
                          <a:solidFill>
                            <a:schemeClr val="lt1"/>
                          </a:solidFill>
                          <a:latin typeface="+mn-lt"/>
                          <a:ea typeface="+mn-ea"/>
                          <a:cs typeface="+mn-cs"/>
                        </a:rPr>
                        <a:t>Muhatabın Tüzel Kişi Olması</a:t>
                      </a:r>
                      <a:endParaRPr lang="tr-TR" sz="2800" dirty="0"/>
                    </a:p>
                  </a:txBody>
                  <a:tcPr/>
                </a:tc>
                <a:tc>
                  <a:txBody>
                    <a:bodyPr/>
                    <a:lstStyle/>
                    <a:p>
                      <a:r>
                        <a:rPr lang="tr-TR" sz="2800" b="1" i="0" u="none" strike="noStrike" kern="1200" baseline="0" dirty="0">
                          <a:solidFill>
                            <a:schemeClr val="lt1"/>
                          </a:solidFill>
                          <a:latin typeface="+mn-lt"/>
                          <a:ea typeface="+mn-ea"/>
                          <a:cs typeface="+mn-cs"/>
                        </a:rPr>
                        <a:t>Açıklama</a:t>
                      </a:r>
                    </a:p>
                  </a:txBody>
                  <a:tcPr/>
                </a:tc>
                <a:extLst>
                  <a:ext uri="{0D108BD9-81ED-4DB2-BD59-A6C34878D82A}">
                    <a16:rowId xmlns:a16="http://schemas.microsoft.com/office/drawing/2014/main" val="2524109813"/>
                  </a:ext>
                </a:extLst>
              </a:tr>
              <a:tr h="1095704">
                <a:tc>
                  <a:txBody>
                    <a:bodyPr/>
                    <a:lstStyle/>
                    <a:p>
                      <a:pPr algn="ctr"/>
                      <a:r>
                        <a:rPr lang="tr-TR" sz="2800" b="1" dirty="0"/>
                        <a:t>ABCÇ LTD. ŞTİ.YE</a:t>
                      </a:r>
                    </a:p>
                  </a:txBody>
                  <a:tcPr/>
                </a:tc>
                <a:tc>
                  <a:txBody>
                    <a:bodyPr/>
                    <a:lstStyle/>
                    <a:p>
                      <a:pPr algn="just"/>
                      <a:r>
                        <a:rPr lang="tr-TR" sz="2800" dirty="0"/>
                        <a:t>Muhatap bilgisine uygun yönelme hâl eki kullanılmalıdır.</a:t>
                      </a:r>
                    </a:p>
                  </a:txBody>
                  <a:tcPr/>
                </a:tc>
                <a:extLst>
                  <a:ext uri="{0D108BD9-81ED-4DB2-BD59-A6C34878D82A}">
                    <a16:rowId xmlns:a16="http://schemas.microsoft.com/office/drawing/2014/main" val="3029857501"/>
                  </a:ext>
                </a:extLst>
              </a:tr>
            </a:tbl>
          </a:graphicData>
        </a:graphic>
      </p:graphicFrame>
    </p:spTree>
    <p:extLst>
      <p:ext uri="{BB962C8B-B14F-4D97-AF65-F5344CB8AC3E}">
        <p14:creationId xmlns:p14="http://schemas.microsoft.com/office/powerpoint/2010/main" val="41275866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schemeClr val="bg1"/>
                </a:solidFill>
                <a:latin typeface="Hurme Geometric Sans 1" panose="020B0500020000000000" pitchFamily="34" charset="77"/>
              </a:rPr>
              <a:t>11. MUHATAP</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622744"/>
            <a:ext cx="12191996" cy="5235255"/>
          </a:xfrm>
        </p:spPr>
        <p:txBody>
          <a:bodyPr anchor="ctr">
            <a:noAutofit/>
          </a:bodyPr>
          <a:lstStyle/>
          <a:p>
            <a:pPr marL="0" indent="0" algn="just">
              <a:buNone/>
            </a:pPr>
            <a:r>
              <a:rPr lang="tr-TR" b="1" dirty="0"/>
              <a:t>11.3. Muhatabın Gerçek Kişi Olması Durumu</a:t>
            </a:r>
          </a:p>
          <a:p>
            <a:pPr marL="0" indent="0" algn="just">
              <a:buNone/>
            </a:pPr>
            <a:r>
              <a:rPr lang="tr-TR" dirty="0"/>
              <a:t>Muhatabın gerçek kişi olması durumunda, ad ve soyadı bilgilerinde kısaltma kullanılmamalıdır.</a:t>
            </a:r>
            <a:r>
              <a:rPr lang="tr-TR" sz="2400" dirty="0">
                <a:latin typeface="Hurme Geometric Sans 1" panose="020B0500020000000000" pitchFamily="34" charset="77"/>
              </a:rPr>
              <a:t>.</a:t>
            </a: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a:extLst>
              <a:ext uri="{FF2B5EF4-FFF2-40B4-BE49-F238E27FC236}">
                <a16:creationId xmlns:a16="http://schemas.microsoft.com/office/drawing/2014/main" id="{5B7916D1-1756-4F7F-9621-DB0AA8AD848F}"/>
              </a:ext>
            </a:extLst>
          </p:cNvPr>
          <p:cNvGraphicFramePr>
            <a:graphicFrameLocks noGrp="1"/>
          </p:cNvGraphicFramePr>
          <p:nvPr>
            <p:extLst>
              <p:ext uri="{D42A27DB-BD31-4B8C-83A1-F6EECF244321}">
                <p14:modId xmlns:p14="http://schemas.microsoft.com/office/powerpoint/2010/main" val="1022107526"/>
              </p:ext>
            </p:extLst>
          </p:nvPr>
        </p:nvGraphicFramePr>
        <p:xfrm>
          <a:off x="4" y="3097450"/>
          <a:ext cx="12191996" cy="4110149"/>
        </p:xfrm>
        <a:graphic>
          <a:graphicData uri="http://schemas.openxmlformats.org/drawingml/2006/table">
            <a:tbl>
              <a:tblPr firstRow="1" bandRow="1">
                <a:tableStyleId>{5C22544A-7EE6-4342-B048-85BDC9FD1C3A}</a:tableStyleId>
              </a:tblPr>
              <a:tblGrid>
                <a:gridCol w="6968355">
                  <a:extLst>
                    <a:ext uri="{9D8B030D-6E8A-4147-A177-3AD203B41FA5}">
                      <a16:colId xmlns:a16="http://schemas.microsoft.com/office/drawing/2014/main" val="887856596"/>
                    </a:ext>
                  </a:extLst>
                </a:gridCol>
                <a:gridCol w="5223641">
                  <a:extLst>
                    <a:ext uri="{9D8B030D-6E8A-4147-A177-3AD203B41FA5}">
                      <a16:colId xmlns:a16="http://schemas.microsoft.com/office/drawing/2014/main" val="709770143"/>
                    </a:ext>
                  </a:extLst>
                </a:gridCol>
              </a:tblGrid>
              <a:tr h="1011702">
                <a:tc>
                  <a:txBody>
                    <a:bodyPr/>
                    <a:lstStyle/>
                    <a:p>
                      <a:r>
                        <a:rPr lang="tr-TR" sz="2800" b="1" i="0" u="none" strike="noStrike" baseline="0" dirty="0">
                          <a:solidFill>
                            <a:srgbClr val="F5F5F5"/>
                          </a:solidFill>
                          <a:latin typeface="Oswald-Bold"/>
                        </a:rPr>
                        <a:t>Muhatabın Gerçek Kişi Olması</a:t>
                      </a:r>
                      <a:endParaRPr lang="tr-TR" sz="2800" dirty="0"/>
                    </a:p>
                  </a:txBody>
                  <a:tcPr/>
                </a:tc>
                <a:tc>
                  <a:txBody>
                    <a:bodyPr/>
                    <a:lstStyle/>
                    <a:p>
                      <a:r>
                        <a:rPr lang="tr-TR" sz="2800" b="1" i="0" u="none" strike="noStrike" kern="1200" baseline="0" dirty="0">
                          <a:solidFill>
                            <a:srgbClr val="F5F5F5"/>
                          </a:solidFill>
                          <a:latin typeface="Oswald-Bold"/>
                          <a:ea typeface="+mn-ea"/>
                          <a:cs typeface="+mn-cs"/>
                        </a:rPr>
                        <a:t>Açıklama</a:t>
                      </a:r>
                    </a:p>
                  </a:txBody>
                  <a:tcPr/>
                </a:tc>
                <a:extLst>
                  <a:ext uri="{0D108BD9-81ED-4DB2-BD59-A6C34878D82A}">
                    <a16:rowId xmlns:a16="http://schemas.microsoft.com/office/drawing/2014/main" val="3837505056"/>
                  </a:ext>
                </a:extLst>
              </a:tr>
              <a:tr h="1300127">
                <a:tc>
                  <a:txBody>
                    <a:bodyPr/>
                    <a:lstStyle/>
                    <a:p>
                      <a:pPr algn="ctr"/>
                      <a:r>
                        <a:rPr lang="tr-TR" sz="2800" b="1" i="0" u="none" strike="noStrike" baseline="0" dirty="0">
                          <a:latin typeface="ElMessiri-Regular"/>
                        </a:rPr>
                        <a:t>Sayın Adı SOYADI </a:t>
                      </a:r>
                    </a:p>
                    <a:p>
                      <a:pPr algn="ctr"/>
                      <a:r>
                        <a:rPr lang="tr-TR" sz="2800" b="1" i="0" u="none" strike="noStrike" baseline="0" dirty="0">
                          <a:latin typeface="ElMessiri-Regular"/>
                        </a:rPr>
                        <a:t>Kültür ve Turizm Bakanı</a:t>
                      </a:r>
                      <a:endParaRPr lang="tr-TR" sz="2800" b="1" dirty="0"/>
                    </a:p>
                  </a:txBody>
                  <a:tcPr/>
                </a:tc>
                <a:tc>
                  <a:txBody>
                    <a:bodyPr/>
                    <a:lstStyle/>
                    <a:p>
                      <a:pPr algn="just"/>
                      <a:r>
                        <a:rPr lang="tr-TR" sz="2400" b="0" i="0" u="none" strike="noStrike" baseline="0" dirty="0">
                          <a:solidFill>
                            <a:srgbClr val="000000"/>
                          </a:solidFill>
                          <a:latin typeface="ElMessiri-Regular"/>
                        </a:rPr>
                        <a:t>Gerçek kişinin makam unvanı varsa belirtilmelidir.</a:t>
                      </a:r>
                      <a:endParaRPr lang="tr-TR" sz="2400" dirty="0"/>
                    </a:p>
                  </a:txBody>
                  <a:tcPr/>
                </a:tc>
                <a:extLst>
                  <a:ext uri="{0D108BD9-81ED-4DB2-BD59-A6C34878D82A}">
                    <a16:rowId xmlns:a16="http://schemas.microsoft.com/office/drawing/2014/main" val="2530019262"/>
                  </a:ext>
                </a:extLst>
              </a:tr>
              <a:tr h="1448721">
                <a:tc>
                  <a:txBody>
                    <a:bodyPr/>
                    <a:lstStyle/>
                    <a:p>
                      <a:pPr algn="ctr"/>
                      <a:r>
                        <a:rPr lang="tr-TR" sz="2800" b="1" i="0" u="none" strike="noStrike" kern="1200" baseline="0" dirty="0">
                          <a:solidFill>
                            <a:schemeClr val="dk1"/>
                          </a:solidFill>
                          <a:latin typeface="ElMessiri-Regular"/>
                          <a:ea typeface="+mn-ea"/>
                          <a:cs typeface="+mn-cs"/>
                        </a:rPr>
                        <a:t>Sayın Adı SOYADI </a:t>
                      </a:r>
                    </a:p>
                    <a:p>
                      <a:pPr algn="ctr"/>
                      <a:r>
                        <a:rPr lang="tr-TR" sz="2800" b="1" i="0" u="none" strike="noStrike" kern="1200" baseline="0" dirty="0">
                          <a:solidFill>
                            <a:schemeClr val="dk1"/>
                          </a:solidFill>
                          <a:latin typeface="ElMessiri-Regular"/>
                          <a:ea typeface="+mn-ea"/>
                          <a:cs typeface="+mn-cs"/>
                        </a:rPr>
                        <a:t>Cumhuriyet Mahallesi Adakale Sokak No: 6/A </a:t>
                      </a:r>
                    </a:p>
                    <a:p>
                      <a:pPr algn="ctr"/>
                      <a:r>
                        <a:rPr lang="tr-TR" sz="2800" b="1" i="0" u="none" strike="noStrike" kern="1200" baseline="0" dirty="0">
                          <a:solidFill>
                            <a:schemeClr val="dk1"/>
                          </a:solidFill>
                          <a:latin typeface="ElMessiri-Regular"/>
                          <a:ea typeface="+mn-ea"/>
                          <a:cs typeface="+mn-cs"/>
                        </a:rPr>
                        <a:t>06430 Çankaya/ANKARA</a:t>
                      </a:r>
                    </a:p>
                  </a:txBody>
                  <a:tcPr/>
                </a:tc>
                <a:tc>
                  <a:txBody>
                    <a:bodyPr/>
                    <a:lstStyle/>
                    <a:p>
                      <a:pPr marL="0" algn="just" defTabSz="914400" rtl="0" eaLnBrk="1" latinLnBrk="0" hangingPunct="1"/>
                      <a:r>
                        <a:rPr lang="tr-TR" sz="2400" b="0" i="0" u="none" strike="noStrike" kern="1200" baseline="0" dirty="0">
                          <a:solidFill>
                            <a:srgbClr val="000000"/>
                          </a:solidFill>
                          <a:latin typeface="ElMessiri-Regular"/>
                          <a:ea typeface="+mn-ea"/>
                          <a:cs typeface="+mn-cs"/>
                        </a:rPr>
                        <a:t>Şahıslara yazılan yazılarda adres bilgisine yer verilir. </a:t>
                      </a:r>
                    </a:p>
                  </a:txBody>
                  <a:tcPr/>
                </a:tc>
                <a:extLst>
                  <a:ext uri="{0D108BD9-81ED-4DB2-BD59-A6C34878D82A}">
                    <a16:rowId xmlns:a16="http://schemas.microsoft.com/office/drawing/2014/main" val="1646295435"/>
                  </a:ext>
                </a:extLst>
              </a:tr>
            </a:tbl>
          </a:graphicData>
        </a:graphic>
      </p:graphicFrame>
    </p:spTree>
    <p:extLst>
      <p:ext uri="{BB962C8B-B14F-4D97-AF65-F5344CB8AC3E}">
        <p14:creationId xmlns:p14="http://schemas.microsoft.com/office/powerpoint/2010/main" val="87516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schemeClr val="bg1"/>
                </a:solidFill>
                <a:latin typeface="Hurme Geometric Sans 1" panose="020B0500020000000000" pitchFamily="34" charset="77"/>
              </a:rPr>
              <a:t>11. MUHATAP</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622744"/>
            <a:ext cx="12191996" cy="5235255"/>
          </a:xfrm>
        </p:spPr>
        <p:txBody>
          <a:bodyPr anchor="ctr">
            <a:noAutofit/>
          </a:bodyPr>
          <a:lstStyle/>
          <a:p>
            <a:pPr marL="0" indent="0" algn="just">
              <a:buNone/>
            </a:pPr>
            <a:r>
              <a:rPr lang="tr-TR" sz="3600" dirty="0">
                <a:latin typeface="ElMessiri-Medium"/>
              </a:rPr>
              <a:t>11.4. Muhatap Yazımında Sık Yapılan Hatalar</a:t>
            </a:r>
          </a:p>
          <a:p>
            <a:pPr marL="0" indent="0" algn="just">
              <a:buNone/>
            </a:pPr>
            <a:r>
              <a:rPr lang="tr-TR" dirty="0">
                <a:latin typeface="ElMessiri-Regular"/>
              </a:rPr>
              <a:t>Muhatap bölümünde ilk satırda ve idare ismi dikkate alınarak yönelme hâl eki kullanılmalıdır.</a:t>
            </a: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a:extLst>
              <a:ext uri="{FF2B5EF4-FFF2-40B4-BE49-F238E27FC236}">
                <a16:creationId xmlns:a16="http://schemas.microsoft.com/office/drawing/2014/main" id="{5B7916D1-1756-4F7F-9621-DB0AA8AD848F}"/>
              </a:ext>
            </a:extLst>
          </p:cNvPr>
          <p:cNvGraphicFramePr>
            <a:graphicFrameLocks noGrp="1"/>
          </p:cNvGraphicFramePr>
          <p:nvPr>
            <p:extLst>
              <p:ext uri="{D42A27DB-BD31-4B8C-83A1-F6EECF244321}">
                <p14:modId xmlns:p14="http://schemas.microsoft.com/office/powerpoint/2010/main" val="3564855565"/>
              </p:ext>
            </p:extLst>
          </p:nvPr>
        </p:nvGraphicFramePr>
        <p:xfrm>
          <a:off x="-3" y="3617713"/>
          <a:ext cx="12191996" cy="2945749"/>
        </p:xfrm>
        <a:graphic>
          <a:graphicData uri="http://schemas.openxmlformats.org/drawingml/2006/table">
            <a:tbl>
              <a:tblPr firstRow="1" bandRow="1">
                <a:tableStyleId>{5C22544A-7EE6-4342-B048-85BDC9FD1C3A}</a:tableStyleId>
              </a:tblPr>
              <a:tblGrid>
                <a:gridCol w="6968355">
                  <a:extLst>
                    <a:ext uri="{9D8B030D-6E8A-4147-A177-3AD203B41FA5}">
                      <a16:colId xmlns:a16="http://schemas.microsoft.com/office/drawing/2014/main" val="887856596"/>
                    </a:ext>
                  </a:extLst>
                </a:gridCol>
                <a:gridCol w="5223641">
                  <a:extLst>
                    <a:ext uri="{9D8B030D-6E8A-4147-A177-3AD203B41FA5}">
                      <a16:colId xmlns:a16="http://schemas.microsoft.com/office/drawing/2014/main" val="709770143"/>
                    </a:ext>
                  </a:extLst>
                </a:gridCol>
              </a:tblGrid>
              <a:tr h="684396">
                <a:tc>
                  <a:txBody>
                    <a:bodyPr/>
                    <a:lstStyle/>
                    <a:p>
                      <a:r>
                        <a:rPr lang="tr-TR" sz="2800" b="1" i="0" u="none" strike="noStrike" baseline="0" dirty="0">
                          <a:solidFill>
                            <a:srgbClr val="F5F5F5"/>
                          </a:solidFill>
                          <a:highlight>
                            <a:srgbClr val="FF0000"/>
                          </a:highlight>
                          <a:latin typeface="Oswald-Bold"/>
                        </a:rPr>
                        <a:t>Yanlış Kullanım</a:t>
                      </a:r>
                      <a:endParaRPr lang="tr-TR" sz="2800" dirty="0">
                        <a:highlight>
                          <a:srgbClr val="FF0000"/>
                        </a:highlight>
                      </a:endParaRPr>
                    </a:p>
                  </a:txBody>
                  <a:tcPr/>
                </a:tc>
                <a:tc>
                  <a:txBody>
                    <a:bodyPr/>
                    <a:lstStyle/>
                    <a:p>
                      <a:r>
                        <a:rPr lang="tr-TR" sz="2800" b="1" i="0" u="none" strike="noStrike" kern="1200" baseline="0" dirty="0">
                          <a:solidFill>
                            <a:srgbClr val="F5F5F5"/>
                          </a:solidFill>
                          <a:highlight>
                            <a:srgbClr val="00FF00"/>
                          </a:highlight>
                          <a:latin typeface="Oswald-Bold"/>
                          <a:ea typeface="+mn-ea"/>
                          <a:cs typeface="+mn-cs"/>
                        </a:rPr>
                        <a:t>Doğru Kullanım</a:t>
                      </a:r>
                    </a:p>
                  </a:txBody>
                  <a:tcPr/>
                </a:tc>
                <a:extLst>
                  <a:ext uri="{0D108BD9-81ED-4DB2-BD59-A6C34878D82A}">
                    <a16:rowId xmlns:a16="http://schemas.microsoft.com/office/drawing/2014/main" val="3837505056"/>
                  </a:ext>
                </a:extLst>
              </a:tr>
              <a:tr h="1576957">
                <a:tc>
                  <a:txBody>
                    <a:bodyPr/>
                    <a:lstStyle/>
                    <a:p>
                      <a:pPr algn="ctr"/>
                      <a:r>
                        <a:rPr lang="tr-TR" sz="2800" b="0" i="0" u="none" strike="noStrike" baseline="0" dirty="0">
                          <a:solidFill>
                            <a:srgbClr val="000000"/>
                          </a:solidFill>
                          <a:latin typeface="El Messiri"/>
                        </a:rPr>
                        <a:t>HAZİNE VE MALİYE BAKANLIĞI</a:t>
                      </a:r>
                    </a:p>
                    <a:p>
                      <a:pPr algn="ctr"/>
                      <a:r>
                        <a:rPr lang="tr-TR" sz="2800" b="0" i="0" u="none" strike="noStrike" baseline="0" dirty="0">
                          <a:solidFill>
                            <a:srgbClr val="000000"/>
                          </a:solidFill>
                          <a:latin typeface="El Messiri"/>
                        </a:rPr>
                        <a:t>(Gelir İdaresi Başkanlığına)</a:t>
                      </a:r>
                      <a:endParaRPr lang="tr-TR" sz="2800" b="1" dirty="0"/>
                    </a:p>
                  </a:txBody>
                  <a:tcPr/>
                </a:tc>
                <a:tc>
                  <a:txBody>
                    <a:bodyPr/>
                    <a:lstStyle/>
                    <a:p>
                      <a:pPr algn="ctr"/>
                      <a:r>
                        <a:rPr lang="tr-TR" sz="2800" b="0" i="0" u="none" strike="noStrike" baseline="0" dirty="0">
                          <a:solidFill>
                            <a:srgbClr val="000000"/>
                          </a:solidFill>
                          <a:latin typeface="ElMessiri-Regular"/>
                        </a:rPr>
                        <a:t>HAZİNE VE MALİYE BAKANLIĞINA</a:t>
                      </a:r>
                    </a:p>
                    <a:p>
                      <a:pPr algn="ctr"/>
                      <a:r>
                        <a:rPr lang="tr-TR" sz="2800" b="0" i="0" u="none" strike="noStrike" baseline="0" dirty="0">
                          <a:solidFill>
                            <a:srgbClr val="000000"/>
                          </a:solidFill>
                          <a:latin typeface="ElMessiri-Regular"/>
                        </a:rPr>
                        <a:t>(Gelir İdaresi Başkanlığı)</a:t>
                      </a:r>
                      <a:endParaRPr lang="tr-TR" sz="2800" dirty="0"/>
                    </a:p>
                  </a:txBody>
                  <a:tcPr/>
                </a:tc>
                <a:extLst>
                  <a:ext uri="{0D108BD9-81ED-4DB2-BD59-A6C34878D82A}">
                    <a16:rowId xmlns:a16="http://schemas.microsoft.com/office/drawing/2014/main" val="2530019262"/>
                  </a:ext>
                </a:extLst>
              </a:tr>
              <a:tr h="684396">
                <a:tc>
                  <a:txBody>
                    <a:bodyPr/>
                    <a:lstStyle/>
                    <a:p>
                      <a:pPr algn="ctr"/>
                      <a:endParaRPr lang="tr-TR" sz="2800" b="1" i="0" u="none" strike="noStrike" kern="1200" baseline="0" dirty="0">
                        <a:solidFill>
                          <a:schemeClr val="dk1"/>
                        </a:solidFill>
                        <a:latin typeface="ElMessiri-Regular"/>
                        <a:ea typeface="+mn-ea"/>
                        <a:cs typeface="+mn-cs"/>
                      </a:endParaRPr>
                    </a:p>
                  </a:txBody>
                  <a:tcPr/>
                </a:tc>
                <a:tc>
                  <a:txBody>
                    <a:bodyPr/>
                    <a:lstStyle/>
                    <a:p>
                      <a:pPr marL="0" algn="just" defTabSz="914400" rtl="0" eaLnBrk="1" latinLnBrk="0" hangingPunct="1"/>
                      <a:endParaRPr lang="tr-TR" sz="2400" b="0" i="0" u="none" strike="noStrike" kern="1200" baseline="0" dirty="0">
                        <a:solidFill>
                          <a:srgbClr val="000000"/>
                        </a:solidFill>
                        <a:latin typeface="ElMessiri-Regular"/>
                        <a:ea typeface="+mn-ea"/>
                        <a:cs typeface="+mn-cs"/>
                      </a:endParaRPr>
                    </a:p>
                  </a:txBody>
                  <a:tcPr/>
                </a:tc>
                <a:extLst>
                  <a:ext uri="{0D108BD9-81ED-4DB2-BD59-A6C34878D82A}">
                    <a16:rowId xmlns:a16="http://schemas.microsoft.com/office/drawing/2014/main" val="1646295435"/>
                  </a:ext>
                </a:extLst>
              </a:tr>
            </a:tbl>
          </a:graphicData>
        </a:graphic>
      </p:graphicFrame>
    </p:spTree>
    <p:extLst>
      <p:ext uri="{BB962C8B-B14F-4D97-AF65-F5344CB8AC3E}">
        <p14:creationId xmlns:p14="http://schemas.microsoft.com/office/powerpoint/2010/main" val="3729534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schemeClr val="bg1"/>
                </a:solidFill>
                <a:latin typeface="Hurme Geometric Sans 1" panose="020B0500020000000000" pitchFamily="34" charset="77"/>
              </a:rPr>
              <a:t>11. MUHATAP</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622744"/>
            <a:ext cx="12191996" cy="5235255"/>
          </a:xfrm>
        </p:spPr>
        <p:txBody>
          <a:bodyPr anchor="ctr">
            <a:noAutofit/>
          </a:bodyPr>
          <a:lstStyle/>
          <a:p>
            <a:pPr marL="0" indent="0" algn="just">
              <a:buNone/>
            </a:pPr>
            <a:r>
              <a:rPr lang="tr-TR" sz="3600" dirty="0">
                <a:solidFill>
                  <a:srgbClr val="000000"/>
                </a:solidFill>
                <a:latin typeface="El Messiri"/>
              </a:rPr>
              <a:t>Muhatabın gerçek kişi olması durumunda yönelme hâl ekine yer verilmemelidir. </a:t>
            </a:r>
          </a:p>
          <a:p>
            <a:pPr marL="0" indent="0" algn="just">
              <a:buNone/>
            </a:pPr>
            <a:endParaRPr lang="tr-TR" sz="36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a:extLst>
              <a:ext uri="{FF2B5EF4-FFF2-40B4-BE49-F238E27FC236}">
                <a16:creationId xmlns:a16="http://schemas.microsoft.com/office/drawing/2014/main" id="{5B7916D1-1756-4F7F-9621-DB0AA8AD848F}"/>
              </a:ext>
            </a:extLst>
          </p:cNvPr>
          <p:cNvGraphicFramePr>
            <a:graphicFrameLocks noGrp="1"/>
          </p:cNvGraphicFramePr>
          <p:nvPr>
            <p:extLst>
              <p:ext uri="{D42A27DB-BD31-4B8C-83A1-F6EECF244321}">
                <p14:modId xmlns:p14="http://schemas.microsoft.com/office/powerpoint/2010/main" val="2700673942"/>
              </p:ext>
            </p:extLst>
          </p:nvPr>
        </p:nvGraphicFramePr>
        <p:xfrm>
          <a:off x="4" y="3034390"/>
          <a:ext cx="12191996" cy="2610910"/>
        </p:xfrm>
        <a:graphic>
          <a:graphicData uri="http://schemas.openxmlformats.org/drawingml/2006/table">
            <a:tbl>
              <a:tblPr firstRow="1" bandRow="1">
                <a:tableStyleId>{5C22544A-7EE6-4342-B048-85BDC9FD1C3A}</a:tableStyleId>
              </a:tblPr>
              <a:tblGrid>
                <a:gridCol w="6968355">
                  <a:extLst>
                    <a:ext uri="{9D8B030D-6E8A-4147-A177-3AD203B41FA5}">
                      <a16:colId xmlns:a16="http://schemas.microsoft.com/office/drawing/2014/main" val="887856596"/>
                    </a:ext>
                  </a:extLst>
                </a:gridCol>
                <a:gridCol w="5223641">
                  <a:extLst>
                    <a:ext uri="{9D8B030D-6E8A-4147-A177-3AD203B41FA5}">
                      <a16:colId xmlns:a16="http://schemas.microsoft.com/office/drawing/2014/main" val="709770143"/>
                    </a:ext>
                  </a:extLst>
                </a:gridCol>
              </a:tblGrid>
              <a:tr h="558695">
                <a:tc>
                  <a:txBody>
                    <a:bodyPr/>
                    <a:lstStyle/>
                    <a:p>
                      <a:r>
                        <a:rPr lang="tr-TR" sz="2800" b="1" i="0" u="none" strike="noStrike" baseline="0" dirty="0">
                          <a:solidFill>
                            <a:srgbClr val="F5F5F5"/>
                          </a:solidFill>
                          <a:highlight>
                            <a:srgbClr val="FF0000"/>
                          </a:highlight>
                          <a:latin typeface="Oswald-Bold"/>
                        </a:rPr>
                        <a:t>Yanlış Kullanım</a:t>
                      </a:r>
                      <a:endParaRPr lang="tr-TR" sz="2800" dirty="0">
                        <a:highlight>
                          <a:srgbClr val="FF0000"/>
                        </a:highlight>
                      </a:endParaRPr>
                    </a:p>
                  </a:txBody>
                  <a:tcPr/>
                </a:tc>
                <a:tc>
                  <a:txBody>
                    <a:bodyPr/>
                    <a:lstStyle/>
                    <a:p>
                      <a:r>
                        <a:rPr lang="tr-TR" sz="2800" b="1" i="0" u="none" strike="noStrike" kern="1200" baseline="0" dirty="0">
                          <a:solidFill>
                            <a:srgbClr val="F5F5F5"/>
                          </a:solidFill>
                          <a:highlight>
                            <a:srgbClr val="00FF00"/>
                          </a:highlight>
                          <a:latin typeface="Oswald-Bold"/>
                          <a:ea typeface="+mn-ea"/>
                          <a:cs typeface="+mn-cs"/>
                        </a:rPr>
                        <a:t>Doğru Kullanım</a:t>
                      </a:r>
                    </a:p>
                  </a:txBody>
                  <a:tcPr/>
                </a:tc>
                <a:extLst>
                  <a:ext uri="{0D108BD9-81ED-4DB2-BD59-A6C34878D82A}">
                    <a16:rowId xmlns:a16="http://schemas.microsoft.com/office/drawing/2014/main" val="3837505056"/>
                  </a:ext>
                </a:extLst>
              </a:tr>
              <a:tr h="1287323">
                <a:tc>
                  <a:txBody>
                    <a:bodyPr/>
                    <a:lstStyle/>
                    <a:p>
                      <a:pPr algn="l"/>
                      <a:endParaRPr lang="tr-TR" sz="2800" b="0" i="0" u="none" strike="noStrike" baseline="0" dirty="0">
                        <a:solidFill>
                          <a:srgbClr val="000000"/>
                        </a:solidFill>
                      </a:endParaRPr>
                    </a:p>
                    <a:p>
                      <a:pPr algn="ctr"/>
                      <a:r>
                        <a:rPr lang="tr-TR" sz="3600" b="1" i="0" u="none" strike="noStrike" baseline="0" dirty="0">
                          <a:solidFill>
                            <a:srgbClr val="000000"/>
                          </a:solidFill>
                        </a:rPr>
                        <a:t>SAYIN Ahmet YILMAZA</a:t>
                      </a:r>
                      <a:r>
                        <a:rPr lang="tr-TR" sz="2800" b="0" i="0" u="none" strike="noStrike" baseline="0" dirty="0">
                          <a:solidFill>
                            <a:srgbClr val="000000"/>
                          </a:solidFill>
                        </a:rPr>
                        <a:t>	</a:t>
                      </a:r>
                    </a:p>
                  </a:txBody>
                  <a:tcPr/>
                </a:tc>
                <a:tc>
                  <a:txBody>
                    <a:bodyPr/>
                    <a:lstStyle/>
                    <a:p>
                      <a:pPr algn="l"/>
                      <a:endParaRPr lang="tr-TR" sz="2800" b="0" i="0" u="none" strike="noStrike" baseline="0" dirty="0">
                        <a:solidFill>
                          <a:srgbClr val="000000"/>
                        </a:solidFill>
                      </a:endParaRPr>
                    </a:p>
                    <a:p>
                      <a:r>
                        <a:rPr lang="tr-TR" sz="3600" b="1" i="0" u="none" strike="noStrike" kern="1200" baseline="0" dirty="0">
                          <a:solidFill>
                            <a:srgbClr val="000000"/>
                          </a:solidFill>
                          <a:latin typeface="+mn-lt"/>
                          <a:ea typeface="+mn-ea"/>
                          <a:cs typeface="+mn-cs"/>
                        </a:rPr>
                        <a:t>Sayın Ahmet YILMAZ</a:t>
                      </a:r>
                      <a:r>
                        <a:rPr lang="tr-TR" sz="2800" b="0" i="0" u="none" strike="noStrike" baseline="0" dirty="0">
                          <a:solidFill>
                            <a:srgbClr val="000000"/>
                          </a:solidFill>
                        </a:rPr>
                        <a:t>	</a:t>
                      </a:r>
                    </a:p>
                  </a:txBody>
                  <a:tcPr/>
                </a:tc>
                <a:extLst>
                  <a:ext uri="{0D108BD9-81ED-4DB2-BD59-A6C34878D82A}">
                    <a16:rowId xmlns:a16="http://schemas.microsoft.com/office/drawing/2014/main" val="2530019262"/>
                  </a:ext>
                </a:extLst>
              </a:tr>
              <a:tr h="558695">
                <a:tc>
                  <a:txBody>
                    <a:bodyPr/>
                    <a:lstStyle/>
                    <a:p>
                      <a:pPr algn="ctr"/>
                      <a:endParaRPr lang="tr-TR" sz="2800" b="1" i="0" u="none" strike="noStrike" kern="1200" baseline="0" dirty="0">
                        <a:solidFill>
                          <a:schemeClr val="dk1"/>
                        </a:solidFill>
                        <a:latin typeface="ElMessiri-Regular"/>
                        <a:ea typeface="+mn-ea"/>
                        <a:cs typeface="+mn-cs"/>
                      </a:endParaRPr>
                    </a:p>
                  </a:txBody>
                  <a:tcPr/>
                </a:tc>
                <a:tc>
                  <a:txBody>
                    <a:bodyPr/>
                    <a:lstStyle/>
                    <a:p>
                      <a:pPr marL="0" algn="just" defTabSz="914400" rtl="0" eaLnBrk="1" latinLnBrk="0" hangingPunct="1"/>
                      <a:endParaRPr lang="tr-TR" sz="2400" b="0" i="0" u="none" strike="noStrike" kern="1200" baseline="0" dirty="0">
                        <a:solidFill>
                          <a:srgbClr val="000000"/>
                        </a:solidFill>
                        <a:latin typeface="ElMessiri-Regular"/>
                        <a:ea typeface="+mn-ea"/>
                        <a:cs typeface="+mn-cs"/>
                      </a:endParaRPr>
                    </a:p>
                  </a:txBody>
                  <a:tcPr/>
                </a:tc>
                <a:extLst>
                  <a:ext uri="{0D108BD9-81ED-4DB2-BD59-A6C34878D82A}">
                    <a16:rowId xmlns:a16="http://schemas.microsoft.com/office/drawing/2014/main" val="1646295435"/>
                  </a:ext>
                </a:extLst>
              </a:tr>
            </a:tbl>
          </a:graphicData>
        </a:graphic>
      </p:graphicFrame>
    </p:spTree>
    <p:extLst>
      <p:ext uri="{BB962C8B-B14F-4D97-AF65-F5344CB8AC3E}">
        <p14:creationId xmlns:p14="http://schemas.microsoft.com/office/powerpoint/2010/main" val="2266710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schemeClr val="bg1"/>
                </a:solidFill>
                <a:latin typeface="Hurme Geometric Sans 1" panose="020B0500020000000000" pitchFamily="34" charset="77"/>
              </a:rPr>
              <a:t>12. İLGİ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622744"/>
            <a:ext cx="12191996" cy="5235255"/>
          </a:xfrm>
        </p:spPr>
        <p:txBody>
          <a:bodyPr anchor="ctr">
            <a:noAutofit/>
          </a:bodyPr>
          <a:lstStyle/>
          <a:p>
            <a:pPr marL="0" indent="0" algn="just">
              <a:buNone/>
            </a:pPr>
            <a:r>
              <a:rPr lang="tr-TR" dirty="0">
                <a:solidFill>
                  <a:srgbClr val="000000"/>
                </a:solidFill>
                <a:latin typeface="El Messiri"/>
              </a:rPr>
              <a:t>İlgi, iki yana yaslı olarak yazılan ve birden fazla olduğunda belgelerin tarih sırasına göre kronolojik düzenlendiği alandır. İlgide aşağıdaki bilgilerin yer alması gerekmektedir. </a:t>
            </a:r>
          </a:p>
          <a:p>
            <a:pPr marL="0" indent="0" algn="just">
              <a:buNone/>
            </a:pPr>
            <a:r>
              <a:rPr lang="tr-TR" b="1" dirty="0">
                <a:solidFill>
                  <a:srgbClr val="000000"/>
                </a:solidFill>
                <a:latin typeface="El Messiri Medium"/>
              </a:rPr>
              <a:t>12.1. İlgi Tutulan Belgenin Sahibi İdarenin Yazımı </a:t>
            </a:r>
            <a:endParaRPr lang="tr-TR" b="1"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a:extLst>
              <a:ext uri="{FF2B5EF4-FFF2-40B4-BE49-F238E27FC236}">
                <a16:creationId xmlns:a16="http://schemas.microsoft.com/office/drawing/2014/main" id="{B8AEE42F-ABE7-4333-B555-B1B1561F1C4D}"/>
              </a:ext>
            </a:extLst>
          </p:cNvPr>
          <p:cNvGraphicFramePr>
            <a:graphicFrameLocks noGrp="1"/>
          </p:cNvGraphicFramePr>
          <p:nvPr>
            <p:extLst>
              <p:ext uri="{D42A27DB-BD31-4B8C-83A1-F6EECF244321}">
                <p14:modId xmlns:p14="http://schemas.microsoft.com/office/powerpoint/2010/main" val="618651849"/>
              </p:ext>
            </p:extLst>
          </p:nvPr>
        </p:nvGraphicFramePr>
        <p:xfrm>
          <a:off x="0" y="3594538"/>
          <a:ext cx="12191996" cy="4657660"/>
        </p:xfrm>
        <a:graphic>
          <a:graphicData uri="http://schemas.openxmlformats.org/drawingml/2006/table">
            <a:tbl>
              <a:tblPr firstRow="1" bandRow="1">
                <a:tableStyleId>{5C22544A-7EE6-4342-B048-85BDC9FD1C3A}</a:tableStyleId>
              </a:tblPr>
              <a:tblGrid>
                <a:gridCol w="6095998">
                  <a:extLst>
                    <a:ext uri="{9D8B030D-6E8A-4147-A177-3AD203B41FA5}">
                      <a16:colId xmlns:a16="http://schemas.microsoft.com/office/drawing/2014/main" val="2586151272"/>
                    </a:ext>
                  </a:extLst>
                </a:gridCol>
                <a:gridCol w="6095998">
                  <a:extLst>
                    <a:ext uri="{9D8B030D-6E8A-4147-A177-3AD203B41FA5}">
                      <a16:colId xmlns:a16="http://schemas.microsoft.com/office/drawing/2014/main" val="1240947745"/>
                    </a:ext>
                  </a:extLst>
                </a:gridCol>
              </a:tblGrid>
              <a:tr h="1426780">
                <a:tc>
                  <a:txBody>
                    <a:bodyPr/>
                    <a:lstStyle/>
                    <a:p>
                      <a:r>
                        <a:rPr lang="tr-TR" sz="3200" dirty="0"/>
                        <a:t>İlgi Kullanımı</a:t>
                      </a:r>
                    </a:p>
                  </a:txBody>
                  <a:tcPr/>
                </a:tc>
                <a:tc>
                  <a:txBody>
                    <a:bodyPr/>
                    <a:lstStyle/>
                    <a:p>
                      <a:r>
                        <a:rPr lang="tr-TR" sz="3200" dirty="0"/>
                        <a:t>Açıklama</a:t>
                      </a:r>
                    </a:p>
                  </a:txBody>
                  <a:tcPr/>
                </a:tc>
                <a:extLst>
                  <a:ext uri="{0D108BD9-81ED-4DB2-BD59-A6C34878D82A}">
                    <a16:rowId xmlns:a16="http://schemas.microsoft.com/office/drawing/2014/main" val="1984487640"/>
                  </a:ext>
                </a:extLst>
              </a:tr>
              <a:tr h="1426780">
                <a:tc>
                  <a:txBody>
                    <a:bodyPr/>
                    <a:lstStyle/>
                    <a:p>
                      <a:endParaRPr lang="tr-TR" sz="1800" b="0" i="0" u="none" strike="noStrike" kern="1200" baseline="0" dirty="0">
                        <a:solidFill>
                          <a:schemeClr val="dk1"/>
                        </a:solidFill>
                        <a:latin typeface="+mn-lt"/>
                        <a:ea typeface="+mn-ea"/>
                        <a:cs typeface="+mn-cs"/>
                      </a:endParaRPr>
                    </a:p>
                    <a:p>
                      <a:pPr algn="just"/>
                      <a:r>
                        <a:rPr lang="tr-TR" sz="2800" b="0" i="0" u="none" strike="noStrike" kern="1200" baseline="0" dirty="0">
                          <a:solidFill>
                            <a:schemeClr val="dk1"/>
                          </a:solidFill>
                          <a:latin typeface="+mn-lt"/>
                          <a:ea typeface="+mn-ea"/>
                          <a:cs typeface="+mn-cs"/>
                        </a:rPr>
                        <a:t>Ticaret Bakanlığının (Personel Genel Müdürlüğü)01.09.2019 tarihli ve E-35799330-902.02-1042579 sayılı yazısı.</a:t>
                      </a:r>
                      <a:r>
                        <a:rPr lang="tr-TR" sz="1800" b="0" i="0" u="none" strike="noStrike" kern="1200" baseline="0" dirty="0">
                          <a:solidFill>
                            <a:schemeClr val="dk1"/>
                          </a:solidFill>
                          <a:latin typeface="+mn-lt"/>
                          <a:ea typeface="+mn-ea"/>
                          <a:cs typeface="+mn-cs"/>
                        </a:rPr>
                        <a:t>	</a:t>
                      </a:r>
                    </a:p>
                    <a:p>
                      <a:endParaRPr lang="tr-TR" dirty="0"/>
                    </a:p>
                  </a:txBody>
                  <a:tcPr/>
                </a:tc>
                <a:tc>
                  <a:txBody>
                    <a:bodyPr/>
                    <a:lstStyle/>
                    <a:p>
                      <a:pPr algn="l"/>
                      <a:endParaRPr lang="tr-TR" sz="2000" b="0" i="0" u="none" strike="noStrike" baseline="0" dirty="0">
                        <a:solidFill>
                          <a:srgbClr val="000000"/>
                        </a:solidFill>
                        <a:latin typeface="El Messiri"/>
                      </a:endParaRPr>
                    </a:p>
                    <a:p>
                      <a:pPr algn="just"/>
                      <a:r>
                        <a:rPr lang="tr-TR" sz="2400" b="0" i="0" u="none" strike="noStrike" baseline="0" dirty="0">
                          <a:solidFill>
                            <a:srgbClr val="000000"/>
                          </a:solidFill>
                          <a:latin typeface="El Messiri"/>
                        </a:rPr>
                        <a:t>İdare dışına gönderilen belgelerde, sadece “Personel Genel Müdürlüğünün … tarihli ve ...sayılı yazısı” yazıldığı takdirde, belge sahibinin hangi idare olduğu anlaşılamayacağından idare isminin (Ticaret Bakanlığı) yazılması gerekmektedir</a:t>
                      </a:r>
                      <a:r>
                        <a:rPr lang="tr-TR" sz="1800" b="0" i="0" u="none" strike="noStrike" baseline="0" dirty="0">
                          <a:solidFill>
                            <a:srgbClr val="000000"/>
                          </a:solidFill>
                          <a:latin typeface="El Messiri"/>
                        </a:rPr>
                        <a:t>.	</a:t>
                      </a:r>
                    </a:p>
                    <a:p>
                      <a:endParaRPr lang="tr-TR" dirty="0"/>
                    </a:p>
                  </a:txBody>
                  <a:tcPr/>
                </a:tc>
                <a:extLst>
                  <a:ext uri="{0D108BD9-81ED-4DB2-BD59-A6C34878D82A}">
                    <a16:rowId xmlns:a16="http://schemas.microsoft.com/office/drawing/2014/main" val="1013830675"/>
                  </a:ext>
                </a:extLst>
              </a:tr>
            </a:tbl>
          </a:graphicData>
        </a:graphic>
      </p:graphicFrame>
    </p:spTree>
    <p:extLst>
      <p:ext uri="{BB962C8B-B14F-4D97-AF65-F5344CB8AC3E}">
        <p14:creationId xmlns:p14="http://schemas.microsoft.com/office/powerpoint/2010/main" val="3477271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12. İLGİ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072056"/>
            <a:ext cx="12191996" cy="5785944"/>
          </a:xfrm>
        </p:spPr>
        <p:txBody>
          <a:bodyPr anchor="ctr">
            <a:noAutofit/>
          </a:bodyPr>
          <a:lstStyle/>
          <a:p>
            <a:pPr marL="0" indent="0" algn="just">
              <a:buNone/>
            </a:pPr>
            <a:endParaRPr lang="tr-TR" dirty="0">
              <a:solidFill>
                <a:srgbClr val="000000"/>
              </a:solidFill>
              <a:latin typeface="El Messiri"/>
            </a:endParaRPr>
          </a:p>
          <a:p>
            <a:pPr marL="0" indent="0" algn="just">
              <a:buNone/>
            </a:pPr>
            <a:r>
              <a:rPr lang="tr-TR" dirty="0">
                <a:solidFill>
                  <a:srgbClr val="000000"/>
                </a:solidFill>
                <a:latin typeface="El Messiri"/>
              </a:rPr>
              <a:t>İlgi tutulan belgelerden yazı içinde bahsedilmelidir. İlgi tutulan belgenin muhatapta olmaması durumunda, belge muhataba ek olarak iletilmelidir. </a:t>
            </a:r>
          </a:p>
          <a:p>
            <a:pPr marL="0" indent="0" algn="just">
              <a:buNone/>
            </a:pPr>
            <a:r>
              <a:rPr lang="tr-TR" dirty="0">
                <a:solidFill>
                  <a:srgbClr val="000000"/>
                </a:solidFill>
                <a:latin typeface="El Messiri"/>
              </a:rPr>
              <a:t>İlgi tutulan belge, Resmî Gazete ’de yayımlanan bir mevzuat ise ayrıca ek </a:t>
            </a:r>
            <a:r>
              <a:rPr lang="tr-TR">
                <a:solidFill>
                  <a:srgbClr val="000000"/>
                </a:solidFill>
                <a:latin typeface="El Messiri"/>
              </a:rPr>
              <a:t>olarak eklenmemelidir. </a:t>
            </a: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a:extLst>
              <a:ext uri="{FF2B5EF4-FFF2-40B4-BE49-F238E27FC236}">
                <a16:creationId xmlns:a16="http://schemas.microsoft.com/office/drawing/2014/main" id="{5B7916D1-1756-4F7F-9621-DB0AA8AD848F}"/>
              </a:ext>
            </a:extLst>
          </p:cNvPr>
          <p:cNvGraphicFramePr>
            <a:graphicFrameLocks noGrp="1"/>
          </p:cNvGraphicFramePr>
          <p:nvPr>
            <p:extLst>
              <p:ext uri="{D42A27DB-BD31-4B8C-83A1-F6EECF244321}">
                <p14:modId xmlns:p14="http://schemas.microsoft.com/office/powerpoint/2010/main" val="254685140"/>
              </p:ext>
            </p:extLst>
          </p:nvPr>
        </p:nvGraphicFramePr>
        <p:xfrm>
          <a:off x="4" y="3516369"/>
          <a:ext cx="12191996" cy="4229597"/>
        </p:xfrm>
        <a:graphic>
          <a:graphicData uri="http://schemas.openxmlformats.org/drawingml/2006/table">
            <a:tbl>
              <a:tblPr firstRow="1" bandRow="1">
                <a:tableStyleId>{5C22544A-7EE6-4342-B048-85BDC9FD1C3A}</a:tableStyleId>
              </a:tblPr>
              <a:tblGrid>
                <a:gridCol w="5707113">
                  <a:extLst>
                    <a:ext uri="{9D8B030D-6E8A-4147-A177-3AD203B41FA5}">
                      <a16:colId xmlns:a16="http://schemas.microsoft.com/office/drawing/2014/main" val="887856596"/>
                    </a:ext>
                  </a:extLst>
                </a:gridCol>
                <a:gridCol w="6484883">
                  <a:extLst>
                    <a:ext uri="{9D8B030D-6E8A-4147-A177-3AD203B41FA5}">
                      <a16:colId xmlns:a16="http://schemas.microsoft.com/office/drawing/2014/main" val="709770143"/>
                    </a:ext>
                  </a:extLst>
                </a:gridCol>
              </a:tblGrid>
              <a:tr h="632957">
                <a:tc>
                  <a:txBody>
                    <a:bodyPr/>
                    <a:lstStyle/>
                    <a:p>
                      <a:r>
                        <a:rPr lang="tr-TR" sz="2800" b="1" i="0" u="none" strike="noStrike" baseline="0" dirty="0">
                          <a:solidFill>
                            <a:srgbClr val="F5F5F5"/>
                          </a:solidFill>
                          <a:highlight>
                            <a:srgbClr val="FF0000"/>
                          </a:highlight>
                          <a:latin typeface="Oswald-Bold"/>
                        </a:rPr>
                        <a:t>Yanlış Kullanım</a:t>
                      </a:r>
                      <a:endParaRPr lang="tr-TR" sz="2800" dirty="0">
                        <a:highlight>
                          <a:srgbClr val="FF0000"/>
                        </a:highlight>
                      </a:endParaRPr>
                    </a:p>
                  </a:txBody>
                  <a:tcPr/>
                </a:tc>
                <a:tc>
                  <a:txBody>
                    <a:bodyPr/>
                    <a:lstStyle/>
                    <a:p>
                      <a:r>
                        <a:rPr lang="tr-TR" sz="2800" b="1" i="0" u="none" strike="noStrike" kern="1200" baseline="0" dirty="0">
                          <a:solidFill>
                            <a:srgbClr val="F5F5F5"/>
                          </a:solidFill>
                          <a:highlight>
                            <a:srgbClr val="00FF00"/>
                          </a:highlight>
                          <a:latin typeface="Oswald-Bold"/>
                          <a:ea typeface="+mn-ea"/>
                          <a:cs typeface="+mn-cs"/>
                        </a:rPr>
                        <a:t>Doğru Kullanım</a:t>
                      </a:r>
                    </a:p>
                  </a:txBody>
                  <a:tcPr/>
                </a:tc>
                <a:extLst>
                  <a:ext uri="{0D108BD9-81ED-4DB2-BD59-A6C34878D82A}">
                    <a16:rowId xmlns:a16="http://schemas.microsoft.com/office/drawing/2014/main" val="3837505056"/>
                  </a:ext>
                </a:extLst>
              </a:tr>
              <a:tr h="2778955">
                <a:tc>
                  <a:txBody>
                    <a:bodyPr/>
                    <a:lstStyle/>
                    <a:p>
                      <a:pPr algn="l"/>
                      <a:endParaRPr lang="tr-TR" sz="3200" b="0" i="0" u="none" strike="noStrike" baseline="0" dirty="0">
                        <a:solidFill>
                          <a:srgbClr val="000000"/>
                        </a:solidFill>
                        <a:latin typeface="El Messiri"/>
                      </a:endParaRPr>
                    </a:p>
                    <a:p>
                      <a:pPr algn="just"/>
                      <a:r>
                        <a:rPr lang="tr-TR" sz="3200" b="0" i="0" u="none" strike="noStrike" baseline="0" dirty="0">
                          <a:solidFill>
                            <a:srgbClr val="000000"/>
                          </a:solidFill>
                          <a:latin typeface="El Messiri"/>
                        </a:rPr>
                        <a:t>Strateji Geliştirme Daire Başkanlığının 01.09.2019 tarihli E-84801842 -   902.02-1042580 sayılı yazısı.	</a:t>
                      </a:r>
                    </a:p>
                    <a:p>
                      <a:pPr algn="l"/>
                      <a:endParaRPr lang="tr-TR" sz="2800" b="0" i="0" u="none" strike="noStrike" baseline="0" dirty="0">
                        <a:solidFill>
                          <a:srgbClr val="000000"/>
                        </a:solidFill>
                      </a:endParaRPr>
                    </a:p>
                  </a:txBody>
                  <a:tcPr/>
                </a:tc>
                <a:tc>
                  <a:txBody>
                    <a:bodyPr/>
                    <a:lstStyle/>
                    <a:p>
                      <a:pPr algn="l"/>
                      <a:endParaRPr lang="tr-TR" sz="2800" b="0" i="0" u="none" strike="noStrike" baseline="0" dirty="0">
                        <a:solidFill>
                          <a:srgbClr val="000000"/>
                        </a:solidFill>
                      </a:endParaRPr>
                    </a:p>
                    <a:p>
                      <a:pPr algn="just"/>
                      <a:r>
                        <a:rPr lang="tr-TR" sz="2800" b="0" i="0" u="none" strike="noStrike" baseline="0" dirty="0">
                          <a:solidFill>
                            <a:srgbClr val="000000"/>
                          </a:solidFill>
                          <a:latin typeface="El Messiri"/>
                        </a:rPr>
                        <a:t>Afyon Kocatepe Üniversitesi Rektörlüğünün(Strateji Geliştirme Daire Başkanlığı) 01.09.2019tarihli E-84801842-902.02-1042580 ve sayılı yazısı.	</a:t>
                      </a:r>
                    </a:p>
                    <a:p>
                      <a:r>
                        <a:rPr lang="tr-TR" sz="2800" b="0" i="0" u="none" strike="noStrike" baseline="0" dirty="0">
                          <a:solidFill>
                            <a:srgbClr val="000000"/>
                          </a:solidFill>
                        </a:rPr>
                        <a:t>	</a:t>
                      </a:r>
                    </a:p>
                  </a:txBody>
                  <a:tcPr/>
                </a:tc>
                <a:extLst>
                  <a:ext uri="{0D108BD9-81ED-4DB2-BD59-A6C34878D82A}">
                    <a16:rowId xmlns:a16="http://schemas.microsoft.com/office/drawing/2014/main" val="2530019262"/>
                  </a:ext>
                </a:extLst>
              </a:tr>
              <a:tr h="487033">
                <a:tc>
                  <a:txBody>
                    <a:bodyPr/>
                    <a:lstStyle/>
                    <a:p>
                      <a:pPr algn="ctr"/>
                      <a:endParaRPr lang="tr-TR" sz="2800" b="1" i="0" u="none" strike="noStrike" kern="1200" baseline="0" dirty="0">
                        <a:solidFill>
                          <a:schemeClr val="dk1"/>
                        </a:solidFill>
                        <a:latin typeface="ElMessiri-Regular"/>
                        <a:ea typeface="+mn-ea"/>
                        <a:cs typeface="+mn-cs"/>
                      </a:endParaRPr>
                    </a:p>
                  </a:txBody>
                  <a:tcPr/>
                </a:tc>
                <a:tc>
                  <a:txBody>
                    <a:bodyPr/>
                    <a:lstStyle/>
                    <a:p>
                      <a:pPr marL="0" algn="just" defTabSz="914400" rtl="0" eaLnBrk="1" latinLnBrk="0" hangingPunct="1"/>
                      <a:endParaRPr lang="tr-TR" sz="2400" b="0" i="0" u="none" strike="noStrike" kern="1200" baseline="0" dirty="0">
                        <a:solidFill>
                          <a:srgbClr val="000000"/>
                        </a:solidFill>
                        <a:latin typeface="ElMessiri-Regular"/>
                        <a:ea typeface="+mn-ea"/>
                        <a:cs typeface="+mn-cs"/>
                      </a:endParaRPr>
                    </a:p>
                  </a:txBody>
                  <a:tcPr/>
                </a:tc>
                <a:extLst>
                  <a:ext uri="{0D108BD9-81ED-4DB2-BD59-A6C34878D82A}">
                    <a16:rowId xmlns:a16="http://schemas.microsoft.com/office/drawing/2014/main" val="1646295435"/>
                  </a:ext>
                </a:extLst>
              </a:tr>
            </a:tbl>
          </a:graphicData>
        </a:graphic>
      </p:graphicFrame>
    </p:spTree>
    <p:extLst>
      <p:ext uri="{BB962C8B-B14F-4D97-AF65-F5344CB8AC3E}">
        <p14:creationId xmlns:p14="http://schemas.microsoft.com/office/powerpoint/2010/main" val="3362627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12. İLGİ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072056"/>
            <a:ext cx="12191996" cy="5785944"/>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b="1" dirty="0">
              <a:solidFill>
                <a:srgbClr val="000000"/>
              </a:solidFill>
              <a:latin typeface="El Messiri Medium"/>
            </a:endParaRPr>
          </a:p>
          <a:p>
            <a:pPr marL="0" indent="0" algn="just">
              <a:buNone/>
            </a:pPr>
            <a:r>
              <a:rPr lang="tr-TR" b="1" dirty="0">
                <a:solidFill>
                  <a:srgbClr val="000000"/>
                </a:solidFill>
                <a:latin typeface="El Messiri Medium"/>
              </a:rPr>
              <a:t>12.2. İlgi Tutulan Belge Tarihinin Yazımı </a:t>
            </a:r>
          </a:p>
          <a:p>
            <a:pPr marL="0" indent="0" algn="just">
              <a:buNone/>
            </a:pPr>
            <a:r>
              <a:rPr lang="tr-TR" dirty="0">
                <a:solidFill>
                  <a:srgbClr val="000000"/>
                </a:solidFill>
                <a:latin typeface="El Messiri"/>
              </a:rPr>
              <a:t>İlgi kısmında vatandaş başvuruları haricinde “Bila tarihli” veya “tarihsiz” ifadesi kullanılmamalıdır. Belgenin görüntüsünden ve üst verisinden erişilen tarih bilgisine ilgide muhakkak yer verilmelidir. </a:t>
            </a:r>
            <a:endParaRPr lang="tr-TR" dirty="0">
              <a:solidFill>
                <a:srgbClr val="000000"/>
              </a:solidFill>
              <a:latin typeface="El Messiri Medium"/>
            </a:endParaRPr>
          </a:p>
          <a:p>
            <a:pPr marL="0" indent="0" algn="just">
              <a:buNone/>
            </a:pPr>
            <a:endParaRPr lang="tr-TR" sz="2400" dirty="0">
              <a:solidFill>
                <a:srgbClr val="000000"/>
              </a:solidFill>
              <a:latin typeface="El Messiri Medium"/>
            </a:endParaRPr>
          </a:p>
          <a:p>
            <a:pPr marL="0" indent="0" algn="just">
              <a:buNone/>
            </a:pPr>
            <a:endParaRPr lang="tr-TR" sz="2400" dirty="0">
              <a:solidFill>
                <a:srgbClr val="000000"/>
              </a:solidFill>
              <a:latin typeface="El Messiri Medium"/>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a:extLst>
              <a:ext uri="{FF2B5EF4-FFF2-40B4-BE49-F238E27FC236}">
                <a16:creationId xmlns:a16="http://schemas.microsoft.com/office/drawing/2014/main" id="{5B7916D1-1756-4F7F-9621-DB0AA8AD848F}"/>
              </a:ext>
            </a:extLst>
          </p:cNvPr>
          <p:cNvGraphicFramePr>
            <a:graphicFrameLocks noGrp="1"/>
          </p:cNvGraphicFramePr>
          <p:nvPr>
            <p:extLst>
              <p:ext uri="{D42A27DB-BD31-4B8C-83A1-F6EECF244321}">
                <p14:modId xmlns:p14="http://schemas.microsoft.com/office/powerpoint/2010/main" val="669229599"/>
              </p:ext>
            </p:extLst>
          </p:nvPr>
        </p:nvGraphicFramePr>
        <p:xfrm>
          <a:off x="-3" y="3423107"/>
          <a:ext cx="12191996" cy="3566160"/>
        </p:xfrm>
        <a:graphic>
          <a:graphicData uri="http://schemas.openxmlformats.org/drawingml/2006/table">
            <a:tbl>
              <a:tblPr firstRow="1" bandRow="1">
                <a:tableStyleId>{5C22544A-7EE6-4342-B048-85BDC9FD1C3A}</a:tableStyleId>
              </a:tblPr>
              <a:tblGrid>
                <a:gridCol w="5707113">
                  <a:extLst>
                    <a:ext uri="{9D8B030D-6E8A-4147-A177-3AD203B41FA5}">
                      <a16:colId xmlns:a16="http://schemas.microsoft.com/office/drawing/2014/main" val="887856596"/>
                    </a:ext>
                  </a:extLst>
                </a:gridCol>
                <a:gridCol w="6484883">
                  <a:extLst>
                    <a:ext uri="{9D8B030D-6E8A-4147-A177-3AD203B41FA5}">
                      <a16:colId xmlns:a16="http://schemas.microsoft.com/office/drawing/2014/main" val="709770143"/>
                    </a:ext>
                  </a:extLst>
                </a:gridCol>
              </a:tblGrid>
              <a:tr h="509444">
                <a:tc>
                  <a:txBody>
                    <a:bodyPr/>
                    <a:lstStyle/>
                    <a:p>
                      <a:r>
                        <a:rPr lang="tr-TR" sz="2800" b="1" i="0" u="none" strike="noStrike" baseline="0" dirty="0">
                          <a:solidFill>
                            <a:srgbClr val="F5F5F5"/>
                          </a:solidFill>
                          <a:highlight>
                            <a:srgbClr val="FF0000"/>
                          </a:highlight>
                          <a:latin typeface="Oswald-Bold"/>
                        </a:rPr>
                        <a:t>Yanlış Kullanım</a:t>
                      </a:r>
                      <a:endParaRPr lang="tr-TR" sz="2800" dirty="0">
                        <a:highlight>
                          <a:srgbClr val="FF0000"/>
                        </a:highlight>
                      </a:endParaRPr>
                    </a:p>
                  </a:txBody>
                  <a:tcPr/>
                </a:tc>
                <a:tc>
                  <a:txBody>
                    <a:bodyPr/>
                    <a:lstStyle/>
                    <a:p>
                      <a:r>
                        <a:rPr lang="tr-TR" sz="2800" b="1" i="0" u="none" strike="noStrike" kern="1200" baseline="0" dirty="0">
                          <a:solidFill>
                            <a:srgbClr val="F5F5F5"/>
                          </a:solidFill>
                          <a:highlight>
                            <a:srgbClr val="00FF00"/>
                          </a:highlight>
                          <a:latin typeface="Oswald-Bold"/>
                          <a:ea typeface="+mn-ea"/>
                          <a:cs typeface="+mn-cs"/>
                        </a:rPr>
                        <a:t>Doğru Kullanım</a:t>
                      </a:r>
                    </a:p>
                  </a:txBody>
                  <a:tcPr/>
                </a:tc>
                <a:extLst>
                  <a:ext uri="{0D108BD9-81ED-4DB2-BD59-A6C34878D82A}">
                    <a16:rowId xmlns:a16="http://schemas.microsoft.com/office/drawing/2014/main" val="3837505056"/>
                  </a:ext>
                </a:extLst>
              </a:tr>
              <a:tr h="2236680">
                <a:tc>
                  <a:txBody>
                    <a:bodyPr/>
                    <a:lstStyle/>
                    <a:p>
                      <a:pPr algn="just"/>
                      <a:endParaRPr lang="tr-TR" sz="3600" b="0" i="0" u="none" strike="noStrike" baseline="0" dirty="0">
                        <a:solidFill>
                          <a:srgbClr val="000000"/>
                        </a:solidFill>
                        <a:latin typeface="El Messiri"/>
                      </a:endParaRPr>
                    </a:p>
                    <a:p>
                      <a:pPr algn="just"/>
                      <a:r>
                        <a:rPr lang="it-IT" sz="3200" b="0" i="0" u="none" strike="noStrike" baseline="0" dirty="0">
                          <a:solidFill>
                            <a:srgbClr val="000000"/>
                          </a:solidFill>
                          <a:latin typeface="El Messiri"/>
                        </a:rPr>
                        <a:t>Bila tarihli ve E-84801842-902.02-1042582 sayılıyazınız.	</a:t>
                      </a:r>
                    </a:p>
                    <a:p>
                      <a:pPr algn="just"/>
                      <a:r>
                        <a:rPr lang="tr-TR" sz="3200" b="0" i="0" u="none" strike="noStrike" baseline="0" dirty="0">
                          <a:solidFill>
                            <a:srgbClr val="000000"/>
                          </a:solidFill>
                          <a:latin typeface="El Messiri"/>
                        </a:rPr>
                        <a:t>	</a:t>
                      </a:r>
                    </a:p>
                    <a:p>
                      <a:pPr algn="l"/>
                      <a:endParaRPr lang="tr-TR" sz="2800" b="0" i="0" u="none" strike="noStrike" baseline="0" dirty="0">
                        <a:solidFill>
                          <a:srgbClr val="000000"/>
                        </a:solidFill>
                      </a:endParaRPr>
                    </a:p>
                  </a:txBody>
                  <a:tcPr/>
                </a:tc>
                <a:tc>
                  <a:txBody>
                    <a:bodyPr/>
                    <a:lstStyle/>
                    <a:p>
                      <a:pPr algn="l"/>
                      <a:endParaRPr lang="tr-TR" sz="2800" b="0" i="0" u="none" strike="noStrike" baseline="0" dirty="0">
                        <a:solidFill>
                          <a:srgbClr val="000000"/>
                        </a:solidFill>
                      </a:endParaRPr>
                    </a:p>
                    <a:p>
                      <a:pPr algn="just"/>
                      <a:r>
                        <a:rPr lang="tr-TR" sz="3200" b="0" i="0" u="none" strike="noStrike" kern="1200" baseline="0" dirty="0">
                          <a:solidFill>
                            <a:srgbClr val="000000"/>
                          </a:solidFill>
                          <a:latin typeface="El Messiri"/>
                          <a:ea typeface="+mn-ea"/>
                          <a:cs typeface="+mn-cs"/>
                        </a:rPr>
                        <a:t>01.09.2019 tarihli ve E-84801842-902.02-1042582 sayılı yazınız.	</a:t>
                      </a:r>
                    </a:p>
                    <a:p>
                      <a:endParaRPr lang="tr-TR" sz="2800" b="0" i="0" u="none" strike="noStrike" baseline="0" dirty="0">
                        <a:solidFill>
                          <a:srgbClr val="000000"/>
                        </a:solidFill>
                      </a:endParaRPr>
                    </a:p>
                  </a:txBody>
                  <a:tcPr/>
                </a:tc>
                <a:extLst>
                  <a:ext uri="{0D108BD9-81ED-4DB2-BD59-A6C34878D82A}">
                    <a16:rowId xmlns:a16="http://schemas.microsoft.com/office/drawing/2014/main" val="2530019262"/>
                  </a:ext>
                </a:extLst>
              </a:tr>
              <a:tr h="449424">
                <a:tc>
                  <a:txBody>
                    <a:bodyPr/>
                    <a:lstStyle/>
                    <a:p>
                      <a:pPr algn="ctr"/>
                      <a:endParaRPr lang="tr-TR" sz="2800" b="1" i="0" u="none" strike="noStrike" kern="1200" baseline="0" dirty="0">
                        <a:solidFill>
                          <a:schemeClr val="dk1"/>
                        </a:solidFill>
                        <a:latin typeface="ElMessiri-Regular"/>
                        <a:ea typeface="+mn-ea"/>
                        <a:cs typeface="+mn-cs"/>
                      </a:endParaRPr>
                    </a:p>
                  </a:txBody>
                  <a:tcPr/>
                </a:tc>
                <a:tc>
                  <a:txBody>
                    <a:bodyPr/>
                    <a:lstStyle/>
                    <a:p>
                      <a:pPr marL="0" algn="just" defTabSz="914400" rtl="0" eaLnBrk="1" latinLnBrk="0" hangingPunct="1"/>
                      <a:endParaRPr lang="tr-TR" sz="2400" b="0" i="0" u="none" strike="noStrike" kern="1200" baseline="0" dirty="0">
                        <a:solidFill>
                          <a:srgbClr val="000000"/>
                        </a:solidFill>
                        <a:latin typeface="ElMessiri-Regular"/>
                        <a:ea typeface="+mn-ea"/>
                        <a:cs typeface="+mn-cs"/>
                      </a:endParaRPr>
                    </a:p>
                  </a:txBody>
                  <a:tcPr/>
                </a:tc>
                <a:extLst>
                  <a:ext uri="{0D108BD9-81ED-4DB2-BD59-A6C34878D82A}">
                    <a16:rowId xmlns:a16="http://schemas.microsoft.com/office/drawing/2014/main" val="1646295435"/>
                  </a:ext>
                </a:extLst>
              </a:tr>
            </a:tbl>
          </a:graphicData>
        </a:graphic>
      </p:graphicFrame>
    </p:spTree>
    <p:extLst>
      <p:ext uri="{BB962C8B-B14F-4D97-AF65-F5344CB8AC3E}">
        <p14:creationId xmlns:p14="http://schemas.microsoft.com/office/powerpoint/2010/main" val="11853212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12. İLGİ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590740"/>
            <a:ext cx="12191996" cy="5267259"/>
          </a:xfrm>
        </p:spPr>
        <p:txBody>
          <a:bodyPr anchor="ctr">
            <a:noAutofit/>
          </a:bodyPr>
          <a:lstStyle/>
          <a:p>
            <a:pPr marL="0" indent="0" algn="just">
              <a:buNone/>
            </a:pPr>
            <a:endParaRPr lang="tr-TR" dirty="0">
              <a:solidFill>
                <a:srgbClr val="000000"/>
              </a:solidFill>
              <a:latin typeface="El Messiri"/>
            </a:endParaRPr>
          </a:p>
          <a:p>
            <a:pPr marL="0" indent="0" algn="just">
              <a:buNone/>
            </a:pPr>
            <a:r>
              <a:rPr lang="tr-TR" b="1" dirty="0"/>
              <a:t>12.3. İlgi Tutulan Belge Sayısının Yazımı</a:t>
            </a:r>
          </a:p>
          <a:p>
            <a:pPr marL="0" indent="0" algn="just">
              <a:buNone/>
            </a:pPr>
            <a:r>
              <a:rPr lang="tr-TR" dirty="0">
                <a:latin typeface="ElMessiri-Regular"/>
              </a:rPr>
              <a:t>İlgi olarak eklenen belgenin sadece kayıt numarası yazılmamalı, belgenin hazırlanma süreci ve ait olduğu idare/birim bilgisine de erişilebilmesi amacıyla 4 bölümden oluşan sayı, bütünüyle yazılmalıdır.</a:t>
            </a:r>
            <a:endParaRPr lang="tr-TR" sz="2400" dirty="0">
              <a:solidFill>
                <a:srgbClr val="000000"/>
              </a:solidFill>
              <a:latin typeface="El Messiri Medium"/>
            </a:endParaRPr>
          </a:p>
          <a:p>
            <a:pPr marL="0" indent="0" algn="just">
              <a:buNone/>
            </a:pPr>
            <a:endParaRPr lang="tr-TR" sz="2400" dirty="0">
              <a:solidFill>
                <a:srgbClr val="000000"/>
              </a:solidFill>
              <a:latin typeface="El Messiri Medium"/>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a:extLst>
              <a:ext uri="{FF2B5EF4-FFF2-40B4-BE49-F238E27FC236}">
                <a16:creationId xmlns:a16="http://schemas.microsoft.com/office/drawing/2014/main" id="{5B7916D1-1756-4F7F-9621-DB0AA8AD848F}"/>
              </a:ext>
            </a:extLst>
          </p:cNvPr>
          <p:cNvGraphicFramePr>
            <a:graphicFrameLocks noGrp="1"/>
          </p:cNvGraphicFramePr>
          <p:nvPr>
            <p:extLst>
              <p:ext uri="{D42A27DB-BD31-4B8C-83A1-F6EECF244321}">
                <p14:modId xmlns:p14="http://schemas.microsoft.com/office/powerpoint/2010/main" val="2783049926"/>
              </p:ext>
            </p:extLst>
          </p:nvPr>
        </p:nvGraphicFramePr>
        <p:xfrm>
          <a:off x="4" y="3596527"/>
          <a:ext cx="12191996" cy="3819715"/>
        </p:xfrm>
        <a:graphic>
          <a:graphicData uri="http://schemas.openxmlformats.org/drawingml/2006/table">
            <a:tbl>
              <a:tblPr firstRow="1" bandRow="1">
                <a:tableStyleId>{5C22544A-7EE6-4342-B048-85BDC9FD1C3A}</a:tableStyleId>
              </a:tblPr>
              <a:tblGrid>
                <a:gridCol w="5707113">
                  <a:extLst>
                    <a:ext uri="{9D8B030D-6E8A-4147-A177-3AD203B41FA5}">
                      <a16:colId xmlns:a16="http://schemas.microsoft.com/office/drawing/2014/main" val="887856596"/>
                    </a:ext>
                  </a:extLst>
                </a:gridCol>
                <a:gridCol w="6484883">
                  <a:extLst>
                    <a:ext uri="{9D8B030D-6E8A-4147-A177-3AD203B41FA5}">
                      <a16:colId xmlns:a16="http://schemas.microsoft.com/office/drawing/2014/main" val="709770143"/>
                    </a:ext>
                  </a:extLst>
                </a:gridCol>
              </a:tblGrid>
              <a:tr h="771715">
                <a:tc>
                  <a:txBody>
                    <a:bodyPr/>
                    <a:lstStyle/>
                    <a:p>
                      <a:r>
                        <a:rPr lang="tr-TR" sz="2800" b="1" i="0" u="none" strike="noStrike" baseline="0" dirty="0">
                          <a:solidFill>
                            <a:srgbClr val="F5F5F5"/>
                          </a:solidFill>
                          <a:highlight>
                            <a:srgbClr val="FF0000"/>
                          </a:highlight>
                          <a:latin typeface="Oswald-Bold"/>
                        </a:rPr>
                        <a:t>Yanlış Kullanım</a:t>
                      </a:r>
                      <a:endParaRPr lang="tr-TR" sz="2800" dirty="0">
                        <a:highlight>
                          <a:srgbClr val="FF0000"/>
                        </a:highlight>
                      </a:endParaRPr>
                    </a:p>
                  </a:txBody>
                  <a:tcPr/>
                </a:tc>
                <a:tc>
                  <a:txBody>
                    <a:bodyPr/>
                    <a:lstStyle/>
                    <a:p>
                      <a:r>
                        <a:rPr lang="tr-TR" sz="2800" b="1" i="0" u="none" strike="noStrike" kern="1200" baseline="0" dirty="0">
                          <a:solidFill>
                            <a:srgbClr val="F5F5F5"/>
                          </a:solidFill>
                          <a:highlight>
                            <a:srgbClr val="00FF00"/>
                          </a:highlight>
                          <a:latin typeface="Oswald-Bold"/>
                          <a:ea typeface="+mn-ea"/>
                          <a:cs typeface="+mn-cs"/>
                        </a:rPr>
                        <a:t>Doğru Kullanım</a:t>
                      </a:r>
                    </a:p>
                  </a:txBody>
                  <a:tcPr/>
                </a:tc>
                <a:extLst>
                  <a:ext uri="{0D108BD9-81ED-4DB2-BD59-A6C34878D82A}">
                    <a16:rowId xmlns:a16="http://schemas.microsoft.com/office/drawing/2014/main" val="3837505056"/>
                  </a:ext>
                </a:extLst>
              </a:tr>
              <a:tr h="2227774">
                <a:tc>
                  <a:txBody>
                    <a:bodyPr/>
                    <a:lstStyle/>
                    <a:p>
                      <a:pPr algn="just"/>
                      <a:endParaRPr lang="tr-TR" sz="3600" b="0" i="0" u="none" strike="noStrike" baseline="0" dirty="0">
                        <a:solidFill>
                          <a:srgbClr val="000000"/>
                        </a:solidFill>
                        <a:latin typeface="El Messiri"/>
                      </a:endParaRPr>
                    </a:p>
                    <a:p>
                      <a:pPr algn="just"/>
                      <a:r>
                        <a:rPr lang="tr-TR" sz="3200" b="0" i="0" u="none" strike="noStrike" baseline="0" dirty="0">
                          <a:solidFill>
                            <a:srgbClr val="000000"/>
                          </a:solidFill>
                          <a:latin typeface="El Messiri"/>
                        </a:rPr>
                        <a:t>01.09.2019 tarihli ve 1042582 sayılı yazımız.</a:t>
                      </a:r>
                      <a:r>
                        <a:rPr lang="it-IT" sz="3200" b="0" i="0" u="none" strike="noStrike" baseline="0" dirty="0">
                          <a:solidFill>
                            <a:srgbClr val="000000"/>
                          </a:solidFill>
                          <a:latin typeface="El Messiri"/>
                        </a:rPr>
                        <a:t>	</a:t>
                      </a:r>
                    </a:p>
                    <a:p>
                      <a:pPr algn="just"/>
                      <a:r>
                        <a:rPr lang="tr-TR" sz="3200" b="0" i="0" u="none" strike="noStrike" baseline="0" dirty="0">
                          <a:solidFill>
                            <a:srgbClr val="000000"/>
                          </a:solidFill>
                          <a:latin typeface="El Messiri"/>
                        </a:rPr>
                        <a:t>	</a:t>
                      </a:r>
                    </a:p>
                    <a:p>
                      <a:pPr algn="l"/>
                      <a:endParaRPr lang="tr-TR" sz="2800" b="0" i="0" u="none" strike="noStrike" baseline="0" dirty="0">
                        <a:solidFill>
                          <a:srgbClr val="000000"/>
                        </a:solidFill>
                      </a:endParaRPr>
                    </a:p>
                  </a:txBody>
                  <a:tcPr/>
                </a:tc>
                <a:tc>
                  <a:txBody>
                    <a:bodyPr/>
                    <a:lstStyle/>
                    <a:p>
                      <a:pPr algn="just"/>
                      <a:endParaRPr lang="tr-TR" sz="3200" b="0" i="0" u="none" strike="noStrike" kern="1200" baseline="0" dirty="0">
                        <a:solidFill>
                          <a:srgbClr val="000000"/>
                        </a:solidFill>
                        <a:latin typeface="El Messiri"/>
                        <a:ea typeface="+mn-ea"/>
                        <a:cs typeface="+mn-cs"/>
                      </a:endParaRPr>
                    </a:p>
                    <a:p>
                      <a:pPr algn="just"/>
                      <a:r>
                        <a:rPr lang="tr-TR" sz="2800" b="0" i="0" u="none" strike="noStrike" baseline="0" dirty="0">
                          <a:solidFill>
                            <a:srgbClr val="000000"/>
                          </a:solidFill>
                        </a:rPr>
                        <a:t>01.09.2019 tarihli ve E-84801842-902.02-1042582 sayılı yazımız.</a:t>
                      </a:r>
                    </a:p>
                  </a:txBody>
                  <a:tcPr/>
                </a:tc>
                <a:extLst>
                  <a:ext uri="{0D108BD9-81ED-4DB2-BD59-A6C34878D82A}">
                    <a16:rowId xmlns:a16="http://schemas.microsoft.com/office/drawing/2014/main" val="2530019262"/>
                  </a:ext>
                </a:extLst>
              </a:tr>
              <a:tr h="456291">
                <a:tc>
                  <a:txBody>
                    <a:bodyPr/>
                    <a:lstStyle/>
                    <a:p>
                      <a:pPr algn="ctr"/>
                      <a:endParaRPr lang="tr-TR" sz="2800" b="1" i="0" u="none" strike="noStrike" kern="1200" baseline="0" dirty="0">
                        <a:solidFill>
                          <a:schemeClr val="dk1"/>
                        </a:solidFill>
                        <a:latin typeface="ElMessiri-Regular"/>
                        <a:ea typeface="+mn-ea"/>
                        <a:cs typeface="+mn-cs"/>
                      </a:endParaRPr>
                    </a:p>
                  </a:txBody>
                  <a:tcPr/>
                </a:tc>
                <a:tc>
                  <a:txBody>
                    <a:bodyPr/>
                    <a:lstStyle/>
                    <a:p>
                      <a:pPr marL="0" algn="just" defTabSz="914400" rtl="0" eaLnBrk="1" latinLnBrk="0" hangingPunct="1"/>
                      <a:endParaRPr lang="tr-TR" sz="2400" b="0" i="0" u="none" strike="noStrike" kern="1200" baseline="0" dirty="0">
                        <a:solidFill>
                          <a:srgbClr val="000000"/>
                        </a:solidFill>
                        <a:latin typeface="ElMessiri-Regular"/>
                        <a:ea typeface="+mn-ea"/>
                        <a:cs typeface="+mn-cs"/>
                      </a:endParaRPr>
                    </a:p>
                  </a:txBody>
                  <a:tcPr/>
                </a:tc>
                <a:extLst>
                  <a:ext uri="{0D108BD9-81ED-4DB2-BD59-A6C34878D82A}">
                    <a16:rowId xmlns:a16="http://schemas.microsoft.com/office/drawing/2014/main" val="1646295435"/>
                  </a:ext>
                </a:extLst>
              </a:tr>
            </a:tbl>
          </a:graphicData>
        </a:graphic>
      </p:graphicFrame>
    </p:spTree>
    <p:extLst>
      <p:ext uri="{BB962C8B-B14F-4D97-AF65-F5344CB8AC3E}">
        <p14:creationId xmlns:p14="http://schemas.microsoft.com/office/powerpoint/2010/main" val="3821155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12. İLGİ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590740"/>
            <a:ext cx="12191996" cy="5267259"/>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6" name="Resim 5">
            <a:extLst>
              <a:ext uri="{FF2B5EF4-FFF2-40B4-BE49-F238E27FC236}">
                <a16:creationId xmlns:a16="http://schemas.microsoft.com/office/drawing/2014/main" id="{47AA49C2-2950-456F-8F46-72FB998B9951}"/>
              </a:ext>
            </a:extLst>
          </p:cNvPr>
          <p:cNvPicPr>
            <a:picLocks noChangeAspect="1"/>
          </p:cNvPicPr>
          <p:nvPr/>
        </p:nvPicPr>
        <p:blipFill>
          <a:blip r:embed="rId3"/>
          <a:stretch>
            <a:fillRect/>
          </a:stretch>
        </p:blipFill>
        <p:spPr>
          <a:xfrm>
            <a:off x="141890" y="1622744"/>
            <a:ext cx="12050106" cy="5235255"/>
          </a:xfrm>
          <a:prstGeom prst="rect">
            <a:avLst/>
          </a:prstGeom>
        </p:spPr>
      </p:pic>
    </p:spTree>
    <p:extLst>
      <p:ext uri="{BB962C8B-B14F-4D97-AF65-F5344CB8AC3E}">
        <p14:creationId xmlns:p14="http://schemas.microsoft.com/office/powerpoint/2010/main" val="2718250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12. İLGİ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590740"/>
            <a:ext cx="12191996" cy="5267259"/>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
        <p:nvSpPr>
          <p:cNvPr id="4" name="Oval 3">
            <a:extLst>
              <a:ext uri="{FF2B5EF4-FFF2-40B4-BE49-F238E27FC236}">
                <a16:creationId xmlns:a16="http://schemas.microsoft.com/office/drawing/2014/main" id="{78B98D35-DC71-4D38-A1F1-B6B14ECE8D82}"/>
              </a:ext>
            </a:extLst>
          </p:cNvPr>
          <p:cNvSpPr/>
          <p:nvPr/>
        </p:nvSpPr>
        <p:spPr>
          <a:xfrm>
            <a:off x="315310" y="1622745"/>
            <a:ext cx="10952240" cy="52352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200" b="1" i="1" u="sng" dirty="0"/>
              <a:t>ÖNEMLİ: </a:t>
            </a:r>
          </a:p>
          <a:p>
            <a:pPr algn="just"/>
            <a:r>
              <a:rPr lang="tr-TR" sz="2800" dirty="0"/>
              <a:t>Metin kısmında ilk paragrafta ilgi tutulan belgenin içeriği hakkında bilgi verilerek ilgi ile belge arasında bağ kurulmalıdır. İlgide yer alan belge muhatap kurumda bulunmayan bir belge ise ek olarak gönderilmesi uygun olacaktır. İlgi tutulan belge kurumların rahatlıkla Resmî Gazete üzerinden ulaşabileceği kanun, yönetmelik vb. ise ayrıca gönderilmesine gerek yoktur.  </a:t>
            </a:r>
          </a:p>
          <a:p>
            <a:pPr algn="ctr"/>
            <a:endParaRPr lang="tr-TR" dirty="0"/>
          </a:p>
        </p:txBody>
      </p:sp>
    </p:spTree>
    <p:extLst>
      <p:ext uri="{BB962C8B-B14F-4D97-AF65-F5344CB8AC3E}">
        <p14:creationId xmlns:p14="http://schemas.microsoft.com/office/powerpoint/2010/main" val="25423004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450428"/>
            <a:ext cx="12191996" cy="4524704"/>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r>
              <a:rPr lang="tr-TR" sz="2400" dirty="0">
                <a:solidFill>
                  <a:srgbClr val="000000"/>
                </a:solidFill>
                <a:latin typeface="El Messiri"/>
              </a:rPr>
              <a:t>Resmî yazılarda esas unsuru teşkil eden ve muhatabın bilgilendirildiği kısım metindir. </a:t>
            </a:r>
          </a:p>
          <a:p>
            <a:pPr marL="0" indent="0" algn="just">
              <a:buNone/>
            </a:pPr>
            <a:r>
              <a:rPr lang="tr-TR" sz="2400" b="1" i="1" u="sng" dirty="0">
                <a:solidFill>
                  <a:srgbClr val="000000"/>
                </a:solidFill>
                <a:latin typeface="El Messiri"/>
              </a:rPr>
              <a:t>Metin, aşağıdaki hususlar dikkate alınarak hazırlanmalıdır:</a:t>
            </a:r>
          </a:p>
          <a:p>
            <a:pPr marL="0" indent="0" algn="just">
              <a:spcBef>
                <a:spcPts val="600"/>
              </a:spcBef>
              <a:buNone/>
            </a:pPr>
            <a:r>
              <a:rPr lang="tr-TR" sz="2400" dirty="0">
                <a:solidFill>
                  <a:srgbClr val="000000"/>
                </a:solidFill>
                <a:latin typeface="El Messiri"/>
              </a:rPr>
              <a:t>-</a:t>
            </a:r>
            <a:r>
              <a:rPr lang="tr-TR" sz="2600" dirty="0"/>
              <a:t>Açık, anlaşılabilir, kısa ve olabildiğince öz anlatım benimsenmeli,</a:t>
            </a:r>
          </a:p>
          <a:p>
            <a:pPr marL="0" indent="0" algn="just">
              <a:spcBef>
                <a:spcPts val="600"/>
              </a:spcBef>
              <a:buNone/>
            </a:pPr>
            <a:r>
              <a:rPr lang="tr-TR" sz="2600" dirty="0">
                <a:solidFill>
                  <a:srgbClr val="000000"/>
                </a:solidFill>
                <a:latin typeface="El Messiri"/>
              </a:rPr>
              <a:t>-</a:t>
            </a:r>
            <a:r>
              <a:rPr lang="tr-TR" sz="2600" dirty="0"/>
              <a:t>Herkesçe bilinen Türkçe kelimeler tercih edilmeli,</a:t>
            </a:r>
          </a:p>
          <a:p>
            <a:pPr marL="0" indent="0" algn="just">
              <a:spcBef>
                <a:spcPts val="600"/>
              </a:spcBef>
              <a:buNone/>
            </a:pPr>
            <a:r>
              <a:rPr lang="tr-TR" sz="2600" dirty="0"/>
              <a:t>-</a:t>
            </a:r>
            <a:r>
              <a:rPr lang="tr-TR" sz="2600" dirty="0">
                <a:latin typeface="ElMessiri-Regular"/>
              </a:rPr>
              <a:t>Türkçe dil bilgisi ve yazım kurallarına uygunluk sağlanmalı (Türk Dil Kurumu Sözlüğü ve Yazım Kılavuzu dikkate alınmalı),</a:t>
            </a:r>
          </a:p>
          <a:p>
            <a:pPr marL="0" indent="0" algn="just">
              <a:spcBef>
                <a:spcPts val="600"/>
              </a:spcBef>
              <a:buNone/>
            </a:pPr>
            <a:r>
              <a:rPr lang="tr-TR" sz="2600" dirty="0">
                <a:solidFill>
                  <a:srgbClr val="000000"/>
                </a:solidFill>
                <a:latin typeface="El Messiri"/>
              </a:rPr>
              <a:t>-</a:t>
            </a:r>
            <a:r>
              <a:rPr lang="tr-TR" sz="2600" dirty="0">
                <a:latin typeface="ElMessiri-Regular"/>
              </a:rPr>
              <a:t>Sebep-sonuç ilişkisi oluşturulmalı (belgeyi imzalayacak yetkili makam veya makamlar ikna edilebilmeli),</a:t>
            </a:r>
          </a:p>
          <a:p>
            <a:pPr marL="0" indent="0" algn="just">
              <a:spcBef>
                <a:spcPts val="600"/>
              </a:spcBef>
              <a:buNone/>
            </a:pPr>
            <a:r>
              <a:rPr lang="tr-TR" sz="2600" dirty="0">
                <a:solidFill>
                  <a:srgbClr val="000000"/>
                </a:solidFill>
                <a:latin typeface="ElMessiri-Regular"/>
              </a:rPr>
              <a:t>-</a:t>
            </a:r>
            <a:r>
              <a:rPr lang="tr-TR" sz="2600" dirty="0">
                <a:latin typeface="ElMessiri-Regular"/>
              </a:rPr>
              <a:t>Metin içinde şahsileştirilmiş anlatımdan kaçınılmalıdır. Bu sebeple, cümle sonları (metnin son cümlesi hariç) -</a:t>
            </a:r>
            <a:r>
              <a:rPr lang="tr-TR" sz="2600" dirty="0" err="1">
                <a:latin typeface="ElMessiri-Regular"/>
              </a:rPr>
              <a:t>dır</a:t>
            </a:r>
            <a:r>
              <a:rPr lang="tr-TR" sz="2600" dirty="0">
                <a:latin typeface="ElMessiri-Regular"/>
              </a:rPr>
              <a:t>/-</a:t>
            </a:r>
            <a:r>
              <a:rPr lang="tr-TR" sz="2600" dirty="0" err="1">
                <a:latin typeface="ElMessiri-Regular"/>
              </a:rPr>
              <a:t>dir</a:t>
            </a:r>
            <a:r>
              <a:rPr lang="tr-TR" sz="2600" dirty="0">
                <a:latin typeface="ElMessiri-Regular"/>
              </a:rPr>
              <a:t>/-dur/-dür/-tır/-tir/-tur/-tür (koşaç) eklerinden uygun olanı ile bitirilmelidir. Böylelikle kurumsal bir ifade sağlanmış olacaktır.</a:t>
            </a:r>
            <a:endParaRPr lang="tr-TR" sz="26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2941528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450428"/>
            <a:ext cx="12191996" cy="5407572"/>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a:extLst>
              <a:ext uri="{FF2B5EF4-FFF2-40B4-BE49-F238E27FC236}">
                <a16:creationId xmlns:a16="http://schemas.microsoft.com/office/drawing/2014/main" id="{110370B0-11B0-40A6-883E-6619F274E292}"/>
              </a:ext>
            </a:extLst>
          </p:cNvPr>
          <p:cNvGraphicFramePr>
            <a:graphicFrameLocks noGrp="1"/>
          </p:cNvGraphicFramePr>
          <p:nvPr>
            <p:extLst>
              <p:ext uri="{D42A27DB-BD31-4B8C-83A1-F6EECF244321}">
                <p14:modId xmlns:p14="http://schemas.microsoft.com/office/powerpoint/2010/main" val="3721385380"/>
              </p:ext>
            </p:extLst>
          </p:nvPr>
        </p:nvGraphicFramePr>
        <p:xfrm>
          <a:off x="6406056" y="1597430"/>
          <a:ext cx="5785939" cy="5260570"/>
        </p:xfrm>
        <a:graphic>
          <a:graphicData uri="http://schemas.openxmlformats.org/drawingml/2006/table">
            <a:tbl>
              <a:tblPr firstRow="1" bandRow="1">
                <a:tableStyleId>{5C22544A-7EE6-4342-B048-85BDC9FD1C3A}</a:tableStyleId>
              </a:tblPr>
              <a:tblGrid>
                <a:gridCol w="5785939">
                  <a:extLst>
                    <a:ext uri="{9D8B030D-6E8A-4147-A177-3AD203B41FA5}">
                      <a16:colId xmlns:a16="http://schemas.microsoft.com/office/drawing/2014/main" val="207478495"/>
                    </a:ext>
                  </a:extLst>
                </a:gridCol>
              </a:tblGrid>
              <a:tr h="1154014">
                <a:tc>
                  <a:txBody>
                    <a:bodyPr/>
                    <a:lstStyle/>
                    <a:p>
                      <a:pPr marL="0" algn="l" defTabSz="914400" rtl="0" eaLnBrk="1" latinLnBrk="0" hangingPunct="1"/>
                      <a:r>
                        <a:rPr lang="tr-TR" sz="3200" b="1" i="0" u="none" strike="noStrike" kern="1200" baseline="0" dirty="0">
                          <a:solidFill>
                            <a:srgbClr val="F4F4F4"/>
                          </a:solidFill>
                          <a:latin typeface="Oswald"/>
                          <a:ea typeface="+mn-ea"/>
                          <a:cs typeface="+mn-cs"/>
                        </a:rPr>
                        <a:t>Şahsileştirilmiş İfadeler	</a:t>
                      </a:r>
                    </a:p>
                    <a:p>
                      <a:endParaRPr lang="tr-TR" dirty="0"/>
                    </a:p>
                  </a:txBody>
                  <a:tcPr/>
                </a:tc>
                <a:extLst>
                  <a:ext uri="{0D108BD9-81ED-4DB2-BD59-A6C34878D82A}">
                    <a16:rowId xmlns:a16="http://schemas.microsoft.com/office/drawing/2014/main" val="2775857926"/>
                  </a:ext>
                </a:extLst>
              </a:tr>
              <a:tr h="1026639">
                <a:tc>
                  <a:txBody>
                    <a:bodyPr/>
                    <a:lstStyle/>
                    <a:p>
                      <a:r>
                        <a:rPr lang="tr-TR" sz="2800" dirty="0"/>
                        <a:t>Planlıyor</a:t>
                      </a:r>
                    </a:p>
                  </a:txBody>
                  <a:tcPr/>
                </a:tc>
                <a:extLst>
                  <a:ext uri="{0D108BD9-81ED-4DB2-BD59-A6C34878D82A}">
                    <a16:rowId xmlns:a16="http://schemas.microsoft.com/office/drawing/2014/main" val="1944350242"/>
                  </a:ext>
                </a:extLst>
              </a:tr>
              <a:tr h="1026639">
                <a:tc>
                  <a:txBody>
                    <a:bodyPr/>
                    <a:lstStyle/>
                    <a:p>
                      <a:r>
                        <a:rPr lang="tr-TR" sz="2800" dirty="0"/>
                        <a:t>Planladık</a:t>
                      </a:r>
                    </a:p>
                  </a:txBody>
                  <a:tcPr/>
                </a:tc>
                <a:extLst>
                  <a:ext uri="{0D108BD9-81ED-4DB2-BD59-A6C34878D82A}">
                    <a16:rowId xmlns:a16="http://schemas.microsoft.com/office/drawing/2014/main" val="580178705"/>
                  </a:ext>
                </a:extLst>
              </a:tr>
              <a:tr h="1026639">
                <a:tc>
                  <a:txBody>
                    <a:bodyPr/>
                    <a:lstStyle/>
                    <a:p>
                      <a:r>
                        <a:rPr lang="tr-TR" sz="2800" dirty="0"/>
                        <a:t>Planlayacağız</a:t>
                      </a:r>
                    </a:p>
                  </a:txBody>
                  <a:tcPr/>
                </a:tc>
                <a:extLst>
                  <a:ext uri="{0D108BD9-81ED-4DB2-BD59-A6C34878D82A}">
                    <a16:rowId xmlns:a16="http://schemas.microsoft.com/office/drawing/2014/main" val="1199097938"/>
                  </a:ext>
                </a:extLst>
              </a:tr>
              <a:tr h="1026639">
                <a:tc>
                  <a:txBody>
                    <a:bodyPr/>
                    <a:lstStyle/>
                    <a:p>
                      <a:r>
                        <a:rPr lang="tr-TR" sz="2800" dirty="0"/>
                        <a:t>Planlamalısınız</a:t>
                      </a:r>
                    </a:p>
                  </a:txBody>
                  <a:tcPr/>
                </a:tc>
                <a:extLst>
                  <a:ext uri="{0D108BD9-81ED-4DB2-BD59-A6C34878D82A}">
                    <a16:rowId xmlns:a16="http://schemas.microsoft.com/office/drawing/2014/main" val="1477689492"/>
                  </a:ext>
                </a:extLst>
              </a:tr>
            </a:tbl>
          </a:graphicData>
        </a:graphic>
      </p:graphicFrame>
      <p:graphicFrame>
        <p:nvGraphicFramePr>
          <p:cNvPr id="5" name="Tablo 4">
            <a:extLst>
              <a:ext uri="{FF2B5EF4-FFF2-40B4-BE49-F238E27FC236}">
                <a16:creationId xmlns:a16="http://schemas.microsoft.com/office/drawing/2014/main" id="{E85E439F-B703-4766-9BE2-DF6DCEF442BF}"/>
              </a:ext>
            </a:extLst>
          </p:cNvPr>
          <p:cNvGraphicFramePr>
            <a:graphicFrameLocks noGrp="1"/>
          </p:cNvGraphicFramePr>
          <p:nvPr>
            <p:extLst>
              <p:ext uri="{D42A27DB-BD31-4B8C-83A1-F6EECF244321}">
                <p14:modId xmlns:p14="http://schemas.microsoft.com/office/powerpoint/2010/main" val="2255256845"/>
              </p:ext>
            </p:extLst>
          </p:nvPr>
        </p:nvGraphicFramePr>
        <p:xfrm>
          <a:off x="0" y="1597430"/>
          <a:ext cx="5785945" cy="5260568"/>
        </p:xfrm>
        <a:graphic>
          <a:graphicData uri="http://schemas.openxmlformats.org/drawingml/2006/table">
            <a:tbl>
              <a:tblPr firstRow="1" bandRow="1">
                <a:tableStyleId>{5C22544A-7EE6-4342-B048-85BDC9FD1C3A}</a:tableStyleId>
              </a:tblPr>
              <a:tblGrid>
                <a:gridCol w="5785945">
                  <a:extLst>
                    <a:ext uri="{9D8B030D-6E8A-4147-A177-3AD203B41FA5}">
                      <a16:colId xmlns:a16="http://schemas.microsoft.com/office/drawing/2014/main" val="1033607802"/>
                    </a:ext>
                  </a:extLst>
                </a:gridCol>
              </a:tblGrid>
              <a:tr h="1144816">
                <a:tc>
                  <a:txBody>
                    <a:bodyPr/>
                    <a:lstStyle/>
                    <a:p>
                      <a:r>
                        <a:rPr lang="tr-TR" sz="3200" b="1" i="0" u="none" strike="noStrike" kern="1200" baseline="0" dirty="0">
                          <a:solidFill>
                            <a:srgbClr val="F4F4F4"/>
                          </a:solidFill>
                          <a:latin typeface="Oswald"/>
                          <a:ea typeface="+mn-ea"/>
                          <a:cs typeface="+mn-cs"/>
                        </a:rPr>
                        <a:t>Genelleştirilmiş İfadeler</a:t>
                      </a:r>
                    </a:p>
                  </a:txBody>
                  <a:tcPr/>
                </a:tc>
                <a:extLst>
                  <a:ext uri="{0D108BD9-81ED-4DB2-BD59-A6C34878D82A}">
                    <a16:rowId xmlns:a16="http://schemas.microsoft.com/office/drawing/2014/main" val="2740497693"/>
                  </a:ext>
                </a:extLst>
              </a:tr>
              <a:tr h="1028938">
                <a:tc>
                  <a:txBody>
                    <a:bodyPr/>
                    <a:lstStyle/>
                    <a:p>
                      <a:r>
                        <a:rPr lang="tr-TR" sz="2800" kern="1200" dirty="0">
                          <a:solidFill>
                            <a:schemeClr val="dk1"/>
                          </a:solidFill>
                          <a:latin typeface="+mn-lt"/>
                          <a:ea typeface="+mn-ea"/>
                          <a:cs typeface="+mn-cs"/>
                        </a:rPr>
                        <a:t>Planlanmaktadır</a:t>
                      </a:r>
                    </a:p>
                  </a:txBody>
                  <a:tcPr/>
                </a:tc>
                <a:extLst>
                  <a:ext uri="{0D108BD9-81ED-4DB2-BD59-A6C34878D82A}">
                    <a16:rowId xmlns:a16="http://schemas.microsoft.com/office/drawing/2014/main" val="2195243663"/>
                  </a:ext>
                </a:extLst>
              </a:tr>
              <a:tr h="1028938">
                <a:tc>
                  <a:txBody>
                    <a:bodyPr/>
                    <a:lstStyle/>
                    <a:p>
                      <a:r>
                        <a:rPr lang="tr-TR" sz="2800" kern="1200" dirty="0">
                          <a:solidFill>
                            <a:schemeClr val="dk1"/>
                          </a:solidFill>
                          <a:latin typeface="+mn-lt"/>
                          <a:ea typeface="+mn-ea"/>
                          <a:cs typeface="+mn-cs"/>
                        </a:rPr>
                        <a:t>Planlanmıştır</a:t>
                      </a:r>
                    </a:p>
                  </a:txBody>
                  <a:tcPr/>
                </a:tc>
                <a:extLst>
                  <a:ext uri="{0D108BD9-81ED-4DB2-BD59-A6C34878D82A}">
                    <a16:rowId xmlns:a16="http://schemas.microsoft.com/office/drawing/2014/main" val="3029767134"/>
                  </a:ext>
                </a:extLst>
              </a:tr>
              <a:tr h="1028938">
                <a:tc>
                  <a:txBody>
                    <a:bodyPr/>
                    <a:lstStyle/>
                    <a:p>
                      <a:r>
                        <a:rPr lang="tr-TR" sz="2800" kern="1200" dirty="0">
                          <a:solidFill>
                            <a:schemeClr val="dk1"/>
                          </a:solidFill>
                          <a:latin typeface="+mn-lt"/>
                          <a:ea typeface="+mn-ea"/>
                          <a:cs typeface="+mn-cs"/>
                        </a:rPr>
                        <a:t>Planlanacaktır</a:t>
                      </a:r>
                    </a:p>
                  </a:txBody>
                  <a:tcPr/>
                </a:tc>
                <a:extLst>
                  <a:ext uri="{0D108BD9-81ED-4DB2-BD59-A6C34878D82A}">
                    <a16:rowId xmlns:a16="http://schemas.microsoft.com/office/drawing/2014/main" val="3017679893"/>
                  </a:ext>
                </a:extLst>
              </a:tr>
              <a:tr h="1028938">
                <a:tc>
                  <a:txBody>
                    <a:bodyPr/>
                    <a:lstStyle/>
                    <a:p>
                      <a:r>
                        <a:rPr lang="tr-TR" sz="2800" kern="1200" dirty="0">
                          <a:solidFill>
                            <a:schemeClr val="dk1"/>
                          </a:solidFill>
                          <a:latin typeface="+mn-lt"/>
                          <a:ea typeface="+mn-ea"/>
                          <a:cs typeface="+mn-cs"/>
                        </a:rPr>
                        <a:t>Planlamalısınız</a:t>
                      </a:r>
                    </a:p>
                  </a:txBody>
                  <a:tcPr/>
                </a:tc>
                <a:extLst>
                  <a:ext uri="{0D108BD9-81ED-4DB2-BD59-A6C34878D82A}">
                    <a16:rowId xmlns:a16="http://schemas.microsoft.com/office/drawing/2014/main" val="813125223"/>
                  </a:ext>
                </a:extLst>
              </a:tr>
            </a:tbl>
          </a:graphicData>
        </a:graphic>
      </p:graphicFrame>
    </p:spTree>
    <p:extLst>
      <p:ext uri="{BB962C8B-B14F-4D97-AF65-F5344CB8AC3E}">
        <p14:creationId xmlns:p14="http://schemas.microsoft.com/office/powerpoint/2010/main" val="4072139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5108028"/>
            <a:ext cx="12191996" cy="1749972"/>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r>
              <a:rPr lang="tr-TR" dirty="0">
                <a:solidFill>
                  <a:srgbClr val="000000"/>
                </a:solidFill>
                <a:latin typeface="El Messiri"/>
              </a:rPr>
              <a:t>Not: Metnin son kısmında yer alacak arz veya rica ibaresinden dolayı metnin son ifadesi “Arz ederim.” veya “Rica ederim.” şeklinde olmalıdır. </a:t>
            </a:r>
          </a:p>
          <a:p>
            <a:pPr marL="0" indent="0" algn="just">
              <a:buNone/>
            </a:pPr>
            <a:r>
              <a:rPr lang="tr-TR" dirty="0">
                <a:solidFill>
                  <a:srgbClr val="000000"/>
                </a:solidFill>
                <a:latin typeface="El Messiri"/>
              </a:rPr>
              <a:t>Metinde bu ifade dışında şahsileştirilmiş bir ifadeye yer verilmemelidir.</a:t>
            </a:r>
          </a:p>
          <a:p>
            <a:pPr marL="0" lvl="0" indent="0" algn="just">
              <a:buNone/>
            </a:pPr>
            <a:r>
              <a:rPr lang="tr-TR" dirty="0">
                <a:solidFill>
                  <a:srgbClr val="000000"/>
                </a:solidFill>
                <a:latin typeface="El Messiri"/>
              </a:rPr>
              <a:t> </a:t>
            </a:r>
            <a:r>
              <a:rPr lang="tr-TR" sz="3200" b="1" dirty="0">
                <a:solidFill>
                  <a:prstClr val="black"/>
                </a:solidFill>
                <a:latin typeface="ElMessiri-Medium"/>
              </a:rPr>
              <a:t>13.1. Metin Sonu Arz/Rica Kullanımı</a:t>
            </a:r>
            <a:endParaRPr lang="tr-TR" sz="3200" b="1" dirty="0">
              <a:solidFill>
                <a:srgbClr val="000000"/>
              </a:solidFill>
              <a:latin typeface="El Messiri"/>
            </a:endParaRPr>
          </a:p>
          <a:p>
            <a:pPr marL="0" lvl="0" indent="0" algn="just">
              <a:buNone/>
            </a:pPr>
            <a:r>
              <a:rPr lang="tr-TR" dirty="0">
                <a:solidFill>
                  <a:srgbClr val="000000"/>
                </a:solidFill>
                <a:latin typeface="El Messiri"/>
              </a:rPr>
              <a:t>-Hiyerarşi yönünden alt makamlarla yapılan yazışmalar “Rica ederim.”, üst ve aynı düzeydeki makamlarla yapılan yazışmalar “Arz ederim.” ibaresiyle bitirilmelidir. </a:t>
            </a:r>
          </a:p>
          <a:p>
            <a:pPr marL="0" lvl="0" indent="0" algn="just">
              <a:buNone/>
            </a:pPr>
            <a:r>
              <a:rPr lang="tr-TR" dirty="0">
                <a:solidFill>
                  <a:srgbClr val="000000"/>
                </a:solidFill>
                <a:latin typeface="El Messiri"/>
              </a:rPr>
              <a:t>-</a:t>
            </a:r>
            <a:r>
              <a:rPr lang="tr-TR" dirty="0">
                <a:solidFill>
                  <a:prstClr val="black"/>
                </a:solidFill>
                <a:latin typeface="ElMessiri-Regular"/>
              </a:rPr>
              <a:t>Üst, aynı düzey ve alt makamlara birlikte dağıtımlı olarak yapılan yazışmalar “Arz ve rica ederim.” veya “Arz/rica ederim.” ibaresiyle bitirilmelidir.</a:t>
            </a:r>
          </a:p>
          <a:p>
            <a:pPr marL="0" lvl="0" indent="0" algn="just">
              <a:buNone/>
            </a:pPr>
            <a:r>
              <a:rPr lang="tr-TR" dirty="0">
                <a:solidFill>
                  <a:srgbClr val="000000"/>
                </a:solidFill>
                <a:latin typeface="ElMessiri-Regular"/>
              </a:rPr>
              <a:t>-</a:t>
            </a:r>
            <a:r>
              <a:rPr lang="tr-TR" dirty="0">
                <a:solidFill>
                  <a:prstClr val="black"/>
                </a:solidFill>
                <a:latin typeface="ElMessiri-Regular"/>
              </a:rPr>
              <a:t>Belge, imza yetkisini devreden makam adına “a.” imzalandığında, yetkiyi devreden makamın hiyerarşik durumuna göre arz ve/veya rica ibarelerinden uygun olanıyla bitirilmelidir.</a:t>
            </a: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9123272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450428"/>
            <a:ext cx="12191996" cy="5549462"/>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3200" b="1" dirty="0">
              <a:latin typeface="ElMessiri-Medium"/>
            </a:endParaRPr>
          </a:p>
          <a:p>
            <a:pPr marL="0" indent="0" algn="just">
              <a:buNone/>
            </a:pPr>
            <a:endParaRPr lang="tr-TR" sz="3200" b="1" dirty="0">
              <a:latin typeface="ElMessiri-Medium"/>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r>
              <a:rPr lang="tr-TR" dirty="0">
                <a:latin typeface="ElMessiri-Regular"/>
              </a:rPr>
              <a:t>-İdarelerin kamu niteliği olmayan tüzel kişiler ile yaptıkları yazışmalar “Rica ederim.” ibaresiyle bitirilmelidir.</a:t>
            </a:r>
          </a:p>
          <a:p>
            <a:pPr marL="0" indent="0" algn="just">
              <a:buNone/>
            </a:pPr>
            <a:endParaRPr lang="tr-TR" dirty="0">
              <a:latin typeface="ElMessiri-Regular"/>
            </a:endParaRPr>
          </a:p>
          <a:p>
            <a:pPr marL="0" indent="0">
              <a:buNone/>
            </a:pPr>
            <a:r>
              <a:rPr lang="tr-TR" dirty="0">
                <a:latin typeface="ElMessiri-Regular"/>
              </a:rPr>
              <a:t>-İdare içinde hiyerarşi yönünden aynı düzeyde yer alan birimler arasında yapılan yazışmalar, “Arz ederim.” ibaresiyle bitirilmelidir. (Örneğin; Teftiş Kurulu Başkanlığı Personel Genel Müdürlüğü vb.)</a:t>
            </a:r>
          </a:p>
          <a:p>
            <a:pPr marL="0" indent="0">
              <a:buNone/>
            </a:pPr>
            <a:endParaRPr lang="tr-TR" dirty="0">
              <a:latin typeface="ElMessiri-Regular"/>
            </a:endParaRPr>
          </a:p>
          <a:p>
            <a:pPr marL="0" indent="0">
              <a:buNone/>
            </a:pPr>
            <a:r>
              <a:rPr lang="tr-TR" dirty="0">
                <a:latin typeface="ElMessiri-Regular"/>
              </a:rPr>
              <a:t>-Muhatap kısmında ikinci satırda parantez içinde birim veya idare ismi belirtilen yazışmalar, birinci satırda yer alan muhatap idare dikkate alınarak arz veya rica ibarelerinden uygun olanı ile bitirilmelidir:</a:t>
            </a: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8056279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450428"/>
            <a:ext cx="12191996" cy="5549462"/>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3200" b="1" dirty="0">
              <a:latin typeface="ElMessiri-Medium"/>
            </a:endParaRPr>
          </a:p>
          <a:p>
            <a:pPr marL="0" indent="0" algn="just">
              <a:buNone/>
            </a:pPr>
            <a:endParaRPr lang="tr-TR" sz="3200" b="1" dirty="0">
              <a:latin typeface="ElMessiri-Medium"/>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a:extLst>
              <a:ext uri="{FF2B5EF4-FFF2-40B4-BE49-F238E27FC236}">
                <a16:creationId xmlns:a16="http://schemas.microsoft.com/office/drawing/2014/main" id="{FC70811B-7C19-4198-AC25-911FAC92415A}"/>
              </a:ext>
            </a:extLst>
          </p:cNvPr>
          <p:cNvGraphicFramePr>
            <a:graphicFrameLocks noGrp="1"/>
          </p:cNvGraphicFramePr>
          <p:nvPr>
            <p:extLst>
              <p:ext uri="{D42A27DB-BD31-4B8C-83A1-F6EECF244321}">
                <p14:modId xmlns:p14="http://schemas.microsoft.com/office/powerpoint/2010/main" val="31371544"/>
              </p:ext>
            </p:extLst>
          </p:nvPr>
        </p:nvGraphicFramePr>
        <p:xfrm>
          <a:off x="0" y="1712961"/>
          <a:ext cx="12191996" cy="5508196"/>
        </p:xfrm>
        <a:graphic>
          <a:graphicData uri="http://schemas.openxmlformats.org/drawingml/2006/table">
            <a:tbl>
              <a:tblPr firstRow="1" bandRow="1">
                <a:tableStyleId>{5C22544A-7EE6-4342-B048-85BDC9FD1C3A}</a:tableStyleId>
              </a:tblPr>
              <a:tblGrid>
                <a:gridCol w="6637283">
                  <a:extLst>
                    <a:ext uri="{9D8B030D-6E8A-4147-A177-3AD203B41FA5}">
                      <a16:colId xmlns:a16="http://schemas.microsoft.com/office/drawing/2014/main" val="1442966788"/>
                    </a:ext>
                  </a:extLst>
                </a:gridCol>
                <a:gridCol w="5554713">
                  <a:extLst>
                    <a:ext uri="{9D8B030D-6E8A-4147-A177-3AD203B41FA5}">
                      <a16:colId xmlns:a16="http://schemas.microsoft.com/office/drawing/2014/main" val="3673380260"/>
                    </a:ext>
                  </a:extLst>
                </a:gridCol>
              </a:tblGrid>
              <a:tr h="1667716">
                <a:tc>
                  <a:txBody>
                    <a:bodyPr/>
                    <a:lstStyle/>
                    <a:p>
                      <a:r>
                        <a:rPr lang="tr-TR" sz="3200" b="1" i="0" u="none" strike="noStrike" kern="1200" baseline="0" dirty="0">
                          <a:solidFill>
                            <a:schemeClr val="lt1"/>
                          </a:solidFill>
                          <a:latin typeface="+mn-lt"/>
                          <a:ea typeface="+mn-ea"/>
                          <a:cs typeface="+mn-cs"/>
                        </a:rPr>
                        <a:t>Muhatapta Parantez Kullanımı</a:t>
                      </a:r>
                      <a:endParaRPr lang="tr-TR" sz="3200" dirty="0"/>
                    </a:p>
                  </a:txBody>
                  <a:tcPr/>
                </a:tc>
                <a:tc>
                  <a:txBody>
                    <a:bodyPr/>
                    <a:lstStyle/>
                    <a:p>
                      <a:r>
                        <a:rPr lang="tr-TR" sz="3200" b="1" i="0" u="none" strike="noStrike" kern="1200" baseline="0" dirty="0">
                          <a:solidFill>
                            <a:schemeClr val="lt1"/>
                          </a:solidFill>
                          <a:latin typeface="+mn-lt"/>
                          <a:ea typeface="+mn-ea"/>
                          <a:cs typeface="+mn-cs"/>
                        </a:rPr>
                        <a:t>Açıklama</a:t>
                      </a:r>
                    </a:p>
                  </a:txBody>
                  <a:tcPr/>
                </a:tc>
                <a:extLst>
                  <a:ext uri="{0D108BD9-81ED-4DB2-BD59-A6C34878D82A}">
                    <a16:rowId xmlns:a16="http://schemas.microsoft.com/office/drawing/2014/main" val="3015379660"/>
                  </a:ext>
                </a:extLst>
              </a:tr>
              <a:tr h="1332937">
                <a:tc>
                  <a:txBody>
                    <a:bodyPr/>
                    <a:lstStyle/>
                    <a:p>
                      <a:pPr algn="ctr"/>
                      <a:r>
                        <a:rPr lang="tr-TR" sz="2000" b="1" i="0" u="none" strike="noStrike" baseline="0" dirty="0">
                          <a:latin typeface="ElMessiri-Regular"/>
                        </a:rPr>
                        <a:t>ÇEVRE, ŞEHİRCİLİK VE İKLİM DEĞİŞİKLİĞİ BAKANLIĞINA</a:t>
                      </a:r>
                    </a:p>
                    <a:p>
                      <a:pPr algn="ctr"/>
                      <a:r>
                        <a:rPr lang="tr-TR" sz="2000" b="1" i="0" u="none" strike="noStrike" baseline="0" dirty="0">
                          <a:latin typeface="ElMessiri-Regular"/>
                        </a:rPr>
                        <a:t> (Toplu Konut İdaresi Başkanlığı)</a:t>
                      </a:r>
                      <a:endParaRPr lang="tr-TR" sz="2000" b="1" dirty="0"/>
                    </a:p>
                  </a:txBody>
                  <a:tcPr/>
                </a:tc>
                <a:tc>
                  <a:txBody>
                    <a:bodyPr/>
                    <a:lstStyle/>
                    <a:p>
                      <a:pPr algn="just"/>
                      <a:r>
                        <a:rPr lang="tr-TR" sz="2400" b="0" i="0" u="none" strike="noStrike" baseline="0" dirty="0">
                          <a:solidFill>
                            <a:srgbClr val="000000"/>
                          </a:solidFill>
                          <a:latin typeface="ElMessiri-Regular"/>
                        </a:rPr>
                        <a:t>Metin kısmında arz veya rica durumu belgeyi imzalayan kişiye ve gönderilecek idare bilgisinde yer alan “Çevre, Şehircilik ve İklim Değişikliği Bakanlığına” göre belirlenir</a:t>
                      </a:r>
                      <a:endParaRPr lang="tr-TR" sz="2400" dirty="0"/>
                    </a:p>
                  </a:txBody>
                  <a:tcPr/>
                </a:tc>
                <a:extLst>
                  <a:ext uri="{0D108BD9-81ED-4DB2-BD59-A6C34878D82A}">
                    <a16:rowId xmlns:a16="http://schemas.microsoft.com/office/drawing/2014/main" val="1685418449"/>
                  </a:ext>
                </a:extLst>
              </a:tr>
              <a:tr h="1667716">
                <a:tc>
                  <a:txBody>
                    <a:bodyPr/>
                    <a:lstStyle/>
                    <a:p>
                      <a:pPr marL="0" algn="ctr" defTabSz="914400" rtl="0" eaLnBrk="1" latinLnBrk="0" hangingPunct="1"/>
                      <a:r>
                        <a:rPr lang="tr-TR" sz="2400" b="1" i="0" u="none" strike="noStrike" kern="1200" baseline="0" dirty="0">
                          <a:solidFill>
                            <a:schemeClr val="dk1"/>
                          </a:solidFill>
                          <a:latin typeface="ElMessiri-Regular"/>
                          <a:ea typeface="+mn-ea"/>
                          <a:cs typeface="+mn-cs"/>
                        </a:rPr>
                        <a:t>HAZİNE VE MALİYE BAKANLIĞINA </a:t>
                      </a:r>
                    </a:p>
                    <a:p>
                      <a:pPr marL="0" algn="ctr" defTabSz="914400" rtl="0" eaLnBrk="1" latinLnBrk="0" hangingPunct="1"/>
                      <a:r>
                        <a:rPr lang="tr-TR" sz="2400" b="1" i="0" u="none" strike="noStrike" kern="1200" baseline="0" dirty="0">
                          <a:solidFill>
                            <a:schemeClr val="dk1"/>
                          </a:solidFill>
                          <a:latin typeface="ElMessiri-Regular"/>
                          <a:ea typeface="+mn-ea"/>
                          <a:cs typeface="+mn-cs"/>
                        </a:rPr>
                        <a:t>(Muhasebat Genel Müdürlüğü)</a:t>
                      </a:r>
                    </a:p>
                  </a:txBody>
                  <a:tcPr/>
                </a:tc>
                <a:tc>
                  <a:txBody>
                    <a:bodyPr/>
                    <a:lstStyle/>
                    <a:p>
                      <a:pPr algn="just"/>
                      <a:r>
                        <a:rPr lang="tr-TR" sz="2400" b="0" i="0" u="none" strike="noStrike" kern="1200" baseline="0" dirty="0">
                          <a:solidFill>
                            <a:srgbClr val="000000"/>
                          </a:solidFill>
                          <a:latin typeface="ElMessiri-Regular"/>
                          <a:ea typeface="+mn-ea"/>
                          <a:cs typeface="+mn-cs"/>
                        </a:rPr>
                        <a:t>Metin kısmında arz veya rica durumu belgeyi imzalayan kişiye ve gönderilecek idare bilgisinde yer alan “Hazine ve Maliye Bakanlığına” göre belirlenir.</a:t>
                      </a:r>
                    </a:p>
                  </a:txBody>
                  <a:tcPr/>
                </a:tc>
                <a:extLst>
                  <a:ext uri="{0D108BD9-81ED-4DB2-BD59-A6C34878D82A}">
                    <a16:rowId xmlns:a16="http://schemas.microsoft.com/office/drawing/2014/main" val="2278189636"/>
                  </a:ext>
                </a:extLst>
              </a:tr>
            </a:tbl>
          </a:graphicData>
        </a:graphic>
      </p:graphicFrame>
    </p:spTree>
    <p:extLst>
      <p:ext uri="{BB962C8B-B14F-4D97-AF65-F5344CB8AC3E}">
        <p14:creationId xmlns:p14="http://schemas.microsoft.com/office/powerpoint/2010/main" val="36597251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450428"/>
            <a:ext cx="12191996" cy="5549462"/>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3200" b="1" dirty="0">
              <a:latin typeface="ElMessiri-Medium"/>
            </a:endParaRPr>
          </a:p>
          <a:p>
            <a:pPr marL="0" indent="0" algn="just">
              <a:buNone/>
            </a:pPr>
            <a:endParaRPr lang="tr-TR" sz="3200" b="1" dirty="0">
              <a:latin typeface="ElMessiri-Medium"/>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r>
              <a:rPr lang="tr-TR" dirty="0">
                <a:latin typeface="ElMessiri-Regular"/>
              </a:rPr>
              <a:t>Resmî yazışmaların metin sonunda kullanılan “arz” ve “rica” ibarelerinin belirlenmesinde muhatap idare üst yöneticisinin ek göstergesinin, protokolün ve hiyerarşinin esas alınması gibi idarelerce geliştirilen farklı yöntemler ve süreçler bulunmaktadır. </a:t>
            </a:r>
          </a:p>
          <a:p>
            <a:pPr marL="0" indent="0" algn="just">
              <a:buNone/>
            </a:pPr>
            <a:r>
              <a:rPr lang="tr-TR" dirty="0">
                <a:latin typeface="ElMessiri-Regular"/>
              </a:rPr>
              <a:t>“Arz” ve “rica” ibarelerinin tercih edilmesinde mevzuatla veya farklı hususlarca net olarak hiyerarşi yönünden ast-üst ilişkisinin tanımlanmadığı durumlarda metin sonunun “arz ederim” ifadesi ile bitirilmesi uygun olacaktır. </a:t>
            </a:r>
          </a:p>
          <a:p>
            <a:pPr marL="0" indent="0" algn="just">
              <a:buNone/>
            </a:pPr>
            <a:r>
              <a:rPr lang="tr-TR" dirty="0">
                <a:latin typeface="ElMessiri-Regular"/>
              </a:rPr>
              <a:t>Böylelikle söz konusu ifade, resmî yazı içeriğinin önüne geçmeyerek iş ve işlemlerin hızlıca yürütülmesi sağlanmış olacaktır. “Rica” ibaresinin kullanımında hassasiyet gösterilmeli ve aşağıda yer alan hususlar örnek alınmalıdır</a:t>
            </a: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r>
              <a:rPr lang="tr-TR" dirty="0">
                <a:latin typeface="ElMessiri-Regular"/>
              </a:rPr>
              <a:t>-</a:t>
            </a: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0392654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450428"/>
            <a:ext cx="12191996" cy="5549462"/>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3200" b="1" dirty="0">
              <a:latin typeface="ElMessiri-Medium"/>
            </a:endParaRPr>
          </a:p>
          <a:p>
            <a:pPr marL="0" indent="0" algn="just">
              <a:buNone/>
            </a:pPr>
            <a:endParaRPr lang="tr-TR" sz="3200" b="1" dirty="0">
              <a:latin typeface="ElMessiri-Medium"/>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r>
              <a:rPr lang="tr-TR" dirty="0">
                <a:latin typeface="ElMessiri-Regular"/>
              </a:rPr>
              <a:t>-</a:t>
            </a: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a:extLst>
              <a:ext uri="{FF2B5EF4-FFF2-40B4-BE49-F238E27FC236}">
                <a16:creationId xmlns:a16="http://schemas.microsoft.com/office/drawing/2014/main" id="{17180D75-2DA9-4E87-8F11-508264794AFB}"/>
              </a:ext>
            </a:extLst>
          </p:cNvPr>
          <p:cNvGraphicFramePr>
            <a:graphicFrameLocks noGrp="1"/>
          </p:cNvGraphicFramePr>
          <p:nvPr>
            <p:extLst>
              <p:ext uri="{D42A27DB-BD31-4B8C-83A1-F6EECF244321}">
                <p14:modId xmlns:p14="http://schemas.microsoft.com/office/powerpoint/2010/main" val="2301856311"/>
              </p:ext>
            </p:extLst>
          </p:nvPr>
        </p:nvGraphicFramePr>
        <p:xfrm>
          <a:off x="-2" y="1622745"/>
          <a:ext cx="12191996" cy="5357476"/>
        </p:xfrm>
        <a:graphic>
          <a:graphicData uri="http://schemas.openxmlformats.org/drawingml/2006/table">
            <a:tbl>
              <a:tblPr firstRow="1" bandRow="1">
                <a:tableStyleId>{5C22544A-7EE6-4342-B048-85BDC9FD1C3A}</a:tableStyleId>
              </a:tblPr>
              <a:tblGrid>
                <a:gridCol w="12191996">
                  <a:extLst>
                    <a:ext uri="{9D8B030D-6E8A-4147-A177-3AD203B41FA5}">
                      <a16:colId xmlns:a16="http://schemas.microsoft.com/office/drawing/2014/main" val="2012563190"/>
                    </a:ext>
                  </a:extLst>
                </a:gridCol>
              </a:tblGrid>
              <a:tr h="2678738">
                <a:tc>
                  <a:txBody>
                    <a:bodyPr/>
                    <a:lstStyle/>
                    <a:p>
                      <a:pPr algn="just"/>
                      <a:r>
                        <a:rPr lang="tr-TR" sz="3600" b="0" i="0" u="none" strike="noStrike" baseline="0" dirty="0">
                          <a:solidFill>
                            <a:srgbClr val="000000"/>
                          </a:solidFill>
                          <a:latin typeface="El Messiri Medium"/>
                        </a:rPr>
                        <a:t>Cumhurbaşkanlığı tarafından (Üst Yargı Kuruluşları, Mahkemeler ve TBMM hariç) gönderilen belgelerde metnin sonu “ … rica ederim.” ifadesi ile bitirilir.</a:t>
                      </a:r>
                      <a:endParaRPr lang="tr-TR" sz="3600" dirty="0"/>
                    </a:p>
                  </a:txBody>
                  <a:tcPr/>
                </a:tc>
                <a:extLst>
                  <a:ext uri="{0D108BD9-81ED-4DB2-BD59-A6C34878D82A}">
                    <a16:rowId xmlns:a16="http://schemas.microsoft.com/office/drawing/2014/main" val="1493830940"/>
                  </a:ext>
                </a:extLst>
              </a:tr>
              <a:tr h="2678738">
                <a:tc>
                  <a:txBody>
                    <a:bodyPr/>
                    <a:lstStyle/>
                    <a:p>
                      <a:r>
                        <a:rPr lang="tr-TR" sz="3600" b="0" i="0" u="none" strike="noStrike" kern="1200" baseline="0" dirty="0">
                          <a:solidFill>
                            <a:srgbClr val="000000"/>
                          </a:solidFill>
                          <a:latin typeface="El Messiri Medium"/>
                          <a:ea typeface="+mn-ea"/>
                          <a:cs typeface="+mn-cs"/>
                        </a:rPr>
                        <a:t>Bakanlıklar tarafından merkez ve taşra teşkilatı ile bağlı, ilgili kurum ve kuruluşlara gönderilen belgelerde metnin sonu “ … rica ederim.” ifadesi ile bitirilir.</a:t>
                      </a:r>
                    </a:p>
                  </a:txBody>
                  <a:tcPr/>
                </a:tc>
                <a:extLst>
                  <a:ext uri="{0D108BD9-81ED-4DB2-BD59-A6C34878D82A}">
                    <a16:rowId xmlns:a16="http://schemas.microsoft.com/office/drawing/2014/main" val="2230015480"/>
                  </a:ext>
                </a:extLst>
              </a:tr>
            </a:tbl>
          </a:graphicData>
        </a:graphic>
      </p:graphicFrame>
    </p:spTree>
    <p:extLst>
      <p:ext uri="{BB962C8B-B14F-4D97-AF65-F5344CB8AC3E}">
        <p14:creationId xmlns:p14="http://schemas.microsoft.com/office/powerpoint/2010/main" val="26348707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1" y="1450428"/>
            <a:ext cx="12191996" cy="5549462"/>
          </a:xfrm>
        </p:spPr>
        <p:txBody>
          <a:bodyPr anchor="ctr">
            <a:noAutofit/>
          </a:bodyPr>
          <a:lstStyle/>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3200" b="1" dirty="0">
              <a:latin typeface="ElMessiri-Medium"/>
            </a:endParaRPr>
          </a:p>
          <a:p>
            <a:pPr marL="0" indent="0" algn="just">
              <a:buNone/>
            </a:pPr>
            <a:endParaRPr lang="tr-TR" sz="3200" b="1" dirty="0">
              <a:latin typeface="ElMessiri-Medium"/>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latin typeface="ElMessiri-Regular"/>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spcBef>
                <a:spcPts val="600"/>
              </a:spcBef>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10" name="Tablo 9">
            <a:extLst>
              <a:ext uri="{FF2B5EF4-FFF2-40B4-BE49-F238E27FC236}">
                <a16:creationId xmlns:a16="http://schemas.microsoft.com/office/drawing/2014/main" id="{62F3BF78-7B0F-45D6-BF06-6FB18ABA4C60}"/>
              </a:ext>
            </a:extLst>
          </p:cNvPr>
          <p:cNvGraphicFramePr>
            <a:graphicFrameLocks noGrp="1"/>
          </p:cNvGraphicFramePr>
          <p:nvPr>
            <p:extLst>
              <p:ext uri="{D42A27DB-BD31-4B8C-83A1-F6EECF244321}">
                <p14:modId xmlns:p14="http://schemas.microsoft.com/office/powerpoint/2010/main" val="3506426760"/>
              </p:ext>
            </p:extLst>
          </p:nvPr>
        </p:nvGraphicFramePr>
        <p:xfrm>
          <a:off x="6095999" y="1599566"/>
          <a:ext cx="5972487" cy="6054752"/>
        </p:xfrm>
        <a:graphic>
          <a:graphicData uri="http://schemas.openxmlformats.org/drawingml/2006/table">
            <a:tbl>
              <a:tblPr firstRow="1" bandRow="1">
                <a:tableStyleId>{5C22544A-7EE6-4342-B048-85BDC9FD1C3A}</a:tableStyleId>
              </a:tblPr>
              <a:tblGrid>
                <a:gridCol w="5972487">
                  <a:extLst>
                    <a:ext uri="{9D8B030D-6E8A-4147-A177-3AD203B41FA5}">
                      <a16:colId xmlns:a16="http://schemas.microsoft.com/office/drawing/2014/main" val="858446636"/>
                    </a:ext>
                  </a:extLst>
                </a:gridCol>
              </a:tblGrid>
              <a:tr h="867897">
                <a:tc>
                  <a:txBody>
                    <a:bodyPr/>
                    <a:lstStyle/>
                    <a:p>
                      <a:endParaRPr lang="tr-TR" sz="1800" b="0" i="0" u="none" strike="noStrike" kern="1200" baseline="0" dirty="0">
                        <a:solidFill>
                          <a:schemeClr val="lt1"/>
                        </a:solidFill>
                        <a:latin typeface="+mn-lt"/>
                        <a:ea typeface="+mn-ea"/>
                        <a:cs typeface="+mn-cs"/>
                      </a:endParaRPr>
                    </a:p>
                    <a:p>
                      <a:r>
                        <a:rPr lang="tr-TR" sz="2400" b="0" i="0" u="none" strike="noStrike" kern="1200" baseline="0" dirty="0">
                          <a:solidFill>
                            <a:schemeClr val="lt1"/>
                          </a:solidFill>
                          <a:latin typeface="+mn-lt"/>
                          <a:ea typeface="+mn-ea"/>
                          <a:cs typeface="+mn-cs"/>
                        </a:rPr>
                        <a:t>Açıklama	</a:t>
                      </a:r>
                    </a:p>
                    <a:p>
                      <a:endParaRPr lang="tr-TR" dirty="0"/>
                    </a:p>
                  </a:txBody>
                  <a:tcPr/>
                </a:tc>
                <a:extLst>
                  <a:ext uri="{0D108BD9-81ED-4DB2-BD59-A6C34878D82A}">
                    <a16:rowId xmlns:a16="http://schemas.microsoft.com/office/drawing/2014/main" val="3708185194"/>
                  </a:ext>
                </a:extLst>
              </a:tr>
              <a:tr h="1958048">
                <a:tc>
                  <a:txBody>
                    <a:bodyPr/>
                    <a:lstStyle/>
                    <a:p>
                      <a:pPr algn="l"/>
                      <a:endParaRPr lang="tr-TR" sz="2000" b="0" i="0" u="none" strike="noStrike" baseline="0" dirty="0">
                        <a:solidFill>
                          <a:srgbClr val="000000"/>
                        </a:solidFill>
                        <a:latin typeface="El Messi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tr-TR" sz="1800" kern="1200" dirty="0">
                          <a:solidFill>
                            <a:schemeClr val="dk1"/>
                          </a:solidFill>
                          <a:latin typeface="+mn-lt"/>
                          <a:ea typeface="+mn-ea"/>
                          <a:cs typeface="+mn-cs"/>
                        </a:rPr>
                        <a:t>Alt idare/birim ile yapılan yazışmalarda bilgi verildiği veya gereğinin yapılmasının talep edildiği durumlarda uygun ifade </a:t>
                      </a:r>
                      <a:r>
                        <a:rPr lang="tr-TR" sz="2000" kern="1200" dirty="0">
                          <a:solidFill>
                            <a:schemeClr val="dk1"/>
                          </a:solidFill>
                          <a:latin typeface="+mn-lt"/>
                          <a:ea typeface="+mn-ea"/>
                          <a:cs typeface="+mn-cs"/>
                        </a:rPr>
                        <a:t>seçilmelidir.</a:t>
                      </a:r>
                      <a:r>
                        <a:rPr lang="tr-TR" sz="2000" b="0" i="0" u="none" strike="noStrike" baseline="0" dirty="0">
                          <a:solidFill>
                            <a:srgbClr val="000000"/>
                          </a:solidFill>
                          <a:latin typeface="El Messiri"/>
                        </a:rPr>
                        <a:t>	</a:t>
                      </a:r>
                    </a:p>
                    <a:p>
                      <a:pPr algn="just"/>
                      <a:endParaRPr lang="tr-TR" sz="2000" dirty="0"/>
                    </a:p>
                  </a:txBody>
                  <a:tcPr/>
                </a:tc>
                <a:extLst>
                  <a:ext uri="{0D108BD9-81ED-4DB2-BD59-A6C34878D82A}">
                    <a16:rowId xmlns:a16="http://schemas.microsoft.com/office/drawing/2014/main" val="3424179522"/>
                  </a:ext>
                </a:extLst>
              </a:tr>
              <a:tr h="1475424">
                <a:tc>
                  <a:txBody>
                    <a:bodyPr/>
                    <a:lstStyle/>
                    <a:p>
                      <a:r>
                        <a:rPr lang="tr-TR" sz="1800" dirty="0"/>
                        <a:t>Üst ve aynı düzeydeki idare/birim ile yapılan yazışmalarda bilgi verildiği veya  gereğinin yapılmasının talep edildiği durumlarda uygun ifade seçilmelidir.</a:t>
                      </a:r>
                    </a:p>
                  </a:txBody>
                  <a:tcPr/>
                </a:tc>
                <a:extLst>
                  <a:ext uri="{0D108BD9-81ED-4DB2-BD59-A6C34878D82A}">
                    <a16:rowId xmlns:a16="http://schemas.microsoft.com/office/drawing/2014/main" val="1322998284"/>
                  </a:ext>
                </a:extLst>
              </a:tr>
              <a:tr h="1387190">
                <a:tc>
                  <a:txBody>
                    <a:bodyPr/>
                    <a:lstStyle/>
                    <a:p>
                      <a:r>
                        <a:rPr lang="tr-TR" sz="2000" dirty="0"/>
                        <a:t>Üst, aynı ve alt düzeydeki birden çok idare/birim ile yapılan dağıtımlı yazışmalarda bilgi verildiği veya gereğinin yapılmasının talep edildiği durumlarda uygun ifade seçilmelidir.</a:t>
                      </a:r>
                    </a:p>
                  </a:txBody>
                  <a:tcPr/>
                </a:tc>
                <a:extLst>
                  <a:ext uri="{0D108BD9-81ED-4DB2-BD59-A6C34878D82A}">
                    <a16:rowId xmlns:a16="http://schemas.microsoft.com/office/drawing/2014/main" val="725703662"/>
                  </a:ext>
                </a:extLst>
              </a:tr>
            </a:tbl>
          </a:graphicData>
        </a:graphic>
      </p:graphicFrame>
      <p:graphicFrame>
        <p:nvGraphicFramePr>
          <p:cNvPr id="11" name="Tablo 10">
            <a:extLst>
              <a:ext uri="{FF2B5EF4-FFF2-40B4-BE49-F238E27FC236}">
                <a16:creationId xmlns:a16="http://schemas.microsoft.com/office/drawing/2014/main" id="{C97689E1-4B87-4757-8512-BFA8ED3C6237}"/>
              </a:ext>
            </a:extLst>
          </p:cNvPr>
          <p:cNvGraphicFramePr>
            <a:graphicFrameLocks noGrp="1"/>
          </p:cNvGraphicFramePr>
          <p:nvPr>
            <p:extLst>
              <p:ext uri="{D42A27DB-BD31-4B8C-83A1-F6EECF244321}">
                <p14:modId xmlns:p14="http://schemas.microsoft.com/office/powerpoint/2010/main" val="3408167709"/>
              </p:ext>
            </p:extLst>
          </p:nvPr>
        </p:nvGraphicFramePr>
        <p:xfrm>
          <a:off x="0" y="1590741"/>
          <a:ext cx="5972487" cy="5843700"/>
        </p:xfrm>
        <a:graphic>
          <a:graphicData uri="http://schemas.openxmlformats.org/drawingml/2006/table">
            <a:tbl>
              <a:tblPr firstRow="1" bandRow="1">
                <a:tableStyleId>{5C22544A-7EE6-4342-B048-85BDC9FD1C3A}</a:tableStyleId>
              </a:tblPr>
              <a:tblGrid>
                <a:gridCol w="5972487">
                  <a:extLst>
                    <a:ext uri="{9D8B030D-6E8A-4147-A177-3AD203B41FA5}">
                      <a16:colId xmlns:a16="http://schemas.microsoft.com/office/drawing/2014/main" val="875169783"/>
                    </a:ext>
                  </a:extLst>
                </a:gridCol>
              </a:tblGrid>
              <a:tr h="886602">
                <a:tc>
                  <a:txBody>
                    <a:bodyPr/>
                    <a:lstStyle/>
                    <a:p>
                      <a:endParaRPr lang="tr-TR" sz="2400" b="0" i="0" u="none" strike="noStrike" kern="1200" baseline="0" dirty="0">
                        <a:solidFill>
                          <a:schemeClr val="lt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i="0" u="none" strike="noStrike" kern="1200" baseline="0" dirty="0">
                          <a:solidFill>
                            <a:schemeClr val="lt1"/>
                          </a:solidFill>
                          <a:latin typeface="+mn-lt"/>
                          <a:ea typeface="+mn-ea"/>
                          <a:cs typeface="+mn-cs"/>
                        </a:rPr>
                        <a:t>"Gereğ</a:t>
                      </a:r>
                      <a:r>
                        <a:rPr lang="tr-TR" sz="2400" b="0" i="0" u="none" strike="noStrike" kern="1200" baseline="0" dirty="0">
                          <a:solidFill>
                            <a:schemeClr val="lt1"/>
                          </a:solidFill>
                          <a:latin typeface="+mn-lt"/>
                          <a:ea typeface="+mn-ea"/>
                          <a:cs typeface="+mn-cs"/>
                        </a:rPr>
                        <a:t>i</a:t>
                      </a:r>
                      <a:r>
                        <a:rPr lang="tr-TR" sz="2400" b="1" i="0" u="none" strike="noStrike" kern="1200" baseline="0" dirty="0">
                          <a:solidFill>
                            <a:schemeClr val="lt1"/>
                          </a:solidFill>
                          <a:latin typeface="+mn-lt"/>
                          <a:ea typeface="+mn-ea"/>
                          <a:cs typeface="+mn-cs"/>
                        </a:rPr>
                        <a:t>" ve "B</a:t>
                      </a:r>
                      <a:r>
                        <a:rPr lang="tr-TR" sz="2400" b="0" i="0" u="none" strike="noStrike" kern="1200" baseline="0" dirty="0">
                          <a:solidFill>
                            <a:schemeClr val="lt1"/>
                          </a:solidFill>
                          <a:latin typeface="+mn-lt"/>
                          <a:ea typeface="+mn-ea"/>
                          <a:cs typeface="+mn-cs"/>
                        </a:rPr>
                        <a:t>i</a:t>
                      </a:r>
                      <a:r>
                        <a:rPr lang="tr-TR" sz="2400" b="1" i="0" u="none" strike="noStrike" kern="1200" baseline="0" dirty="0">
                          <a:solidFill>
                            <a:schemeClr val="lt1"/>
                          </a:solidFill>
                          <a:latin typeface="+mn-lt"/>
                          <a:ea typeface="+mn-ea"/>
                          <a:cs typeface="+mn-cs"/>
                        </a:rPr>
                        <a:t>lg</a:t>
                      </a:r>
                      <a:r>
                        <a:rPr lang="tr-TR" sz="2400" b="0" i="0" u="none" strike="noStrike" kern="1200" baseline="0" dirty="0">
                          <a:solidFill>
                            <a:schemeClr val="lt1"/>
                          </a:solidFill>
                          <a:latin typeface="+mn-lt"/>
                          <a:ea typeface="+mn-ea"/>
                          <a:cs typeface="+mn-cs"/>
                        </a:rPr>
                        <a:t>i</a:t>
                      </a:r>
                      <a:r>
                        <a:rPr lang="tr-TR" sz="2400" b="1" i="0" u="none" strike="noStrike" kern="1200" baseline="0" dirty="0">
                          <a:solidFill>
                            <a:schemeClr val="lt1"/>
                          </a:solidFill>
                          <a:latin typeface="+mn-lt"/>
                          <a:ea typeface="+mn-ea"/>
                          <a:cs typeface="+mn-cs"/>
                        </a:rPr>
                        <a:t>" İfadeler</a:t>
                      </a:r>
                      <a:r>
                        <a:rPr lang="tr-TR" sz="2400" b="0" i="0" u="none" strike="noStrike" kern="1200" baseline="0" dirty="0">
                          <a:solidFill>
                            <a:schemeClr val="lt1"/>
                          </a:solidFill>
                          <a:latin typeface="+mn-lt"/>
                          <a:ea typeface="+mn-ea"/>
                          <a:cs typeface="+mn-cs"/>
                        </a:rPr>
                        <a:t>i</a:t>
                      </a:r>
                      <a:r>
                        <a:rPr lang="tr-TR" sz="2400" b="1" i="0" u="none" strike="noStrike" kern="1200" baseline="0" dirty="0">
                          <a:solidFill>
                            <a:schemeClr val="lt1"/>
                          </a:solidFill>
                          <a:latin typeface="+mn-lt"/>
                          <a:ea typeface="+mn-ea"/>
                          <a:cs typeface="+mn-cs"/>
                        </a:rPr>
                        <a:t>n</a:t>
                      </a:r>
                      <a:r>
                        <a:rPr lang="tr-TR" sz="2400" b="0" i="0" u="none" strike="noStrike" kern="1200" baseline="0" dirty="0">
                          <a:solidFill>
                            <a:schemeClr val="lt1"/>
                          </a:solidFill>
                          <a:latin typeface="+mn-lt"/>
                          <a:ea typeface="+mn-ea"/>
                          <a:cs typeface="+mn-cs"/>
                        </a:rPr>
                        <a:t>i</a:t>
                      </a:r>
                      <a:r>
                        <a:rPr lang="tr-TR" sz="2400" b="1" i="0" u="none" strike="noStrike" kern="1200" baseline="0" dirty="0">
                          <a:solidFill>
                            <a:schemeClr val="lt1"/>
                          </a:solidFill>
                          <a:latin typeface="+mn-lt"/>
                          <a:ea typeface="+mn-ea"/>
                          <a:cs typeface="+mn-cs"/>
                        </a:rPr>
                        <a:t>n Kullanımı</a:t>
                      </a:r>
                      <a:r>
                        <a:rPr lang="tr-TR" sz="2400" b="0" i="0" u="none" strike="noStrike" kern="1200" baseline="0" dirty="0">
                          <a:solidFill>
                            <a:schemeClr val="lt1"/>
                          </a:solidFill>
                          <a:latin typeface="+mn-lt"/>
                          <a:ea typeface="+mn-ea"/>
                          <a:cs typeface="+mn-cs"/>
                        </a:rPr>
                        <a:t>	</a:t>
                      </a:r>
                    </a:p>
                    <a:p>
                      <a:endParaRPr lang="tr-TR" dirty="0"/>
                    </a:p>
                  </a:txBody>
                  <a:tcPr/>
                </a:tc>
                <a:extLst>
                  <a:ext uri="{0D108BD9-81ED-4DB2-BD59-A6C34878D82A}">
                    <a16:rowId xmlns:a16="http://schemas.microsoft.com/office/drawing/2014/main" val="762607665"/>
                  </a:ext>
                </a:extLst>
              </a:tr>
              <a:tr h="486740">
                <a:tc>
                  <a:txBody>
                    <a:bodyPr/>
                    <a:lstStyle/>
                    <a:p>
                      <a:r>
                        <a:rPr lang="it-IT" dirty="0"/>
                        <a:t>Bilgilerini ve gereğini rica ederim.</a:t>
                      </a:r>
                      <a:endParaRPr lang="tr-TR" dirty="0"/>
                    </a:p>
                  </a:txBody>
                  <a:tcPr/>
                </a:tc>
                <a:extLst>
                  <a:ext uri="{0D108BD9-81ED-4DB2-BD59-A6C34878D82A}">
                    <a16:rowId xmlns:a16="http://schemas.microsoft.com/office/drawing/2014/main" val="1808801794"/>
                  </a:ext>
                </a:extLst>
              </a:tr>
              <a:tr h="486740">
                <a:tc>
                  <a:txBody>
                    <a:bodyPr/>
                    <a:lstStyle/>
                    <a:p>
                      <a:r>
                        <a:rPr lang="tr-TR" dirty="0"/>
                        <a:t>Bilgilerini rica ederim.</a:t>
                      </a:r>
                    </a:p>
                  </a:txBody>
                  <a:tcPr/>
                </a:tc>
                <a:extLst>
                  <a:ext uri="{0D108BD9-81ED-4DB2-BD59-A6C34878D82A}">
                    <a16:rowId xmlns:a16="http://schemas.microsoft.com/office/drawing/2014/main" val="2762269563"/>
                  </a:ext>
                </a:extLst>
              </a:tr>
              <a:tr h="486740">
                <a:tc>
                  <a:txBody>
                    <a:bodyPr/>
                    <a:lstStyle/>
                    <a:p>
                      <a:r>
                        <a:rPr lang="tr-TR" dirty="0"/>
                        <a:t>Gereğini rica ederim.</a:t>
                      </a:r>
                    </a:p>
                  </a:txBody>
                  <a:tcPr/>
                </a:tc>
                <a:extLst>
                  <a:ext uri="{0D108BD9-81ED-4DB2-BD59-A6C34878D82A}">
                    <a16:rowId xmlns:a16="http://schemas.microsoft.com/office/drawing/2014/main" val="4246495542"/>
                  </a:ext>
                </a:extLst>
              </a:tr>
              <a:tr h="486740">
                <a:tc>
                  <a:txBody>
                    <a:bodyPr/>
                    <a:lstStyle/>
                    <a:p>
                      <a:r>
                        <a:rPr lang="tr-TR" dirty="0"/>
                        <a:t>Gereğini bilgilerinize arz ederim.</a:t>
                      </a:r>
                    </a:p>
                  </a:txBody>
                  <a:tcPr/>
                </a:tc>
                <a:extLst>
                  <a:ext uri="{0D108BD9-81ED-4DB2-BD59-A6C34878D82A}">
                    <a16:rowId xmlns:a16="http://schemas.microsoft.com/office/drawing/2014/main" val="3832717399"/>
                  </a:ext>
                </a:extLst>
              </a:tr>
              <a:tr h="486740">
                <a:tc>
                  <a:txBody>
                    <a:bodyPr/>
                    <a:lstStyle/>
                    <a:p>
                      <a:r>
                        <a:rPr lang="tr-TR" dirty="0"/>
                        <a:t>Bilgilerini ve gereğini arz ederim.</a:t>
                      </a:r>
                    </a:p>
                  </a:txBody>
                  <a:tcPr/>
                </a:tc>
                <a:extLst>
                  <a:ext uri="{0D108BD9-81ED-4DB2-BD59-A6C34878D82A}">
                    <a16:rowId xmlns:a16="http://schemas.microsoft.com/office/drawing/2014/main" val="527217865"/>
                  </a:ext>
                </a:extLst>
              </a:tr>
              <a:tr h="486740">
                <a:tc>
                  <a:txBody>
                    <a:bodyPr/>
                    <a:lstStyle/>
                    <a:p>
                      <a:r>
                        <a:rPr lang="tr-TR" dirty="0"/>
                        <a:t>Bilgilerinize arz ederim.</a:t>
                      </a:r>
                    </a:p>
                  </a:txBody>
                  <a:tcPr/>
                </a:tc>
                <a:extLst>
                  <a:ext uri="{0D108BD9-81ED-4DB2-BD59-A6C34878D82A}">
                    <a16:rowId xmlns:a16="http://schemas.microsoft.com/office/drawing/2014/main" val="488360719"/>
                  </a:ext>
                </a:extLst>
              </a:tr>
              <a:tr h="486740">
                <a:tc>
                  <a:txBody>
                    <a:bodyPr/>
                    <a:lstStyle/>
                    <a:p>
                      <a:r>
                        <a:rPr lang="it-IT" dirty="0"/>
                        <a:t>Bilgilerini ve gereğini arz/rica ederim.</a:t>
                      </a:r>
                      <a:endParaRPr lang="tr-TR" dirty="0"/>
                    </a:p>
                  </a:txBody>
                  <a:tcPr/>
                </a:tc>
                <a:extLst>
                  <a:ext uri="{0D108BD9-81ED-4DB2-BD59-A6C34878D82A}">
                    <a16:rowId xmlns:a16="http://schemas.microsoft.com/office/drawing/2014/main" val="1300583375"/>
                  </a:ext>
                </a:extLst>
              </a:tr>
              <a:tr h="486740">
                <a:tc>
                  <a:txBody>
                    <a:bodyPr/>
                    <a:lstStyle/>
                    <a:p>
                      <a:r>
                        <a:rPr lang="it-IT" dirty="0"/>
                        <a:t>Gereğini arz ve rica ederim.</a:t>
                      </a:r>
                      <a:endParaRPr lang="tr-TR" dirty="0"/>
                    </a:p>
                  </a:txBody>
                  <a:tcPr/>
                </a:tc>
                <a:extLst>
                  <a:ext uri="{0D108BD9-81ED-4DB2-BD59-A6C34878D82A}">
                    <a16:rowId xmlns:a16="http://schemas.microsoft.com/office/drawing/2014/main" val="2557758639"/>
                  </a:ext>
                </a:extLst>
              </a:tr>
              <a:tr h="486740">
                <a:tc>
                  <a:txBody>
                    <a:bodyPr/>
                    <a:lstStyle/>
                    <a:p>
                      <a:r>
                        <a:rPr lang="it-IT" dirty="0"/>
                        <a:t>Bilgilerini arz ve rica ederim.</a:t>
                      </a:r>
                      <a:endParaRPr lang="tr-TR" dirty="0"/>
                    </a:p>
                  </a:txBody>
                  <a:tcPr/>
                </a:tc>
                <a:extLst>
                  <a:ext uri="{0D108BD9-81ED-4DB2-BD59-A6C34878D82A}">
                    <a16:rowId xmlns:a16="http://schemas.microsoft.com/office/drawing/2014/main" val="346304832"/>
                  </a:ext>
                </a:extLst>
              </a:tr>
            </a:tbl>
          </a:graphicData>
        </a:graphic>
      </p:graphicFrame>
    </p:spTree>
    <p:extLst>
      <p:ext uri="{BB962C8B-B14F-4D97-AF65-F5344CB8AC3E}">
        <p14:creationId xmlns:p14="http://schemas.microsoft.com/office/powerpoint/2010/main" val="2159675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3429000"/>
            <a:ext cx="12191996" cy="4524704"/>
          </a:xfrm>
        </p:spPr>
        <p:txBody>
          <a:bodyPr anchor="ctr">
            <a:noAutofit/>
          </a:bodyPr>
          <a:lstStyle/>
          <a:p>
            <a:pPr marL="0" indent="0" algn="just">
              <a:buNone/>
            </a:pPr>
            <a:endParaRPr lang="tr-TR" dirty="0">
              <a:solidFill>
                <a:srgbClr val="000000"/>
              </a:solidFill>
              <a:latin typeface="El Messiri"/>
            </a:endParaRPr>
          </a:p>
          <a:p>
            <a:pPr marL="0" indent="0" algn="just">
              <a:buNone/>
            </a:pPr>
            <a:r>
              <a:rPr lang="tr-TR" dirty="0">
                <a:solidFill>
                  <a:srgbClr val="000000"/>
                </a:solidFill>
                <a:latin typeface="El Messiri"/>
              </a:rPr>
              <a:t>13.2. Metin İçinde İlgi Gösterimi</a:t>
            </a:r>
          </a:p>
          <a:p>
            <a:pPr marL="0" indent="0" algn="just">
              <a:buNone/>
            </a:pPr>
            <a:r>
              <a:rPr lang="tr-TR" sz="2400" dirty="0">
                <a:solidFill>
                  <a:srgbClr val="000000"/>
                </a:solidFill>
                <a:latin typeface="El Messiri"/>
              </a:rPr>
              <a:t>Metnin ilk paragrafında ilgide yer alan belgeler hakkında kısa ve öz bilgi verilmelidir. Metin içindeki ilgi gösteriminde aşağıdaki örnekler dikkate alınmalıdır. </a:t>
            </a:r>
          </a:p>
          <a:p>
            <a:pPr marL="0" indent="0" algn="just">
              <a:buNone/>
            </a:pPr>
            <a:r>
              <a:rPr lang="tr-TR" sz="2400" dirty="0">
                <a:solidFill>
                  <a:srgbClr val="000000"/>
                </a:solidFill>
                <a:latin typeface="El Messiri"/>
              </a:rPr>
              <a:t> </a:t>
            </a:r>
          </a:p>
          <a:p>
            <a:pPr marL="0" indent="0" algn="just">
              <a:buNone/>
            </a:pPr>
            <a:r>
              <a:rPr lang="tr-TR" sz="2400" dirty="0">
                <a:solidFill>
                  <a:srgbClr val="000000"/>
                </a:solidFill>
                <a:latin typeface="El Messiri"/>
              </a:rPr>
              <a:t>     . İlgi tek ise:</a:t>
            </a:r>
          </a:p>
          <a:p>
            <a:pPr marL="0" indent="0" algn="just">
              <a:buNone/>
            </a:pPr>
            <a:r>
              <a:rPr lang="tr-TR" sz="2400" dirty="0">
                <a:solidFill>
                  <a:srgbClr val="000000"/>
                </a:solidFill>
                <a:latin typeface="El Messiri"/>
              </a:rPr>
              <a:t>        İlgi’ de kayıtlı yazı</a:t>
            </a:r>
          </a:p>
          <a:p>
            <a:pPr marL="0" indent="0" algn="just">
              <a:buNone/>
            </a:pPr>
            <a:endParaRPr lang="tr-TR" sz="2400" dirty="0">
              <a:solidFill>
                <a:srgbClr val="000000"/>
              </a:solidFill>
              <a:latin typeface="El Messiri"/>
            </a:endParaRPr>
          </a:p>
          <a:p>
            <a:pPr marL="0" indent="0" algn="just">
              <a:buNone/>
            </a:pPr>
            <a:r>
              <a:rPr lang="tr-TR" sz="2400" dirty="0">
                <a:solidFill>
                  <a:srgbClr val="000000"/>
                </a:solidFill>
                <a:latin typeface="El Messiri"/>
              </a:rPr>
              <a:t>     . İlgi birden fazla ise:</a:t>
            </a:r>
          </a:p>
          <a:p>
            <a:pPr marL="0" indent="0" algn="just">
              <a:buNone/>
            </a:pPr>
            <a:r>
              <a:rPr lang="tr-TR" sz="2400" dirty="0">
                <a:solidFill>
                  <a:srgbClr val="000000"/>
                </a:solidFill>
                <a:latin typeface="El Messiri"/>
              </a:rPr>
              <a:t>       İlgi ( a )’ kayıtlı yazı</a:t>
            </a:r>
          </a:p>
          <a:p>
            <a:pPr marL="0" indent="0" algn="just">
              <a:buNone/>
            </a:pPr>
            <a:r>
              <a:rPr lang="tr-TR" sz="2400" dirty="0">
                <a:solidFill>
                  <a:srgbClr val="000000"/>
                </a:solidFill>
                <a:latin typeface="El Messiri"/>
              </a:rPr>
              <a:t>       İlgi ( a ) ve ( b )’  de kayıtlı yazı</a:t>
            </a:r>
          </a:p>
          <a:p>
            <a:pPr marL="0" indent="0" algn="just">
              <a:buNone/>
            </a:pPr>
            <a:r>
              <a:rPr lang="tr-TR" sz="2400" dirty="0">
                <a:solidFill>
                  <a:srgbClr val="000000"/>
                </a:solidFill>
                <a:latin typeface="El Messiri"/>
              </a:rPr>
              <a:t>       İlgi ( b-c-e )’ de kayıtlı yazı</a:t>
            </a:r>
          </a:p>
          <a:p>
            <a:pPr marL="0" indent="0" algn="just">
              <a:buNone/>
            </a:pPr>
            <a:endParaRPr lang="tr-TR" sz="24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835805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3429000"/>
            <a:ext cx="12191996" cy="4524704"/>
          </a:xfrm>
        </p:spPr>
        <p:txBody>
          <a:bodyPr anchor="ctr">
            <a:noAutofit/>
          </a:bodyPr>
          <a:lstStyle/>
          <a:p>
            <a:pPr marL="0" indent="0" algn="just">
              <a:buNone/>
            </a:pPr>
            <a:endParaRPr lang="tr-TR" dirty="0">
              <a:solidFill>
                <a:srgbClr val="000000"/>
              </a:solidFill>
              <a:latin typeface="El Messiri"/>
            </a:endParaRPr>
          </a:p>
          <a:p>
            <a:pPr marL="0" indent="0" algn="just">
              <a:buNone/>
            </a:pPr>
            <a:r>
              <a:rPr lang="tr-TR" dirty="0">
                <a:solidFill>
                  <a:srgbClr val="000000"/>
                </a:solidFill>
                <a:latin typeface="El Messiri"/>
              </a:rPr>
              <a:t>13.3. Metin İçinde Ek Gösterimi</a:t>
            </a:r>
          </a:p>
          <a:p>
            <a:pPr marL="0" indent="0" algn="just">
              <a:buNone/>
            </a:pPr>
            <a:r>
              <a:rPr lang="tr-TR" sz="2400" dirty="0">
                <a:solidFill>
                  <a:srgbClr val="000000"/>
                </a:solidFill>
                <a:latin typeface="El Messiri"/>
              </a:rPr>
              <a:t>Metnin içinde ekten bahsedilirken kısa ve öz bilgi verilmelidir. Metindeki eklerin gösterilmesinde aşağıdaki örnekler dikkate alınmalıdır.</a:t>
            </a:r>
          </a:p>
          <a:p>
            <a:pPr marL="0" indent="0" algn="just">
              <a:buNone/>
            </a:pPr>
            <a:r>
              <a:rPr lang="tr-TR" sz="2400" dirty="0">
                <a:solidFill>
                  <a:srgbClr val="000000"/>
                </a:solidFill>
                <a:latin typeface="El Messiri"/>
              </a:rPr>
              <a:t> </a:t>
            </a:r>
          </a:p>
          <a:p>
            <a:pPr marL="0" indent="0" algn="just">
              <a:buNone/>
            </a:pPr>
            <a:r>
              <a:rPr lang="tr-TR" sz="2400" dirty="0">
                <a:solidFill>
                  <a:srgbClr val="000000"/>
                </a:solidFill>
                <a:latin typeface="El Messiri"/>
              </a:rPr>
              <a:t>     . Ek tek ise:</a:t>
            </a:r>
          </a:p>
          <a:p>
            <a:pPr marL="0" indent="0" algn="just">
              <a:buNone/>
            </a:pPr>
            <a:r>
              <a:rPr lang="tr-TR" sz="2400" dirty="0">
                <a:solidFill>
                  <a:srgbClr val="000000"/>
                </a:solidFill>
                <a:latin typeface="El Messiri"/>
              </a:rPr>
              <a:t>        Ekli liste</a:t>
            </a:r>
          </a:p>
          <a:p>
            <a:pPr marL="0" indent="0" algn="just">
              <a:buNone/>
            </a:pPr>
            <a:r>
              <a:rPr lang="tr-TR" sz="2400" dirty="0">
                <a:solidFill>
                  <a:srgbClr val="000000"/>
                </a:solidFill>
                <a:latin typeface="El Messiri"/>
              </a:rPr>
              <a:t>        Ek’ te yer alan </a:t>
            </a:r>
          </a:p>
          <a:p>
            <a:pPr marL="0" indent="0" algn="just">
              <a:buNone/>
            </a:pPr>
            <a:endParaRPr lang="tr-TR" sz="2400" dirty="0">
              <a:solidFill>
                <a:srgbClr val="000000"/>
              </a:solidFill>
              <a:latin typeface="El Messiri"/>
            </a:endParaRPr>
          </a:p>
          <a:p>
            <a:pPr marL="0" indent="0" algn="just">
              <a:buNone/>
            </a:pPr>
            <a:r>
              <a:rPr lang="tr-TR" sz="2400" dirty="0">
                <a:solidFill>
                  <a:srgbClr val="000000"/>
                </a:solidFill>
                <a:latin typeface="El Messiri"/>
              </a:rPr>
              <a:t>     . Ek birden fazla ise:</a:t>
            </a:r>
          </a:p>
          <a:p>
            <a:pPr marL="0" indent="0" algn="just">
              <a:buNone/>
            </a:pPr>
            <a:r>
              <a:rPr lang="tr-TR" sz="2400" dirty="0">
                <a:solidFill>
                  <a:srgbClr val="000000"/>
                </a:solidFill>
                <a:latin typeface="El Messiri"/>
              </a:rPr>
              <a:t>       Ek-1’ de belirtilen</a:t>
            </a:r>
          </a:p>
          <a:p>
            <a:pPr marL="0" indent="0" algn="just">
              <a:buNone/>
            </a:pPr>
            <a:r>
              <a:rPr lang="tr-TR" sz="2400" dirty="0">
                <a:solidFill>
                  <a:srgbClr val="000000"/>
                </a:solidFill>
                <a:latin typeface="El Messiri"/>
              </a:rPr>
              <a:t>       Ek-1,2 ve 3’ te belirtilen</a:t>
            </a: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7946463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3429000"/>
            <a:ext cx="12191996" cy="4524704"/>
          </a:xfrm>
        </p:spPr>
        <p:txBody>
          <a:bodyPr anchor="ctr">
            <a:noAutofit/>
          </a:bodyPr>
          <a:lstStyle/>
          <a:p>
            <a:pPr marL="0" indent="0" algn="just">
              <a:buNone/>
            </a:pPr>
            <a:r>
              <a:rPr lang="tr-TR" dirty="0">
                <a:solidFill>
                  <a:srgbClr val="000000"/>
                </a:solidFill>
                <a:latin typeface="El Messiri"/>
              </a:rPr>
              <a:t>Ayrıca paragrafa 1,25 cm içeriden başlanmalı ve metin iki yana hizalanmalıdır. Paragraflar arasında satır boşluğu bırakılmamalıdır. İhtiyaç duyulması halinde paragraflar harf veya rakamla sıralanabilmektedir.</a:t>
            </a:r>
          </a:p>
          <a:p>
            <a:pPr marL="0" indent="0" algn="just">
              <a:buNone/>
            </a:pPr>
            <a:endParaRPr lang="tr-TR" sz="2400" dirty="0">
              <a:solidFill>
                <a:srgbClr val="000000"/>
              </a:solidFill>
              <a:latin typeface="El Messiri"/>
            </a:endParaRPr>
          </a:p>
          <a:p>
            <a:pPr marL="0" indent="0" algn="just">
              <a:buNone/>
            </a:pPr>
            <a:r>
              <a:rPr lang="tr-TR" dirty="0">
                <a:solidFill>
                  <a:srgbClr val="000000"/>
                </a:solidFill>
                <a:latin typeface="El Messiri"/>
              </a:rPr>
              <a:t>Belge sonu ‘ arz/rica ederim.’ ifadesinin belirlenmesinde belgenin muhatap imzacı bilgileri dikkate alınmalıdır.</a:t>
            </a: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2574009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13. METİN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2506717"/>
            <a:ext cx="12191996" cy="5446987"/>
          </a:xfrm>
        </p:spPr>
        <p:txBody>
          <a:bodyPr anchor="ctr">
            <a:noAutofit/>
          </a:bodyPr>
          <a:lstStyle/>
          <a:p>
            <a:pPr marL="0" indent="0" algn="just">
              <a:buNone/>
            </a:pPr>
            <a:r>
              <a:rPr lang="tr-TR" dirty="0">
                <a:solidFill>
                  <a:srgbClr val="000000"/>
                </a:solidFill>
                <a:latin typeface="El Messiri"/>
              </a:rPr>
              <a:t>13.4. Yabancı Dilde Hazırlanan Belge</a:t>
            </a:r>
          </a:p>
          <a:p>
            <a:pPr marL="0" indent="0" algn="just">
              <a:buNone/>
            </a:pPr>
            <a:endParaRPr lang="tr-TR" dirty="0">
              <a:solidFill>
                <a:srgbClr val="000000"/>
              </a:solidFill>
              <a:latin typeface="El Messiri"/>
            </a:endParaRPr>
          </a:p>
          <a:p>
            <a:pPr marL="0" indent="0" algn="just">
              <a:buNone/>
            </a:pPr>
            <a:r>
              <a:rPr lang="tr-TR" sz="2400" dirty="0">
                <a:solidFill>
                  <a:srgbClr val="000000"/>
                </a:solidFill>
                <a:latin typeface="El Messiri"/>
              </a:rPr>
              <a:t>Muhatabı yabancı ülke veya uluslararası kuruluş olan resmi resmi yazışmalarda yabancı dil kullanılabilmektedir. Bu durumda belge varsa uluslararası yazışma usullerine göre oluşturulmalıdır. Yabancı dilde hazırlanan belgenin Türkçe tercümesi de hazırlanan belge ile birlikte saklanmalıdır.</a:t>
            </a: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3188649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0741"/>
            <a:ext cx="12191996" cy="6362963"/>
          </a:xfrm>
        </p:spPr>
        <p:txBody>
          <a:bodyPr anchor="ctr">
            <a:noAutofit/>
          </a:bodyPr>
          <a:lstStyle/>
          <a:p>
            <a:pPr marL="0" indent="0" algn="just">
              <a:buNone/>
            </a:pPr>
            <a:r>
              <a:rPr lang="tr-TR" sz="2400" dirty="0">
                <a:solidFill>
                  <a:srgbClr val="000000"/>
                </a:solidFill>
                <a:latin typeface="El Messiri"/>
              </a:rPr>
              <a:t>Elektronik belgelerin güvenli elektronik imza ile imzalanması, zorunlu hallerde veya olağanüstü durumlarda fiziksel ortamda hazırlanan belgelerin ise imzanın dağıtılmayacak ve kağıda işlenmesini sağlayacak mavi mürekkepli kalemle atılması gerekmektedir.</a:t>
            </a: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0" y="3188173"/>
            <a:ext cx="12191993" cy="3669827"/>
          </a:xfrm>
          <a:prstGeom prst="rect">
            <a:avLst/>
          </a:prstGeom>
        </p:spPr>
      </p:pic>
    </p:spTree>
    <p:extLst>
      <p:ext uri="{BB962C8B-B14F-4D97-AF65-F5344CB8AC3E}">
        <p14:creationId xmlns:p14="http://schemas.microsoft.com/office/powerpoint/2010/main" val="38439602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0741"/>
            <a:ext cx="12191996" cy="6362963"/>
          </a:xfrm>
        </p:spPr>
        <p:txBody>
          <a:bodyPr anchor="ctr">
            <a:noAutofit/>
          </a:bodyPr>
          <a:lstStyle/>
          <a:p>
            <a:pPr marL="0" indent="0" algn="just">
              <a:buNone/>
            </a:pPr>
            <a:r>
              <a:rPr lang="tr-TR" sz="2400" b="1" dirty="0">
                <a:solidFill>
                  <a:srgbClr val="000000"/>
                </a:solidFill>
                <a:latin typeface="ElMessiri-Medium"/>
              </a:rPr>
              <a:t>14.1. Güvenli Elektronik İmza Oluşturma Araçları</a:t>
            </a:r>
          </a:p>
          <a:p>
            <a:pPr marL="0" indent="0" algn="just">
              <a:buNone/>
            </a:pPr>
            <a:r>
              <a:rPr lang="tr-TR" sz="2400" dirty="0">
                <a:solidFill>
                  <a:srgbClr val="000000"/>
                </a:solidFill>
                <a:latin typeface="ElMessiri-Regular"/>
              </a:rPr>
              <a:t>Güvenli elektronik imza ve oluşturma araçları 5070 Sayılı Elektronik İmza Kanunu’nda tanımlanmış olup günümüzdeki kullanım araçları aşağıda belirtilmiştir.</a:t>
            </a:r>
          </a:p>
          <a:p>
            <a:pPr marL="0" indent="0" algn="just">
              <a:buNone/>
            </a:pPr>
            <a:endParaRPr lang="tr-TR" sz="2400" dirty="0">
              <a:solidFill>
                <a:srgbClr val="000000"/>
              </a:solidFill>
              <a:latin typeface="El Messiri"/>
            </a:endParaRPr>
          </a:p>
          <a:p>
            <a:pPr marL="0" indent="0" algn="just">
              <a:buNone/>
            </a:pPr>
            <a:endParaRPr lang="tr-TR" sz="2400" dirty="0">
              <a:solidFill>
                <a:srgbClr val="000000"/>
              </a:solidFill>
              <a:latin typeface="El Messiri"/>
            </a:endParaRPr>
          </a:p>
          <a:p>
            <a:pPr marL="0" indent="0" algn="just">
              <a:buNone/>
            </a:pPr>
            <a:endParaRPr lang="tr-TR" sz="24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p:cNvGraphicFramePr>
            <a:graphicFrameLocks noGrp="1"/>
          </p:cNvGraphicFramePr>
          <p:nvPr>
            <p:extLst>
              <p:ext uri="{D42A27DB-BD31-4B8C-83A1-F6EECF244321}">
                <p14:modId xmlns:p14="http://schemas.microsoft.com/office/powerpoint/2010/main" val="2686016083"/>
              </p:ext>
            </p:extLst>
          </p:nvPr>
        </p:nvGraphicFramePr>
        <p:xfrm>
          <a:off x="0" y="2918948"/>
          <a:ext cx="12191994" cy="4073164"/>
        </p:xfrm>
        <a:graphic>
          <a:graphicData uri="http://schemas.openxmlformats.org/drawingml/2006/table">
            <a:tbl>
              <a:tblPr firstRow="1" bandRow="1">
                <a:tableStyleId>{5C22544A-7EE6-4342-B048-85BDC9FD1C3A}</a:tableStyleId>
              </a:tblPr>
              <a:tblGrid>
                <a:gridCol w="4063998">
                  <a:extLst>
                    <a:ext uri="{9D8B030D-6E8A-4147-A177-3AD203B41FA5}">
                      <a16:colId xmlns:a16="http://schemas.microsoft.com/office/drawing/2014/main" val="20000"/>
                    </a:ext>
                  </a:extLst>
                </a:gridCol>
                <a:gridCol w="4471361">
                  <a:extLst>
                    <a:ext uri="{9D8B030D-6E8A-4147-A177-3AD203B41FA5}">
                      <a16:colId xmlns:a16="http://schemas.microsoft.com/office/drawing/2014/main" val="20001"/>
                    </a:ext>
                  </a:extLst>
                </a:gridCol>
                <a:gridCol w="3656635">
                  <a:extLst>
                    <a:ext uri="{9D8B030D-6E8A-4147-A177-3AD203B41FA5}">
                      <a16:colId xmlns:a16="http://schemas.microsoft.com/office/drawing/2014/main" val="20002"/>
                    </a:ext>
                  </a:extLst>
                </a:gridCol>
              </a:tblGrid>
              <a:tr h="628924">
                <a:tc>
                  <a:txBody>
                    <a:bodyPr/>
                    <a:lstStyle/>
                    <a:p>
                      <a:r>
                        <a:rPr lang="tr-TR" dirty="0"/>
                        <a:t>YÖNTEM</a:t>
                      </a:r>
                    </a:p>
                  </a:txBody>
                  <a:tcPr/>
                </a:tc>
                <a:tc>
                  <a:txBody>
                    <a:bodyPr/>
                    <a:lstStyle/>
                    <a:p>
                      <a:r>
                        <a:rPr lang="tr-TR" dirty="0"/>
                        <a:t>AÇIKLAMA</a:t>
                      </a:r>
                    </a:p>
                  </a:txBody>
                  <a:tcPr/>
                </a:tc>
                <a:tc>
                  <a:txBody>
                    <a:bodyPr/>
                    <a:lstStyle/>
                    <a:p>
                      <a:r>
                        <a:rPr lang="tr-TR" sz="1600" dirty="0"/>
                        <a:t>İMZA OLUŞTURMA ARACI</a:t>
                      </a:r>
                    </a:p>
                    <a:p>
                      <a:endParaRPr lang="tr-TR" dirty="0"/>
                    </a:p>
                  </a:txBody>
                  <a:tcPr/>
                </a:tc>
                <a:extLst>
                  <a:ext uri="{0D108BD9-81ED-4DB2-BD59-A6C34878D82A}">
                    <a16:rowId xmlns:a16="http://schemas.microsoft.com/office/drawing/2014/main" val="10000"/>
                  </a:ext>
                </a:extLst>
              </a:tr>
              <a:tr h="1040779">
                <a:tc>
                  <a:txBody>
                    <a:bodyPr/>
                    <a:lstStyle/>
                    <a:p>
                      <a:r>
                        <a:rPr lang="tr-TR" dirty="0"/>
                        <a:t>Kart Okuyucusu (</a:t>
                      </a:r>
                      <a:r>
                        <a:rPr lang="tr-TR" dirty="0" err="1"/>
                        <a:t>Token</a:t>
                      </a:r>
                      <a:r>
                        <a:rPr lang="tr-TR" dirty="0"/>
                        <a:t>)</a:t>
                      </a:r>
                    </a:p>
                  </a:txBody>
                  <a:tcPr/>
                </a:tc>
                <a:tc>
                  <a:txBody>
                    <a:bodyPr/>
                    <a:lstStyle/>
                    <a:p>
                      <a:pPr algn="just"/>
                      <a:r>
                        <a:rPr lang="tr-TR" sz="1600" dirty="0"/>
                        <a:t>Nitelikli Elektronik Sertifika bilgisini içeren kart, kart okuyucuya takılarak işlem yapılmaktadır.</a:t>
                      </a:r>
                    </a:p>
                  </a:txBody>
                  <a:tcPr/>
                </a:tc>
                <a:tc>
                  <a:txBody>
                    <a:bodyPr/>
                    <a:lstStyle/>
                    <a:p>
                      <a:endParaRPr lang="tr-TR" dirty="0"/>
                    </a:p>
                  </a:txBody>
                  <a:tcPr/>
                </a:tc>
                <a:extLst>
                  <a:ext uri="{0D108BD9-81ED-4DB2-BD59-A6C34878D82A}">
                    <a16:rowId xmlns:a16="http://schemas.microsoft.com/office/drawing/2014/main" val="10001"/>
                  </a:ext>
                </a:extLst>
              </a:tr>
              <a:tr h="1516564">
                <a:tc>
                  <a:txBody>
                    <a:bodyPr/>
                    <a:lstStyle/>
                    <a:p>
                      <a:r>
                        <a:rPr lang="tr-TR" dirty="0"/>
                        <a:t>Kimlik Kartı</a:t>
                      </a:r>
                    </a:p>
                  </a:txBody>
                  <a:tcPr/>
                </a:tc>
                <a:tc>
                  <a:txBody>
                    <a:bodyPr/>
                    <a:lstStyle/>
                    <a:p>
                      <a:pPr algn="just"/>
                      <a:r>
                        <a:rPr lang="tr-TR" sz="1600" dirty="0"/>
                        <a:t>Nitelikli Elektronik Sertifika Türkiye Cumhuriyeti kimlik kartına İçişleri Bakanlığınca yetkilendirilmiş Elektronik Sertifika Hizmet Sağlayıcısı tarafından yüklenmektedir.</a:t>
                      </a:r>
                    </a:p>
                  </a:txBody>
                  <a:tcPr/>
                </a:tc>
                <a:tc>
                  <a:txBody>
                    <a:bodyPr/>
                    <a:lstStyle/>
                    <a:p>
                      <a:endParaRPr lang="tr-TR" dirty="0"/>
                    </a:p>
                  </a:txBody>
                  <a:tcPr/>
                </a:tc>
                <a:extLst>
                  <a:ext uri="{0D108BD9-81ED-4DB2-BD59-A6C34878D82A}">
                    <a16:rowId xmlns:a16="http://schemas.microsoft.com/office/drawing/2014/main" val="10002"/>
                  </a:ext>
                </a:extLst>
              </a:tr>
              <a:tr h="688691">
                <a:tc>
                  <a:txBody>
                    <a:bodyPr/>
                    <a:lstStyle/>
                    <a:p>
                      <a:r>
                        <a:rPr lang="tr-TR" dirty="0"/>
                        <a:t>Mobil</a:t>
                      </a:r>
                    </a:p>
                  </a:txBody>
                  <a:tcPr/>
                </a:tc>
                <a:tc>
                  <a:txBody>
                    <a:bodyPr/>
                    <a:lstStyle/>
                    <a:p>
                      <a:pPr algn="just"/>
                      <a:r>
                        <a:rPr lang="tr-TR" sz="1600" dirty="0"/>
                        <a:t>Nitelikli Elektronik Sertifika sim kartlara GSM operatörleri aracılığıyla yüklenmektedir.</a:t>
                      </a:r>
                    </a:p>
                  </a:txBody>
                  <a:tcPr/>
                </a:tc>
                <a:tc>
                  <a:txBody>
                    <a:bodyPr/>
                    <a:lstStyle/>
                    <a:p>
                      <a:endParaRPr lang="tr-TR" dirty="0"/>
                    </a:p>
                  </a:txBody>
                  <a:tcPr/>
                </a:tc>
                <a:extLst>
                  <a:ext uri="{0D108BD9-81ED-4DB2-BD59-A6C34878D82A}">
                    <a16:rowId xmlns:a16="http://schemas.microsoft.com/office/drawing/2014/main" val="10003"/>
                  </a:ext>
                </a:extLst>
              </a:tr>
            </a:tbl>
          </a:graphicData>
        </a:graphic>
      </p:graphicFrame>
      <p:pic>
        <p:nvPicPr>
          <p:cNvPr id="6" name="Resim 5"/>
          <p:cNvPicPr>
            <a:picLocks noChangeAspect="1"/>
          </p:cNvPicPr>
          <p:nvPr/>
        </p:nvPicPr>
        <p:blipFill>
          <a:blip r:embed="rId3"/>
          <a:stretch>
            <a:fillRect/>
          </a:stretch>
        </p:blipFill>
        <p:spPr>
          <a:xfrm>
            <a:off x="9214275" y="3637451"/>
            <a:ext cx="2121642" cy="917457"/>
          </a:xfrm>
          <a:prstGeom prst="rect">
            <a:avLst/>
          </a:prstGeom>
        </p:spPr>
      </p:pic>
      <p:pic>
        <p:nvPicPr>
          <p:cNvPr id="7" name="Resim 6"/>
          <p:cNvPicPr>
            <a:picLocks noChangeAspect="1"/>
          </p:cNvPicPr>
          <p:nvPr/>
        </p:nvPicPr>
        <p:blipFill>
          <a:blip r:embed="rId4"/>
          <a:stretch>
            <a:fillRect/>
          </a:stretch>
        </p:blipFill>
        <p:spPr>
          <a:xfrm>
            <a:off x="9562745" y="4817442"/>
            <a:ext cx="1427148" cy="1258618"/>
          </a:xfrm>
          <a:prstGeom prst="rect">
            <a:avLst/>
          </a:prstGeom>
        </p:spPr>
      </p:pic>
      <p:pic>
        <p:nvPicPr>
          <p:cNvPr id="8" name="Resim 7"/>
          <p:cNvPicPr>
            <a:picLocks noChangeAspect="1"/>
          </p:cNvPicPr>
          <p:nvPr/>
        </p:nvPicPr>
        <p:blipFill>
          <a:blip r:embed="rId5"/>
          <a:stretch>
            <a:fillRect/>
          </a:stretch>
        </p:blipFill>
        <p:spPr>
          <a:xfrm>
            <a:off x="9214275" y="6145649"/>
            <a:ext cx="2053275" cy="846463"/>
          </a:xfrm>
          <a:prstGeom prst="rect">
            <a:avLst/>
          </a:prstGeom>
        </p:spPr>
      </p:pic>
    </p:spTree>
    <p:extLst>
      <p:ext uri="{BB962C8B-B14F-4D97-AF65-F5344CB8AC3E}">
        <p14:creationId xmlns:p14="http://schemas.microsoft.com/office/powerpoint/2010/main" val="35405778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0741"/>
            <a:ext cx="12191996" cy="6362963"/>
          </a:xfrm>
        </p:spPr>
        <p:txBody>
          <a:bodyPr anchor="ctr">
            <a:noAutofit/>
          </a:bodyPr>
          <a:lstStyle/>
          <a:p>
            <a:pPr marL="0" indent="0" algn="just">
              <a:buNone/>
            </a:pPr>
            <a:r>
              <a:rPr lang="tr-TR" sz="3200" dirty="0">
                <a:solidFill>
                  <a:srgbClr val="000000"/>
                </a:solidFill>
                <a:latin typeface="El Messiri Medium"/>
              </a:rPr>
              <a:t>14.2. İmza Bölümünde Ünvan Kullanımı</a:t>
            </a:r>
          </a:p>
          <a:p>
            <a:pPr marL="0" indent="0" algn="just">
              <a:buNone/>
            </a:pPr>
            <a:r>
              <a:rPr lang="tr-TR" sz="1800" dirty="0">
                <a:solidFill>
                  <a:srgbClr val="000000"/>
                </a:solidFill>
                <a:latin typeface="El Messiri"/>
              </a:rPr>
              <a:t>İmza bölümünde imza atacak yetkili makamın adı, soyadı ve ünvanı açık yazılmalıdır. Sadece akademik unvanlar ile askeri rütbelerde kısaltma kullanılmalıdır. Ünvan yazımında, atama kararında yer alan görev ünvan bilgisi esas alınmalıdır: </a:t>
            </a:r>
          </a:p>
          <a:p>
            <a:pPr marL="0" indent="0" algn="just">
              <a:buNone/>
            </a:pPr>
            <a:endParaRPr lang="tr-TR" sz="2400" dirty="0">
              <a:solidFill>
                <a:srgbClr val="000000"/>
              </a:solidFill>
              <a:latin typeface="El Messiri"/>
            </a:endParaRPr>
          </a:p>
          <a:p>
            <a:pPr marL="0" indent="0" algn="just">
              <a:buNone/>
            </a:pPr>
            <a:endParaRPr lang="tr-TR" sz="24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p:cNvGraphicFramePr>
            <a:graphicFrameLocks noGrp="1"/>
          </p:cNvGraphicFramePr>
          <p:nvPr>
            <p:extLst>
              <p:ext uri="{D42A27DB-BD31-4B8C-83A1-F6EECF244321}">
                <p14:modId xmlns:p14="http://schemas.microsoft.com/office/powerpoint/2010/main" val="506036429"/>
              </p:ext>
            </p:extLst>
          </p:nvPr>
        </p:nvGraphicFramePr>
        <p:xfrm>
          <a:off x="2270235" y="3429000"/>
          <a:ext cx="6695657" cy="2926080"/>
        </p:xfrm>
        <a:graphic>
          <a:graphicData uri="http://schemas.openxmlformats.org/drawingml/2006/table">
            <a:tbl>
              <a:tblPr firstRow="1" bandRow="1">
                <a:tableStyleId>{5C22544A-7EE6-4342-B048-85BDC9FD1C3A}</a:tableStyleId>
              </a:tblPr>
              <a:tblGrid>
                <a:gridCol w="6695657">
                  <a:extLst>
                    <a:ext uri="{9D8B030D-6E8A-4147-A177-3AD203B41FA5}">
                      <a16:colId xmlns:a16="http://schemas.microsoft.com/office/drawing/2014/main" val="20000"/>
                    </a:ext>
                  </a:extLst>
                </a:gridCol>
              </a:tblGrid>
              <a:tr h="283942">
                <a:tc>
                  <a:txBody>
                    <a:bodyPr/>
                    <a:lstStyle/>
                    <a:p>
                      <a:pPr algn="ctr"/>
                      <a:r>
                        <a:rPr lang="tr-TR" dirty="0"/>
                        <a:t>İMZADA UNVAN KULLANIMI</a:t>
                      </a:r>
                    </a:p>
                  </a:txBody>
                  <a:tcPr/>
                </a:tc>
                <a:extLst>
                  <a:ext uri="{0D108BD9-81ED-4DB2-BD59-A6C34878D82A}">
                    <a16:rowId xmlns:a16="http://schemas.microsoft.com/office/drawing/2014/main" val="10000"/>
                  </a:ext>
                </a:extLst>
              </a:tr>
              <a:tr h="496898">
                <a:tc>
                  <a:txBody>
                    <a:bodyPr/>
                    <a:lstStyle/>
                    <a:p>
                      <a:pPr algn="ctr"/>
                      <a:r>
                        <a:rPr lang="tr-TR" sz="1800" b="0" i="0" u="none" strike="noStrike" baseline="0" dirty="0">
                          <a:solidFill>
                            <a:srgbClr val="000000"/>
                          </a:solidFill>
                        </a:rPr>
                        <a:t>Adı SOYADI </a:t>
                      </a:r>
                    </a:p>
                    <a:p>
                      <a:pPr algn="ctr"/>
                      <a:r>
                        <a:rPr lang="tr-TR" sz="1800" b="0" i="0" u="none" strike="noStrike" baseline="0" dirty="0">
                          <a:solidFill>
                            <a:srgbClr val="000000"/>
                          </a:solidFill>
                        </a:rPr>
                        <a:t>  Genel Sekreter </a:t>
                      </a:r>
                      <a:endParaRPr lang="tr-TR" dirty="0"/>
                    </a:p>
                  </a:txBody>
                  <a:tcPr/>
                </a:tc>
                <a:extLst>
                  <a:ext uri="{0D108BD9-81ED-4DB2-BD59-A6C34878D82A}">
                    <a16:rowId xmlns:a16="http://schemas.microsoft.com/office/drawing/2014/main" val="10001"/>
                  </a:ext>
                </a:extLst>
              </a:tr>
              <a:tr h="496898">
                <a:tc>
                  <a:txBody>
                    <a:bodyPr/>
                    <a:lstStyle/>
                    <a:p>
                      <a:pPr algn="ctr"/>
                      <a:r>
                        <a:rPr lang="tr-TR" sz="1800" b="0" i="0" u="none" strike="noStrike" baseline="0" dirty="0">
                          <a:solidFill>
                            <a:srgbClr val="000000"/>
                          </a:solidFill>
                        </a:rPr>
                        <a:t>Adı SOYADI</a:t>
                      </a:r>
                    </a:p>
                    <a:p>
                      <a:pPr algn="ctr"/>
                      <a:r>
                        <a:rPr lang="tr-TR" sz="1800" b="0" i="0" u="none" strike="noStrike" baseline="0" dirty="0">
                          <a:solidFill>
                            <a:srgbClr val="000000"/>
                          </a:solidFill>
                        </a:rPr>
                        <a:t>Strateji ve Bütçe Başkanı</a:t>
                      </a:r>
                      <a:endParaRPr lang="tr-TR" dirty="0"/>
                    </a:p>
                  </a:txBody>
                  <a:tcPr/>
                </a:tc>
                <a:extLst>
                  <a:ext uri="{0D108BD9-81ED-4DB2-BD59-A6C34878D82A}">
                    <a16:rowId xmlns:a16="http://schemas.microsoft.com/office/drawing/2014/main" val="10002"/>
                  </a:ext>
                </a:extLst>
              </a:tr>
              <a:tr h="709854">
                <a:tc>
                  <a:txBody>
                    <a:bodyPr/>
                    <a:lstStyle/>
                    <a:p>
                      <a:pPr algn="l"/>
                      <a:endParaRPr lang="tr-TR" sz="1800" b="0" i="0" u="none" strike="noStrike" baseline="0" dirty="0">
                        <a:solidFill>
                          <a:srgbClr val="000000"/>
                        </a:solidFill>
                      </a:endParaRPr>
                    </a:p>
                    <a:p>
                      <a:pPr algn="ctr"/>
                      <a:r>
                        <a:rPr lang="tr-TR" sz="1800" b="0" i="0" u="none" strike="noStrike" baseline="0" dirty="0">
                          <a:solidFill>
                            <a:srgbClr val="000000"/>
                          </a:solidFill>
                        </a:rPr>
                        <a:t>Adı SOYADI </a:t>
                      </a:r>
                    </a:p>
                    <a:p>
                      <a:pPr algn="ctr"/>
                      <a:r>
                        <a:rPr lang="tr-TR" sz="1800" b="0" i="0" u="none" strike="noStrike" baseline="0" dirty="0">
                          <a:solidFill>
                            <a:srgbClr val="000000"/>
                          </a:solidFill>
                        </a:rPr>
                        <a:t>Sosyal Güvenlik Kurumu Başkanı</a:t>
                      </a:r>
                      <a:endParaRPr lang="tr-TR" dirty="0"/>
                    </a:p>
                  </a:txBody>
                  <a:tcPr/>
                </a:tc>
                <a:extLst>
                  <a:ext uri="{0D108BD9-81ED-4DB2-BD59-A6C34878D82A}">
                    <a16:rowId xmlns:a16="http://schemas.microsoft.com/office/drawing/2014/main" val="10003"/>
                  </a:ext>
                </a:extLst>
              </a:tr>
              <a:tr h="283942">
                <a:tc>
                  <a:txBody>
                    <a:bodyPr/>
                    <a:lstStyle/>
                    <a:p>
                      <a:endParaRPr lang="tr-TR"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417945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6193270"/>
          </a:xfrm>
        </p:spPr>
        <p:txBody>
          <a:bodyPr anchor="ctr">
            <a:noAutofit/>
          </a:bodyPr>
          <a:lstStyle/>
          <a:p>
            <a:pPr marL="0" indent="0" algn="just">
              <a:buNone/>
            </a:pPr>
            <a:r>
              <a:rPr lang="tr-TR" sz="3200" dirty="0">
                <a:solidFill>
                  <a:srgbClr val="000000"/>
                </a:solidFill>
                <a:latin typeface="El Messiri Medium"/>
              </a:rPr>
              <a:t>14.2. İmza Bölümünde Ünvan Kullanımı</a:t>
            </a:r>
          </a:p>
          <a:p>
            <a:pPr marL="0" indent="0" algn="just">
              <a:buNone/>
            </a:pPr>
            <a:r>
              <a:rPr lang="tr-TR" sz="1800" dirty="0">
                <a:solidFill>
                  <a:srgbClr val="000000"/>
                </a:solidFill>
                <a:latin typeface="El Messiri"/>
              </a:rPr>
              <a:t>Ünvan bilgisi, tek satıra sığmadığında bir alt satır da kullanılmalıdır</a:t>
            </a:r>
          </a:p>
          <a:p>
            <a:pPr marL="0" indent="0" algn="just">
              <a:buNone/>
            </a:pPr>
            <a:endParaRPr lang="tr-TR" sz="2400" dirty="0">
              <a:solidFill>
                <a:srgbClr val="000000"/>
              </a:solidFill>
              <a:latin typeface="El Messiri"/>
            </a:endParaRPr>
          </a:p>
          <a:p>
            <a:pPr marL="0" indent="0" algn="just">
              <a:buNone/>
            </a:pPr>
            <a:endParaRPr lang="tr-TR" sz="24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p:cNvGraphicFramePr>
            <a:graphicFrameLocks noGrp="1"/>
          </p:cNvGraphicFramePr>
          <p:nvPr>
            <p:extLst>
              <p:ext uri="{D42A27DB-BD31-4B8C-83A1-F6EECF244321}">
                <p14:modId xmlns:p14="http://schemas.microsoft.com/office/powerpoint/2010/main" val="283254470"/>
              </p:ext>
            </p:extLst>
          </p:nvPr>
        </p:nvGraphicFramePr>
        <p:xfrm>
          <a:off x="618140" y="3546505"/>
          <a:ext cx="5073359" cy="2927857"/>
        </p:xfrm>
        <a:graphic>
          <a:graphicData uri="http://schemas.openxmlformats.org/drawingml/2006/table">
            <a:tbl>
              <a:tblPr firstRow="1" bandRow="1">
                <a:tableStyleId>{5C22544A-7EE6-4342-B048-85BDC9FD1C3A}</a:tableStyleId>
              </a:tblPr>
              <a:tblGrid>
                <a:gridCol w="5073359">
                  <a:extLst>
                    <a:ext uri="{9D8B030D-6E8A-4147-A177-3AD203B41FA5}">
                      <a16:colId xmlns:a16="http://schemas.microsoft.com/office/drawing/2014/main" val="20000"/>
                    </a:ext>
                  </a:extLst>
                </a:gridCol>
              </a:tblGrid>
              <a:tr h="546695">
                <a:tc>
                  <a:txBody>
                    <a:bodyPr/>
                    <a:lstStyle/>
                    <a:p>
                      <a:pPr algn="ctr"/>
                      <a:r>
                        <a:rPr lang="tr-TR" dirty="0"/>
                        <a:t>UZUN UNVAN KULLANIMI</a:t>
                      </a:r>
                    </a:p>
                  </a:txBody>
                  <a:tcPr/>
                </a:tc>
                <a:extLst>
                  <a:ext uri="{0D108BD9-81ED-4DB2-BD59-A6C34878D82A}">
                    <a16:rowId xmlns:a16="http://schemas.microsoft.com/office/drawing/2014/main" val="10000"/>
                  </a:ext>
                </a:extLst>
              </a:tr>
              <a:tr h="1424444">
                <a:tc>
                  <a:txBody>
                    <a:bodyPr/>
                    <a:lstStyle/>
                    <a:p>
                      <a:pPr algn="ctr"/>
                      <a:r>
                        <a:rPr lang="tr-TR" sz="1800" b="0" i="0" u="none" strike="noStrike" baseline="0" dirty="0">
                          <a:solidFill>
                            <a:srgbClr val="000000"/>
                          </a:solidFill>
                        </a:rPr>
                        <a:t>Adı SOYADI </a:t>
                      </a:r>
                    </a:p>
                    <a:p>
                      <a:pPr algn="ctr"/>
                      <a:r>
                        <a:rPr lang="tr-TR" sz="1800" b="0" i="0" u="none" strike="noStrike" baseline="0" dirty="0">
                          <a:solidFill>
                            <a:srgbClr val="000000"/>
                          </a:solidFill>
                        </a:rPr>
                        <a:t> </a:t>
                      </a:r>
                      <a:r>
                        <a:rPr lang="tr-TR" sz="1600" b="0" i="0" u="none" strike="noStrike" baseline="0" dirty="0">
                          <a:solidFill>
                            <a:srgbClr val="000000"/>
                          </a:solidFill>
                        </a:rPr>
                        <a:t>Küçük ve Orta Ölçekli İşletmeleri Geliştirme ve Destekleme İdaresi Başkanı</a:t>
                      </a:r>
                      <a:endParaRPr lang="tr-TR" sz="1600" dirty="0"/>
                    </a:p>
                  </a:txBody>
                  <a:tcPr/>
                </a:tc>
                <a:extLst>
                  <a:ext uri="{0D108BD9-81ED-4DB2-BD59-A6C34878D82A}">
                    <a16:rowId xmlns:a16="http://schemas.microsoft.com/office/drawing/2014/main" val="10001"/>
                  </a:ext>
                </a:extLst>
              </a:tr>
              <a:tr h="956718">
                <a:tc>
                  <a:txBody>
                    <a:bodyPr/>
                    <a:lstStyle/>
                    <a:p>
                      <a:pPr algn="ctr"/>
                      <a:r>
                        <a:rPr lang="tr-TR" sz="1800" b="0" i="0" u="none" strike="noStrike" baseline="0" dirty="0">
                          <a:solidFill>
                            <a:srgbClr val="000000"/>
                          </a:solidFill>
                        </a:rPr>
                        <a:t>Adı SOYADI</a:t>
                      </a:r>
                    </a:p>
                    <a:p>
                      <a:pPr algn="ctr"/>
                      <a:r>
                        <a:rPr lang="tr-TR" sz="1800" b="0" i="0" u="none" strike="noStrike" baseline="0" dirty="0">
                          <a:solidFill>
                            <a:srgbClr val="000000"/>
                          </a:solidFill>
                        </a:rPr>
                        <a:t>KOSGEB Başkanı</a:t>
                      </a:r>
                      <a:endParaRPr lang="tr-TR" dirty="0"/>
                    </a:p>
                  </a:txBody>
                  <a:tcPr/>
                </a:tc>
                <a:extLst>
                  <a:ext uri="{0D108BD9-81ED-4DB2-BD59-A6C34878D82A}">
                    <a16:rowId xmlns:a16="http://schemas.microsoft.com/office/drawing/2014/main" val="10002"/>
                  </a:ext>
                </a:extLst>
              </a:tr>
            </a:tbl>
          </a:graphicData>
        </a:graphic>
      </p:graphicFrame>
      <p:sp>
        <p:nvSpPr>
          <p:cNvPr id="5" name="Oval 4"/>
          <p:cNvSpPr/>
          <p:nvPr/>
        </p:nvSpPr>
        <p:spPr>
          <a:xfrm>
            <a:off x="6691356" y="3392680"/>
            <a:ext cx="4648913" cy="28030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u="sng" dirty="0"/>
              <a:t>Önemli Not:</a:t>
            </a:r>
          </a:p>
          <a:p>
            <a:pPr algn="ctr"/>
            <a:r>
              <a:rPr lang="tr-TR" dirty="0"/>
              <a:t>Uzun olması durumunda ünvan bilgisi iki satır olarak yazılabilir veya kısaltma kullanılabilir.</a:t>
            </a:r>
          </a:p>
        </p:txBody>
      </p:sp>
    </p:spTree>
    <p:extLst>
      <p:ext uri="{BB962C8B-B14F-4D97-AF65-F5344CB8AC3E}">
        <p14:creationId xmlns:p14="http://schemas.microsoft.com/office/powerpoint/2010/main" val="35634350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6193270"/>
          </a:xfrm>
        </p:spPr>
        <p:txBody>
          <a:bodyPr anchor="ctr">
            <a:noAutofit/>
          </a:bodyPr>
          <a:lstStyle/>
          <a:p>
            <a:pPr marL="0" indent="0" algn="just">
              <a:buNone/>
            </a:pPr>
            <a:r>
              <a:rPr lang="tr-TR" sz="2400" dirty="0">
                <a:solidFill>
                  <a:srgbClr val="000000"/>
                </a:solidFill>
                <a:latin typeface="El Messiri"/>
              </a:rPr>
              <a:t>Aynı idare teşkilatı içinde ünvanlarda benzerlik olabileceğinden ünvanlar açık yazılmalıdır. Örneğin, imza alanında “Başkan” ünvanı yalnız kullanıldığında aynı idare içinde Kurum Başkanı, Rehberlik ve Teftiş Kurulu Başkanı ve Birim Başkanı gibi ünvana sahip makamlar bulunabilmektedir. Bu sebeple karışıklığa mahal vermemek için ünvanın açık yazılması uygun olacaktır. </a:t>
            </a:r>
          </a:p>
          <a:p>
            <a:pPr marL="0" indent="0" algn="just">
              <a:buNone/>
            </a:pPr>
            <a:r>
              <a:rPr lang="tr-TR" sz="2400" dirty="0">
                <a:solidFill>
                  <a:srgbClr val="000000"/>
                </a:solidFill>
                <a:latin typeface="El Messiri"/>
              </a:rPr>
              <a:t>Aynı teşkilat içinde ünvan tek olduğunda imza alanında ünvan bilgisi aşağıdaki gibi kullanılmalıdır:</a:t>
            </a:r>
          </a:p>
          <a:p>
            <a:pPr marL="0" indent="0" algn="just">
              <a:buNone/>
            </a:pPr>
            <a:endParaRPr lang="tr-TR" sz="24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7" name="Tablo 6"/>
          <p:cNvGraphicFramePr>
            <a:graphicFrameLocks noGrp="1"/>
          </p:cNvGraphicFramePr>
          <p:nvPr>
            <p:extLst>
              <p:ext uri="{D42A27DB-BD31-4B8C-83A1-F6EECF244321}">
                <p14:modId xmlns:p14="http://schemas.microsoft.com/office/powerpoint/2010/main" val="1101923738"/>
              </p:ext>
            </p:extLst>
          </p:nvPr>
        </p:nvGraphicFramePr>
        <p:xfrm>
          <a:off x="1102408" y="4281441"/>
          <a:ext cx="9451647" cy="1615158"/>
        </p:xfrm>
        <a:graphic>
          <a:graphicData uri="http://schemas.openxmlformats.org/drawingml/2006/table">
            <a:tbl>
              <a:tblPr firstRow="1" bandRow="1">
                <a:tableStyleId>{5C22544A-7EE6-4342-B048-85BDC9FD1C3A}</a:tableStyleId>
              </a:tblPr>
              <a:tblGrid>
                <a:gridCol w="3150549">
                  <a:extLst>
                    <a:ext uri="{9D8B030D-6E8A-4147-A177-3AD203B41FA5}">
                      <a16:colId xmlns:a16="http://schemas.microsoft.com/office/drawing/2014/main" val="20000"/>
                    </a:ext>
                  </a:extLst>
                </a:gridCol>
                <a:gridCol w="3150549">
                  <a:extLst>
                    <a:ext uri="{9D8B030D-6E8A-4147-A177-3AD203B41FA5}">
                      <a16:colId xmlns:a16="http://schemas.microsoft.com/office/drawing/2014/main" val="20001"/>
                    </a:ext>
                  </a:extLst>
                </a:gridCol>
                <a:gridCol w="3150549">
                  <a:extLst>
                    <a:ext uri="{9D8B030D-6E8A-4147-A177-3AD203B41FA5}">
                      <a16:colId xmlns:a16="http://schemas.microsoft.com/office/drawing/2014/main" val="20002"/>
                    </a:ext>
                  </a:extLst>
                </a:gridCol>
              </a:tblGrid>
              <a:tr h="637071">
                <a:tc gridSpan="3">
                  <a:txBody>
                    <a:bodyPr/>
                    <a:lstStyle/>
                    <a:p>
                      <a:pPr algn="ctr"/>
                      <a:r>
                        <a:rPr lang="tr-TR" dirty="0"/>
                        <a:t>İMZADA UNVAN KULLANIMI</a:t>
                      </a: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10000"/>
                  </a:ext>
                </a:extLst>
              </a:tr>
              <a:tr h="978087">
                <a:tc>
                  <a:txBody>
                    <a:bodyPr/>
                    <a:lstStyle/>
                    <a:p>
                      <a:pPr algn="ctr"/>
                      <a:r>
                        <a:rPr lang="tr-TR" dirty="0"/>
                        <a:t>Adı-SOYADI</a:t>
                      </a:r>
                    </a:p>
                    <a:p>
                      <a:pPr algn="ctr"/>
                      <a:r>
                        <a:rPr lang="tr-TR" dirty="0"/>
                        <a:t>Bakan</a:t>
                      </a:r>
                    </a:p>
                  </a:txBody>
                  <a:tcPr/>
                </a:tc>
                <a:tc>
                  <a:txBody>
                    <a:bodyPr/>
                    <a:lstStyle/>
                    <a:p>
                      <a:pPr algn="ctr"/>
                      <a:r>
                        <a:rPr lang="tr-TR" dirty="0"/>
                        <a:t>Adı-SOYADI</a:t>
                      </a:r>
                    </a:p>
                    <a:p>
                      <a:pPr algn="ctr"/>
                      <a:r>
                        <a:rPr lang="tr-TR" dirty="0"/>
                        <a:t>Vali</a:t>
                      </a:r>
                    </a:p>
                    <a:p>
                      <a:endParaRPr lang="tr-TR" dirty="0"/>
                    </a:p>
                  </a:txBody>
                  <a:tcPr/>
                </a:tc>
                <a:tc>
                  <a:txBody>
                    <a:bodyPr/>
                    <a:lstStyle/>
                    <a:p>
                      <a:pPr algn="ctr"/>
                      <a:r>
                        <a:rPr lang="tr-TR" dirty="0"/>
                        <a:t>Adı-SOYADI</a:t>
                      </a:r>
                    </a:p>
                    <a:p>
                      <a:pPr algn="ctr"/>
                      <a:r>
                        <a:rPr lang="tr-TR" dirty="0"/>
                        <a:t>Belediye Başkanı</a:t>
                      </a:r>
                    </a:p>
                    <a:p>
                      <a:endParaRPr lang="tr-T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42913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6193270"/>
          </a:xfrm>
        </p:spPr>
        <p:txBody>
          <a:bodyPr anchor="ctr">
            <a:noAutofit/>
          </a:bodyPr>
          <a:lstStyle/>
          <a:p>
            <a:pPr marL="0" indent="0" algn="just">
              <a:buNone/>
            </a:pPr>
            <a:r>
              <a:rPr lang="tr-TR" sz="2400" dirty="0">
                <a:latin typeface="ElMessiri-Regular"/>
              </a:rPr>
              <a:t>İmza alanında yer alacak yetkili makamın Adı ve Soyadı açık yazılmalı, kısaltma kullanılmamalıdır</a:t>
            </a:r>
            <a:endParaRPr lang="tr-TR" sz="24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7" name="Tablo 6"/>
          <p:cNvGraphicFramePr>
            <a:graphicFrameLocks noGrp="1"/>
          </p:cNvGraphicFramePr>
          <p:nvPr>
            <p:extLst>
              <p:ext uri="{D42A27DB-BD31-4B8C-83A1-F6EECF244321}">
                <p14:modId xmlns:p14="http://schemas.microsoft.com/office/powerpoint/2010/main" val="2997600060"/>
              </p:ext>
            </p:extLst>
          </p:nvPr>
        </p:nvGraphicFramePr>
        <p:xfrm>
          <a:off x="598206" y="2700469"/>
          <a:ext cx="10810431" cy="2279154"/>
        </p:xfrm>
        <a:graphic>
          <a:graphicData uri="http://schemas.openxmlformats.org/drawingml/2006/table">
            <a:tbl>
              <a:tblPr firstRow="1" bandRow="1">
                <a:tableStyleId>{5C22544A-7EE6-4342-B048-85BDC9FD1C3A}</a:tableStyleId>
              </a:tblPr>
              <a:tblGrid>
                <a:gridCol w="3603477">
                  <a:extLst>
                    <a:ext uri="{9D8B030D-6E8A-4147-A177-3AD203B41FA5}">
                      <a16:colId xmlns:a16="http://schemas.microsoft.com/office/drawing/2014/main" val="20000"/>
                    </a:ext>
                  </a:extLst>
                </a:gridCol>
                <a:gridCol w="3603477">
                  <a:extLst>
                    <a:ext uri="{9D8B030D-6E8A-4147-A177-3AD203B41FA5}">
                      <a16:colId xmlns:a16="http://schemas.microsoft.com/office/drawing/2014/main" val="20001"/>
                    </a:ext>
                  </a:extLst>
                </a:gridCol>
                <a:gridCol w="3603477">
                  <a:extLst>
                    <a:ext uri="{9D8B030D-6E8A-4147-A177-3AD203B41FA5}">
                      <a16:colId xmlns:a16="http://schemas.microsoft.com/office/drawing/2014/main" val="20002"/>
                    </a:ext>
                  </a:extLst>
                </a:gridCol>
              </a:tblGrid>
              <a:tr h="342698">
                <a:tc>
                  <a:txBody>
                    <a:bodyPr/>
                    <a:lstStyle/>
                    <a:p>
                      <a:pPr algn="ctr"/>
                      <a:r>
                        <a:rPr lang="tr-TR" dirty="0"/>
                        <a:t>Yanlış Kullanım</a:t>
                      </a:r>
                    </a:p>
                  </a:txBody>
                  <a:tcPr/>
                </a:tc>
                <a:tc>
                  <a:txBody>
                    <a:bodyPr/>
                    <a:lstStyle/>
                    <a:p>
                      <a:pPr algn="ctr"/>
                      <a:r>
                        <a:rPr lang="tr-TR" dirty="0"/>
                        <a:t>Doğru Kullanım</a:t>
                      </a:r>
                    </a:p>
                  </a:txBody>
                  <a:tcPr/>
                </a:tc>
                <a:tc>
                  <a:txBody>
                    <a:bodyPr/>
                    <a:lstStyle/>
                    <a:p>
                      <a:pPr algn="ctr"/>
                      <a:r>
                        <a:rPr lang="tr-TR" dirty="0"/>
                        <a:t>Açıklama</a:t>
                      </a:r>
                    </a:p>
                  </a:txBody>
                  <a:tcPr/>
                </a:tc>
                <a:extLst>
                  <a:ext uri="{0D108BD9-81ED-4DB2-BD59-A6C34878D82A}">
                    <a16:rowId xmlns:a16="http://schemas.microsoft.com/office/drawing/2014/main" val="10000"/>
                  </a:ext>
                </a:extLst>
              </a:tr>
              <a:tr h="1913394">
                <a:tc>
                  <a:txBody>
                    <a:bodyPr/>
                    <a:lstStyle/>
                    <a:p>
                      <a:pPr algn="ctr"/>
                      <a:r>
                        <a:rPr lang="tr-TR" dirty="0"/>
                        <a:t>Mehmet A. SOYADI</a:t>
                      </a:r>
                    </a:p>
                  </a:txBody>
                  <a:tcPr/>
                </a:tc>
                <a:tc>
                  <a:txBody>
                    <a:bodyPr/>
                    <a:lstStyle/>
                    <a:p>
                      <a:pPr algn="ctr"/>
                      <a:r>
                        <a:rPr lang="tr-TR" dirty="0"/>
                        <a:t>Mehmet Asım SOYADI</a:t>
                      </a:r>
                    </a:p>
                    <a:p>
                      <a:endParaRPr lang="tr-TR" dirty="0"/>
                    </a:p>
                  </a:txBody>
                  <a:tcPr/>
                </a:tc>
                <a:tc>
                  <a:txBody>
                    <a:bodyPr/>
                    <a:lstStyle/>
                    <a:p>
                      <a:pPr algn="just"/>
                      <a:r>
                        <a:rPr lang="tr-TR" sz="1600" dirty="0"/>
                        <a:t>Adı ve SOYADI bilgisinin kısaltılması, baş harfi kısaltmayla aynı olan başka isimlerle karıştırılabilmektedir. Karışıklık olmaması amacıyla isimler açık yazılmalıdır.</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624833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0741"/>
            <a:ext cx="12191996" cy="6362963"/>
          </a:xfrm>
        </p:spPr>
        <p:txBody>
          <a:bodyPr anchor="ctr">
            <a:noAutofit/>
          </a:bodyPr>
          <a:lstStyle/>
          <a:p>
            <a:pPr marL="0" indent="0" algn="just">
              <a:buNone/>
            </a:pPr>
            <a:endParaRPr lang="tr-TR" sz="2400" b="1" dirty="0">
              <a:solidFill>
                <a:srgbClr val="000000"/>
              </a:solidFill>
              <a:latin typeface="ElMessiri-Medium"/>
            </a:endParaRPr>
          </a:p>
          <a:p>
            <a:pPr marL="0" indent="0" algn="just">
              <a:buNone/>
            </a:pPr>
            <a:endParaRPr lang="tr-TR" sz="2400" b="1" dirty="0">
              <a:solidFill>
                <a:srgbClr val="000000"/>
              </a:solidFill>
              <a:latin typeface="ElMessiri-Medium"/>
            </a:endParaRPr>
          </a:p>
          <a:p>
            <a:pPr marL="0" indent="0" algn="just">
              <a:buNone/>
            </a:pPr>
            <a:endParaRPr lang="tr-TR" sz="2400" b="1" dirty="0">
              <a:solidFill>
                <a:srgbClr val="000000"/>
              </a:solidFill>
              <a:latin typeface="ElMessiri-Medium"/>
            </a:endParaRPr>
          </a:p>
          <a:p>
            <a:pPr marL="0" indent="0" algn="just">
              <a:buNone/>
            </a:pPr>
            <a:r>
              <a:rPr lang="tr-TR" sz="2400" b="1" dirty="0">
                <a:solidFill>
                  <a:srgbClr val="000000"/>
                </a:solidFill>
                <a:latin typeface="ElMessiri-Medium"/>
              </a:rPr>
              <a:t>14.3. Güvenli Elektronik İmza İşleminde Uyulması Gereken Kurallar</a:t>
            </a:r>
          </a:p>
          <a:p>
            <a:pPr marL="0" indent="0" algn="just">
              <a:buNone/>
            </a:pPr>
            <a:r>
              <a:rPr lang="tr-TR" sz="2000" dirty="0">
                <a:solidFill>
                  <a:srgbClr val="000000"/>
                </a:solidFill>
                <a:latin typeface="El Messiri"/>
              </a:rPr>
              <a:t>Elektronik ortamda yapılan yazışmalarda belge, e-Yazışma Teknik Rehberi’ne uygun olarak üretildiğinden güvenli elektronik imza ile imzalama işlemi tamamlandıktan sonra belge üzerinde herhangi bir değişiklik yapılamamaktadır. Bu sebeple belgenin güvenli elektronik imza ile imzalanmasının ardından yetkili makamın ad ve soyadı bilgilerinin üzerinde herhangi bir ibareye veya ifadeye yer verilmemesi gerekmektedir. </a:t>
            </a:r>
          </a:p>
          <a:p>
            <a:pPr marL="0" indent="0" algn="just">
              <a:buNone/>
            </a:pPr>
            <a:r>
              <a:rPr lang="tr-TR" sz="2000" dirty="0">
                <a:solidFill>
                  <a:srgbClr val="000000"/>
                </a:solidFill>
                <a:latin typeface="El Messiri"/>
              </a:rPr>
              <a:t>Böylelikle belge elektronik ortamda iletildiğinde veya elektronik ortamda belgenin iletiminin mümkün olmadığı hallerde belgenin çıktısı alındığında, aynı belgenin iki farklı şekilde görünmesinin önüne geçilmiş olacaktır.</a:t>
            </a:r>
          </a:p>
          <a:p>
            <a:pPr marL="0" indent="0" algn="just">
              <a:buNone/>
            </a:pPr>
            <a:endParaRPr lang="tr-TR" sz="2400" dirty="0">
              <a:solidFill>
                <a:srgbClr val="000000"/>
              </a:solidFill>
              <a:latin typeface="El Messiri"/>
            </a:endParaRPr>
          </a:p>
          <a:p>
            <a:pPr marL="0" indent="0" algn="just">
              <a:buNone/>
            </a:pPr>
            <a:endParaRPr lang="tr-TR" sz="24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614036" y="4845310"/>
            <a:ext cx="10040982" cy="1707028"/>
          </a:xfrm>
          <a:prstGeom prst="rect">
            <a:avLst/>
          </a:prstGeom>
        </p:spPr>
      </p:pic>
    </p:spTree>
    <p:extLst>
      <p:ext uri="{BB962C8B-B14F-4D97-AF65-F5344CB8AC3E}">
        <p14:creationId xmlns:p14="http://schemas.microsoft.com/office/powerpoint/2010/main" val="34571793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Kurallar Elektronik ortamda hazırlanan belgelerin güvenli elektronik imza bilgilerinin uzun süreli doğrulanabilmesini sağlamak, belgelerin hukukî olarak kanıt unsurunu oluşturabilmek ve arşive devir sürecinde belge bütünlüğünü koruyabilmek için EBYS programları tarafından elektronik belgeye atılan imzaların uzun dönemli saklanması gerekmektedir. </a:t>
            </a:r>
          </a:p>
          <a:p>
            <a:pPr marL="0" indent="0" algn="just">
              <a:buNone/>
            </a:pPr>
            <a:r>
              <a:rPr lang="tr-TR" sz="2000" dirty="0">
                <a:solidFill>
                  <a:srgbClr val="000000"/>
                </a:solidFill>
                <a:latin typeface="El Messiri"/>
              </a:rPr>
              <a:t>Bu sebeple imza veya imzaların “Arşiv İmza” tipine dönüştürülebilir olması gerekmektedir. Elektronik imzaların tamamı Bilgi Teknolojileri ve İletişim Kurumu Başkanlığının (BTK) “Elektronik İmza Kullanım Profilleri Rehberi ”nde yer alan genişletilmiş uzun vadeli imza ömrüne sahip profillerden P4 tipinde (</a:t>
            </a:r>
            <a:r>
              <a:rPr lang="tr-TR" sz="2000" dirty="0" err="1">
                <a:solidFill>
                  <a:srgbClr val="000000"/>
                </a:solidFill>
                <a:latin typeface="El Messiri"/>
              </a:rPr>
              <a:t>CAdES</a:t>
            </a:r>
            <a:r>
              <a:rPr lang="tr-TR" sz="2000" dirty="0">
                <a:solidFill>
                  <a:srgbClr val="000000"/>
                </a:solidFill>
                <a:latin typeface="El Messiri"/>
              </a:rPr>
              <a:t>-X </a:t>
            </a:r>
            <a:r>
              <a:rPr lang="tr-TR" sz="2000" dirty="0" err="1">
                <a:solidFill>
                  <a:srgbClr val="000000"/>
                </a:solidFill>
                <a:latin typeface="El Messiri"/>
              </a:rPr>
              <a:t>Long</a:t>
            </a:r>
            <a:r>
              <a:rPr lang="tr-TR" sz="2000" dirty="0">
                <a:solidFill>
                  <a:srgbClr val="000000"/>
                </a:solidFill>
                <a:latin typeface="El Messiri"/>
              </a:rPr>
              <a:t>) olmalıdır. Özellikle BES (basit elektronik imza) kullanılmamalıdır.</a:t>
            </a:r>
          </a:p>
          <a:p>
            <a:pPr marL="0" indent="0" algn="just">
              <a:buNone/>
            </a:pPr>
            <a:r>
              <a:rPr lang="tr-TR" sz="1800" dirty="0">
                <a:solidFill>
                  <a:srgbClr val="000000"/>
                </a:solidFill>
                <a:latin typeface="El Messiri"/>
              </a:rPr>
              <a:t>EBYS’ </a:t>
            </a:r>
            <a:r>
              <a:rPr lang="tr-TR" sz="1800" dirty="0" err="1">
                <a:solidFill>
                  <a:srgbClr val="000000"/>
                </a:solidFill>
                <a:latin typeface="El Messiri"/>
              </a:rPr>
              <a:t>ler</a:t>
            </a:r>
            <a:r>
              <a:rPr lang="tr-TR" sz="1800" dirty="0">
                <a:solidFill>
                  <a:srgbClr val="000000"/>
                </a:solidFill>
                <a:latin typeface="El Messiri"/>
              </a:rPr>
              <a:t> imza özet algoritması olarak BTK tarafından yayımlanan güncel tebliğde belirtilen özetleme</a:t>
            </a:r>
          </a:p>
          <a:p>
            <a:pPr marL="0" indent="0" algn="just">
              <a:buNone/>
            </a:pPr>
            <a:r>
              <a:rPr lang="tr-TR" sz="1800" dirty="0">
                <a:solidFill>
                  <a:srgbClr val="000000"/>
                </a:solidFill>
                <a:latin typeface="El Messiri"/>
              </a:rPr>
              <a:t>algoritmalarını kullanmalıdır. </a:t>
            </a:r>
          </a:p>
          <a:p>
            <a:pPr marL="0" indent="0" algn="just">
              <a:buNone/>
            </a:pPr>
            <a:r>
              <a:rPr lang="tr-TR" sz="1800" dirty="0">
                <a:solidFill>
                  <a:srgbClr val="000000"/>
                </a:solidFill>
                <a:latin typeface="El Messiri"/>
              </a:rPr>
              <a:t>6 Ocak 2005 tarihli ve 25692 sayılı Resmî Gazete’ de yayımlanan “Elektronik İmza İle İlgili Süreçlere ve Teknik Kriterlere İlişkin Tebliğde Değişiklik Yapılmasına Dair Tebliğ”</a:t>
            </a: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317925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r>
              <a:rPr lang="tr-TR" sz="1800" dirty="0">
                <a:solidFill>
                  <a:srgbClr val="000000"/>
                </a:solidFill>
                <a:latin typeface="El Messiri"/>
              </a:rPr>
              <a:t>Resmî yazışma sürecinde güvenli elektronik imza kullanılması gerektiğinden imza yetkisi bulunan görevlilere (yöneticiler/satın alma görevlisi/harcama yetkilisi vb.) güvenli elektronik imza temin edilmelidir. İdarelerin imza yetkisini haiz görevlileri dışındaki personeline güvenli elektronik imza temin etmedikleri durumlarda elektronik bel genin son imzacısı olmayan imza sahipleri yıllık izin taleplerini elektronik onay ile gerçekleştirebilmelidir.</a:t>
            </a:r>
          </a:p>
          <a:p>
            <a:pPr marL="0" indent="0" algn="just">
              <a:buNone/>
            </a:pPr>
            <a:r>
              <a:rPr lang="tr-TR" sz="1800" dirty="0">
                <a:solidFill>
                  <a:srgbClr val="000000"/>
                </a:solidFill>
                <a:latin typeface="El Messiri"/>
              </a:rPr>
              <a:t> </a:t>
            </a:r>
          </a:p>
          <a:p>
            <a:pPr marL="0" indent="0" algn="just">
              <a:buNone/>
            </a:pPr>
            <a:r>
              <a:rPr lang="tr-TR" sz="1800" dirty="0">
                <a:solidFill>
                  <a:srgbClr val="000000"/>
                </a:solidFill>
                <a:latin typeface="El Messiri"/>
              </a:rPr>
              <a:t>Elektronik onaylar, EBYS’nin günlük raporlarında (</a:t>
            </a:r>
            <a:r>
              <a:rPr lang="tr-TR" sz="1800" dirty="0" err="1">
                <a:solidFill>
                  <a:srgbClr val="000000"/>
                </a:solidFill>
                <a:latin typeface="El Messiri"/>
              </a:rPr>
              <a:t>log</a:t>
            </a:r>
            <a:r>
              <a:rPr lang="tr-TR" sz="1800" dirty="0">
                <a:solidFill>
                  <a:srgbClr val="000000"/>
                </a:solidFill>
                <a:latin typeface="El Messiri"/>
              </a:rPr>
              <a:t>) kayıt altına alınmalıdır. Günlük raporlar, günlük olarak zaman damgasıyla damgalanmalı ve ilgili mevzuatta belirtilen saklama planları çerçevesinde imha edilebilmelidir. Ancak günlük raporların saklama süresi ilişkili olduğu belgelerin saklama süresinden daha kısa olamaz. Personelin kendisiyle alakalı özlük işleri ile ilgili talepleri (izin talepleri, emeklilik, öğrenim değerlendirmesi, mal beyanı, tayin talebi, aile yardım talebi, lojman talebi vb.) idarenin belirleyeceği usule göre alınmalıdır. </a:t>
            </a:r>
          </a:p>
          <a:p>
            <a:pPr marL="0" indent="0" algn="just">
              <a:buNone/>
            </a:pPr>
            <a:endParaRPr lang="tr-TR" sz="1800" dirty="0">
              <a:solidFill>
                <a:srgbClr val="000000"/>
              </a:solidFill>
              <a:latin typeface="El Messiri"/>
            </a:endParaRPr>
          </a:p>
          <a:p>
            <a:pPr marL="0" indent="0" algn="just">
              <a:buNone/>
            </a:pPr>
            <a:r>
              <a:rPr lang="tr-TR" sz="1800" dirty="0">
                <a:solidFill>
                  <a:srgbClr val="000000"/>
                </a:solidFill>
                <a:latin typeface="El Messiri"/>
              </a:rPr>
              <a:t>Sorumluluğu bulunan kişilerin imzasını gerektiren rapor veya benzeri eklerin elektronik ortamda hazırlanarak üst yazıya eklenmesi durumunda, üst yazıdan bağımsız olarak rapor veya benzeri eklerin güvenli elektronik imza ile imzalanması işlemi kurumsal uygulamalar aracılığıyla (EBYS, Kurumsal Kaynak Planlama Yazılımları, İmzager vb.) gerçekleştirilebilmelidir. Raporun ayrıca güvenli elektronik imza ile imzalanma ihtiyacı olmaması durumunda belgeye ek olarak eklenmesi yeterli olacaktır.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40736410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endParaRPr lang="tr-TR" sz="2000" dirty="0">
              <a:latin typeface="El Messiri"/>
            </a:endParaRPr>
          </a:p>
          <a:p>
            <a:endParaRPr lang="tr-TR" sz="2000" dirty="0">
              <a:latin typeface="El Messiri"/>
            </a:endParaRPr>
          </a:p>
          <a:p>
            <a:endParaRPr lang="tr-TR" sz="2000" dirty="0">
              <a:latin typeface="El Messiri"/>
            </a:endParaRPr>
          </a:p>
          <a:p>
            <a:endParaRPr lang="tr-TR" sz="2000" dirty="0">
              <a:latin typeface="El Messiri"/>
            </a:endParaRPr>
          </a:p>
          <a:p>
            <a:endParaRPr lang="tr-TR" sz="2000" dirty="0">
              <a:latin typeface="El Messiri"/>
            </a:endParaRPr>
          </a:p>
          <a:p>
            <a:endParaRPr lang="tr-TR" sz="2000" dirty="0">
              <a:latin typeface="El Messiri"/>
            </a:endParaRPr>
          </a:p>
          <a:p>
            <a:endParaRPr lang="tr-TR" sz="2000" dirty="0">
              <a:latin typeface="El Messiri"/>
            </a:endParaRPr>
          </a:p>
          <a:p>
            <a:endParaRPr lang="tr-TR" sz="2000" dirty="0">
              <a:latin typeface="El Messiri"/>
            </a:endParaRPr>
          </a:p>
          <a:p>
            <a:endParaRPr lang="tr-TR" sz="2000" dirty="0">
              <a:latin typeface="El Messiri"/>
            </a:endParaRPr>
          </a:p>
          <a:p>
            <a:r>
              <a:rPr lang="tr-TR" sz="2000" b="1" dirty="0">
                <a:latin typeface="El Messiri"/>
              </a:rPr>
              <a:t>14.4. Cumhurbaşkanlığı ile Yapılacak Yazışmalarda İmzacıların Seçimi</a:t>
            </a:r>
          </a:p>
          <a:p>
            <a:r>
              <a:rPr lang="tr-TR" sz="2000" dirty="0">
                <a:latin typeface="El Messiri"/>
              </a:rPr>
              <a:t>Bakanlıklarca veya bakanlıklara bağlı/ilgili idarelerce Cumhurbaşkanlığına gönderilecek ve hukukî sonuç doğuracak tüm teklif yazıları: </a:t>
            </a:r>
          </a:p>
          <a:p>
            <a:r>
              <a:rPr lang="tr-TR" sz="2000" dirty="0">
                <a:latin typeface="El Messiri"/>
              </a:rPr>
              <a:t>Herhangi bir teklif içermeyen bilgi niteliğindeki yazılar: </a:t>
            </a:r>
          </a:p>
          <a:p>
            <a:r>
              <a:rPr lang="tr-TR" sz="2000" dirty="0">
                <a:latin typeface="El Messiri"/>
              </a:rPr>
              <a:t>Kanunlarla veya Cumhurbaşkanlığı Kararnameleriyle kurulan ilişkili idarelerce Cumhurbaşkanlığına gönderilecek teklif yazıları: </a:t>
            </a:r>
          </a:p>
          <a:p>
            <a:r>
              <a:rPr lang="tr-TR" sz="2000" dirty="0">
                <a:latin typeface="El Messiri"/>
              </a:rPr>
              <a:t>Cumhurbaşkanlığına bağlı idarelerce Cumhurbaşkanlığına gönderilecek yazılar idarenin en üst yöneticisi,</a:t>
            </a:r>
          </a:p>
          <a:p>
            <a:r>
              <a:rPr lang="tr-TR" sz="2000" dirty="0">
                <a:latin typeface="El Messiri"/>
              </a:rPr>
              <a:t>Valiliklerce veya mülkî idare amirine bağlı birimlerce hazırlanan yazılar vali,</a:t>
            </a:r>
          </a:p>
          <a:p>
            <a:r>
              <a:rPr lang="tr-TR" sz="2000" dirty="0">
                <a:latin typeface="El Messiri"/>
              </a:rPr>
              <a:t>Belediyelerce hazırlanan yazılar belediye başkanı,</a:t>
            </a:r>
          </a:p>
          <a:p>
            <a:r>
              <a:rPr lang="tr-TR" sz="2000" dirty="0">
                <a:latin typeface="El Messiri"/>
              </a:rPr>
              <a:t>Üniversitelerce hazırlanan yazılar rektör,</a:t>
            </a:r>
          </a:p>
          <a:p>
            <a:r>
              <a:rPr lang="tr-TR" sz="2000" dirty="0">
                <a:latin typeface="El Messiri"/>
              </a:rPr>
              <a:t>- Bakan, - Bakanın yurt dışında bulunması halinde vekâlet eden bakan, - Bakan veya bakan yardımcısı, - İlişkili bakan, - İlgili mevzuatın öngördüğü hallerle sınırlı olmak üzere teklif yazıları, ilişkili bakanlığa da bilgi vermek kaydıyla idarenin en üst yöneticisi, tarafından imzalanır. </a:t>
            </a: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2854119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endParaRPr lang="tr-TR" sz="2000" b="1" dirty="0">
              <a:latin typeface="El Messiri"/>
            </a:endParaRPr>
          </a:p>
          <a:p>
            <a:pPr marL="0" indent="0">
              <a:buNone/>
            </a:pPr>
            <a:endParaRPr lang="tr-TR" sz="2000" b="1" dirty="0">
              <a:latin typeface="El Messiri"/>
            </a:endParaRPr>
          </a:p>
          <a:p>
            <a:pPr marL="0" indent="0">
              <a:buNone/>
            </a:pPr>
            <a:r>
              <a:rPr lang="tr-TR" sz="2000" b="1" dirty="0">
                <a:latin typeface="El Messiri"/>
              </a:rPr>
              <a:t>14.5. İmza Bölümünde Adına “a.” Kullanımı</a:t>
            </a:r>
          </a:p>
          <a:p>
            <a:pPr marL="0" indent="0" algn="just">
              <a:buNone/>
            </a:pPr>
            <a:r>
              <a:rPr lang="tr-TR" sz="2000" dirty="0">
                <a:solidFill>
                  <a:srgbClr val="000000"/>
                </a:solidFill>
                <a:latin typeface="El Messiri"/>
              </a:rPr>
              <a:t>Yetkili makam tarafından imza yetkisinin devredildiği durumlarda adına ifadesinin kısaltması olarak</a:t>
            </a:r>
          </a:p>
          <a:p>
            <a:pPr marL="0" indent="0" algn="just">
              <a:buNone/>
            </a:pPr>
            <a:r>
              <a:rPr lang="tr-TR" sz="2000" dirty="0">
                <a:solidFill>
                  <a:srgbClr val="000000"/>
                </a:solidFill>
                <a:latin typeface="El Messiri"/>
              </a:rPr>
              <a:t>“…a.” kullanılmaktadır. Yetkili makam adına imza atacak yetkililer, imza yetkileri veya yetki devri yönergesine göre seçilmelidir. İdarenin iç yazışmalarında imza yetkisi devredilen ünvan bilgisinin yazılmasına gerek yoktur. Ancak dağıtımlı belgelerde muhataplar arasında hem iç birim hem de idare olması durumunda, “... a.” ibaresine ve imza yetkisini devredenin ünvanına yer verilmelidir. Metnin son kısmında kullanılacak “arz/rica ederim.” ifadesi adına imza atılan makamın hiyerarşi</a:t>
            </a:r>
          </a:p>
          <a:p>
            <a:pPr marL="0" indent="0" algn="just">
              <a:buNone/>
            </a:pPr>
            <a:r>
              <a:rPr lang="tr-TR" sz="2000" dirty="0">
                <a:solidFill>
                  <a:srgbClr val="000000"/>
                </a:solidFill>
                <a:latin typeface="El Messiri"/>
              </a:rPr>
              <a:t>yönünden durumu dikkate alınarak belirlenmelidir.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p:cNvGraphicFramePr>
            <a:graphicFrameLocks noGrp="1"/>
          </p:cNvGraphicFramePr>
          <p:nvPr>
            <p:extLst>
              <p:ext uri="{D42A27DB-BD31-4B8C-83A1-F6EECF244321}">
                <p14:modId xmlns:p14="http://schemas.microsoft.com/office/powerpoint/2010/main" val="2109383644"/>
              </p:ext>
            </p:extLst>
          </p:nvPr>
        </p:nvGraphicFramePr>
        <p:xfrm>
          <a:off x="1110298" y="4503634"/>
          <a:ext cx="9043350" cy="1932377"/>
        </p:xfrm>
        <a:graphic>
          <a:graphicData uri="http://schemas.openxmlformats.org/drawingml/2006/table">
            <a:tbl>
              <a:tblPr firstRow="1" bandRow="1">
                <a:tableStyleId>{5C22544A-7EE6-4342-B048-85BDC9FD1C3A}</a:tableStyleId>
              </a:tblPr>
              <a:tblGrid>
                <a:gridCol w="3014450">
                  <a:extLst>
                    <a:ext uri="{9D8B030D-6E8A-4147-A177-3AD203B41FA5}">
                      <a16:colId xmlns:a16="http://schemas.microsoft.com/office/drawing/2014/main" val="20000"/>
                    </a:ext>
                  </a:extLst>
                </a:gridCol>
                <a:gridCol w="2780254">
                  <a:extLst>
                    <a:ext uri="{9D8B030D-6E8A-4147-A177-3AD203B41FA5}">
                      <a16:colId xmlns:a16="http://schemas.microsoft.com/office/drawing/2014/main" val="20001"/>
                    </a:ext>
                  </a:extLst>
                </a:gridCol>
                <a:gridCol w="3248646">
                  <a:extLst>
                    <a:ext uri="{9D8B030D-6E8A-4147-A177-3AD203B41FA5}">
                      <a16:colId xmlns:a16="http://schemas.microsoft.com/office/drawing/2014/main" val="20002"/>
                    </a:ext>
                  </a:extLst>
                </a:gridCol>
              </a:tblGrid>
              <a:tr h="743657">
                <a:tc gridSpan="3">
                  <a:txBody>
                    <a:bodyPr/>
                    <a:lstStyle/>
                    <a:p>
                      <a:pPr algn="l"/>
                      <a:endParaRPr lang="tr-TR" sz="2000" b="0" i="0" u="none" strike="noStrike" baseline="0" dirty="0">
                        <a:solidFill>
                          <a:srgbClr val="000000"/>
                        </a:solidFill>
                        <a:latin typeface="Oswald"/>
                      </a:endParaRPr>
                    </a:p>
                    <a:p>
                      <a:pPr algn="ctr"/>
                      <a:r>
                        <a:rPr lang="tr-TR" dirty="0"/>
                        <a:t>İmzada “a.” İbaresinin Kullanımı</a:t>
                      </a:r>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10000"/>
                  </a:ext>
                </a:extLst>
              </a:tr>
              <a:tr h="1102234">
                <a:tc>
                  <a:txBody>
                    <a:bodyPr/>
                    <a:lstStyle/>
                    <a:p>
                      <a:pPr algn="ctr"/>
                      <a:r>
                        <a:rPr lang="tr-TR" sz="1800" b="0" i="0" u="none" strike="noStrike" kern="1200" baseline="0" dirty="0">
                          <a:solidFill>
                            <a:schemeClr val="dk1"/>
                          </a:solidFill>
                          <a:latin typeface="+mn-lt"/>
                          <a:ea typeface="+mn-ea"/>
                          <a:cs typeface="+mn-cs"/>
                        </a:rPr>
                        <a:t>Adı SOYADI </a:t>
                      </a:r>
                    </a:p>
                    <a:p>
                      <a:pPr algn="ctr"/>
                      <a:r>
                        <a:rPr lang="tr-TR" sz="1800" b="0" i="0" u="none" strike="noStrike" kern="1200" baseline="0" dirty="0">
                          <a:solidFill>
                            <a:schemeClr val="dk1"/>
                          </a:solidFill>
                          <a:latin typeface="+mn-lt"/>
                          <a:ea typeface="+mn-ea"/>
                          <a:cs typeface="+mn-cs"/>
                        </a:rPr>
                        <a:t>Bakan a. </a:t>
                      </a:r>
                    </a:p>
                    <a:p>
                      <a:pPr algn="ctr"/>
                      <a:r>
                        <a:rPr lang="tr-TR" sz="1800" b="0" i="0" u="none" strike="noStrike" kern="1200" baseline="0" dirty="0">
                          <a:solidFill>
                            <a:schemeClr val="dk1"/>
                          </a:solidFill>
                          <a:latin typeface="+mn-lt"/>
                          <a:ea typeface="+mn-ea"/>
                          <a:cs typeface="+mn-cs"/>
                        </a:rPr>
                        <a:t>Bakan Yardımcısı </a:t>
                      </a:r>
                      <a:endParaRPr lang="tr-TR" dirty="0"/>
                    </a:p>
                  </a:txBody>
                  <a:tcPr/>
                </a:tc>
                <a:tc>
                  <a:txBody>
                    <a:bodyPr/>
                    <a:lstStyle/>
                    <a:p>
                      <a:pPr algn="ctr"/>
                      <a:r>
                        <a:rPr lang="tr-TR" dirty="0"/>
                        <a:t>Adı SOYADI</a:t>
                      </a:r>
                    </a:p>
                    <a:p>
                      <a:pPr algn="ctr"/>
                      <a:r>
                        <a:rPr lang="tr-TR" dirty="0"/>
                        <a:t>Vali a.</a:t>
                      </a:r>
                    </a:p>
                    <a:p>
                      <a:pPr algn="ctr"/>
                      <a:r>
                        <a:rPr lang="tr-TR" dirty="0"/>
                        <a:t>Vali Yardımcısı</a:t>
                      </a:r>
                    </a:p>
                  </a:txBody>
                  <a:tcPr/>
                </a:tc>
                <a:tc>
                  <a:txBody>
                    <a:bodyPr/>
                    <a:lstStyle/>
                    <a:p>
                      <a:pPr algn="ctr"/>
                      <a:r>
                        <a:rPr lang="tr-TR" dirty="0"/>
                        <a:t>Adı SOYADI</a:t>
                      </a:r>
                    </a:p>
                    <a:p>
                      <a:pPr algn="ctr"/>
                      <a:r>
                        <a:rPr lang="tr-TR" dirty="0"/>
                        <a:t> Başkan a.</a:t>
                      </a:r>
                    </a:p>
                    <a:p>
                      <a:pPr algn="ctr"/>
                      <a:r>
                        <a:rPr lang="tr-TR" dirty="0"/>
                        <a:t>Başkan Yardımcısı</a:t>
                      </a:r>
                    </a:p>
                    <a:p>
                      <a:endParaRPr lang="tr-T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361419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endParaRPr lang="tr-TR" sz="2000" b="1" dirty="0">
              <a:latin typeface="El Messiri"/>
            </a:endParaRPr>
          </a:p>
          <a:p>
            <a:pPr marL="0" indent="0">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5" name="Resim 4"/>
          <p:cNvPicPr>
            <a:picLocks noChangeAspect="1"/>
          </p:cNvPicPr>
          <p:nvPr/>
        </p:nvPicPr>
        <p:blipFill>
          <a:blip r:embed="rId3"/>
          <a:stretch>
            <a:fillRect/>
          </a:stretch>
        </p:blipFill>
        <p:spPr>
          <a:xfrm>
            <a:off x="341831" y="1622745"/>
            <a:ext cx="10374595" cy="4652254"/>
          </a:xfrm>
          <a:prstGeom prst="rect">
            <a:avLst/>
          </a:prstGeom>
        </p:spPr>
      </p:pic>
      <p:sp>
        <p:nvSpPr>
          <p:cNvPr id="6" name="Yuvarlatılmış Dikdörtgen 5"/>
          <p:cNvSpPr/>
          <p:nvPr/>
        </p:nvSpPr>
        <p:spPr>
          <a:xfrm>
            <a:off x="459350" y="5084747"/>
            <a:ext cx="5129600" cy="16066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b="1" u="sng" dirty="0"/>
              <a:t>Önemli Not:</a:t>
            </a:r>
          </a:p>
          <a:p>
            <a:pPr algn="ctr"/>
            <a:r>
              <a:rPr lang="tr-TR" sz="1400" dirty="0"/>
              <a:t>Sanayi ve Teknoloji Bakanlığı, Türk Standartları Enstitüsü Başkanlığının hiyerarşik olarak üstü olması sebebiyle Bakan adına yapılan imzalama işleminde metin sonu “… rica ederim.” şeklinde bitirilir.</a:t>
            </a:r>
          </a:p>
        </p:txBody>
      </p:sp>
    </p:spTree>
    <p:extLst>
      <p:ext uri="{BB962C8B-B14F-4D97-AF65-F5344CB8AC3E}">
        <p14:creationId xmlns:p14="http://schemas.microsoft.com/office/powerpoint/2010/main" val="24200433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buNone/>
            </a:pPr>
            <a:r>
              <a:rPr lang="tr-TR" sz="2000" b="1" dirty="0">
                <a:latin typeface="El Messiri"/>
              </a:rPr>
              <a:t>14.6. İmza Bölümünde İki veya Daha Fazla Yetkilinin Seçilmesi</a:t>
            </a:r>
          </a:p>
          <a:p>
            <a:pPr marL="0" indent="0">
              <a:buNone/>
            </a:pPr>
            <a:r>
              <a:rPr lang="tr-TR" sz="2000" dirty="0">
                <a:solidFill>
                  <a:srgbClr val="000000"/>
                </a:solidFill>
                <a:latin typeface="El Messiri"/>
              </a:rPr>
              <a:t>Belgenin iki veya daha fazla yetkili tarafından imzalandığı durumlarda örnekler aşağıdaki gibi olacaktır.</a:t>
            </a:r>
            <a:endParaRPr lang="tr-TR" sz="2000" b="1" dirty="0">
              <a:latin typeface="El Messiri"/>
            </a:endParaRPr>
          </a:p>
          <a:p>
            <a:pPr marL="0" indent="0" algn="just">
              <a:buNone/>
            </a:pPr>
            <a:r>
              <a:rPr lang="tr-TR" sz="2000" dirty="0">
                <a:solidFill>
                  <a:srgbClr val="000000"/>
                </a:solidFill>
                <a:latin typeface="El Messiri"/>
              </a:rPr>
              <a:t>İki Yetkilinin Birlikte İmzaladığı Belge Örneği:</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59249" y="2806886"/>
            <a:ext cx="11793768" cy="3764829"/>
          </a:xfrm>
          <a:prstGeom prst="rect">
            <a:avLst/>
          </a:prstGeom>
        </p:spPr>
      </p:pic>
      <p:sp>
        <p:nvSpPr>
          <p:cNvPr id="7" name="Sağ Ok 6"/>
          <p:cNvSpPr/>
          <p:nvPr/>
        </p:nvSpPr>
        <p:spPr>
          <a:xfrm>
            <a:off x="310319" y="3674692"/>
            <a:ext cx="7494662" cy="15126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dirty="0"/>
              <a:t>2 imzalı belgelerde üst makamın bilgilerinin sağ kısımda yer alması gerekmektedir.</a:t>
            </a:r>
          </a:p>
        </p:txBody>
      </p:sp>
    </p:spTree>
    <p:extLst>
      <p:ext uri="{BB962C8B-B14F-4D97-AF65-F5344CB8AC3E}">
        <p14:creationId xmlns:p14="http://schemas.microsoft.com/office/powerpoint/2010/main" val="14801184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buNone/>
            </a:pPr>
            <a:endParaRPr lang="tr-TR" sz="2000" b="1" dirty="0">
              <a:latin typeface="El Messiri"/>
            </a:endParaRPr>
          </a:p>
          <a:p>
            <a:pPr marL="0" indent="0">
              <a:buNone/>
            </a:pPr>
            <a:r>
              <a:rPr lang="tr-TR" sz="2000" b="1" dirty="0">
                <a:latin typeface="El Messiri"/>
              </a:rPr>
              <a:t>14.6. İmza Bölümünde İki veya Daha Fazla Yetkilinin Seçilmesi</a:t>
            </a:r>
          </a:p>
          <a:p>
            <a:pPr marL="0" indent="0">
              <a:buNone/>
            </a:pPr>
            <a:r>
              <a:rPr lang="tr-TR" sz="2000" dirty="0">
                <a:solidFill>
                  <a:srgbClr val="000000"/>
                </a:solidFill>
                <a:latin typeface="El Messiri"/>
              </a:rPr>
              <a:t>Belgenin iki veya daha fazla yetkili tarafından imzalandığı durumlarda örnekler aşağıdaki gibi olacaktır.</a:t>
            </a:r>
            <a:endParaRPr lang="tr-TR" sz="2000" b="1" dirty="0">
              <a:latin typeface="El Messiri"/>
            </a:endParaRPr>
          </a:p>
          <a:p>
            <a:pPr marL="0" indent="0" algn="just">
              <a:buNone/>
            </a:pPr>
            <a:r>
              <a:rPr lang="tr-TR" sz="2000" dirty="0">
                <a:solidFill>
                  <a:srgbClr val="000000"/>
                </a:solidFill>
                <a:latin typeface="El Messiri"/>
              </a:rPr>
              <a:t>İkiden Fazla Yetkilinin Birlikte İmzaladığı Belge Örneği:</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5" name="Resim 4"/>
          <p:cNvPicPr>
            <a:picLocks noChangeAspect="1"/>
          </p:cNvPicPr>
          <p:nvPr/>
        </p:nvPicPr>
        <p:blipFill>
          <a:blip r:embed="rId3"/>
          <a:stretch>
            <a:fillRect/>
          </a:stretch>
        </p:blipFill>
        <p:spPr>
          <a:xfrm>
            <a:off x="162370" y="2812515"/>
            <a:ext cx="11776105" cy="3978809"/>
          </a:xfrm>
          <a:prstGeom prst="rect">
            <a:avLst/>
          </a:prstGeom>
        </p:spPr>
      </p:pic>
      <p:sp>
        <p:nvSpPr>
          <p:cNvPr id="9" name="Yuvarlatılmış Dikdörtgen 8"/>
          <p:cNvSpPr/>
          <p:nvPr/>
        </p:nvSpPr>
        <p:spPr>
          <a:xfrm>
            <a:off x="5448300" y="2971800"/>
            <a:ext cx="6248400" cy="14954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dirty="0"/>
              <a:t>3 veya daha fazla makamın imzaladığı belgelerde hiyerarşi yönünden alt unvan sahibi sağ başta olmak üzere hiyerarşik olarak sağdan sola doğru sıralama yapılmalıdır. </a:t>
            </a:r>
          </a:p>
        </p:txBody>
      </p:sp>
    </p:spTree>
    <p:extLst>
      <p:ext uri="{BB962C8B-B14F-4D97-AF65-F5344CB8AC3E}">
        <p14:creationId xmlns:p14="http://schemas.microsoft.com/office/powerpoint/2010/main" val="11494027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14. İMZA</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buNone/>
            </a:pPr>
            <a:endParaRPr lang="tr-TR" sz="2000" b="1" dirty="0">
              <a:latin typeface="El Messiri"/>
            </a:endParaRPr>
          </a:p>
          <a:p>
            <a:pPr marL="0" indent="0">
              <a:buNone/>
            </a:pPr>
            <a:r>
              <a:rPr lang="tr-TR" sz="2000" b="1" dirty="0">
                <a:latin typeface="El Messiri"/>
              </a:rPr>
              <a:t>14.7. İmza Alanından Sonra Yazı veya Tablo Bulunmaması</a:t>
            </a:r>
          </a:p>
          <a:p>
            <a:pPr marL="0" indent="0" algn="just">
              <a:buNone/>
            </a:pPr>
            <a:r>
              <a:rPr lang="tr-TR" sz="2000" dirty="0">
                <a:solidFill>
                  <a:srgbClr val="000000"/>
                </a:solidFill>
                <a:latin typeface="El Messiri"/>
              </a:rPr>
              <a:t>İmzadan sonra belge içeriğine ait metnin devamı niteliğinde yazı veya tablo olmaması gerekmektedir. İmzadan sonraki alanın kullanılmak istenmesi durumunda, söz konusu bilgi metin alanında alfabenin tüm harfleri kullanılarak maddelendirilmeli veya bilgi dokümana dönüştürülerek ek yapılmalıdır.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1435693" y="3142710"/>
            <a:ext cx="8503066" cy="3531555"/>
          </a:xfrm>
          <a:prstGeom prst="rect">
            <a:avLst/>
          </a:prstGeom>
        </p:spPr>
      </p:pic>
    </p:spTree>
    <p:extLst>
      <p:ext uri="{BB962C8B-B14F-4D97-AF65-F5344CB8AC3E}">
        <p14:creationId xmlns:p14="http://schemas.microsoft.com/office/powerpoint/2010/main" val="6373541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15. EK</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buNone/>
            </a:pPr>
            <a:endParaRPr lang="tr-TR" sz="2000" b="1" dirty="0">
              <a:latin typeface="El Messiri"/>
            </a:endParaRPr>
          </a:p>
          <a:p>
            <a:pPr marL="0" indent="0">
              <a:buNone/>
            </a:pPr>
            <a:endParaRPr lang="tr-TR" sz="2000" b="1" dirty="0">
              <a:latin typeface="El Messiri"/>
            </a:endParaRPr>
          </a:p>
          <a:p>
            <a:pPr marL="0" indent="0" algn="just">
              <a:buNone/>
            </a:pPr>
            <a:r>
              <a:rPr lang="tr-TR" sz="2000" b="1" dirty="0">
                <a:latin typeface="El Messiri"/>
              </a:rPr>
              <a:t>Ek bilgisinde sadece sayfa sayısı verilmesi yerine ekin niteliği hakkında sayısal bilgi verilmelidir.</a:t>
            </a:r>
          </a:p>
          <a:p>
            <a:pPr marL="0" indent="0" algn="just">
              <a:buNone/>
            </a:pPr>
            <a:r>
              <a:rPr lang="tr-TR" sz="2000" b="1" dirty="0">
                <a:latin typeface="El Messiri"/>
              </a:rPr>
              <a:t>Örneğin, </a:t>
            </a:r>
            <a:r>
              <a:rPr lang="tr-TR" sz="2000" b="1" dirty="0" err="1">
                <a:latin typeface="El Messiri"/>
              </a:rPr>
              <a:t>excel</a:t>
            </a:r>
            <a:r>
              <a:rPr lang="tr-TR" sz="2000" b="1" dirty="0">
                <a:latin typeface="El Messiri"/>
              </a:rPr>
              <a:t> formatında oluşturulan bir personel listesinin sayfa sayısı net olmayacağından kişi</a:t>
            </a:r>
          </a:p>
          <a:p>
            <a:pPr marL="0" indent="0" algn="just">
              <a:buNone/>
            </a:pPr>
            <a:r>
              <a:rPr lang="tr-TR" sz="2000" b="1" dirty="0">
                <a:latin typeface="El Messiri"/>
              </a:rPr>
              <a:t>sayısının belirtilmesi uygun olacaktır.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p:cNvGraphicFramePr>
            <a:graphicFrameLocks noGrp="1"/>
          </p:cNvGraphicFramePr>
          <p:nvPr>
            <p:extLst>
              <p:ext uri="{D42A27DB-BD31-4B8C-83A1-F6EECF244321}">
                <p14:modId xmlns:p14="http://schemas.microsoft.com/office/powerpoint/2010/main" val="2835869543"/>
              </p:ext>
            </p:extLst>
          </p:nvPr>
        </p:nvGraphicFramePr>
        <p:xfrm>
          <a:off x="203200" y="3274858"/>
          <a:ext cx="3035656" cy="2565374"/>
        </p:xfrm>
        <a:graphic>
          <a:graphicData uri="http://schemas.openxmlformats.org/drawingml/2006/table">
            <a:tbl>
              <a:tblPr firstRow="1" bandRow="1">
                <a:tableStyleId>{5C22544A-7EE6-4342-B048-85BDC9FD1C3A}</a:tableStyleId>
              </a:tblPr>
              <a:tblGrid>
                <a:gridCol w="3035656">
                  <a:extLst>
                    <a:ext uri="{9D8B030D-6E8A-4147-A177-3AD203B41FA5}">
                      <a16:colId xmlns:a16="http://schemas.microsoft.com/office/drawing/2014/main" val="20000"/>
                    </a:ext>
                  </a:extLst>
                </a:gridCol>
              </a:tblGrid>
              <a:tr h="825487">
                <a:tc>
                  <a:txBody>
                    <a:bodyPr/>
                    <a:lstStyle/>
                    <a:p>
                      <a:r>
                        <a:rPr lang="tr-TR" dirty="0"/>
                        <a:t>YANLIŞ KULLANIM</a:t>
                      </a:r>
                    </a:p>
                  </a:txBody>
                  <a:tcPr/>
                </a:tc>
                <a:extLst>
                  <a:ext uri="{0D108BD9-81ED-4DB2-BD59-A6C34878D82A}">
                    <a16:rowId xmlns:a16="http://schemas.microsoft.com/office/drawing/2014/main" val="10000"/>
                  </a:ext>
                </a:extLst>
              </a:tr>
              <a:tr h="825487">
                <a:tc>
                  <a:txBody>
                    <a:bodyPr/>
                    <a:lstStyle/>
                    <a:p>
                      <a:r>
                        <a:rPr lang="tr-TR" dirty="0"/>
                        <a:t>Ek:</a:t>
                      </a:r>
                    </a:p>
                    <a:p>
                      <a:r>
                        <a:rPr lang="tr-TR" dirty="0"/>
                        <a:t>1- Yönetmelik Taslağı (1 Adet)</a:t>
                      </a:r>
                    </a:p>
                    <a:p>
                      <a:r>
                        <a:rPr lang="tr-TR" dirty="0"/>
                        <a:t>2- CD</a:t>
                      </a:r>
                    </a:p>
                  </a:txBody>
                  <a:tcPr/>
                </a:tc>
                <a:extLst>
                  <a:ext uri="{0D108BD9-81ED-4DB2-BD59-A6C34878D82A}">
                    <a16:rowId xmlns:a16="http://schemas.microsoft.com/office/drawing/2014/main" val="10001"/>
                  </a:ext>
                </a:extLst>
              </a:tr>
              <a:tr h="825487">
                <a:tc>
                  <a:txBody>
                    <a:bodyPr/>
                    <a:lstStyle/>
                    <a:p>
                      <a:r>
                        <a:rPr lang="tr-TR" dirty="0"/>
                        <a:t>Ek:</a:t>
                      </a:r>
                    </a:p>
                    <a:p>
                      <a:r>
                        <a:rPr lang="tr-TR" dirty="0"/>
                        <a:t>Kişi Listesi (1 Sayfa)</a:t>
                      </a:r>
                    </a:p>
                  </a:txBody>
                  <a:tcPr/>
                </a:tc>
                <a:extLst>
                  <a:ext uri="{0D108BD9-81ED-4DB2-BD59-A6C34878D82A}">
                    <a16:rowId xmlns:a16="http://schemas.microsoft.com/office/drawing/2014/main" val="10002"/>
                  </a:ext>
                </a:extLst>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3492909561"/>
              </p:ext>
            </p:extLst>
          </p:nvPr>
        </p:nvGraphicFramePr>
        <p:xfrm>
          <a:off x="3553151" y="3274856"/>
          <a:ext cx="3223664" cy="2928608"/>
        </p:xfrm>
        <a:graphic>
          <a:graphicData uri="http://schemas.openxmlformats.org/drawingml/2006/table">
            <a:tbl>
              <a:tblPr firstRow="1" bandRow="1">
                <a:tableStyleId>{5C22544A-7EE6-4342-B048-85BDC9FD1C3A}</a:tableStyleId>
              </a:tblPr>
              <a:tblGrid>
                <a:gridCol w="3223664">
                  <a:extLst>
                    <a:ext uri="{9D8B030D-6E8A-4147-A177-3AD203B41FA5}">
                      <a16:colId xmlns:a16="http://schemas.microsoft.com/office/drawing/2014/main" val="20000"/>
                    </a:ext>
                  </a:extLst>
                </a:gridCol>
              </a:tblGrid>
              <a:tr h="851334">
                <a:tc>
                  <a:txBody>
                    <a:bodyPr/>
                    <a:lstStyle/>
                    <a:p>
                      <a:r>
                        <a:rPr lang="tr-TR" dirty="0"/>
                        <a:t>DOĞRU KULLANIM</a:t>
                      </a:r>
                    </a:p>
                  </a:txBody>
                  <a:tcPr/>
                </a:tc>
                <a:extLst>
                  <a:ext uri="{0D108BD9-81ED-4DB2-BD59-A6C34878D82A}">
                    <a16:rowId xmlns:a16="http://schemas.microsoft.com/office/drawing/2014/main" val="10000"/>
                  </a:ext>
                </a:extLst>
              </a:tr>
              <a:tr h="1225940">
                <a:tc>
                  <a:txBody>
                    <a:bodyPr/>
                    <a:lstStyle/>
                    <a:p>
                      <a:r>
                        <a:rPr lang="tr-TR" dirty="0"/>
                        <a:t>Ek:</a:t>
                      </a:r>
                    </a:p>
                    <a:p>
                      <a:r>
                        <a:rPr lang="tr-TR" dirty="0"/>
                        <a:t>1- Yönetmelik Taslağı (2 Sayfa)</a:t>
                      </a:r>
                    </a:p>
                    <a:p>
                      <a:r>
                        <a:rPr lang="tr-TR" dirty="0"/>
                        <a:t>2- CD (1 Adet)</a:t>
                      </a:r>
                    </a:p>
                  </a:txBody>
                  <a:tcPr/>
                </a:tc>
                <a:extLst>
                  <a:ext uri="{0D108BD9-81ED-4DB2-BD59-A6C34878D82A}">
                    <a16:rowId xmlns:a16="http://schemas.microsoft.com/office/drawing/2014/main" val="10001"/>
                  </a:ext>
                </a:extLst>
              </a:tr>
              <a:tr h="851334">
                <a:tc>
                  <a:txBody>
                    <a:bodyPr/>
                    <a:lstStyle/>
                    <a:p>
                      <a:r>
                        <a:rPr lang="fi-FI" dirty="0"/>
                        <a:t>Ek: Kişi Listesi (20 Kişi)</a:t>
                      </a:r>
                      <a:endParaRPr lang="tr-TR" dirty="0"/>
                    </a:p>
                  </a:txBody>
                  <a:tcPr/>
                </a:tc>
                <a:extLst>
                  <a:ext uri="{0D108BD9-81ED-4DB2-BD59-A6C34878D82A}">
                    <a16:rowId xmlns:a16="http://schemas.microsoft.com/office/drawing/2014/main" val="10002"/>
                  </a:ext>
                </a:extLst>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3996107867"/>
              </p:ext>
            </p:extLst>
          </p:nvPr>
        </p:nvGraphicFramePr>
        <p:xfrm>
          <a:off x="7091110" y="3259582"/>
          <a:ext cx="4890094" cy="2982724"/>
        </p:xfrm>
        <a:graphic>
          <a:graphicData uri="http://schemas.openxmlformats.org/drawingml/2006/table">
            <a:tbl>
              <a:tblPr firstRow="1" bandRow="1">
                <a:tableStyleId>{5C22544A-7EE6-4342-B048-85BDC9FD1C3A}</a:tableStyleId>
              </a:tblPr>
              <a:tblGrid>
                <a:gridCol w="4890094">
                  <a:extLst>
                    <a:ext uri="{9D8B030D-6E8A-4147-A177-3AD203B41FA5}">
                      <a16:colId xmlns:a16="http://schemas.microsoft.com/office/drawing/2014/main" val="20000"/>
                    </a:ext>
                  </a:extLst>
                </a:gridCol>
              </a:tblGrid>
              <a:tr h="346339">
                <a:tc>
                  <a:txBody>
                    <a:bodyPr/>
                    <a:lstStyle/>
                    <a:p>
                      <a:r>
                        <a:rPr lang="tr-TR" dirty="0"/>
                        <a:t>AÇIKLAMA</a:t>
                      </a:r>
                    </a:p>
                  </a:txBody>
                  <a:tcPr/>
                </a:tc>
                <a:extLst>
                  <a:ext uri="{0D108BD9-81ED-4DB2-BD59-A6C34878D82A}">
                    <a16:rowId xmlns:a16="http://schemas.microsoft.com/office/drawing/2014/main" val="10000"/>
                  </a:ext>
                </a:extLst>
              </a:tr>
              <a:tr h="865848">
                <a:tc>
                  <a:txBody>
                    <a:bodyPr/>
                    <a:lstStyle/>
                    <a:p>
                      <a:r>
                        <a:rPr lang="tr-TR" dirty="0"/>
                        <a:t>Belgeye eklenecek eklerin özellikle fiziksel materyallerin sayısı belirtilmelidir.</a:t>
                      </a:r>
                    </a:p>
                  </a:txBody>
                  <a:tcPr/>
                </a:tc>
                <a:extLst>
                  <a:ext uri="{0D108BD9-81ED-4DB2-BD59-A6C34878D82A}">
                    <a16:rowId xmlns:a16="http://schemas.microsoft.com/office/drawing/2014/main" val="10001"/>
                  </a:ext>
                </a:extLst>
              </a:tr>
              <a:tr h="1385356">
                <a:tc>
                  <a:txBody>
                    <a:bodyPr/>
                    <a:lstStyle/>
                    <a:p>
                      <a:r>
                        <a:rPr lang="tr-TR" dirty="0"/>
                        <a:t>Belgenin ekinde kişi listesi varsa kişi sayısının belirtilmesi uygun olacaktır. Ayrıca ekin tek olması durumunda numaralandırılmasına gerek yoktur.</a:t>
                      </a:r>
                    </a:p>
                  </a:txBody>
                  <a:tcPr/>
                </a:tc>
                <a:extLst>
                  <a:ext uri="{0D108BD9-81ED-4DB2-BD59-A6C34878D82A}">
                    <a16:rowId xmlns:a16="http://schemas.microsoft.com/office/drawing/2014/main" val="10002"/>
                  </a:ext>
                </a:extLst>
              </a:tr>
              <a:tr h="346339">
                <a:tc>
                  <a:txBody>
                    <a:bodyPr/>
                    <a:lstStyle/>
                    <a:p>
                      <a:endParaRPr lang="tr-TR"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334727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15. EK</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2000" dirty="0">
                <a:latin typeface="El Messiri"/>
              </a:rPr>
              <a:t>İlgi tutulan belgenin ek olarak iletilmesi durumunda, belgenin varsa fiziksel ekleri ayrıca belirtilmelidir.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8" name="Tablo 7"/>
          <p:cNvGraphicFramePr>
            <a:graphicFrameLocks noGrp="1"/>
          </p:cNvGraphicFramePr>
          <p:nvPr>
            <p:extLst>
              <p:ext uri="{D42A27DB-BD31-4B8C-83A1-F6EECF244321}">
                <p14:modId xmlns:p14="http://schemas.microsoft.com/office/powerpoint/2010/main" val="4026984123"/>
              </p:ext>
            </p:extLst>
          </p:nvPr>
        </p:nvGraphicFramePr>
        <p:xfrm>
          <a:off x="1435693" y="2505734"/>
          <a:ext cx="8699619" cy="2700130"/>
        </p:xfrm>
        <a:graphic>
          <a:graphicData uri="http://schemas.openxmlformats.org/drawingml/2006/table">
            <a:tbl>
              <a:tblPr firstRow="1" bandRow="1">
                <a:tableStyleId>{5C22544A-7EE6-4342-B048-85BDC9FD1C3A}</a:tableStyleId>
              </a:tblPr>
              <a:tblGrid>
                <a:gridCol w="8699619">
                  <a:extLst>
                    <a:ext uri="{9D8B030D-6E8A-4147-A177-3AD203B41FA5}">
                      <a16:colId xmlns:a16="http://schemas.microsoft.com/office/drawing/2014/main" val="20000"/>
                    </a:ext>
                  </a:extLst>
                </a:gridCol>
              </a:tblGrid>
              <a:tr h="755705">
                <a:tc>
                  <a:txBody>
                    <a:bodyPr/>
                    <a:lstStyle/>
                    <a:p>
                      <a:pPr algn="ctr"/>
                      <a:r>
                        <a:rPr lang="tr-TR" dirty="0"/>
                        <a:t>EK YAZIMI</a:t>
                      </a:r>
                    </a:p>
                  </a:txBody>
                  <a:tcPr/>
                </a:tc>
                <a:extLst>
                  <a:ext uri="{0D108BD9-81ED-4DB2-BD59-A6C34878D82A}">
                    <a16:rowId xmlns:a16="http://schemas.microsoft.com/office/drawing/2014/main" val="10000"/>
                  </a:ext>
                </a:extLst>
              </a:tr>
              <a:tr h="1178700">
                <a:tc>
                  <a:txBody>
                    <a:bodyPr/>
                    <a:lstStyle/>
                    <a:p>
                      <a:r>
                        <a:rPr lang="tr-TR" dirty="0"/>
                        <a:t>Ek:</a:t>
                      </a:r>
                    </a:p>
                    <a:p>
                      <a:r>
                        <a:rPr lang="tr-TR" dirty="0"/>
                        <a:t>1- İlgi (a) Yazı ve Ekleri (1 Sayfa- 3 Adet CD)</a:t>
                      </a:r>
                    </a:p>
                    <a:p>
                      <a:r>
                        <a:rPr lang="tr-TR" dirty="0"/>
                        <a:t>2- İlgi (b) Yazı ve Ekleri (14 Sayfa)</a:t>
                      </a:r>
                    </a:p>
                    <a:p>
                      <a:r>
                        <a:rPr lang="tr-TR" dirty="0"/>
                        <a:t>3- İlgi (c) Yazı (4 Sayfa)</a:t>
                      </a:r>
                    </a:p>
                  </a:txBody>
                  <a:tcPr/>
                </a:tc>
                <a:extLst>
                  <a:ext uri="{0D108BD9-81ED-4DB2-BD59-A6C34878D82A}">
                    <a16:rowId xmlns:a16="http://schemas.microsoft.com/office/drawing/2014/main" val="10001"/>
                  </a:ext>
                </a:extLst>
              </a:tr>
              <a:tr h="755705">
                <a:tc>
                  <a:txBody>
                    <a:bodyPr/>
                    <a:lstStyle/>
                    <a:p>
                      <a:r>
                        <a:rPr lang="fi-FI" dirty="0"/>
                        <a:t>Ek: İlgi Yazı (5 Sayfa)</a:t>
                      </a:r>
                      <a:endParaRPr lang="tr-TR"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822029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15. EK</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Belgeye ek olarak eklenecek elektronik dosyalar, Kamu Bilgi Sistemlerinde Birlikte Çalışabilirlik Esaslarına veya uluslararası standartlara uygun formatta olmalıdır.</a:t>
            </a:r>
          </a:p>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Gönderilecek elektronik belge eklerinin muhatap idare tarafından açılabilmesi ve görüntülenebilmesi amacıyla bu formatların kullanılması gerekmektedir. </a:t>
            </a:r>
          </a:p>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Belli uygulamalar için özel geliştirilmiş, uluslararası standartlara uygun olmayan formatlar kullanılmamalıdır. Ek olarak eklenecek belgeler mümkün oldukça EBYS’de görüntülenebilecek formatlarda (</a:t>
            </a:r>
            <a:r>
              <a:rPr lang="tr-TR" sz="2000" dirty="0" err="1">
                <a:solidFill>
                  <a:srgbClr val="000000"/>
                </a:solidFill>
                <a:latin typeface="El Messiri"/>
              </a:rPr>
              <a:t>pdf</a:t>
            </a:r>
            <a:r>
              <a:rPr lang="tr-TR" sz="2000" dirty="0">
                <a:solidFill>
                  <a:srgbClr val="000000"/>
                </a:solidFill>
                <a:latin typeface="El Messiri"/>
              </a:rPr>
              <a:t> vb.) olmalıdır.</a:t>
            </a:r>
          </a:p>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Belge ekinin gizlilik derecesi varsa üst yazının gizlilik derecesi ekin gizlilik derecesinden daha aşağı</a:t>
            </a:r>
          </a:p>
          <a:p>
            <a:pPr marL="0" indent="0" algn="just">
              <a:buNone/>
            </a:pPr>
            <a:r>
              <a:rPr lang="tr-TR" sz="2000" dirty="0">
                <a:solidFill>
                  <a:srgbClr val="000000"/>
                </a:solidFill>
                <a:latin typeface="El Messiri"/>
              </a:rPr>
              <a:t>olmamalıdır. Örneğin, ek olarak gizli bir belge eklendiğinde belgenin gizlilik derecesi “Gizli” olacak</a:t>
            </a:r>
          </a:p>
          <a:p>
            <a:pPr marL="0" indent="0" algn="just">
              <a:buNone/>
            </a:pPr>
            <a:r>
              <a:rPr lang="tr-TR" sz="2000" dirty="0">
                <a:solidFill>
                  <a:srgbClr val="000000"/>
                </a:solidFill>
                <a:latin typeface="El Messiri"/>
              </a:rPr>
              <a:t>şekilde düzenlenmelidir.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1278728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16. DAĞITIM</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r>
              <a:rPr lang="tr-TR" sz="2000" dirty="0">
                <a:solidFill>
                  <a:srgbClr val="000000"/>
                </a:solidFill>
                <a:latin typeface="El Messiri"/>
              </a:rPr>
              <a:t>Aynı içerikli belgenin birden fazla muhataba gönderilmesi durumunda her bir muhatap için ayrı belge oluşturmak yerine “DAĞITIM YERLERİNE” hitaplı tek belge hazırlanmalıdır. Dağıtım alanında muhataplar belirtilmelidir. Dağıtım listesinin uzun olması durumunda ayrıca dağıtım listesi oluşturulabilmektedir. Dağıtımlı belgelerin tek belge olarak düzenlenmesi ile hazırlanma ve imzalanma süreçlerinde </a:t>
            </a:r>
            <a:r>
              <a:rPr lang="tr-TR" sz="2000" dirty="0">
                <a:latin typeface="El Messiri"/>
              </a:rPr>
              <a:t>zamandan ve maliyetten tasarruf </a:t>
            </a:r>
            <a:r>
              <a:rPr lang="tr-TR" sz="2000" dirty="0">
                <a:solidFill>
                  <a:srgbClr val="000000"/>
                </a:solidFill>
                <a:latin typeface="El Messiri"/>
              </a:rPr>
              <a:t>sağlanmış olacaktır. “DAĞITIM YERLERİNE” hitaplı belgelerin görüntüsünde hitap değiştirilerek kurum isimlerinin yazılmaması gerekmektedir. </a:t>
            </a:r>
          </a:p>
          <a:p>
            <a:pPr marL="0" indent="0" algn="just">
              <a:buNone/>
            </a:pPr>
            <a:r>
              <a:rPr lang="tr-TR" sz="2000" dirty="0">
                <a:solidFill>
                  <a:srgbClr val="000000"/>
                </a:solidFill>
                <a:latin typeface="El Messiri"/>
              </a:rPr>
              <a:t>Muhatap alanı değişime uğramadığı için belge özniteliklerini korumuş olacaktır. Belgeyi, idareleri sınıflandırarak (bakanlıklar, valilikler, üniversiteler, kamu kurum ve kuruluşları ve benzeri) göndermek gerektiğinde “Dağıtım:” alanına daha önceden tanımlanan </a:t>
            </a:r>
            <a:r>
              <a:rPr lang="tr-TR" sz="2000" dirty="0">
                <a:latin typeface="El Messiri"/>
              </a:rPr>
              <a:t>dağıtım planı</a:t>
            </a:r>
            <a:r>
              <a:rPr lang="tr-TR" sz="2000" dirty="0">
                <a:solidFill>
                  <a:srgbClr val="B80000"/>
                </a:solidFill>
                <a:latin typeface="El Messiri"/>
              </a:rPr>
              <a:t> </a:t>
            </a:r>
            <a:r>
              <a:rPr lang="tr-TR" sz="2000" dirty="0">
                <a:solidFill>
                  <a:srgbClr val="000000"/>
                </a:solidFill>
                <a:latin typeface="El Messiri"/>
              </a:rPr>
              <a:t>yazılmalıdır. Oluşturulan dağıtım planı, EBYS’ </a:t>
            </a:r>
            <a:r>
              <a:rPr lang="tr-TR" sz="2000" dirty="0" err="1">
                <a:solidFill>
                  <a:srgbClr val="000000"/>
                </a:solidFill>
                <a:latin typeface="El Messiri"/>
              </a:rPr>
              <a:t>lerde</a:t>
            </a:r>
            <a:r>
              <a:rPr lang="tr-TR" sz="2000" dirty="0">
                <a:solidFill>
                  <a:srgbClr val="000000"/>
                </a:solidFill>
                <a:latin typeface="El Messiri"/>
              </a:rPr>
              <a:t> tanımlanıp kullanıma açılabilmektedir. Dağıtım planlarının kullanımıyla birlikte muhatap idarelerin tek tek belirtilmesi sebebiyle üst yazının dağıtım listesinden dolayı uzamasının, muhataplar arasında bazı idarelerin unutulmasının ve harcanacak zaman kaybının önüne geçilmiş olacaktır. Dağıtım listesinin uzun olması durumunda “Dağıtım:” ibaresinin alt satırına “Dağıtım Listesi” yazılmalıdır. Muhatap idareler, “DAĞITIM LİSTESİ” başlığı altında belgenin devamında farklı bir sayfada veya belge ekinde belirtilmelidir.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5733859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16. DAĞITIM</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4" name="Tablo 3"/>
          <p:cNvGraphicFramePr>
            <a:graphicFrameLocks noGrp="1"/>
          </p:cNvGraphicFramePr>
          <p:nvPr>
            <p:extLst>
              <p:ext uri="{D42A27DB-BD31-4B8C-83A1-F6EECF244321}">
                <p14:modId xmlns:p14="http://schemas.microsoft.com/office/powerpoint/2010/main" val="1883247985"/>
              </p:ext>
            </p:extLst>
          </p:nvPr>
        </p:nvGraphicFramePr>
        <p:xfrm>
          <a:off x="0" y="1588253"/>
          <a:ext cx="5811140" cy="5205655"/>
        </p:xfrm>
        <a:graphic>
          <a:graphicData uri="http://schemas.openxmlformats.org/drawingml/2006/table">
            <a:tbl>
              <a:tblPr firstRow="1" bandRow="1">
                <a:tableStyleId>{5C22544A-7EE6-4342-B048-85BDC9FD1C3A}</a:tableStyleId>
              </a:tblPr>
              <a:tblGrid>
                <a:gridCol w="5811140">
                  <a:extLst>
                    <a:ext uri="{9D8B030D-6E8A-4147-A177-3AD203B41FA5}">
                      <a16:colId xmlns:a16="http://schemas.microsoft.com/office/drawing/2014/main" val="20000"/>
                    </a:ext>
                  </a:extLst>
                </a:gridCol>
              </a:tblGrid>
              <a:tr h="1201298">
                <a:tc>
                  <a:txBody>
                    <a:bodyPr/>
                    <a:lstStyle/>
                    <a:p>
                      <a:r>
                        <a:rPr lang="tr-TR" dirty="0"/>
                        <a:t>Dağıtım Planı Kullanımı</a:t>
                      </a:r>
                    </a:p>
                  </a:txBody>
                  <a:tcPr/>
                </a:tc>
                <a:extLst>
                  <a:ext uri="{0D108BD9-81ED-4DB2-BD59-A6C34878D82A}">
                    <a16:rowId xmlns:a16="http://schemas.microsoft.com/office/drawing/2014/main" val="10000"/>
                  </a:ext>
                </a:extLst>
              </a:tr>
              <a:tr h="1556104">
                <a:tc>
                  <a:txBody>
                    <a:bodyPr/>
                    <a:lstStyle/>
                    <a:p>
                      <a:pPr marL="0" algn="l" defTabSz="914400" rtl="0" eaLnBrk="1" latinLnBrk="0" hangingPunct="1"/>
                      <a:r>
                        <a:rPr lang="tr-TR" sz="1800" kern="1200" dirty="0">
                          <a:solidFill>
                            <a:schemeClr val="dk1"/>
                          </a:solidFill>
                          <a:latin typeface="+mn-lt"/>
                          <a:ea typeface="+mn-ea"/>
                          <a:cs typeface="+mn-cs"/>
                        </a:rPr>
                        <a:t>Dağıtım: </a:t>
                      </a:r>
                    </a:p>
                    <a:p>
                      <a:pPr marL="0" algn="l" defTabSz="914400" rtl="0" eaLnBrk="1" latinLnBrk="0" hangingPunct="1"/>
                      <a:r>
                        <a:rPr lang="tr-TR" sz="1800" kern="1200" dirty="0">
                          <a:solidFill>
                            <a:schemeClr val="dk1"/>
                          </a:solidFill>
                          <a:latin typeface="+mn-lt"/>
                          <a:ea typeface="+mn-ea"/>
                          <a:cs typeface="+mn-cs"/>
                        </a:rPr>
                        <a:t>Tüm Kamu Kurum ve Kuruluşlarına</a:t>
                      </a:r>
                    </a:p>
                  </a:txBody>
                  <a:tcPr/>
                </a:tc>
                <a:extLst>
                  <a:ext uri="{0D108BD9-81ED-4DB2-BD59-A6C34878D82A}">
                    <a16:rowId xmlns:a16="http://schemas.microsoft.com/office/drawing/2014/main" val="10001"/>
                  </a:ext>
                </a:extLst>
              </a:tr>
              <a:tr h="1141527">
                <a:tc>
                  <a:txBody>
                    <a:bodyPr/>
                    <a:lstStyle/>
                    <a:p>
                      <a:pPr marL="0" algn="l" defTabSz="914400" rtl="0" eaLnBrk="1" latinLnBrk="0" hangingPunct="1"/>
                      <a:r>
                        <a:rPr lang="tr-TR" sz="1800" kern="1200" dirty="0">
                          <a:solidFill>
                            <a:schemeClr val="dk1"/>
                          </a:solidFill>
                          <a:latin typeface="+mn-lt"/>
                          <a:ea typeface="+mn-ea"/>
                          <a:cs typeface="+mn-cs"/>
                        </a:rPr>
                        <a:t>Dağıtım: </a:t>
                      </a:r>
                    </a:p>
                    <a:p>
                      <a:pPr marL="0" algn="l" defTabSz="914400" rtl="0" eaLnBrk="1" latinLnBrk="0" hangingPunct="1"/>
                      <a:r>
                        <a:rPr lang="tr-TR" sz="1800" kern="1200" dirty="0">
                          <a:solidFill>
                            <a:schemeClr val="dk1"/>
                          </a:solidFill>
                          <a:latin typeface="+mn-lt"/>
                          <a:ea typeface="+mn-ea"/>
                          <a:cs typeface="+mn-cs"/>
                        </a:rPr>
                        <a:t>Tüm Bakanlıklara</a:t>
                      </a:r>
                    </a:p>
                  </a:txBody>
                  <a:tcPr/>
                </a:tc>
                <a:extLst>
                  <a:ext uri="{0D108BD9-81ED-4DB2-BD59-A6C34878D82A}">
                    <a16:rowId xmlns:a16="http://schemas.microsoft.com/office/drawing/2014/main" val="10002"/>
                  </a:ext>
                </a:extLst>
              </a:tr>
              <a:tr h="1306726">
                <a:tc>
                  <a:txBody>
                    <a:bodyPr/>
                    <a:lstStyle/>
                    <a:p>
                      <a:r>
                        <a:rPr lang="tr-TR" dirty="0"/>
                        <a:t>Dağıtım: </a:t>
                      </a:r>
                    </a:p>
                    <a:p>
                      <a:r>
                        <a:rPr lang="tr-TR" dirty="0"/>
                        <a:t>Tüm Büyükşehir Belediye Başkanlıklarına</a:t>
                      </a:r>
                    </a:p>
                  </a:txBody>
                  <a:tcPr/>
                </a:tc>
                <a:extLst>
                  <a:ext uri="{0D108BD9-81ED-4DB2-BD59-A6C34878D82A}">
                    <a16:rowId xmlns:a16="http://schemas.microsoft.com/office/drawing/2014/main" val="10003"/>
                  </a:ext>
                </a:extLst>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3850434373"/>
              </p:ext>
            </p:extLst>
          </p:nvPr>
        </p:nvGraphicFramePr>
        <p:xfrm>
          <a:off x="5896586" y="1588253"/>
          <a:ext cx="6295407" cy="5205654"/>
        </p:xfrm>
        <a:graphic>
          <a:graphicData uri="http://schemas.openxmlformats.org/drawingml/2006/table">
            <a:tbl>
              <a:tblPr firstRow="1" bandRow="1">
                <a:tableStyleId>{5C22544A-7EE6-4342-B048-85BDC9FD1C3A}</a:tableStyleId>
              </a:tblPr>
              <a:tblGrid>
                <a:gridCol w="6295407">
                  <a:extLst>
                    <a:ext uri="{9D8B030D-6E8A-4147-A177-3AD203B41FA5}">
                      <a16:colId xmlns:a16="http://schemas.microsoft.com/office/drawing/2014/main" val="20000"/>
                    </a:ext>
                  </a:extLst>
                </a:gridCol>
              </a:tblGrid>
              <a:tr h="1154304">
                <a:tc>
                  <a:txBody>
                    <a:bodyPr/>
                    <a:lstStyle/>
                    <a:p>
                      <a:r>
                        <a:rPr lang="tr-TR" dirty="0"/>
                        <a:t>Açıklama</a:t>
                      </a:r>
                    </a:p>
                  </a:txBody>
                  <a:tcPr/>
                </a:tc>
                <a:extLst>
                  <a:ext uri="{0D108BD9-81ED-4DB2-BD59-A6C34878D82A}">
                    <a16:rowId xmlns:a16="http://schemas.microsoft.com/office/drawing/2014/main" val="10000"/>
                  </a:ext>
                </a:extLst>
              </a:tr>
              <a:tr h="1534473">
                <a:tc>
                  <a:txBody>
                    <a:bodyPr/>
                    <a:lstStyle/>
                    <a:p>
                      <a:pPr algn="just"/>
                      <a:r>
                        <a:rPr lang="tr-TR" sz="1400" dirty="0"/>
                        <a:t>Belgenin tüm kamu kurum ve kuruluşlarına iletilmesi gerektiği durumlarda üst  idareler seçilerek dağıtım listesi altına “Tüm kurum ve kuruluşlar, bağlı/ilgili/ ilişkili  kurum ve kuruluşlarına bildirmekle yükümlüdür.” ifadesi eklenebilir.</a:t>
                      </a:r>
                    </a:p>
                  </a:txBody>
                  <a:tcPr/>
                </a:tc>
                <a:extLst>
                  <a:ext uri="{0D108BD9-81ED-4DB2-BD59-A6C34878D82A}">
                    <a16:rowId xmlns:a16="http://schemas.microsoft.com/office/drawing/2014/main" val="10001"/>
                  </a:ext>
                </a:extLst>
              </a:tr>
              <a:tr h="1125449">
                <a:tc>
                  <a:txBody>
                    <a:bodyPr/>
                    <a:lstStyle/>
                    <a:p>
                      <a:pPr algn="just"/>
                      <a:r>
                        <a:rPr lang="tr-TR" sz="1400" kern="1200" dirty="0">
                          <a:solidFill>
                            <a:schemeClr val="dk1"/>
                          </a:solidFill>
                          <a:latin typeface="+mn-lt"/>
                          <a:ea typeface="+mn-ea"/>
                          <a:cs typeface="+mn-cs"/>
                        </a:rPr>
                        <a:t>Belgenin tüm bakanlıklara iletilmesi gerektiği durumlarda dağıtım bilgisine “Tüm Bakanlıklara ”yazılabilir. Ayrıca Bakanlık isimleri dağıtım listesinde yer almalıdır.</a:t>
                      </a:r>
                    </a:p>
                  </a:txBody>
                  <a:tcPr/>
                </a:tc>
                <a:extLst>
                  <a:ext uri="{0D108BD9-81ED-4DB2-BD59-A6C34878D82A}">
                    <a16:rowId xmlns:a16="http://schemas.microsoft.com/office/drawing/2014/main" val="10002"/>
                  </a:ext>
                </a:extLst>
              </a:tr>
              <a:tr h="1391428">
                <a:tc>
                  <a:txBody>
                    <a:bodyPr/>
                    <a:lstStyle/>
                    <a:p>
                      <a:pPr algn="just"/>
                      <a:r>
                        <a:rPr lang="tr-TR" sz="1400" kern="1200" dirty="0">
                          <a:solidFill>
                            <a:schemeClr val="dk1"/>
                          </a:solidFill>
                          <a:latin typeface="+mn-lt"/>
                          <a:ea typeface="+mn-ea"/>
                          <a:cs typeface="+mn-cs"/>
                        </a:rPr>
                        <a:t>Belgenin tüm büyükşehir belediye başkanlıklarına gönderilmesi gerektiği durumlarda dağıtım bilgisine “Tüm Büyükşehir Belediye Başkanlıklarına” yazılmalı ve belgenin gönderileceği büyükşehir belediye başkanlıklarının isimleri dağıtım listesinde belirtilmelidir.</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605496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16. DAĞITIM</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260568"/>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r>
              <a:rPr lang="tr-TR" sz="1600" b="1" dirty="0">
                <a:latin typeface="El Messiri"/>
              </a:rPr>
              <a:t>16.1. Dağıtım Listesi Sıralaması</a:t>
            </a:r>
          </a:p>
          <a:p>
            <a:pPr marL="0" indent="0" algn="just">
              <a:buNone/>
            </a:pPr>
            <a:r>
              <a:rPr lang="tr-TR" sz="1600" dirty="0">
                <a:solidFill>
                  <a:srgbClr val="000000"/>
                </a:solidFill>
                <a:latin typeface="El Messiri"/>
              </a:rPr>
              <a:t>Dağıtımlı belgelerde “Dağıtım Listesi” oluşturulurken gönderilmek istenilen muhatapların sıralaması aşağıdaki liste dikkate alınarak belirlenmelidir: </a:t>
            </a:r>
            <a:endParaRPr lang="tr-TR" sz="1600" b="1" dirty="0">
              <a:latin typeface="El Messiri"/>
            </a:endParaRPr>
          </a:p>
          <a:p>
            <a:pPr marL="0" indent="0" algn="just">
              <a:buNone/>
            </a:pPr>
            <a:r>
              <a:rPr lang="tr-TR" sz="1800" dirty="0"/>
              <a:t>Cumhurbaşkanlığı </a:t>
            </a:r>
          </a:p>
          <a:p>
            <a:pPr marL="0" indent="0" algn="just">
              <a:buNone/>
            </a:pPr>
            <a:r>
              <a:rPr lang="tr-TR" sz="1800" dirty="0"/>
              <a:t>Türkiye Büyük Millet Meclisi Başkanlığı</a:t>
            </a:r>
          </a:p>
          <a:p>
            <a:pPr marL="0" indent="0" algn="just">
              <a:buNone/>
            </a:pPr>
            <a:r>
              <a:rPr lang="tr-TR" sz="1800" dirty="0"/>
              <a:t>Anayasa Mahkemesi Başkanlığı</a:t>
            </a:r>
          </a:p>
          <a:p>
            <a:pPr marL="0" indent="0" algn="just">
              <a:buNone/>
            </a:pPr>
            <a:r>
              <a:rPr lang="tr-TR" sz="1800" dirty="0"/>
              <a:t>Yargıtay Başkanlığı</a:t>
            </a:r>
          </a:p>
          <a:p>
            <a:pPr marL="0" indent="0" algn="just">
              <a:buNone/>
            </a:pPr>
            <a:r>
              <a:rPr lang="tr-TR" sz="1800" dirty="0"/>
              <a:t>Danıştay Başkanlığı</a:t>
            </a:r>
          </a:p>
          <a:p>
            <a:pPr marL="0" indent="0" algn="just">
              <a:buNone/>
            </a:pPr>
            <a:r>
              <a:rPr lang="tr-TR" sz="1800" dirty="0"/>
              <a:t>Sayıştay Başkanlığı </a:t>
            </a:r>
            <a:endParaRPr lang="tr-TR" sz="1800" b="1" dirty="0">
              <a:latin typeface="El Messiri"/>
            </a:endParaRPr>
          </a:p>
          <a:p>
            <a:pPr marL="0" indent="0" algn="just">
              <a:buNone/>
            </a:pPr>
            <a:r>
              <a:rPr lang="tr-TR" sz="1800" dirty="0"/>
              <a:t>Uyuşmazlık Mahkemesi Başkanlığı</a:t>
            </a:r>
          </a:p>
          <a:p>
            <a:pPr marL="0" indent="0" algn="just">
              <a:buNone/>
            </a:pPr>
            <a:r>
              <a:rPr lang="tr-TR" sz="1800" dirty="0"/>
              <a:t>Bakanlıklar</a:t>
            </a:r>
          </a:p>
          <a:p>
            <a:pPr marL="0" indent="0" algn="just">
              <a:buNone/>
            </a:pPr>
            <a:r>
              <a:rPr lang="tr-TR" sz="1800" dirty="0"/>
              <a:t>Yüksek Seçim Kurulu Başkanlığı</a:t>
            </a:r>
          </a:p>
          <a:p>
            <a:pPr marL="0" indent="0" algn="just">
              <a:buNone/>
            </a:pPr>
            <a:r>
              <a:rPr lang="tr-TR" sz="1800" dirty="0"/>
              <a:t>Hâkimler ve Savcılar Kurulu Başkanlığı</a:t>
            </a: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9694543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16. DAĞITIM</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1600" b="1" dirty="0">
              <a:latin typeface="El Messiri"/>
            </a:endParaRPr>
          </a:p>
          <a:p>
            <a:pPr marL="0" indent="0" algn="just">
              <a:buNone/>
            </a:pPr>
            <a:r>
              <a:rPr lang="tr-TR" sz="1800" b="1" dirty="0">
                <a:latin typeface="El Messiri"/>
              </a:rPr>
              <a:t>16.1. Dağıtım Listesi Sıralaması</a:t>
            </a:r>
          </a:p>
          <a:p>
            <a:pPr marL="0" indent="0" algn="just">
              <a:buNone/>
            </a:pPr>
            <a:r>
              <a:rPr lang="tr-TR" sz="1800" dirty="0">
                <a:solidFill>
                  <a:srgbClr val="000000"/>
                </a:solidFill>
                <a:latin typeface="El Messiri"/>
              </a:rPr>
              <a:t>Dağıtımlı belgelerde “Dağıtım Listesi” oluşturulurken gönderilmek istenilen muhatapların sıralaması aşağıdaki liste dikkate alınarak belirlenmelidir: </a:t>
            </a:r>
          </a:p>
          <a:p>
            <a:pPr marL="0" indent="0" algn="just">
              <a:buNone/>
            </a:pPr>
            <a:r>
              <a:rPr lang="tr-TR" sz="1600" dirty="0"/>
              <a:t>Cumhurbaşkanlığına Bağlı Kurum, Kuruluş ve Ofisler</a:t>
            </a:r>
          </a:p>
          <a:p>
            <a:pPr marL="0" indent="0" algn="just">
              <a:buNone/>
            </a:pPr>
            <a:r>
              <a:rPr lang="tr-TR" sz="1600" dirty="0"/>
              <a:t>Bakanlıklara Bağlı, İlgili ve İlişkili Kurum ve Kuruluşlar</a:t>
            </a:r>
          </a:p>
          <a:p>
            <a:pPr marL="0" indent="0" algn="just">
              <a:buNone/>
            </a:pPr>
            <a:r>
              <a:rPr lang="tr-TR" sz="1600" dirty="0"/>
              <a:t>Valilikler </a:t>
            </a:r>
          </a:p>
          <a:p>
            <a:pPr marL="0" indent="0" algn="just">
              <a:buNone/>
            </a:pPr>
            <a:r>
              <a:rPr lang="tr-TR" sz="1600" dirty="0"/>
              <a:t>Büyükşehir/İl Belediyeleri </a:t>
            </a:r>
          </a:p>
          <a:p>
            <a:pPr marL="0" indent="0" algn="just">
              <a:buNone/>
            </a:pPr>
            <a:r>
              <a:rPr lang="tr-TR" sz="1600" dirty="0"/>
              <a:t>Üniversiteler </a:t>
            </a:r>
          </a:p>
          <a:p>
            <a:pPr marL="0" indent="0" algn="just">
              <a:buNone/>
            </a:pPr>
            <a:r>
              <a:rPr lang="tr-TR" sz="1600" dirty="0"/>
              <a:t>Kaymakamlıklar </a:t>
            </a:r>
          </a:p>
          <a:p>
            <a:pPr marL="0" indent="0" algn="just">
              <a:buNone/>
            </a:pPr>
            <a:r>
              <a:rPr lang="tr-TR" sz="1600" dirty="0"/>
              <a:t>İlçe Belediyeleri </a:t>
            </a:r>
          </a:p>
          <a:p>
            <a:pPr marL="0" indent="0" algn="just">
              <a:buNone/>
            </a:pPr>
            <a:r>
              <a:rPr lang="tr-TR" sz="1600" dirty="0"/>
              <a:t>Kamu Kurumu Niteliğindeki Meslek Kuruluşları </a:t>
            </a:r>
          </a:p>
          <a:p>
            <a:pPr marL="0" indent="0" algn="just">
              <a:buNone/>
            </a:pPr>
            <a:r>
              <a:rPr lang="tr-TR" sz="1600" dirty="0"/>
              <a:t>Kamu Kurumu Dışındaki Tüzel Kişiler </a:t>
            </a:r>
          </a:p>
          <a:p>
            <a:pPr marL="0" indent="0" algn="just">
              <a:buNone/>
            </a:pPr>
            <a:r>
              <a:rPr lang="tr-TR" sz="1600" dirty="0"/>
              <a:t>Gerçek Kişiler </a:t>
            </a:r>
            <a:endParaRPr lang="tr-TR" sz="1600" b="1" dirty="0">
              <a:latin typeface="El Messiri"/>
            </a:endParaRPr>
          </a:p>
          <a:p>
            <a:pPr marL="0" indent="0" algn="just">
              <a:buNone/>
            </a:pPr>
            <a:r>
              <a:rPr lang="tr-TR" sz="2000" dirty="0">
                <a:solidFill>
                  <a:srgbClr val="B80000"/>
                </a:solidFill>
                <a:latin typeface="El Messiri"/>
              </a:rPr>
              <a:t>Dağıtım listesi hazırlanırken yukarıda belirtilen sıralama içinde yer alan aynı düzeydeki idareler kendi içinde alfabetik olarak sıralanmalıdır. </a:t>
            </a: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9274444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16. DAĞITIM</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r>
              <a:rPr lang="tr-TR" sz="1800" b="1" dirty="0">
                <a:latin typeface="El Messiri"/>
              </a:rPr>
              <a:t>16.1. Dağıtım Listesi Sıralaması</a:t>
            </a: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10" y="2178579"/>
            <a:ext cx="7879232" cy="4084891"/>
          </a:xfrm>
          <a:prstGeom prst="rect">
            <a:avLst/>
          </a:prstGeom>
        </p:spPr>
      </p:pic>
      <p:sp>
        <p:nvSpPr>
          <p:cNvPr id="5" name="Yuvarlatılmış Dikdörtgen 4"/>
          <p:cNvSpPr/>
          <p:nvPr/>
        </p:nvSpPr>
        <p:spPr>
          <a:xfrm>
            <a:off x="7879222" y="3503776"/>
            <a:ext cx="3700328" cy="25722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1400" dirty="0"/>
              <a:t>Dağıtım listesi ek yapılmak istenildiğinde üst yazı üzerinde “Ek:” başlığı altında yer almalıdır. Dağıtım listesi, üst yazının devamında ayrı bir sayfada gösterildiğinde ise “Dağıtım: ”başlığının altında “Dağıtım Listesi” şeklinde gösterilmelidir.</a:t>
            </a:r>
          </a:p>
        </p:txBody>
      </p:sp>
    </p:spTree>
    <p:extLst>
      <p:ext uri="{BB962C8B-B14F-4D97-AF65-F5344CB8AC3E}">
        <p14:creationId xmlns:p14="http://schemas.microsoft.com/office/powerpoint/2010/main" val="2358199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17. OLUR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r>
              <a:rPr lang="tr-TR" sz="2000" dirty="0"/>
              <a:t>Hitap, oluru veren makama göre belirlenerek “……… MAKAMINA” şeklinde düzenlenmelidir. Elektronik ortamda hazırlanan olur belgelerinde tarih, oluru alınan makamın imza işlemine ait tarih bilgisi olarak tutulmalıdır. Teklif eden yönetici ile varsa ara kademe yöneticilere ait imza tarih bilgisi üst veriden takip edilmelidir. Zorunlu hâllerde veya olağanüstü durumlarda hazırlanan belgelerde ara kademe yönetici ve oluru alınan makam tarafından imza alanında tarih bilgisi de yazılmalıdır. </a:t>
            </a:r>
          </a:p>
          <a:p>
            <a:pPr marL="0" indent="0" algn="just">
              <a:buNone/>
            </a:pPr>
            <a:r>
              <a:rPr lang="tr-TR" sz="2000" dirty="0"/>
              <a:t>Belge tarihi olarak belgenin kayıt numarası aldığı tarih esas alınmalıdır. e-Yazışma Teknik Rehberi gereğince imzalandıktan sonra belge üzerinde herhangi bir değişiklik yapılması durumunda belgedeki güvenli elektronik imzaların geçerliliği ortadan kalkmaktadır. Olur yazılarında belge asgari iki imzacı tarafından imzalandığı için ilk imzacı belgeyi imzaladıktan sonra belge üzerinde herhangi bir değişiklik yapılamamaktadır. Dolayısıyla oluru alınan makamın belgeyi imzaladığını belirten tarih bilgisi belge üzerinde gösterilemediğinden belge görüntüsü üzerinde Yönetmelik’in 12’nci maddesinin birinci fıkrasında belirtilen alanda yazılımsal çözümlerle (açılabilir pencere, PDF’ ye damga ekleme, filigran vb.) gösterilmelidir. </a:t>
            </a: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6827890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17. OLUR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r>
              <a:rPr lang="tr-TR" sz="2000" dirty="0"/>
              <a:t>Oluru teklif eden birim ile olur alınan makam arasında başka yöneticiler varsa bunlar “Uygun görüşle arz ederim.” ifadesiyle olura katılabilmektedir. Bu ifade, teklif eden birim yetkilisinin imza bölümü ile “OLUR” ibaresinin bulunduğu bölüm arasına uygun boşluk bırakılarak yazı alanının solunda yer alacak şekilde yazılmalıdır. Yukarıda belirtilen gerekçeye istinaden elektronik ortamda hazırlanan belgelerde ara kademede yer alan yöneticinin belgeyi imzaladığına dair tarih bilgisi belge üzerinde gösterilemeyeceğinden üst veride yer almaktadır. </a:t>
            </a:r>
          </a:p>
          <a:p>
            <a:pPr marL="0" indent="0" algn="just">
              <a:buNone/>
            </a:pPr>
            <a:r>
              <a:rPr lang="tr-TR" sz="2000" dirty="0"/>
              <a:t>Ancak zorunlu hâllerde veya Olağanüstü durumlarda fiziksel ortamda hazırlanan belgelerde söz konusu imzacıya ait tarih bilgisine belge üzerinde yer verilmelidir. NOT: Olur belgesi, oluru alınacak makama hitaben oluşturulduğu için kurum dışına gönderilmek istendiğinde, bir üst yazıya ek yapılarak muhataba iletilmelidir</a:t>
            </a: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3374555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17. OLUR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r>
              <a:rPr lang="tr-TR" sz="2000" b="1" dirty="0"/>
              <a:t>ELEKTRONİK ORTAMDA OLUR BELGESİ ÖRNEĞİ: </a:t>
            </a: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0" y="2119358"/>
            <a:ext cx="6024785" cy="4486542"/>
          </a:xfrm>
          <a:prstGeom prst="rect">
            <a:avLst/>
          </a:prstGeom>
        </p:spPr>
      </p:pic>
      <p:pic>
        <p:nvPicPr>
          <p:cNvPr id="5" name="Resim 4"/>
          <p:cNvPicPr>
            <a:picLocks noChangeAspect="1"/>
          </p:cNvPicPr>
          <p:nvPr/>
        </p:nvPicPr>
        <p:blipFill>
          <a:blip r:embed="rId4"/>
          <a:stretch>
            <a:fillRect/>
          </a:stretch>
        </p:blipFill>
        <p:spPr>
          <a:xfrm>
            <a:off x="6145140" y="2119358"/>
            <a:ext cx="5926498" cy="4486542"/>
          </a:xfrm>
          <a:prstGeom prst="rect">
            <a:avLst/>
          </a:prstGeom>
        </p:spPr>
      </p:pic>
    </p:spTree>
    <p:extLst>
      <p:ext uri="{BB962C8B-B14F-4D97-AF65-F5344CB8AC3E}">
        <p14:creationId xmlns:p14="http://schemas.microsoft.com/office/powerpoint/2010/main" val="31915109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17. OLUR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r>
              <a:rPr lang="tr-TR" sz="2000" dirty="0">
                <a:solidFill>
                  <a:srgbClr val="000000"/>
                </a:solidFill>
                <a:latin typeface="El Messiri Medium"/>
              </a:rPr>
              <a:t>FİZİKSEL OLUR BELGESİ ÖRNEĞİ:</a:t>
            </a: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6" name="Resim 5"/>
          <p:cNvPicPr>
            <a:picLocks noChangeAspect="1"/>
          </p:cNvPicPr>
          <p:nvPr/>
        </p:nvPicPr>
        <p:blipFill>
          <a:blip r:embed="rId3"/>
          <a:stretch>
            <a:fillRect/>
          </a:stretch>
        </p:blipFill>
        <p:spPr>
          <a:xfrm>
            <a:off x="0" y="2110810"/>
            <a:ext cx="5409487" cy="4747190"/>
          </a:xfrm>
          <a:prstGeom prst="rect">
            <a:avLst/>
          </a:prstGeom>
        </p:spPr>
      </p:pic>
      <p:pic>
        <p:nvPicPr>
          <p:cNvPr id="7" name="Resim 6"/>
          <p:cNvPicPr>
            <a:picLocks noChangeAspect="1"/>
          </p:cNvPicPr>
          <p:nvPr/>
        </p:nvPicPr>
        <p:blipFill>
          <a:blip r:embed="rId4"/>
          <a:stretch>
            <a:fillRect/>
          </a:stretch>
        </p:blipFill>
        <p:spPr>
          <a:xfrm>
            <a:off x="5947773" y="2110810"/>
            <a:ext cx="6254452" cy="4494394"/>
          </a:xfrm>
          <a:prstGeom prst="rect">
            <a:avLst/>
          </a:prstGeom>
        </p:spPr>
      </p:pic>
      <p:sp>
        <p:nvSpPr>
          <p:cNvPr id="10" name="Dikdörtgen 9"/>
          <p:cNvSpPr/>
          <p:nvPr/>
        </p:nvSpPr>
        <p:spPr>
          <a:xfrm>
            <a:off x="459350" y="3713659"/>
            <a:ext cx="4463028" cy="276999"/>
          </a:xfrm>
          <a:prstGeom prst="rect">
            <a:avLst/>
          </a:prstGeom>
        </p:spPr>
        <p:txBody>
          <a:bodyPr wrap="square">
            <a:spAutoFit/>
          </a:bodyPr>
          <a:lstStyle/>
          <a:p>
            <a:r>
              <a:rPr lang="tr-TR" sz="1200" dirty="0">
                <a:solidFill>
                  <a:srgbClr val="B80000"/>
                </a:solidFill>
                <a:latin typeface="El Messiri"/>
              </a:rPr>
              <a:t>Olur belgelerinde hitap, oluru alınan makama göre seçilmelidir.</a:t>
            </a:r>
            <a:endParaRPr lang="tr-TR" sz="1200" dirty="0"/>
          </a:p>
        </p:txBody>
      </p:sp>
      <p:sp>
        <p:nvSpPr>
          <p:cNvPr id="11" name="Dikdörtgen 10"/>
          <p:cNvSpPr/>
          <p:nvPr/>
        </p:nvSpPr>
        <p:spPr>
          <a:xfrm>
            <a:off x="2817264" y="2687506"/>
            <a:ext cx="3079335" cy="553998"/>
          </a:xfrm>
          <a:prstGeom prst="rect">
            <a:avLst/>
          </a:prstGeom>
        </p:spPr>
        <p:txBody>
          <a:bodyPr wrap="square">
            <a:spAutoFit/>
          </a:bodyPr>
          <a:lstStyle/>
          <a:p>
            <a:r>
              <a:rPr lang="tr-TR" sz="1000" dirty="0">
                <a:solidFill>
                  <a:srgbClr val="B90000"/>
                </a:solidFill>
                <a:latin typeface="ElMessiri-Regular"/>
              </a:rPr>
              <a:t>Belgenin tarihi, oluru alınan makamın imzasından sonra belge kayıt numarasının alındığı tarihi ifade etmektedir.</a:t>
            </a:r>
            <a:endParaRPr lang="tr-TR" sz="1000" dirty="0"/>
          </a:p>
        </p:txBody>
      </p:sp>
      <p:sp>
        <p:nvSpPr>
          <p:cNvPr id="12" name="Dikdörtgen 11"/>
          <p:cNvSpPr/>
          <p:nvPr/>
        </p:nvSpPr>
        <p:spPr>
          <a:xfrm>
            <a:off x="1783221" y="5590551"/>
            <a:ext cx="3540809" cy="553998"/>
          </a:xfrm>
          <a:prstGeom prst="rect">
            <a:avLst/>
          </a:prstGeom>
        </p:spPr>
        <p:txBody>
          <a:bodyPr wrap="square">
            <a:spAutoFit/>
          </a:bodyPr>
          <a:lstStyle/>
          <a:p>
            <a:pPr algn="just"/>
            <a:r>
              <a:rPr lang="tr-TR" sz="1000" dirty="0">
                <a:solidFill>
                  <a:srgbClr val="B80000"/>
                </a:solidFill>
                <a:latin typeface="El Messiri"/>
              </a:rPr>
              <a:t>Zorunlu hâllerde veya olağanüstü durumlarda hazırlanan olur belgelerinde ara kademe yöneticilerinin imzalama işlemine dair tarih bilgisi belge üzerinde yer almalıdır.</a:t>
            </a:r>
            <a:endParaRPr lang="tr-TR" sz="1000" dirty="0"/>
          </a:p>
        </p:txBody>
      </p:sp>
      <p:sp>
        <p:nvSpPr>
          <p:cNvPr id="13" name="Dikdörtgen 12"/>
          <p:cNvSpPr/>
          <p:nvPr/>
        </p:nvSpPr>
        <p:spPr>
          <a:xfrm>
            <a:off x="5972978" y="3147553"/>
            <a:ext cx="2740885" cy="553998"/>
          </a:xfrm>
          <a:prstGeom prst="rect">
            <a:avLst/>
          </a:prstGeom>
        </p:spPr>
        <p:txBody>
          <a:bodyPr wrap="square">
            <a:spAutoFit/>
          </a:bodyPr>
          <a:lstStyle/>
          <a:p>
            <a:r>
              <a:rPr lang="tr-TR" sz="1000" dirty="0">
                <a:solidFill>
                  <a:srgbClr val="B80000"/>
                </a:solidFill>
                <a:latin typeface="El Messiri"/>
              </a:rPr>
              <a:t>Olur belgelerinde varsa ek bilgisine oluru alınan makamın bilgilerinden sonra yer verilmelidir. </a:t>
            </a:r>
            <a:endParaRPr lang="tr-TR" sz="1000" dirty="0"/>
          </a:p>
        </p:txBody>
      </p:sp>
      <p:sp>
        <p:nvSpPr>
          <p:cNvPr id="19" name="Dikdörtgen 18"/>
          <p:cNvSpPr/>
          <p:nvPr/>
        </p:nvSpPr>
        <p:spPr>
          <a:xfrm>
            <a:off x="9571813" y="2975972"/>
            <a:ext cx="2640651" cy="553998"/>
          </a:xfrm>
          <a:prstGeom prst="rect">
            <a:avLst/>
          </a:prstGeom>
        </p:spPr>
        <p:txBody>
          <a:bodyPr wrap="square">
            <a:spAutoFit/>
          </a:bodyPr>
          <a:lstStyle/>
          <a:p>
            <a:pPr algn="just"/>
            <a:r>
              <a:rPr lang="tr-TR" sz="1000" dirty="0">
                <a:solidFill>
                  <a:srgbClr val="B90000"/>
                </a:solidFill>
                <a:latin typeface="ElMessiri-Regular"/>
              </a:rPr>
              <a:t>Zorunlu hâllerde veya olağanüstü durumlarda hazırlanan olur belgelerinde tarih bilgisi eklenmelidir.</a:t>
            </a:r>
            <a:endParaRPr lang="tr-TR" sz="1000" dirty="0"/>
          </a:p>
        </p:txBody>
      </p:sp>
    </p:spTree>
    <p:extLst>
      <p:ext uri="{BB962C8B-B14F-4D97-AF65-F5344CB8AC3E}">
        <p14:creationId xmlns:p14="http://schemas.microsoft.com/office/powerpoint/2010/main" val="20319553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18. PARAF</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r>
              <a:rPr lang="tr-TR" sz="2000" dirty="0"/>
              <a:t>Paraf, belgeyi hazırlayan ile belgeyi imzalayacak yetkili makam arasında yer alan sorumluların imzaya da kısa imzalarını ifade etmektedir. Fiziksel ortamda hazırlanan belgelerde tutulan paraf bilgisi ile belgeyi uygun gören hiyerarşik sorumlular belirtilmektedir. Dolayısıyla fiziksel ortamda hazırlanan belgeler, oluşturan idarenin paraf bilgisine erişebilmesi amacıyla paraf (dosya) ve dağıtım nüshası olmak üzere 2 nüsha tutulmaktadır. </a:t>
            </a:r>
          </a:p>
          <a:p>
            <a:pPr marL="0" indent="0" algn="just">
              <a:buNone/>
            </a:pPr>
            <a:r>
              <a:rPr lang="tr-TR" sz="2000" dirty="0"/>
              <a:t>Elektronik ortamda hazırlanan belgelerin paraf bilgilerine üst veriden erişilebilmesi ve üst veri bilgileri ile belgenin bir bütün olması sebebiyle belgenin tek nüsha olarak üretilmesi uygun olacaktır. Ancak paraf bilgileri, belgeyi imzalamaya yetkili makamın karar verme sürecinde belgenin geçmişi hakkında bilgi sahibi olmasını sağladığı için önem arz etmektedir. Bu sebeple EBYS’ </a:t>
            </a:r>
            <a:r>
              <a:rPr lang="tr-TR" sz="2000" dirty="0" err="1"/>
              <a:t>lerin</a:t>
            </a:r>
            <a:r>
              <a:rPr lang="tr-TR" sz="2000" dirty="0"/>
              <a:t> sistem içinde paraf bilgilerine erişimde kullanıcı dostu süreçler geliştirmeleri ve tek nüsha olarak tutacakları belge üzerinde bulunmaması gereken paraf bilgilerini belge görüntüsünde yazılımsal çözümlerle (açılabilir pencere vb. çözümler) göstermeleri uygun olacaktır.</a:t>
            </a: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4169608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18. PARAF</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0741"/>
            <a:ext cx="12191996" cy="5267259"/>
          </a:xfrm>
        </p:spPr>
        <p:txBody>
          <a:bodyPr anchor="ctr">
            <a:noAutofit/>
          </a:bodyPr>
          <a:lstStyle/>
          <a:p>
            <a:pPr marL="0" lvl="0" indent="0" algn="just">
              <a:buNone/>
            </a:pPr>
            <a:endParaRPr lang="tr-TR" sz="2000" dirty="0">
              <a:solidFill>
                <a:prstClr val="black"/>
              </a:solidFill>
            </a:endParaRPr>
          </a:p>
          <a:p>
            <a:pPr marL="0" lvl="0" indent="0" algn="just">
              <a:buNone/>
            </a:pPr>
            <a:r>
              <a:rPr lang="tr-TR" sz="2000" dirty="0">
                <a:solidFill>
                  <a:prstClr val="black"/>
                </a:solidFill>
              </a:rPr>
              <a:t>Elektronik onay ile oluşturulan paraf verilerine ait günlük raporlar, zaman damgasıyla damgalanarak ait olduğu belgenin saklama süresinden az olmayacak şekilde saklanmalıdır. </a:t>
            </a:r>
          </a:p>
          <a:p>
            <a:pPr marL="0" indent="0" algn="just">
              <a:buNone/>
            </a:pPr>
            <a:r>
              <a:rPr lang="tr-TR" sz="2000" dirty="0"/>
              <a:t>Zorunlu hâllerde veya olağanüstü durumlarda fiziksel ortamda hazırlanan belgeler hazırlayan idarede kalacak paraf nüshası ve muhataba iletilecek dağıtım nüshası olmak üzere en az 2 nüsha olarak hazırlanmalı ve paraf bilgilerine paraf nüshası üzerinde yer verilmelidir. </a:t>
            </a:r>
            <a:endParaRPr lang="tr-TR" sz="2000" dirty="0">
              <a:solidFill>
                <a:srgbClr val="000000"/>
              </a:solidFill>
              <a:latin typeface="El Messiri"/>
            </a:endParaRPr>
          </a:p>
          <a:p>
            <a:pPr marL="0" indent="0" algn="just">
              <a:buNone/>
            </a:pPr>
            <a:r>
              <a:rPr lang="tr-TR" sz="1800" b="1" dirty="0"/>
              <a:t>Elektronik Ortamda Paraf Bilgilerine Üst veriden Erişilmesi </a:t>
            </a: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p:cNvGraphicFramePr>
            <a:graphicFrameLocks noGrp="1"/>
          </p:cNvGraphicFramePr>
          <p:nvPr>
            <p:extLst>
              <p:ext uri="{D42A27DB-BD31-4B8C-83A1-F6EECF244321}">
                <p14:modId xmlns:p14="http://schemas.microsoft.com/office/powerpoint/2010/main" val="2184850579"/>
              </p:ext>
            </p:extLst>
          </p:nvPr>
        </p:nvGraphicFramePr>
        <p:xfrm>
          <a:off x="237384" y="4086709"/>
          <a:ext cx="9769740" cy="2560320"/>
        </p:xfrm>
        <a:graphic>
          <a:graphicData uri="http://schemas.openxmlformats.org/drawingml/2006/table">
            <a:tbl>
              <a:tblPr firstRow="1" bandRow="1">
                <a:tableStyleId>{5C22544A-7EE6-4342-B048-85BDC9FD1C3A}</a:tableStyleId>
              </a:tblPr>
              <a:tblGrid>
                <a:gridCol w="1628290">
                  <a:extLst>
                    <a:ext uri="{9D8B030D-6E8A-4147-A177-3AD203B41FA5}">
                      <a16:colId xmlns:a16="http://schemas.microsoft.com/office/drawing/2014/main" val="20000"/>
                    </a:ext>
                  </a:extLst>
                </a:gridCol>
                <a:gridCol w="1628290">
                  <a:extLst>
                    <a:ext uri="{9D8B030D-6E8A-4147-A177-3AD203B41FA5}">
                      <a16:colId xmlns:a16="http://schemas.microsoft.com/office/drawing/2014/main" val="20001"/>
                    </a:ext>
                  </a:extLst>
                </a:gridCol>
                <a:gridCol w="1628290">
                  <a:extLst>
                    <a:ext uri="{9D8B030D-6E8A-4147-A177-3AD203B41FA5}">
                      <a16:colId xmlns:a16="http://schemas.microsoft.com/office/drawing/2014/main" val="20002"/>
                    </a:ext>
                  </a:extLst>
                </a:gridCol>
                <a:gridCol w="1628290">
                  <a:extLst>
                    <a:ext uri="{9D8B030D-6E8A-4147-A177-3AD203B41FA5}">
                      <a16:colId xmlns:a16="http://schemas.microsoft.com/office/drawing/2014/main" val="20003"/>
                    </a:ext>
                  </a:extLst>
                </a:gridCol>
                <a:gridCol w="1628290">
                  <a:extLst>
                    <a:ext uri="{9D8B030D-6E8A-4147-A177-3AD203B41FA5}">
                      <a16:colId xmlns:a16="http://schemas.microsoft.com/office/drawing/2014/main" val="20004"/>
                    </a:ext>
                  </a:extLst>
                </a:gridCol>
                <a:gridCol w="1628290">
                  <a:extLst>
                    <a:ext uri="{9D8B030D-6E8A-4147-A177-3AD203B41FA5}">
                      <a16:colId xmlns:a16="http://schemas.microsoft.com/office/drawing/2014/main" val="20005"/>
                    </a:ext>
                  </a:extLst>
                </a:gridCol>
              </a:tblGrid>
              <a:tr h="625525">
                <a:tc>
                  <a:txBody>
                    <a:bodyPr/>
                    <a:lstStyle/>
                    <a:p>
                      <a:r>
                        <a:rPr lang="tr-TR" dirty="0"/>
                        <a:t>KİŞİ</a:t>
                      </a:r>
                    </a:p>
                  </a:txBody>
                  <a:tcPr/>
                </a:tc>
                <a:tc>
                  <a:txBody>
                    <a:bodyPr/>
                    <a:lstStyle/>
                    <a:p>
                      <a:r>
                        <a:rPr lang="tr-TR" dirty="0"/>
                        <a:t>GÖREV</a:t>
                      </a:r>
                    </a:p>
                  </a:txBody>
                  <a:tcPr/>
                </a:tc>
                <a:tc>
                  <a:txBody>
                    <a:bodyPr/>
                    <a:lstStyle/>
                    <a:p>
                      <a:r>
                        <a:rPr lang="tr-TR" dirty="0"/>
                        <a:t>AMAÇ</a:t>
                      </a:r>
                    </a:p>
                  </a:txBody>
                  <a:tcPr/>
                </a:tc>
                <a:tc>
                  <a:txBody>
                    <a:bodyPr/>
                    <a:lstStyle/>
                    <a:p>
                      <a:r>
                        <a:rPr lang="tr-TR" dirty="0"/>
                        <a:t>YETKİ DEVREDEN</a:t>
                      </a:r>
                    </a:p>
                  </a:txBody>
                  <a:tcPr/>
                </a:tc>
                <a:tc>
                  <a:txBody>
                    <a:bodyPr/>
                    <a:lstStyle/>
                    <a:p>
                      <a:r>
                        <a:rPr lang="tr-TR" dirty="0"/>
                        <a:t>VEKALET VEREN</a:t>
                      </a:r>
                    </a:p>
                  </a:txBody>
                  <a:tcPr/>
                </a:tc>
                <a:tc>
                  <a:txBody>
                    <a:bodyPr/>
                    <a:lstStyle/>
                    <a:p>
                      <a:r>
                        <a:rPr lang="tr-TR" dirty="0"/>
                        <a:t>TARİH</a:t>
                      </a:r>
                    </a:p>
                  </a:txBody>
                  <a:tcPr/>
                </a:tc>
                <a:extLst>
                  <a:ext uri="{0D108BD9-81ED-4DB2-BD59-A6C34878D82A}">
                    <a16:rowId xmlns:a16="http://schemas.microsoft.com/office/drawing/2014/main" val="10000"/>
                  </a:ext>
                </a:extLst>
              </a:tr>
              <a:tr h="625525">
                <a:tc>
                  <a:txBody>
                    <a:bodyPr/>
                    <a:lstStyle/>
                    <a:p>
                      <a:r>
                        <a:rPr lang="tr-TR" dirty="0"/>
                        <a:t>Adı-SOYADI</a:t>
                      </a:r>
                    </a:p>
                  </a:txBody>
                  <a:tcPr/>
                </a:tc>
                <a:tc>
                  <a:txBody>
                    <a:bodyPr/>
                    <a:lstStyle/>
                    <a:p>
                      <a:r>
                        <a:rPr lang="tr-TR" dirty="0"/>
                        <a:t>Uzman</a:t>
                      </a:r>
                    </a:p>
                  </a:txBody>
                  <a:tcPr/>
                </a:tc>
                <a:tc>
                  <a:txBody>
                    <a:bodyPr/>
                    <a:lstStyle/>
                    <a:p>
                      <a:r>
                        <a:rPr lang="tr-TR" dirty="0"/>
                        <a:t>Paraf</a:t>
                      </a:r>
                    </a:p>
                  </a:txBody>
                  <a:tcPr/>
                </a:tc>
                <a:tc>
                  <a:txBody>
                    <a:bodyPr/>
                    <a:lstStyle/>
                    <a:p>
                      <a:endParaRPr lang="tr-TR" dirty="0"/>
                    </a:p>
                  </a:txBody>
                  <a:tcPr/>
                </a:tc>
                <a:tc>
                  <a:txBody>
                    <a:bodyPr/>
                    <a:lstStyle/>
                    <a:p>
                      <a:endParaRPr lang="tr-TR"/>
                    </a:p>
                  </a:txBody>
                  <a:tcPr/>
                </a:tc>
                <a:tc>
                  <a:txBody>
                    <a:bodyPr/>
                    <a:lstStyle/>
                    <a:p>
                      <a:r>
                        <a:rPr lang="tr-TR" dirty="0"/>
                        <a:t>01.10.2019</a:t>
                      </a:r>
                    </a:p>
                    <a:p>
                      <a:r>
                        <a:rPr lang="tr-TR" dirty="0"/>
                        <a:t>09:06:27</a:t>
                      </a:r>
                    </a:p>
                  </a:txBody>
                  <a:tcPr/>
                </a:tc>
                <a:extLst>
                  <a:ext uri="{0D108BD9-81ED-4DB2-BD59-A6C34878D82A}">
                    <a16:rowId xmlns:a16="http://schemas.microsoft.com/office/drawing/2014/main" val="10001"/>
                  </a:ext>
                </a:extLst>
              </a:tr>
              <a:tr h="625525">
                <a:tc>
                  <a:txBody>
                    <a:bodyPr/>
                    <a:lstStyle/>
                    <a:p>
                      <a:r>
                        <a:rPr lang="tr-TR" dirty="0"/>
                        <a:t>Adı-SOYADI</a:t>
                      </a:r>
                    </a:p>
                  </a:txBody>
                  <a:tcPr/>
                </a:tc>
                <a:tc>
                  <a:txBody>
                    <a:bodyPr/>
                    <a:lstStyle/>
                    <a:p>
                      <a:r>
                        <a:rPr lang="tr-TR" dirty="0"/>
                        <a:t>Daire Başkanı</a:t>
                      </a:r>
                    </a:p>
                  </a:txBody>
                  <a:tcPr/>
                </a:tc>
                <a:tc>
                  <a:txBody>
                    <a:bodyPr/>
                    <a:lstStyle/>
                    <a:p>
                      <a:r>
                        <a:rPr lang="tr-TR" dirty="0"/>
                        <a:t>Paraf</a:t>
                      </a:r>
                    </a:p>
                  </a:txBody>
                  <a:tcPr/>
                </a:tc>
                <a:tc>
                  <a:txBody>
                    <a:bodyPr/>
                    <a:lstStyle/>
                    <a:p>
                      <a:endParaRPr lang="tr-TR" dirty="0"/>
                    </a:p>
                  </a:txBody>
                  <a:tcPr/>
                </a:tc>
                <a:tc>
                  <a:txBody>
                    <a:bodyPr/>
                    <a:lstStyle/>
                    <a:p>
                      <a:endParaRPr lang="tr-TR"/>
                    </a:p>
                  </a:txBody>
                  <a:tcPr/>
                </a:tc>
                <a:tc>
                  <a:txBody>
                    <a:bodyPr/>
                    <a:lstStyle/>
                    <a:p>
                      <a:r>
                        <a:rPr lang="tr-TR" dirty="0"/>
                        <a:t>01.10.2019</a:t>
                      </a:r>
                    </a:p>
                    <a:p>
                      <a:r>
                        <a:rPr lang="tr-TR" dirty="0"/>
                        <a:t>10:41:35</a:t>
                      </a:r>
                    </a:p>
                  </a:txBody>
                  <a:tcPr/>
                </a:tc>
                <a:extLst>
                  <a:ext uri="{0D108BD9-81ED-4DB2-BD59-A6C34878D82A}">
                    <a16:rowId xmlns:a16="http://schemas.microsoft.com/office/drawing/2014/main" val="10002"/>
                  </a:ext>
                </a:extLst>
              </a:tr>
              <a:tr h="625525">
                <a:tc>
                  <a:txBody>
                    <a:bodyPr/>
                    <a:lstStyle/>
                    <a:p>
                      <a:r>
                        <a:rPr lang="tr-TR" dirty="0"/>
                        <a:t>Adı-SOYADI</a:t>
                      </a:r>
                    </a:p>
                  </a:txBody>
                  <a:tcPr/>
                </a:tc>
                <a:tc>
                  <a:txBody>
                    <a:bodyPr/>
                    <a:lstStyle/>
                    <a:p>
                      <a:r>
                        <a:rPr lang="tr-TR" dirty="0"/>
                        <a:t>Genel Müdür</a:t>
                      </a:r>
                    </a:p>
                  </a:txBody>
                  <a:tcPr/>
                </a:tc>
                <a:tc>
                  <a:txBody>
                    <a:bodyPr/>
                    <a:lstStyle/>
                    <a:p>
                      <a:r>
                        <a:rPr lang="tr-TR" dirty="0"/>
                        <a:t>İmza</a:t>
                      </a:r>
                    </a:p>
                  </a:txBody>
                  <a:tcPr/>
                </a:tc>
                <a:tc>
                  <a:txBody>
                    <a:bodyPr/>
                    <a:lstStyle/>
                    <a:p>
                      <a:endParaRPr lang="tr-TR"/>
                    </a:p>
                  </a:txBody>
                  <a:tcPr/>
                </a:tc>
                <a:tc>
                  <a:txBody>
                    <a:bodyPr/>
                    <a:lstStyle/>
                    <a:p>
                      <a:endParaRPr lang="tr-TR"/>
                    </a:p>
                  </a:txBody>
                  <a:tcPr/>
                </a:tc>
                <a:tc>
                  <a:txBody>
                    <a:bodyPr/>
                    <a:lstStyle/>
                    <a:p>
                      <a:r>
                        <a:rPr lang="tr-TR" dirty="0"/>
                        <a:t>01.10.2019</a:t>
                      </a:r>
                    </a:p>
                    <a:p>
                      <a:r>
                        <a:rPr lang="tr-TR" dirty="0"/>
                        <a:t>14:48:44</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877146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18. PARAF</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0741"/>
            <a:ext cx="12191996" cy="5267259"/>
          </a:xfrm>
        </p:spPr>
        <p:txBody>
          <a:bodyPr anchor="ctr">
            <a:noAutofit/>
          </a:bodyPr>
          <a:lstStyle/>
          <a:p>
            <a:pPr marL="0" lvl="0" indent="0" algn="just">
              <a:buNone/>
            </a:pPr>
            <a:r>
              <a:rPr lang="tr-TR" sz="1400" b="1" u="sng" dirty="0"/>
              <a:t>ELEKTRONİK BELGENİN YAZDIRILMASI DURUMUNDA PARAF ÖRNEĞİ</a:t>
            </a:r>
          </a:p>
          <a:p>
            <a:pPr marL="0" lvl="0" indent="0" algn="just">
              <a:buNone/>
            </a:pPr>
            <a:endParaRPr lang="tr-TR" sz="1400" b="1" u="sng" dirty="0"/>
          </a:p>
          <a:p>
            <a:pPr marL="0" lvl="0" indent="0" algn="just">
              <a:buNone/>
            </a:pPr>
            <a:endParaRPr lang="tr-TR" sz="2000" dirty="0">
              <a:solidFill>
                <a:prstClr val="black"/>
              </a:solidFill>
            </a:endParaRPr>
          </a:p>
          <a:p>
            <a:pPr marL="0" lvl="0" indent="0" algn="just">
              <a:buNone/>
            </a:pPr>
            <a:endParaRPr lang="tr-TR" sz="2000" dirty="0">
              <a:solidFill>
                <a:prstClr val="black"/>
              </a:solidFill>
            </a:endParaRPr>
          </a:p>
          <a:p>
            <a:pPr marL="0" lvl="0" indent="0" algn="just">
              <a:buNone/>
            </a:pPr>
            <a:endParaRPr lang="tr-TR" sz="2000" dirty="0">
              <a:solidFill>
                <a:prstClr val="black"/>
              </a:solidFill>
            </a:endParaRP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sz="1800" b="1" dirty="0">
              <a:solidFill>
                <a:srgbClr val="000000"/>
              </a:solidFill>
              <a:latin typeface="El Messiri"/>
            </a:endParaRPr>
          </a:p>
          <a:p>
            <a:pPr marL="0" indent="0" algn="just">
              <a:buNone/>
            </a:pPr>
            <a:endParaRPr lang="tr-TR"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0" y="1891970"/>
            <a:ext cx="12191993" cy="3449151"/>
          </a:xfrm>
          <a:prstGeom prst="rect">
            <a:avLst/>
          </a:prstGeom>
        </p:spPr>
      </p:pic>
      <p:pic>
        <p:nvPicPr>
          <p:cNvPr id="7" name="Resim 6"/>
          <p:cNvPicPr>
            <a:picLocks noChangeAspect="1"/>
          </p:cNvPicPr>
          <p:nvPr/>
        </p:nvPicPr>
        <p:blipFill>
          <a:blip r:embed="rId4"/>
          <a:stretch>
            <a:fillRect/>
          </a:stretch>
        </p:blipFill>
        <p:spPr>
          <a:xfrm>
            <a:off x="-1" y="5341120"/>
            <a:ext cx="12191993" cy="1505237"/>
          </a:xfrm>
          <a:prstGeom prst="rect">
            <a:avLst/>
          </a:prstGeom>
        </p:spPr>
      </p:pic>
      <p:sp>
        <p:nvSpPr>
          <p:cNvPr id="6" name="Dikdörtgen 5"/>
          <p:cNvSpPr/>
          <p:nvPr/>
        </p:nvSpPr>
        <p:spPr>
          <a:xfrm>
            <a:off x="1564866" y="4655453"/>
            <a:ext cx="5771260" cy="600164"/>
          </a:xfrm>
          <a:prstGeom prst="rect">
            <a:avLst/>
          </a:prstGeom>
        </p:spPr>
        <p:txBody>
          <a:bodyPr wrap="square">
            <a:spAutoFit/>
          </a:bodyPr>
          <a:lstStyle/>
          <a:p>
            <a:pPr algn="just"/>
            <a:r>
              <a:rPr lang="tr-TR" sz="1100" dirty="0" err="1">
                <a:solidFill>
                  <a:srgbClr val="B90000"/>
                </a:solidFill>
                <a:latin typeface="ElMessiri-Regular"/>
              </a:rPr>
              <a:t>EBYS’lerde</a:t>
            </a:r>
            <a:r>
              <a:rPr lang="tr-TR" sz="1100" dirty="0">
                <a:solidFill>
                  <a:srgbClr val="B90000"/>
                </a:solidFill>
                <a:latin typeface="ElMessiri-Regular"/>
              </a:rPr>
              <a:t> paraf bilgilerinin gösteriminde kullanıcı dostu süreçler geliştirilmeli ve tek nüsha olarak tutulacak belge üzerinde bulunmaması gereken paraf bilgileri belge görüntüsünde yazılımsal çözümlerle (</a:t>
            </a:r>
            <a:r>
              <a:rPr lang="tr-TR" sz="1100" dirty="0" err="1">
                <a:solidFill>
                  <a:srgbClr val="B90000"/>
                </a:solidFill>
                <a:latin typeface="ElMessiri-Regular"/>
              </a:rPr>
              <a:t>filigran,açılabilir</a:t>
            </a:r>
            <a:r>
              <a:rPr lang="tr-TR" sz="1100" dirty="0">
                <a:solidFill>
                  <a:srgbClr val="B90000"/>
                </a:solidFill>
                <a:latin typeface="ElMessiri-Regular"/>
              </a:rPr>
              <a:t> pencere vb.) gösterilmelidir.</a:t>
            </a:r>
            <a:endParaRPr lang="tr-TR" sz="1100" dirty="0"/>
          </a:p>
        </p:txBody>
      </p:sp>
    </p:spTree>
    <p:extLst>
      <p:ext uri="{BB962C8B-B14F-4D97-AF65-F5344CB8AC3E}">
        <p14:creationId xmlns:p14="http://schemas.microsoft.com/office/powerpoint/2010/main" val="9040106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19.KOORDİNASYON</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2000" dirty="0"/>
              <a:t>Birden fazla birimin müşterek faaliyetinde veya faaliyete ilişkin farklı birimlerin müdahil olması gerektiği durumlarda koordinasyon parafı kullanılabilmektedir. Belgeyi hazırlayan birimin paraf hiyerarşisinden sonra koordinasyonuna ihtiyaç duyulan diğer birim yetkilisi/yetkilileri, koordinasyon parafı için eklenmelidir. </a:t>
            </a:r>
          </a:p>
          <a:p>
            <a:pPr marL="0" indent="0" algn="just">
              <a:buNone/>
            </a:pPr>
            <a:r>
              <a:rPr lang="tr-TR" sz="2000" dirty="0"/>
              <a:t>Koordinasyon ve paraf bilgilerinin belge üst verisinde yer alması gerekmektedir. Bu bilgilerin, paraf bilgilerinde olduğu gibi belge görüntüsü üzerinde yazılımsal çözümlerle (açılabilir pencere vb.) gösterilmesi uygun olacaktır.</a:t>
            </a:r>
            <a:endParaRPr lang="tr-TR" sz="2000" b="1" dirty="0">
              <a:latin typeface="El Messiri"/>
            </a:endParaRPr>
          </a:p>
          <a:p>
            <a:pPr marL="0" indent="0" algn="just">
              <a:buNone/>
            </a:pP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3748276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20. DOĞRULAMA BİLGİLERİ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dirty="0"/>
          </a:p>
          <a:p>
            <a:pPr marL="0" indent="0" algn="just">
              <a:buNone/>
            </a:pPr>
            <a:endParaRPr lang="tr-TR" sz="2000" dirty="0"/>
          </a:p>
          <a:p>
            <a:pPr marL="0" indent="0" algn="just">
              <a:buNone/>
            </a:pPr>
            <a:endParaRPr lang="tr-TR" sz="2000" dirty="0"/>
          </a:p>
          <a:p>
            <a:pPr marL="0" indent="0" algn="just">
              <a:buNone/>
            </a:pPr>
            <a:r>
              <a:rPr lang="tr-TR" sz="2000" dirty="0"/>
              <a:t>Elektronik ortamda hazırlanan belgelerin iç veya dış yazı ayrımı yapılmaksızın tamamında doğrulama kodu olmalıdır. Elektronik ortamda iletimin mümkün olmadığı durumlarda fiziksel çıktısı gönderilen belgelerin muhatap tarafından kaydedilmeden önce doğrulanması gerekmektedir. Doğrulama işlemi, Dijital Türkiye (e-Devlet) üzerinden belirtilen belge takip adresi aracılığıyla belgeyi üreten idare, belge sayısı, belge tarihi ve doğrulama kodu veya </a:t>
            </a:r>
            <a:r>
              <a:rPr lang="tr-TR" sz="2000" dirty="0" err="1"/>
              <a:t>karekod</a:t>
            </a:r>
            <a:r>
              <a:rPr lang="tr-TR" sz="2000" dirty="0"/>
              <a:t> yer alan bilgiler aracılığıyla yapılmalıdır.</a:t>
            </a:r>
          </a:p>
          <a:p>
            <a:pPr marL="0" indent="0" algn="just">
              <a:buNone/>
            </a:pPr>
            <a:r>
              <a:rPr lang="tr-TR" sz="2000" dirty="0"/>
              <a:t> </a:t>
            </a:r>
          </a:p>
          <a:p>
            <a:pPr marL="0" indent="0" algn="just">
              <a:buNone/>
            </a:pPr>
            <a:r>
              <a:rPr lang="tr-TR" sz="2000" dirty="0"/>
              <a:t>Doğrulaması yapılacak belgenin e-Yazışma Paketinin tamamına e-Devlet üzerinden erişilmelidir. Doğrulaması yapılacak olan belgenin sisteme kaydedilmeden önce e-Devlet üzerinden e-Yazışma Paketinin indirilip sisteme aktarılması uygun olacaktır. Böylelikle belgenin elektronik ortamda güvenli elektronik imza ile hazırlanmış aslına erişim sağlanarak belgenin doğrulaması veya doğrudan belgenin aslının sisteme dâhil edilmesi sağlanmış olacaktır.</a:t>
            </a:r>
            <a:endParaRPr lang="tr-TR" sz="2000" b="1" dirty="0">
              <a:latin typeface="El Messiri"/>
            </a:endParaRPr>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5955700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20. DOĞRULAMA BİLGİLERİ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2000" dirty="0" err="1">
                <a:solidFill>
                  <a:srgbClr val="000000"/>
                </a:solidFill>
                <a:latin typeface="ElMessiri-Regular"/>
              </a:rPr>
              <a:t>Karekod</a:t>
            </a:r>
            <a:r>
              <a:rPr lang="tr-TR" sz="2000" dirty="0">
                <a:solidFill>
                  <a:srgbClr val="000000"/>
                </a:solidFill>
                <a:latin typeface="ElMessiri-Regular"/>
              </a:rPr>
              <a:t> içinde olması gereken bilgiler</a:t>
            </a:r>
          </a:p>
          <a:p>
            <a:pPr marL="0" indent="0" algn="just">
              <a:buNone/>
            </a:pPr>
            <a:r>
              <a:rPr lang="tr-TR" sz="2000" dirty="0">
                <a:solidFill>
                  <a:srgbClr val="000000"/>
                </a:solidFill>
                <a:latin typeface="ElMessiri-Regular"/>
              </a:rPr>
              <a:t>Belgeyi Üreten İdare : Cumhurbaşkanlığı Genel Sekreterliği</a:t>
            </a:r>
          </a:p>
          <a:p>
            <a:pPr marL="0" indent="0" algn="just">
              <a:buNone/>
            </a:pPr>
            <a:r>
              <a:rPr lang="tr-TR" sz="2000" dirty="0">
                <a:solidFill>
                  <a:srgbClr val="000000"/>
                </a:solidFill>
                <a:latin typeface="ElMessiri-Regular"/>
              </a:rPr>
              <a:t>Belge Sayısı : E-12345678-010.01-1905</a:t>
            </a:r>
          </a:p>
          <a:p>
            <a:pPr marL="0" indent="0" algn="just">
              <a:buNone/>
            </a:pPr>
            <a:r>
              <a:rPr lang="tr-TR" sz="2000" dirty="0">
                <a:solidFill>
                  <a:srgbClr val="000000"/>
                </a:solidFill>
                <a:latin typeface="ElMessiri-Regular"/>
              </a:rPr>
              <a:t>Belge Doğrulama Adresi : </a:t>
            </a:r>
            <a:r>
              <a:rPr lang="tr-TR" sz="2000" dirty="0">
                <a:solidFill>
                  <a:srgbClr val="000000"/>
                </a:solidFill>
                <a:latin typeface="ElMessiri-Regular"/>
                <a:hlinkClick r:id="rId3"/>
              </a:rPr>
              <a:t>https://www.turkiye.gov.tr/tccb-ebys</a:t>
            </a:r>
            <a:endParaRPr lang="tr-TR" sz="2000" dirty="0">
              <a:solidFill>
                <a:srgbClr val="000000"/>
              </a:solidFill>
              <a:latin typeface="ElMessiri-Regular"/>
            </a:endParaRPr>
          </a:p>
          <a:p>
            <a:pPr marL="0" indent="0" algn="just">
              <a:buNone/>
            </a:pPr>
            <a:r>
              <a:rPr lang="tr-TR" sz="2000" dirty="0">
                <a:solidFill>
                  <a:srgbClr val="000000"/>
                </a:solidFill>
                <a:latin typeface="ElMessiri-Regular"/>
              </a:rPr>
              <a:t>Belge Doğrulama Kodu : GHFZE-COPSG-XOTDZ-GYKQX</a:t>
            </a:r>
            <a:r>
              <a:rPr lang="tr-TR" sz="1800" dirty="0">
                <a:solidFill>
                  <a:srgbClr val="545454"/>
                </a:solidFill>
                <a:latin typeface="DejaVuSerif"/>
              </a:rPr>
              <a:t>78</a:t>
            </a:r>
            <a:r>
              <a:rPr lang="tr-TR" sz="2000" dirty="0">
                <a:solidFill>
                  <a:srgbClr val="000000"/>
                </a:solidFill>
                <a:latin typeface="ElMessiri-Regular"/>
              </a:rPr>
              <a:t>Elektronik</a:t>
            </a:r>
            <a:endParaRPr lang="tr-TR" sz="2000" dirty="0"/>
          </a:p>
          <a:p>
            <a:pPr marL="0" indent="0" algn="just">
              <a:buNone/>
            </a:pPr>
            <a:endParaRPr lang="tr-TR" sz="2000" dirty="0"/>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5" name="Resim 4"/>
          <p:cNvPicPr>
            <a:picLocks noChangeAspect="1"/>
          </p:cNvPicPr>
          <p:nvPr/>
        </p:nvPicPr>
        <p:blipFill>
          <a:blip r:embed="rId4"/>
          <a:stretch>
            <a:fillRect/>
          </a:stretch>
        </p:blipFill>
        <p:spPr>
          <a:xfrm>
            <a:off x="9015813" y="1590741"/>
            <a:ext cx="2613684" cy="2207904"/>
          </a:xfrm>
          <a:prstGeom prst="rect">
            <a:avLst/>
          </a:prstGeom>
        </p:spPr>
      </p:pic>
      <p:pic>
        <p:nvPicPr>
          <p:cNvPr id="6" name="Resim 5"/>
          <p:cNvPicPr>
            <a:picLocks noChangeAspect="1"/>
          </p:cNvPicPr>
          <p:nvPr/>
        </p:nvPicPr>
        <p:blipFill>
          <a:blip r:embed="rId5"/>
          <a:stretch>
            <a:fillRect/>
          </a:stretch>
        </p:blipFill>
        <p:spPr>
          <a:xfrm>
            <a:off x="724270" y="4067870"/>
            <a:ext cx="9496571" cy="2116204"/>
          </a:xfrm>
          <a:prstGeom prst="rect">
            <a:avLst/>
          </a:prstGeom>
        </p:spPr>
      </p:pic>
    </p:spTree>
    <p:extLst>
      <p:ext uri="{BB962C8B-B14F-4D97-AF65-F5344CB8AC3E}">
        <p14:creationId xmlns:p14="http://schemas.microsoft.com/office/powerpoint/2010/main" val="207591580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20. DOĞRULAMA BİLGİLERİ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latin typeface="ElMessiri-Regular"/>
            </a:endParaRPr>
          </a:p>
          <a:p>
            <a:pPr marL="0" indent="0" algn="just">
              <a:buNone/>
            </a:pPr>
            <a:endParaRPr lang="tr-TR" sz="2000" dirty="0">
              <a:latin typeface="ElMessiri-Regular"/>
            </a:endParaRPr>
          </a:p>
          <a:p>
            <a:pPr marL="0" indent="0" algn="just">
              <a:buNone/>
            </a:pPr>
            <a:r>
              <a:rPr lang="tr-TR" sz="2000" dirty="0">
                <a:latin typeface="ElMessiri-Regular"/>
              </a:rPr>
              <a:t>Belgenin doğrulanması esnasında,</a:t>
            </a:r>
          </a:p>
          <a:p>
            <a:pPr marL="0" indent="0" algn="just">
              <a:buNone/>
            </a:pPr>
            <a:r>
              <a:rPr lang="tr-TR" sz="2000" dirty="0">
                <a:solidFill>
                  <a:srgbClr val="000000"/>
                </a:solidFill>
                <a:latin typeface="El Messiri"/>
              </a:rPr>
              <a:t>• Belge doğrulaması yapılacak sunucuya ulaşılamaması,</a:t>
            </a:r>
          </a:p>
          <a:p>
            <a:pPr marL="0" indent="0" algn="just">
              <a:buNone/>
            </a:pPr>
            <a:r>
              <a:rPr lang="tr-TR" sz="2000" dirty="0">
                <a:solidFill>
                  <a:srgbClr val="000000"/>
                </a:solidFill>
                <a:latin typeface="El Messiri"/>
              </a:rPr>
              <a:t>• Belge doğrulama bilgilerinin eksik olması,</a:t>
            </a:r>
          </a:p>
          <a:p>
            <a:pPr marL="0" indent="0" algn="just">
              <a:buNone/>
            </a:pPr>
            <a:r>
              <a:rPr lang="tr-TR" sz="2000" dirty="0">
                <a:solidFill>
                  <a:srgbClr val="000000"/>
                </a:solidFill>
                <a:latin typeface="El Messiri"/>
              </a:rPr>
              <a:t>gibi nedenlerle belge doğrulamasının yapılamaması durumunda belge alt kısmında yer alan iletişim bilgilerinden belgeyi hazırlayan kişiye ulaşılarak belgenin oluşturan idare tarafından hazırlandığı teyit edilmeli ve belgeyi doğrulayamama gerekçesi (sunucuya erişememe vb.) bildirilmelidir. </a:t>
            </a:r>
          </a:p>
          <a:p>
            <a:pPr marL="0" indent="0" algn="just">
              <a:buNone/>
            </a:pPr>
            <a:r>
              <a:rPr lang="tr-TR" sz="2000" dirty="0">
                <a:solidFill>
                  <a:srgbClr val="000000"/>
                </a:solidFill>
                <a:latin typeface="El Messiri"/>
              </a:rPr>
              <a:t>Doğrulama işlemi yapılmadan belge kayıt işlemi gerçekleştirilmemelidir.</a:t>
            </a:r>
          </a:p>
          <a:p>
            <a:pPr marL="0" indent="0" algn="just">
              <a:buNone/>
            </a:pPr>
            <a:r>
              <a:rPr lang="tr-TR" sz="2000" dirty="0">
                <a:latin typeface="El Messiri"/>
              </a:rPr>
              <a:t>Zorunlu hâllerde veya olağanüstü durumlarda fiziksel olarak hazırlanan belgelerde doğrulama bilgileri alanına ihtiyaç duyulmamaktadır. </a:t>
            </a:r>
            <a:endParaRPr lang="tr-TR" sz="2000" dirty="0"/>
          </a:p>
          <a:p>
            <a:pPr marL="0" indent="0" algn="just">
              <a:buNone/>
            </a:pPr>
            <a:endParaRPr lang="tr-TR" sz="2000" dirty="0"/>
          </a:p>
          <a:p>
            <a:pPr marL="0" indent="0" algn="just">
              <a:buNone/>
            </a:pPr>
            <a:endParaRPr lang="tr-TR" sz="2000" dirty="0"/>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7368145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21.İLETİŞİM BİLGİLERİ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r>
              <a:rPr lang="tr-TR" sz="2000" dirty="0"/>
              <a:t>İletişim bilgileri alanının sol tarafında (sola yaslı) belgeyi gönderen idarenin adresi, posta kodu, telefon ve faks numarası, e-posta adresi, internet adresi ve kayıtlı elektronik posta (KEP) adresi yer almalıdır. İletişim bilgileri alanının sağ tarafında (sağa yaslı) ise bilgi alınacak kişinin adı, soyadı, ünvanı ve telefon numarasını içerecek şekilde sayfa sonuna yazılmalıdır. </a:t>
            </a:r>
          </a:p>
          <a:p>
            <a:pPr marL="0" indent="0" algn="just">
              <a:buNone/>
            </a:pPr>
            <a:r>
              <a:rPr lang="tr-TR" sz="2000" dirty="0"/>
              <a:t>İhtiyaç halinde birden fazla kişi bilgisine yer verilebilir. İletişim bilgilerinin üst sınırı bir çizgi ile ayrılmalıdır. İletişim bilgilerinin en sağında ise belgenin doğrulama sürecinde kullanılan “</a:t>
            </a:r>
            <a:r>
              <a:rPr lang="tr-TR" sz="2000" dirty="0" err="1"/>
              <a:t>karekod</a:t>
            </a:r>
            <a:r>
              <a:rPr lang="tr-TR" sz="2000" dirty="0"/>
              <a:t>” bulunmalıdır.</a:t>
            </a:r>
            <a:endParaRPr lang="tr-TR" sz="2000" dirty="0">
              <a:latin typeface="ElMessiri-Regular"/>
            </a:endParaRPr>
          </a:p>
          <a:p>
            <a:pPr marL="0" indent="0" algn="just">
              <a:buNone/>
            </a:pPr>
            <a:endParaRPr lang="tr-TR" sz="2000" dirty="0"/>
          </a:p>
          <a:p>
            <a:pPr marL="0" indent="0" algn="just">
              <a:buNone/>
            </a:pPr>
            <a:endParaRPr lang="tr-TR" sz="2000" dirty="0"/>
          </a:p>
          <a:p>
            <a:pPr marL="0" indent="0" algn="just">
              <a:buNone/>
            </a:pPr>
            <a:endParaRPr lang="tr-TR" sz="2000" b="1" dirty="0">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307649" y="4438278"/>
            <a:ext cx="11246265" cy="2242675"/>
          </a:xfrm>
          <a:prstGeom prst="rect">
            <a:avLst/>
          </a:prstGeom>
        </p:spPr>
      </p:pic>
    </p:spTree>
    <p:extLst>
      <p:ext uri="{BB962C8B-B14F-4D97-AF65-F5344CB8AC3E}">
        <p14:creationId xmlns:p14="http://schemas.microsoft.com/office/powerpoint/2010/main" val="11663788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22. GİZLİLİK DERECELİ BELGELER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dirty="0">
              <a:solidFill>
                <a:srgbClr val="000000"/>
              </a:solidFill>
              <a:latin typeface="El Messiri"/>
            </a:endParaRPr>
          </a:p>
          <a:p>
            <a:pPr marL="0" indent="0" algn="just">
              <a:buNone/>
            </a:pPr>
            <a:r>
              <a:rPr lang="tr-TR" sz="2000" dirty="0"/>
              <a:t>25 Nisan 2022 tarihli ve 5529 sayılı Cumhurbaşkanı Kararı’yla yürürlüğe konulan Gizlilik Dereceli Belgelerde Uygulanacak Usul ve Esaslar Hakkında Yönetmelik ile “Çok Gizli”, “Gizli” ve “Hizmete Özel” olmak üzere 3 millî gizlilik derecesi belirlenmiştir. “Özel” gizlilik derecesi mezkûr Yönetmelik ile kullanımdan kaldırılmıştır.</a:t>
            </a:r>
          </a:p>
          <a:p>
            <a:pPr marL="0" indent="0" algn="just">
              <a:buNone/>
            </a:pPr>
            <a:r>
              <a:rPr lang="tr-TR" sz="2000" dirty="0"/>
              <a:t>Çok Gizli ve Gizli gizlilik derecesine sahip olan belgeler zorunlu hâl kapsamında fiziksel ortamda; Hizmete Özel gizlilik derecesine sahip belgeler ise elektronik ortamda üretilmelidir.</a:t>
            </a:r>
          </a:p>
          <a:p>
            <a:pPr marL="0" indent="0" algn="just">
              <a:buNone/>
            </a:pPr>
            <a:r>
              <a:rPr lang="tr-TR" sz="2000" dirty="0"/>
              <a:t>Gizlilik derecesi bulunan belgelerle ilgili detaylı bilgi, mezkûr Yönetmelik’te ve Yönetmelik hükümlerinin detaylandırıldığı Gizlilik Dereceli Belgelerde Uygulanacak Usul ve Esaslar Hakkında Yönetmelik Kılavuzu’nda yer almaktadır.</a:t>
            </a:r>
            <a:endParaRPr lang="tr-TR" sz="2000" b="1" dirty="0">
              <a:latin typeface="El Messiri"/>
            </a:endParaRPr>
          </a:p>
          <a:p>
            <a:pPr marL="0" indent="0" algn="just">
              <a:buNone/>
            </a:pPr>
            <a:r>
              <a:rPr lang="tr-TR" sz="2000" dirty="0">
                <a:solidFill>
                  <a:srgbClr val="000000"/>
                </a:solidFill>
                <a:latin typeface="El Messiri"/>
              </a:rPr>
              <a:t>Kılavuz’a www.resmiyazisma.gov.tr veya www.tccb.gov.tr/resmiyazisma adresinden erişebilirsiniz.</a:t>
            </a: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6658270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23. SÜRELİ VE KİŞİYE ÖZEL YAZIŞMALAR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2000" dirty="0"/>
              <a:t>Elektronik ortamda hazırlanan süreli resmî yazışmalarda “ACELE” veya “GÜNLÜDÜR” ibaresine üst veride ve üst yazı alanının sağ üst köşesinde kırmızı renkli olarak yer verilmelidir. “GÜNLÜDÜR” ibaresi taşıyan belgelere cevap verilmesi gereken süre ya da tarih metin içinde ve ilgili üst veri alanında belirtilmelidir. “ACELE” ibaresi taşıyan belgeye derhâl ve süratle, “GÜNLÜDÜR” ibaresi taşıyan belgeye belirtilen süre içinde cevap verilmelidir.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999858" y="3546505"/>
            <a:ext cx="9297824" cy="3219628"/>
          </a:xfrm>
          <a:prstGeom prst="rect">
            <a:avLst/>
          </a:prstGeom>
        </p:spPr>
      </p:pic>
    </p:spTree>
    <p:extLst>
      <p:ext uri="{BB962C8B-B14F-4D97-AF65-F5344CB8AC3E}">
        <p14:creationId xmlns:p14="http://schemas.microsoft.com/office/powerpoint/2010/main" val="38846756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23. SÜRELİ VE KİŞİYE ÖZEL YAZIŞMALAR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2000" dirty="0"/>
              <a:t>“ACELE” ibaresi taşıyan belgelerin içinde veya üst veri alanında süre belirtilmemelidir. Bu ibareyi taşıyan belgeler mümkün olan en kısa sürede işleme alınmalı ve gereği yapılmalıdır. Bu kapsamda, belgenin gönderim işlemlerinin hızla gerçekleştirilmesi (KEP, fiziksel ortamda elden veya APS ile gönderim vb.), muhatap idarenin belge kayıt ve havale işlemlerinin de yine hızla gerçekleştirilmesi gerekmektedir. EBYS’ </a:t>
            </a:r>
            <a:r>
              <a:rPr lang="tr-TR" sz="2000" dirty="0" err="1"/>
              <a:t>ler</a:t>
            </a:r>
            <a:r>
              <a:rPr lang="tr-TR" sz="2000" dirty="0"/>
              <a:t> arasında ortak üst veri ibarelerinin oluşması amacıyla sadece “ACELE” ibaresinin kullanılması uygun olacaktır. Bu sebeple ÇOK ACELE, İVEDİ, ÇOK İVEDİ, ACİL vb. ibarelerin kullanılmaması gerekmektedir.</a:t>
            </a: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5" name="Resim 4"/>
          <p:cNvPicPr>
            <a:picLocks noChangeAspect="1"/>
          </p:cNvPicPr>
          <p:nvPr/>
        </p:nvPicPr>
        <p:blipFill>
          <a:blip r:embed="rId3"/>
          <a:stretch>
            <a:fillRect/>
          </a:stretch>
        </p:blipFill>
        <p:spPr>
          <a:xfrm>
            <a:off x="1240794" y="4197487"/>
            <a:ext cx="9710401" cy="2483467"/>
          </a:xfrm>
          <a:prstGeom prst="rect">
            <a:avLst/>
          </a:prstGeom>
        </p:spPr>
      </p:pic>
    </p:spTree>
    <p:extLst>
      <p:ext uri="{BB962C8B-B14F-4D97-AF65-F5344CB8AC3E}">
        <p14:creationId xmlns:p14="http://schemas.microsoft.com/office/powerpoint/2010/main" val="15756564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23. SÜRELİ VE KİŞİYE ÖZEL YAZIŞMALAR</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endParaRPr lang="tr-TR" sz="2000" dirty="0"/>
          </a:p>
          <a:p>
            <a:endParaRPr lang="tr-TR" sz="2000" dirty="0"/>
          </a:p>
          <a:p>
            <a:endParaRPr lang="tr-TR" sz="2000" dirty="0"/>
          </a:p>
          <a:p>
            <a:endParaRPr lang="tr-TR" sz="2000" dirty="0"/>
          </a:p>
          <a:p>
            <a:endParaRPr lang="tr-TR" sz="2000" dirty="0"/>
          </a:p>
          <a:p>
            <a:endParaRPr lang="tr-TR" sz="2000" dirty="0"/>
          </a:p>
          <a:p>
            <a:r>
              <a:rPr lang="tr-TR" sz="2000" dirty="0"/>
              <a:t>Olur belgelerinde “ACELE” veya “GÜNLÜDÜR” ibaresinin kullanılmaması gerekmektedir. Olur </a:t>
            </a:r>
            <a:r>
              <a:rPr lang="sv-SE" sz="2000" dirty="0"/>
              <a:t>belgelerinde söz konusu ibarelerin kullanılması durumunda oluru alınacak makama talimat</a:t>
            </a:r>
            <a:r>
              <a:rPr lang="tr-TR" sz="2000" dirty="0"/>
              <a:t> verilmekteymiş gibi bir anlam oluşmaktadır.</a:t>
            </a:r>
          </a:p>
          <a:p>
            <a:r>
              <a:rPr lang="tr-TR" sz="2000" dirty="0"/>
              <a:t>Kişiye Özel, bir gizlilik derecesinden ziyade belgenin ilgilisine teslim edilmesini ve sonrasında yürütülecek süreci ifade eder.</a:t>
            </a:r>
          </a:p>
          <a:p>
            <a:r>
              <a:rPr lang="tr-TR" sz="2000" dirty="0"/>
              <a:t>Kişiye Özel belgeler için işlem süreçleri:</a:t>
            </a:r>
          </a:p>
          <a:p>
            <a:r>
              <a:rPr lang="tr-TR" sz="2000" dirty="0"/>
              <a:t>“KİŞİYE ÖZEL” ibaresi taşıyan belgelerin zarfı açılmadan zarf üzerinde yer alan bilgiler, yetkili birimce EBYS’ye veya kurumsal belge kayıt sistemine kaydedilmeli ve ilgilisine teslim edilmelidir. </a:t>
            </a:r>
          </a:p>
          <a:p>
            <a:r>
              <a:rPr lang="tr-TR" sz="2000" dirty="0"/>
              <a:t>“KİŞİYE ÖZEL” ibaresi taşıyan belge üzerinde yalnızca ilgili kişi tasarruf hakkına sahiptir ve belge, ilgilinin talebi ile EBYS’ye kaydedilmelidir. “KİŞİYE ÖZEL” ibaresi taşıyan zarfın içindeki belge, ilgilisi talep etmedikçe EBYS’ye kaydedilmemelidir. </a:t>
            </a:r>
          </a:p>
          <a:p>
            <a:r>
              <a:rPr lang="tr-TR" sz="2000" dirty="0"/>
              <a:t>“KİŞİYE ÖZEL” ibaresi taşıyan zarfın üzerinde muhatabın belirtilmemesi veya bulunamaması durumunda zarf, ilgili makama teslim edilmelidir.</a:t>
            </a: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8817200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24. SAYFA NUMARASI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buNone/>
            </a:pPr>
            <a:endParaRPr lang="tr-TR" sz="2000" dirty="0"/>
          </a:p>
          <a:p>
            <a:pPr marL="0" indent="0">
              <a:buNone/>
            </a:pPr>
            <a:endParaRPr lang="tr-TR" sz="2000" dirty="0"/>
          </a:p>
          <a:p>
            <a:pPr marL="0" indent="0">
              <a:buNone/>
            </a:pPr>
            <a:endParaRPr lang="tr-TR" sz="2000" dirty="0"/>
          </a:p>
          <a:p>
            <a:pPr marL="0" indent="0">
              <a:buNone/>
            </a:pPr>
            <a:r>
              <a:rPr lang="tr-TR" sz="2000" dirty="0"/>
              <a:t>Üst yazısı birden fazla sayfa tutan belgelerde ve belgeye ek yapılan dokümanlarda sayfa numarası verilmelidir. </a:t>
            </a:r>
          </a:p>
          <a:p>
            <a:pPr marL="0" indent="0">
              <a:buNone/>
            </a:pPr>
            <a:r>
              <a:rPr lang="tr-TR" sz="2000" dirty="0"/>
              <a:t>Sayfa numarası, iletişim bilgilerinin altında ve sayfanın ortasında, toplam sayfa sayısının kaçıncısı olduğunu gösterecek şekilde belirtilmelidir (Örnek: 1/11). </a:t>
            </a:r>
          </a:p>
          <a:p>
            <a:pPr marL="0" indent="0">
              <a:buNone/>
            </a:pPr>
            <a:r>
              <a:rPr lang="tr-TR" sz="2000" dirty="0"/>
              <a:t>Özellikle belgelerin fiziksel iletilmesi durumunda belgeye eklenen dokümanın ek alanı içinde toplam sayfa sayısının belirtilmesi belge bütünlüğü açısından kontrol mekanizması sağlayacaktır.</a:t>
            </a:r>
          </a:p>
          <a:p>
            <a:endParaRPr lang="tr-TR" sz="2000" dirty="0"/>
          </a:p>
          <a:p>
            <a:endParaRPr lang="tr-TR" sz="2000" dirty="0"/>
          </a:p>
          <a:p>
            <a:endParaRPr lang="tr-TR" sz="2000" dirty="0"/>
          </a:p>
          <a:p>
            <a:endParaRPr lang="tr-TR" sz="2000" dirty="0"/>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7656248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25. ÜST VERİ ELEMANLARI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buNone/>
            </a:pPr>
            <a:endParaRPr lang="tr-TR" sz="2000" dirty="0"/>
          </a:p>
          <a:p>
            <a:pPr marL="0" indent="0">
              <a:buNone/>
            </a:pPr>
            <a:r>
              <a:rPr lang="tr-TR" sz="2000" dirty="0"/>
              <a:t>Belge görüntüsü üzerinde yer alan bilgiler ile üst veride yer alan bilgiler arasında fark olmamalıdır. Asgari olarak üst veri elemanlarına ilişkin örnek aşağıdaki gibi olmalıdır.</a:t>
            </a:r>
          </a:p>
          <a:p>
            <a:pPr marL="0" indent="0">
              <a:buNone/>
            </a:pPr>
            <a:endParaRPr lang="tr-TR" sz="2000" dirty="0"/>
          </a:p>
          <a:p>
            <a:pPr marL="0" indent="0">
              <a:buNone/>
            </a:pPr>
            <a:endParaRPr lang="tr-TR" sz="2000" dirty="0"/>
          </a:p>
          <a:p>
            <a:endParaRPr lang="tr-TR" sz="2000" dirty="0"/>
          </a:p>
          <a:p>
            <a:endParaRPr lang="tr-TR" sz="2000" dirty="0"/>
          </a:p>
          <a:p>
            <a:endParaRPr lang="tr-TR" sz="2000" dirty="0"/>
          </a:p>
          <a:p>
            <a:endParaRPr lang="tr-TR" sz="2000" dirty="0"/>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graphicFrame>
        <p:nvGraphicFramePr>
          <p:cNvPr id="5" name="Tablo 4"/>
          <p:cNvGraphicFramePr>
            <a:graphicFrameLocks noGrp="1"/>
          </p:cNvGraphicFramePr>
          <p:nvPr>
            <p:extLst>
              <p:ext uri="{D42A27DB-BD31-4B8C-83A1-F6EECF244321}">
                <p14:modId xmlns:p14="http://schemas.microsoft.com/office/powerpoint/2010/main" val="2468529130"/>
              </p:ext>
            </p:extLst>
          </p:nvPr>
        </p:nvGraphicFramePr>
        <p:xfrm>
          <a:off x="76258" y="2476440"/>
          <a:ext cx="11776760" cy="4381560"/>
        </p:xfrm>
        <a:graphic>
          <a:graphicData uri="http://schemas.openxmlformats.org/drawingml/2006/table">
            <a:tbl>
              <a:tblPr firstRow="1" bandRow="1">
                <a:tableStyleId>{5C22544A-7EE6-4342-B048-85BDC9FD1C3A}</a:tableStyleId>
              </a:tblPr>
              <a:tblGrid>
                <a:gridCol w="2996454">
                  <a:extLst>
                    <a:ext uri="{9D8B030D-6E8A-4147-A177-3AD203B41FA5}">
                      <a16:colId xmlns:a16="http://schemas.microsoft.com/office/drawing/2014/main" val="20000"/>
                    </a:ext>
                  </a:extLst>
                </a:gridCol>
                <a:gridCol w="8780306">
                  <a:extLst>
                    <a:ext uri="{9D8B030D-6E8A-4147-A177-3AD203B41FA5}">
                      <a16:colId xmlns:a16="http://schemas.microsoft.com/office/drawing/2014/main" val="20001"/>
                    </a:ext>
                  </a:extLst>
                </a:gridCol>
              </a:tblGrid>
              <a:tr h="346001">
                <a:tc>
                  <a:txBody>
                    <a:bodyPr/>
                    <a:lstStyle/>
                    <a:p>
                      <a:r>
                        <a:rPr lang="tr-TR" dirty="0"/>
                        <a:t>Tarih</a:t>
                      </a:r>
                    </a:p>
                  </a:txBody>
                  <a:tcPr/>
                </a:tc>
                <a:tc>
                  <a:txBody>
                    <a:bodyPr/>
                    <a:lstStyle/>
                    <a:p>
                      <a:r>
                        <a:rPr lang="tr-TR" dirty="0"/>
                        <a:t>01.10.2019</a:t>
                      </a:r>
                    </a:p>
                  </a:txBody>
                  <a:tcPr/>
                </a:tc>
                <a:extLst>
                  <a:ext uri="{0D108BD9-81ED-4DB2-BD59-A6C34878D82A}">
                    <a16:rowId xmlns:a16="http://schemas.microsoft.com/office/drawing/2014/main" val="10000"/>
                  </a:ext>
                </a:extLst>
              </a:tr>
              <a:tr h="346001">
                <a:tc>
                  <a:txBody>
                    <a:bodyPr/>
                    <a:lstStyle/>
                    <a:p>
                      <a:r>
                        <a:rPr lang="tr-TR" dirty="0"/>
                        <a:t>Belge No</a:t>
                      </a:r>
                    </a:p>
                  </a:txBody>
                  <a:tcPr/>
                </a:tc>
                <a:tc>
                  <a:txBody>
                    <a:bodyPr/>
                    <a:lstStyle/>
                    <a:p>
                      <a:r>
                        <a:rPr lang="tr-TR" sz="1200" dirty="0"/>
                        <a:t>E-67915368-010.03-159411</a:t>
                      </a:r>
                    </a:p>
                  </a:txBody>
                  <a:tcPr/>
                </a:tc>
                <a:extLst>
                  <a:ext uri="{0D108BD9-81ED-4DB2-BD59-A6C34878D82A}">
                    <a16:rowId xmlns:a16="http://schemas.microsoft.com/office/drawing/2014/main" val="10001"/>
                  </a:ext>
                </a:extLst>
              </a:tr>
              <a:tr h="346001">
                <a:tc>
                  <a:txBody>
                    <a:bodyPr/>
                    <a:lstStyle/>
                    <a:p>
                      <a:r>
                        <a:rPr lang="tr-TR" dirty="0"/>
                        <a:t>Belge </a:t>
                      </a:r>
                      <a:r>
                        <a:rPr lang="tr-TR" dirty="0" err="1"/>
                        <a:t>Id</a:t>
                      </a:r>
                      <a:endParaRPr lang="tr-TR" dirty="0"/>
                    </a:p>
                  </a:txBody>
                  <a:tcPr/>
                </a:tc>
                <a:tc>
                  <a:txBody>
                    <a:bodyPr/>
                    <a:lstStyle/>
                    <a:p>
                      <a:r>
                        <a:rPr lang="tr-TR" sz="1200" dirty="0"/>
                        <a:t>D0ED29F-BD59-424C-9257-FD1C0CDAD662</a:t>
                      </a:r>
                    </a:p>
                  </a:txBody>
                  <a:tcPr/>
                </a:tc>
                <a:extLst>
                  <a:ext uri="{0D108BD9-81ED-4DB2-BD59-A6C34878D82A}">
                    <a16:rowId xmlns:a16="http://schemas.microsoft.com/office/drawing/2014/main" val="10002"/>
                  </a:ext>
                </a:extLst>
              </a:tr>
              <a:tr h="499140">
                <a:tc>
                  <a:txBody>
                    <a:bodyPr/>
                    <a:lstStyle/>
                    <a:p>
                      <a:r>
                        <a:rPr lang="tr-TR" dirty="0"/>
                        <a:t>Konu</a:t>
                      </a:r>
                    </a:p>
                  </a:txBody>
                  <a:tcPr/>
                </a:tc>
                <a:tc>
                  <a:txBody>
                    <a:bodyPr/>
                    <a:lstStyle/>
                    <a:p>
                      <a:r>
                        <a:rPr lang="tr-TR" sz="1200" dirty="0"/>
                        <a:t>Resmi Yazışmalarda Uygulanacak Usul ve Esaslar Hakkında Yönetmelik Taslağı</a:t>
                      </a:r>
                    </a:p>
                  </a:txBody>
                  <a:tcPr/>
                </a:tc>
                <a:extLst>
                  <a:ext uri="{0D108BD9-81ED-4DB2-BD59-A6C34878D82A}">
                    <a16:rowId xmlns:a16="http://schemas.microsoft.com/office/drawing/2014/main" val="10003"/>
                  </a:ext>
                </a:extLst>
              </a:tr>
              <a:tr h="346001">
                <a:tc>
                  <a:txBody>
                    <a:bodyPr/>
                    <a:lstStyle/>
                    <a:p>
                      <a:r>
                        <a:rPr lang="tr-TR" dirty="0"/>
                        <a:t>Dağıtım</a:t>
                      </a:r>
                      <a:r>
                        <a:rPr lang="tr-TR" baseline="0" dirty="0"/>
                        <a:t> Listesi</a:t>
                      </a:r>
                      <a:endParaRPr lang="tr-TR" dirty="0"/>
                    </a:p>
                  </a:txBody>
                  <a:tcPr/>
                </a:tc>
                <a:tc>
                  <a:txBody>
                    <a:bodyPr/>
                    <a:lstStyle/>
                    <a:p>
                      <a:r>
                        <a:rPr lang="tr-TR" sz="1200" dirty="0"/>
                        <a:t>Milli Savunma Bakanlığı</a:t>
                      </a:r>
                    </a:p>
                  </a:txBody>
                  <a:tcPr/>
                </a:tc>
                <a:extLst>
                  <a:ext uri="{0D108BD9-81ED-4DB2-BD59-A6C34878D82A}">
                    <a16:rowId xmlns:a16="http://schemas.microsoft.com/office/drawing/2014/main" val="10004"/>
                  </a:ext>
                </a:extLst>
              </a:tr>
              <a:tr h="346001">
                <a:tc>
                  <a:txBody>
                    <a:bodyPr/>
                    <a:lstStyle/>
                    <a:p>
                      <a:r>
                        <a:rPr lang="tr-TR" dirty="0"/>
                        <a:t>Ekler</a:t>
                      </a:r>
                    </a:p>
                  </a:txBody>
                  <a:tcPr/>
                </a:tc>
                <a:tc>
                  <a:txBody>
                    <a:bodyPr/>
                    <a:lstStyle/>
                    <a:p>
                      <a:r>
                        <a:rPr lang="tr-TR" sz="1200" dirty="0"/>
                        <a:t>Yönetmelik Taslağı (5 Sayfa)</a:t>
                      </a:r>
                    </a:p>
                  </a:txBody>
                  <a:tcPr/>
                </a:tc>
                <a:extLst>
                  <a:ext uri="{0D108BD9-81ED-4DB2-BD59-A6C34878D82A}">
                    <a16:rowId xmlns:a16="http://schemas.microsoft.com/office/drawing/2014/main" val="10005"/>
                  </a:ext>
                </a:extLst>
              </a:tr>
              <a:tr h="346001">
                <a:tc>
                  <a:txBody>
                    <a:bodyPr/>
                    <a:lstStyle/>
                    <a:p>
                      <a:r>
                        <a:rPr lang="tr-TR" dirty="0"/>
                        <a:t>İlgi</a:t>
                      </a:r>
                    </a:p>
                  </a:txBody>
                  <a:tcPr/>
                </a:tc>
                <a:tc>
                  <a:txBody>
                    <a:bodyPr/>
                    <a:lstStyle/>
                    <a:p>
                      <a:endParaRPr lang="tr-TR" sz="1200" dirty="0"/>
                    </a:p>
                  </a:txBody>
                  <a:tcPr/>
                </a:tc>
                <a:extLst>
                  <a:ext uri="{0D108BD9-81ED-4DB2-BD59-A6C34878D82A}">
                    <a16:rowId xmlns:a16="http://schemas.microsoft.com/office/drawing/2014/main" val="10006"/>
                  </a:ext>
                </a:extLst>
              </a:tr>
              <a:tr h="785264">
                <a:tc>
                  <a:txBody>
                    <a:bodyPr/>
                    <a:lstStyle/>
                    <a:p>
                      <a:r>
                        <a:rPr lang="tr-TR" dirty="0"/>
                        <a:t>Oluşturan</a:t>
                      </a:r>
                    </a:p>
                  </a:txBody>
                  <a:tcPr/>
                </a:tc>
                <a:tc>
                  <a:txBody>
                    <a:bodyPr/>
                    <a:lstStyle/>
                    <a:p>
                      <a:r>
                        <a:rPr lang="tr-TR" sz="1200" dirty="0"/>
                        <a:t>DETSIS Kodu: 67915368</a:t>
                      </a:r>
                    </a:p>
                    <a:p>
                      <a:r>
                        <a:rPr lang="tr-TR" sz="1200" dirty="0"/>
                        <a:t>Ad: Bilgi ve Belge Yönetimi Daire Başkanlığı</a:t>
                      </a:r>
                    </a:p>
                    <a:p>
                      <a:endParaRPr lang="tr-TR" sz="1200" dirty="0"/>
                    </a:p>
                    <a:p>
                      <a:endParaRPr lang="tr-TR" sz="1200" dirty="0"/>
                    </a:p>
                  </a:txBody>
                  <a:tcPr/>
                </a:tc>
                <a:extLst>
                  <a:ext uri="{0D108BD9-81ED-4DB2-BD59-A6C34878D82A}">
                    <a16:rowId xmlns:a16="http://schemas.microsoft.com/office/drawing/2014/main" val="10007"/>
                  </a:ext>
                </a:extLst>
              </a:tr>
              <a:tr h="346001">
                <a:tc>
                  <a:txBody>
                    <a:bodyPr/>
                    <a:lstStyle/>
                    <a:p>
                      <a:r>
                        <a:rPr lang="tr-TR" dirty="0"/>
                        <a:t>Dosya Adı</a:t>
                      </a:r>
                    </a:p>
                  </a:txBody>
                  <a:tcPr/>
                </a:tc>
                <a:tc>
                  <a:txBody>
                    <a:bodyPr/>
                    <a:lstStyle/>
                    <a:p>
                      <a:endParaRPr lang="tr-TR" sz="1200" dirty="0"/>
                    </a:p>
                  </a:txBody>
                  <a:tcPr/>
                </a:tc>
                <a:extLst>
                  <a:ext uri="{0D108BD9-81ED-4DB2-BD59-A6C34878D82A}">
                    <a16:rowId xmlns:a16="http://schemas.microsoft.com/office/drawing/2014/main" val="10008"/>
                  </a:ext>
                </a:extLst>
              </a:tr>
              <a:tr h="499140">
                <a:tc>
                  <a:txBody>
                    <a:bodyPr/>
                    <a:lstStyle/>
                    <a:p>
                      <a:r>
                        <a:rPr lang="tr-TR" dirty="0" err="1"/>
                        <a:t>Sdp</a:t>
                      </a:r>
                      <a:r>
                        <a:rPr lang="tr-TR" dirty="0"/>
                        <a:t> Bilgisi</a:t>
                      </a:r>
                    </a:p>
                  </a:txBody>
                  <a:tcPr/>
                </a:tc>
                <a:tc>
                  <a:txBody>
                    <a:bodyPr/>
                    <a:lstStyle/>
                    <a:p>
                      <a:r>
                        <a:rPr lang="da-DK" sz="1200" dirty="0"/>
                        <a:t>Kod: 010.03</a:t>
                      </a:r>
                    </a:p>
                    <a:p>
                      <a:r>
                        <a:rPr lang="da-DK" sz="1200" dirty="0"/>
                        <a:t>Ad: Mevzuat İşler</a:t>
                      </a:r>
                      <a:endParaRPr lang="tr-TR" sz="1200" dirty="0"/>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0692934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26. BELGENİN ÇOĞALTILMASI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buNone/>
            </a:pPr>
            <a:endParaRPr lang="tr-TR" sz="2000" dirty="0"/>
          </a:p>
          <a:p>
            <a:pPr marL="0" indent="0">
              <a:buNone/>
            </a:pPr>
            <a:r>
              <a:rPr lang="tr-TR" sz="2000" dirty="0"/>
              <a:t>Elektronik ortamda hazırlanan belgenin çoğaltılması gerektiğinde yetkili kişiler (belge yönetiminden sorumlu birim personeli) tarafından belgenin çıktısı alınmalıdır. Belge çıktısında belgenin doğrulama bilgilerinin olması zorunludur.</a:t>
            </a:r>
          </a:p>
          <a:p>
            <a:endParaRPr lang="tr-TR" sz="2000" dirty="0"/>
          </a:p>
          <a:p>
            <a:endParaRPr lang="tr-TR" sz="2000" dirty="0"/>
          </a:p>
          <a:p>
            <a:endParaRPr lang="tr-TR" sz="2000" dirty="0"/>
          </a:p>
          <a:p>
            <a:endParaRPr lang="tr-TR" sz="2000" dirty="0"/>
          </a:p>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Belge üzerinde yer alan </a:t>
            </a:r>
            <a:r>
              <a:rPr lang="tr-TR" sz="2000" dirty="0" err="1">
                <a:solidFill>
                  <a:srgbClr val="000000"/>
                </a:solidFill>
                <a:latin typeface="El Messiri"/>
              </a:rPr>
              <a:t>karekod</a:t>
            </a:r>
            <a:r>
              <a:rPr lang="tr-TR" sz="2000" dirty="0">
                <a:solidFill>
                  <a:srgbClr val="000000"/>
                </a:solidFill>
                <a:latin typeface="El Messiri"/>
              </a:rPr>
              <a:t> içinde asgari olarak 23’üncü maddede bahsedilen doğrulama bilgilerinin olması uygun olacaktır.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1371599" y="2898617"/>
            <a:ext cx="8254095" cy="1767387"/>
          </a:xfrm>
          <a:prstGeom prst="rect">
            <a:avLst/>
          </a:prstGeom>
        </p:spPr>
      </p:pic>
    </p:spTree>
    <p:extLst>
      <p:ext uri="{BB962C8B-B14F-4D97-AF65-F5344CB8AC3E}">
        <p14:creationId xmlns:p14="http://schemas.microsoft.com/office/powerpoint/2010/main" val="1315845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4000" dirty="0">
                <a:solidFill>
                  <a:prstClr val="white"/>
                </a:solidFill>
                <a:latin typeface="Hurme Geometric Sans 1" panose="020B0500020000000000" pitchFamily="34" charset="77"/>
              </a:rPr>
              <a:t>26. BELGENİN ÇOĞALTILMASI</a:t>
            </a:r>
            <a:endParaRPr lang="x-none" sz="40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buNone/>
            </a:pPr>
            <a:r>
              <a:rPr lang="tr-TR" sz="2000" dirty="0"/>
              <a:t>Elektronik ortamda güvenli elektronik imza ile imzalanan belgenin çıktısı alındığında doğrulama bilgileri aracılığıyla belgenin asıl nüshasına ulaşılıp doğrulama işlemi yapılmalıdır. Bu nedenle belge çıktısı üzerinde ayrıca “BELGENİN ASLI ELEKTRONİK İMZALIDIR” ifadesinin yer aldığı kaşenin kullanılmasına gerek yoktur.</a:t>
            </a:r>
          </a:p>
          <a:p>
            <a:pPr marL="0" indent="0">
              <a:buNone/>
            </a:pPr>
            <a:r>
              <a:rPr lang="tr-TR" sz="2000" dirty="0"/>
              <a:t>Zorunlu hâllerde veya olağanüstü durumlarda ya da Yönetmelik’in yürürlüğe girdiği tarihten önce fiziksel ortamda hazırlanan ve gizlilik derecesi taşımayan bir belgeden örnek çıkartılması hâlinde, çoğaltılan belgenin uygun bir yerine “ASLI GİBİDİR” ibaresi konulmalıdır ve idarece yetkilendirilmiş görevli tarafından ad, soyadı, ünvan ve tarih belirtilmek suretiyle imzalanmalıdır. Bu şekilde çoğaltılan belge, asıl belge gibi kabul edilmelidir.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04089125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27. BELGENİN ELEKTRONİK ORTAMDA</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GÖNDERİLMESİ VE ALINMASI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2000" dirty="0">
                <a:solidFill>
                  <a:srgbClr val="000000"/>
                </a:solidFill>
                <a:latin typeface="El Messiri"/>
              </a:rPr>
              <a:t>Belgelerin elektronik ortamda muhatabına gönderilmesinden sonra tekrar fiziksel çıktısının gönderilmemesi gerekmektedir. Bu durum mükerrer kayıtlara yol açmakta ve belgeyi gönderen/alan idarede mükerrer işlemlere sebep olmaktadır. Fiziksel olarak iletilen belgenin mükerrer olması, muhatap idarede zaman ve iş gücü kaybına neden olmaktadır. Gönderen idare, KEP delil sorgulama aracılığıyla belgenin muhatabına ulaşıp ulaşmadığı konusunda bilgi alabilmektedir. </a:t>
            </a:r>
          </a:p>
          <a:p>
            <a:pPr marL="0" indent="0" algn="just">
              <a:buNone/>
            </a:pPr>
            <a:r>
              <a:rPr lang="tr-TR" sz="2000" dirty="0">
                <a:solidFill>
                  <a:srgbClr val="000000"/>
                </a:solidFill>
                <a:latin typeface="El Messiri"/>
              </a:rPr>
              <a:t>Hem elektronik ortamda hem de fiziksel ortamda gönderilen bir belgeyi, yetkili makam hem elektronik imzasıyla hem de el yazısı ile atılan imzayla imzalamaktadır. Aynı belgenin elektronik ve fiziksel olarak iletilmesi halinde fazladan gönderi masrafı oluşmaktadır. Güvenli elektronik imzalı belgelerin KEP veya idarelerce belirlenen usullere göre elektronik ortamda gönderimi yapılamadığında, belgenin EYP’ sinin gönderimi ve alımı veri depolama araçlarıyla kayıt tutularak gerçekleştirilebilmektedir. İlgili veri depolama araçları: Hard disk, USB, hafıza kartı, CD </a:t>
            </a:r>
            <a:r>
              <a:rPr lang="tr-TR" sz="2000" dirty="0" err="1">
                <a:solidFill>
                  <a:srgbClr val="000000"/>
                </a:solidFill>
                <a:latin typeface="El Messiri"/>
              </a:rPr>
              <a:t>vb</a:t>
            </a: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5544514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27. BELGENİN ELEKTRONİK ORTAMDA</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GÖNDERİLMESİ VE ALINMASI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r>
              <a:rPr lang="tr-TR" sz="2000" b="1" dirty="0">
                <a:solidFill>
                  <a:srgbClr val="000000"/>
                </a:solidFill>
                <a:latin typeface="El Messiri"/>
              </a:rPr>
              <a:t>27.1. e-Yazışma Teknik Rehberinde Tanımlanan Kurallara Uygun Şekilde Hazırlanmayan Belgelerin İadesi</a:t>
            </a:r>
          </a:p>
          <a:p>
            <a:pPr marL="0" indent="0" algn="just">
              <a:buNone/>
            </a:pPr>
            <a:r>
              <a:rPr lang="tr-TR" sz="2000" dirty="0">
                <a:solidFill>
                  <a:srgbClr val="000000"/>
                </a:solidFill>
                <a:latin typeface="El Messiri"/>
              </a:rPr>
              <a:t>İdare, EYP dosya formatına uygun olarak yazılmayan belgeyi kendisine ulaştıktan sonra en geç 2 iş</a:t>
            </a:r>
          </a:p>
          <a:p>
            <a:pPr marL="0" indent="0" algn="just">
              <a:buNone/>
            </a:pPr>
            <a:r>
              <a:rPr lang="tr-TR" sz="2000" dirty="0">
                <a:solidFill>
                  <a:srgbClr val="000000"/>
                </a:solidFill>
                <a:latin typeface="El Messiri"/>
              </a:rPr>
              <a:t>günü içinde iade etmelidir. EYP dosya formatına aykırı olan belgeye ait tarih, sayı, konu, ID bilgisi ve E-Yazışma Teknik Rehberi’ne hangi gerekçeden uygun olmadığına ilişkin iade açıklaması ile birlikte gönderen idareye elektronik ortamda yazılımsal geliştirmelerle sisteme dâhil olmadan iletilebilmelidir.</a:t>
            </a:r>
          </a:p>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Sistem tarafından gerçekleştirilecek iade işleminde sadece e-Yazışma Teknik Rehberi’ne uygunluk şartı aranmalı, Yönetmelik’e uygunluk açısından ret işlemleri “Uygun yazılmayan belgeler” başlıklı 35’inci maddede belirtildiği şekilde resmî yazı ile yapılmalıdır. Sistem tarafından otomatik ret mekanizmasının yürütülemediği durumlarda resmî yazı ile belgeye ait tanımlayıcı bilgiler ve belgenin hangi gerekçeden e-Yazışma Teknik Rehberi’ne uygun olmadığı belirtilmelidir.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3300644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27. BELGENİN ELEKTRONİK ORTAMDA</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GÖNDERİLMESİ VE ALINMASI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r>
              <a:rPr lang="tr-TR" sz="2000" b="1" dirty="0">
                <a:solidFill>
                  <a:srgbClr val="000000"/>
                </a:solidFill>
                <a:latin typeface="El Messiri"/>
              </a:rPr>
              <a:t>27.2. Şifreleme ve Elektronik Mühür Sertifikaları</a:t>
            </a:r>
          </a:p>
          <a:p>
            <a:pPr marL="0" indent="0" algn="just">
              <a:buNone/>
            </a:pPr>
            <a:r>
              <a:rPr lang="tr-TR" sz="2000" dirty="0">
                <a:solidFill>
                  <a:srgbClr val="000000"/>
                </a:solidFill>
                <a:latin typeface="El Messiri"/>
              </a:rPr>
              <a:t>Elektronik ortamda yapılan resmî yazışmalarda belgeyi oluşturan İdarenin kurumsal kimliğinin</a:t>
            </a:r>
          </a:p>
          <a:p>
            <a:pPr marL="0" indent="0" algn="just">
              <a:buNone/>
            </a:pPr>
            <a:r>
              <a:rPr lang="tr-TR" sz="2000" dirty="0">
                <a:solidFill>
                  <a:srgbClr val="000000"/>
                </a:solidFill>
                <a:latin typeface="El Messiri"/>
              </a:rPr>
              <a:t>güvenilir şekilde tespit edilmesine imkân verilmesi kapsamında mülga Başbakanlığın 2017/21 sayılı</a:t>
            </a:r>
          </a:p>
          <a:p>
            <a:pPr marL="0" indent="0" algn="just">
              <a:buNone/>
            </a:pPr>
            <a:r>
              <a:rPr lang="tr-TR" sz="2000" dirty="0">
                <a:solidFill>
                  <a:srgbClr val="000000"/>
                </a:solidFill>
                <a:latin typeface="El Messiri"/>
              </a:rPr>
              <a:t>Genelgesi kapsamında elektronik mühür (e-Mühür) kullanımı ile elektronik yazışmaların şifrelenerek</a:t>
            </a:r>
          </a:p>
          <a:p>
            <a:pPr marL="0" indent="0" algn="just">
              <a:buNone/>
            </a:pPr>
            <a:r>
              <a:rPr lang="tr-TR" sz="2000" dirty="0">
                <a:solidFill>
                  <a:srgbClr val="000000"/>
                </a:solidFill>
                <a:latin typeface="El Messiri"/>
              </a:rPr>
              <a:t>gönderilebilmesi ve alınması için kurumsal şifreleme sertifikalarının kullanımı yönünde gerekli</a:t>
            </a:r>
          </a:p>
          <a:p>
            <a:pPr marL="0" indent="0" algn="just">
              <a:buNone/>
            </a:pPr>
            <a:r>
              <a:rPr lang="tr-TR" sz="2000" dirty="0">
                <a:solidFill>
                  <a:srgbClr val="000000"/>
                </a:solidFill>
                <a:latin typeface="El Messiri"/>
              </a:rPr>
              <a:t>tanımlamalar yapılmıştır. </a:t>
            </a:r>
          </a:p>
          <a:p>
            <a:pPr marL="0" indent="0" algn="just">
              <a:buNone/>
            </a:pPr>
            <a:r>
              <a:rPr lang="tr-TR" sz="2000" dirty="0">
                <a:solidFill>
                  <a:srgbClr val="000000"/>
                </a:solidFill>
                <a:latin typeface="El Messiri"/>
              </a:rPr>
              <a:t>Kurumsal şifreleme sertifikaları ve e-Mühür üretimi için mülga Başbakanlığın 2017/21 sayılı Genelgesi ile TÜBİTAK Kamu Sertifikasyon Merkezi yetkilendirilmiştir.</a:t>
            </a:r>
          </a:p>
          <a:p>
            <a:pPr marL="0" indent="0" algn="just">
              <a:buNone/>
            </a:pPr>
            <a:r>
              <a:rPr lang="tr-TR" sz="2000" dirty="0">
                <a:solidFill>
                  <a:srgbClr val="000000"/>
                </a:solidFill>
                <a:latin typeface="El Messiri"/>
              </a:rPr>
              <a:t>Kurumsal şifreleme sertifikaları ve e-Mühür ile ilgili olarak 29.05.2019 tarihli 2019/DK-BTD/160</a:t>
            </a:r>
          </a:p>
          <a:p>
            <a:pPr marL="0" indent="0" algn="just">
              <a:buNone/>
            </a:pPr>
            <a:r>
              <a:rPr lang="tr-TR" sz="2000" dirty="0">
                <a:solidFill>
                  <a:srgbClr val="000000"/>
                </a:solidFill>
                <a:latin typeface="El Messiri"/>
              </a:rPr>
              <a:t>numaralı Bilgi Teknolojileri ve İletişim Kurulu Kararı’nda kurumsal şifreleme ve elektronik mühür</a:t>
            </a:r>
          </a:p>
          <a:p>
            <a:pPr marL="0" indent="0" algn="just">
              <a:buNone/>
            </a:pPr>
            <a:r>
              <a:rPr lang="tr-TR" sz="2000" dirty="0">
                <a:solidFill>
                  <a:srgbClr val="000000"/>
                </a:solidFill>
                <a:latin typeface="El Messiri"/>
              </a:rPr>
              <a:t>sertifikalarına ilişkin başvuru alınması, oluşturulması, kullanılması, iptali ve yenilenmesi ile ilgili usul</a:t>
            </a:r>
          </a:p>
          <a:p>
            <a:pPr marL="0" indent="0" algn="just">
              <a:buNone/>
            </a:pPr>
            <a:r>
              <a:rPr lang="tr-TR" sz="2000" dirty="0">
                <a:solidFill>
                  <a:srgbClr val="000000"/>
                </a:solidFill>
                <a:latin typeface="El Messiri"/>
              </a:rPr>
              <a:t>ve esaslar belirlenmiştir.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19991028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27. BELGENİN ELEKTRONİK ORTAMDA</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GÖNDERİLMESİ VE ALINMASI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r>
              <a:rPr lang="tr-TR" sz="2000" b="1" dirty="0">
                <a:solidFill>
                  <a:srgbClr val="000000"/>
                </a:solidFill>
                <a:latin typeface="El Messiri"/>
              </a:rPr>
              <a:t>27.2. Şifreleme ve Elektronik Mühür Sertifikaları</a:t>
            </a:r>
          </a:p>
          <a:p>
            <a:pPr marL="0" indent="0" algn="just">
              <a:buNone/>
            </a:pPr>
            <a:r>
              <a:rPr lang="tr-TR" sz="2000" dirty="0">
                <a:solidFill>
                  <a:srgbClr val="000000"/>
                </a:solidFill>
                <a:latin typeface="El Messiri"/>
              </a:rPr>
              <a:t>28.01.2021 tarihli ve 7263 sayılı Kanun ile yapılan değişik sonucunda 5070 sayılı Elektronik İmza</a:t>
            </a:r>
          </a:p>
          <a:p>
            <a:pPr marL="0" indent="0" algn="just">
              <a:buNone/>
            </a:pPr>
            <a:r>
              <a:rPr lang="tr-TR" sz="2000" dirty="0">
                <a:solidFill>
                  <a:srgbClr val="000000"/>
                </a:solidFill>
                <a:latin typeface="El Messiri"/>
              </a:rPr>
              <a:t>Kanunu’nun Ek 1’inci maddesi ile elektronik mührün yasal altyapısı tanımlanmıştır. 14 Eylül 2022</a:t>
            </a:r>
          </a:p>
          <a:p>
            <a:pPr marL="0" indent="0" algn="just">
              <a:buNone/>
            </a:pPr>
            <a:r>
              <a:rPr lang="tr-TR" sz="2000" dirty="0">
                <a:solidFill>
                  <a:srgbClr val="000000"/>
                </a:solidFill>
                <a:latin typeface="El Messiri"/>
              </a:rPr>
              <a:t>tarihli ve 31953 sayılı Resmî Gazete’ de “Elektronik Mühre İlişkin Usul ve Esaslar Hakkında</a:t>
            </a:r>
          </a:p>
          <a:p>
            <a:pPr marL="0" indent="0" algn="just">
              <a:buNone/>
            </a:pPr>
            <a:r>
              <a:rPr lang="tr-TR" sz="2000" dirty="0">
                <a:solidFill>
                  <a:srgbClr val="000000"/>
                </a:solidFill>
                <a:latin typeface="El Messiri"/>
              </a:rPr>
              <a:t>Yönetmelik” yayımlanarak yürürlüğe girmiştir. İdarelerce oluşturulacak elektronik ortamdaki belgelerin güvenli elektronik imza ile imzalanmasının akabinde belgeler e-Mühür ile mühürlenerek zaman damgası ile damgalanmalı, e-mührün bileşeni BTK’ </a:t>
            </a:r>
            <a:r>
              <a:rPr lang="tr-TR" sz="2000" dirty="0" err="1">
                <a:solidFill>
                  <a:srgbClr val="000000"/>
                </a:solidFill>
                <a:latin typeface="El Messiri"/>
              </a:rPr>
              <a:t>nın</a:t>
            </a:r>
            <a:r>
              <a:rPr lang="tr-TR" sz="2000" dirty="0">
                <a:solidFill>
                  <a:srgbClr val="000000"/>
                </a:solidFill>
                <a:latin typeface="El Messiri"/>
              </a:rPr>
              <a:t> Elektronik İmza Profilleri Rehberi’nde yer alan uzun vadeli imza ömrüne sahip profillerden P4 tipine “Arşiv İmza” (</a:t>
            </a:r>
            <a:r>
              <a:rPr lang="tr-TR" sz="2000" dirty="0" err="1">
                <a:solidFill>
                  <a:srgbClr val="000000"/>
                </a:solidFill>
                <a:latin typeface="El Messiri"/>
              </a:rPr>
              <a:t>CAdES</a:t>
            </a:r>
            <a:r>
              <a:rPr lang="tr-TR" sz="2000" dirty="0">
                <a:solidFill>
                  <a:srgbClr val="000000"/>
                </a:solidFill>
                <a:latin typeface="El Messiri"/>
              </a:rPr>
              <a:t>-A) uygun şekilde oluşturulmalıdır.</a:t>
            </a:r>
          </a:p>
          <a:p>
            <a:pPr marL="0" indent="0" algn="just">
              <a:buNone/>
            </a:pPr>
            <a:r>
              <a:rPr lang="tr-TR" sz="2000" dirty="0">
                <a:solidFill>
                  <a:srgbClr val="000000"/>
                </a:solidFill>
                <a:latin typeface="El Messiri"/>
              </a:rPr>
              <a:t>Belgenin uzun ömürlü olarak güvenliğinin sağlanabilmesi için elektronik mühür sürecinde kullanılan zaman damgası sertifikasının süresi bitmeden önce zaman damgası sertifikası ile yeniden damgalanarak e-Mühürlü belgenin saklanması gereken süre boyunca arşiv imzası yenilenerek muhafaza edilmelidir. </a:t>
            </a:r>
          </a:p>
          <a:p>
            <a:pPr marL="0" indent="0" algn="just">
              <a:buNone/>
            </a:pPr>
            <a:r>
              <a:rPr lang="tr-TR" sz="2000" dirty="0">
                <a:solidFill>
                  <a:srgbClr val="000000"/>
                </a:solidFill>
                <a:latin typeface="El Messiri"/>
              </a:rPr>
              <a:t>Bu işlemin idarede bulunan tüm elektronik ortamda hazırlanmış belgeler için(idare içinde üretilen ve idareye gelen) gerçekleştirilmesi gerekmektedir.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40959094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28. BELGENİN FİZİKSEL ORTAMDA</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GÖNDERİLMESİ VE ALINMASI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r>
              <a:rPr lang="tr-TR" sz="2000" b="1" dirty="0">
                <a:solidFill>
                  <a:srgbClr val="000000"/>
                </a:solidFill>
                <a:latin typeface="El Messiri"/>
              </a:rPr>
              <a:t>28.1. Elektronik Ortamda Hazırlanan ve Fiziksel Olarak Gönderilen Belgenin</a:t>
            </a:r>
          </a:p>
          <a:p>
            <a:pPr marL="0" indent="0" algn="just">
              <a:buNone/>
            </a:pPr>
            <a:r>
              <a:rPr lang="tr-TR" sz="2000" b="1" dirty="0">
                <a:solidFill>
                  <a:srgbClr val="000000"/>
                </a:solidFill>
                <a:latin typeface="El Messiri"/>
              </a:rPr>
              <a:t>Doğrulama ve Kayıt İşlemleri</a:t>
            </a:r>
          </a:p>
          <a:p>
            <a:pPr marL="0" indent="0" algn="just">
              <a:buNone/>
            </a:pPr>
            <a:r>
              <a:rPr lang="tr-TR" sz="2000" dirty="0">
                <a:solidFill>
                  <a:srgbClr val="000000"/>
                </a:solidFill>
                <a:latin typeface="El Messiri"/>
              </a:rPr>
              <a:t>Elektronik ortamda hazırlanan bir belgenin elektronik olarak iletiminin mümkün olmadığı durumlarda yetkilendirilmiş görevli tarafından çıktısı alınarak muhatabına iletilebilmektedir. Söz konusu belgenin çıktısında yer alan </a:t>
            </a:r>
            <a:r>
              <a:rPr lang="tr-TR" sz="2000" dirty="0" err="1">
                <a:solidFill>
                  <a:srgbClr val="000000"/>
                </a:solidFill>
                <a:latin typeface="El Messiri"/>
              </a:rPr>
              <a:t>karekod</a:t>
            </a:r>
            <a:r>
              <a:rPr lang="tr-TR" sz="2000" dirty="0">
                <a:solidFill>
                  <a:srgbClr val="000000"/>
                </a:solidFill>
                <a:latin typeface="El Messiri"/>
              </a:rPr>
              <a:t> ve doğrulama kodu bilgileri ile belgenin Dijital Türkiye (e-Devlet) üzerinden doğrulaması yapılarak kaydedilmelidir. Doğrulanamayan belgeye ait çıktı işleme alınmamalıdır.  </a:t>
            </a:r>
          </a:p>
          <a:p>
            <a:pPr marL="0" indent="0" algn="just">
              <a:buNone/>
            </a:pPr>
            <a:r>
              <a:rPr lang="tr-TR" sz="2000" dirty="0">
                <a:solidFill>
                  <a:srgbClr val="000000"/>
                </a:solidFill>
                <a:latin typeface="El Messiri"/>
              </a:rPr>
              <a:t>Doğrulama işlemi, doğrulama erişim sayfasından belgenin EYP dosyasına erişilerek gerçekleştirilmelidir. </a:t>
            </a:r>
          </a:p>
          <a:p>
            <a:pPr marL="0" indent="0" algn="just">
              <a:buNone/>
            </a:pPr>
            <a:r>
              <a:rPr lang="tr-TR" sz="2000" dirty="0">
                <a:solidFill>
                  <a:srgbClr val="000000"/>
                </a:solidFill>
                <a:latin typeface="El Messiri"/>
              </a:rPr>
              <a:t>Bu durumda doğrulaması yapılan belgenin elektronik ortamda erişilen aslı, işlem kolaylığı sağlamak üzere EBYS’ye aktarılmalıdır. Belgenin doğrulanabildiği fakat EYP dosyasının EBYS’ye aktarılamadığı durumlarda, fiziksel nüsha taranarak işleme devam edilmelidir.</a:t>
            </a:r>
          </a:p>
          <a:p>
            <a:pPr marL="0" indent="0" algn="just">
              <a:buNone/>
            </a:pPr>
            <a:r>
              <a:rPr lang="tr-TR" sz="2000" dirty="0">
                <a:solidFill>
                  <a:srgbClr val="000000"/>
                </a:solidFill>
                <a:latin typeface="El Messiri"/>
              </a:rPr>
              <a:t>Elektronik ortamda hazırlanan bir belgeye ait çıktıda sayı, tarih ve doğrulama bilgileri eksiksiz olmalıdır.</a:t>
            </a:r>
          </a:p>
          <a:p>
            <a:pPr marL="0" indent="0" algn="just">
              <a:buNone/>
            </a:pPr>
            <a:r>
              <a:rPr lang="tr-TR" sz="2000" dirty="0">
                <a:solidFill>
                  <a:srgbClr val="000000"/>
                </a:solidFill>
                <a:latin typeface="El Messiri"/>
              </a:rPr>
              <a:t>Aksi takdirde, belgenin doğrulama işlemi yapılamayacağından belge, sisteme kaydedilemeyecektir. Bu durumda, belge üzerinde yer alan iletişim bilgileri kullanılarak gönderen idareye söz konusu durum bildirilmelidir.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8941486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28. BELGENİN FİZİKSEL ORTAMDA</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GÖNDERİLMESİ VE ALINMASI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r>
              <a:rPr lang="tr-TR" sz="2000" b="1" dirty="0">
                <a:solidFill>
                  <a:srgbClr val="000000"/>
                </a:solidFill>
                <a:latin typeface="El Messiri"/>
              </a:rPr>
              <a:t>28.1. Elektronik Ortamda Hazırlanan ve Fiziksel Olarak Gönderilen Belgenin</a:t>
            </a:r>
          </a:p>
          <a:p>
            <a:pPr marL="0" indent="0" algn="just">
              <a:buNone/>
            </a:pPr>
            <a:r>
              <a:rPr lang="tr-TR" sz="2000" b="1" dirty="0">
                <a:solidFill>
                  <a:srgbClr val="000000"/>
                </a:solidFill>
                <a:latin typeface="El Messiri"/>
              </a:rPr>
              <a:t>Doğrulama ve Kayıt İşlemleri</a:t>
            </a:r>
          </a:p>
          <a:p>
            <a:pPr marL="0" indent="0" algn="just">
              <a:buNone/>
            </a:pPr>
            <a:r>
              <a:rPr lang="tr-TR" sz="2000" dirty="0">
                <a:solidFill>
                  <a:srgbClr val="000000"/>
                </a:solidFill>
                <a:latin typeface="El Messiri"/>
              </a:rPr>
              <a:t>Belgenin doğrulanması esnasında;</a:t>
            </a:r>
          </a:p>
          <a:p>
            <a:pPr marL="0" indent="0" algn="just">
              <a:buNone/>
            </a:pPr>
            <a:r>
              <a:rPr lang="tr-TR" sz="2000" dirty="0">
                <a:solidFill>
                  <a:srgbClr val="000000"/>
                </a:solidFill>
                <a:latin typeface="El Messiri"/>
              </a:rPr>
              <a:t>-Belge doğrulaması yapılacak sunucuya ulaşılamaması</a:t>
            </a:r>
          </a:p>
          <a:p>
            <a:pPr marL="0" indent="0" algn="just">
              <a:buNone/>
            </a:pPr>
            <a:r>
              <a:rPr lang="tr-TR" sz="2000" dirty="0">
                <a:solidFill>
                  <a:srgbClr val="000000"/>
                </a:solidFill>
                <a:latin typeface="El Messiri"/>
              </a:rPr>
              <a:t>-Belge doğrulama bilgilerinin eksik olması</a:t>
            </a:r>
          </a:p>
          <a:p>
            <a:pPr marL="0" indent="0" algn="just">
              <a:buNone/>
            </a:pPr>
            <a:r>
              <a:rPr lang="tr-TR" sz="2000" dirty="0">
                <a:solidFill>
                  <a:srgbClr val="000000"/>
                </a:solidFill>
                <a:latin typeface="El Messiri"/>
              </a:rPr>
              <a:t>gibi nedenlerle belge doğrulamasının yapılamaması durumunda belge alt kısmında yer alan iletişim</a:t>
            </a:r>
          </a:p>
          <a:p>
            <a:pPr marL="0" indent="0" algn="just">
              <a:buNone/>
            </a:pPr>
            <a:r>
              <a:rPr lang="tr-TR" sz="2000" dirty="0">
                <a:solidFill>
                  <a:srgbClr val="000000"/>
                </a:solidFill>
                <a:latin typeface="El Messiri"/>
              </a:rPr>
              <a:t>bilgilerinden belgeyi hazırlayan kişiye ulaşılarak belgenin oluşturan idare tarafından hazırlandığı teyit</a:t>
            </a:r>
          </a:p>
          <a:p>
            <a:pPr marL="0" indent="0" algn="just">
              <a:buNone/>
            </a:pPr>
            <a:r>
              <a:rPr lang="tr-TR" sz="2000" dirty="0">
                <a:solidFill>
                  <a:srgbClr val="000000"/>
                </a:solidFill>
                <a:latin typeface="El Messiri"/>
              </a:rPr>
              <a:t>edilmeli ve belgeyi doğrulayamama gerekçesi (sunucuya erişememe vb.) bildirilmelidir. Doğrulama işlemi yapılmadan belge kayıt işlemi gerçekleştirilmemelidir. Elektronik ortamda hazırlanan bir belgeye ait çıktıda  sayı, tarih ve doğrulama bilgileri eksiksiz olmalıdır. </a:t>
            </a:r>
          </a:p>
          <a:p>
            <a:pPr marL="0" indent="0" algn="just">
              <a:buNone/>
            </a:pPr>
            <a:r>
              <a:rPr lang="tr-TR" sz="2000" dirty="0">
                <a:solidFill>
                  <a:srgbClr val="000000"/>
                </a:solidFill>
                <a:latin typeface="El Messiri"/>
              </a:rPr>
              <a:t>Aksi takdirde, belgenin doğrulama işlemi yapılamayacağından belge, sisteme kaydedilemeyecektir. Bu durumda, belge üzerinde yer alan iletişim bilgileri kullanılarak gönderen idareye söz konusu durum bildirilmelidir.</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31582760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28. BELGENİN FİZİKSEL ORTAMDA</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GÖNDERİLMESİ VE ALINMASI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r>
              <a:rPr lang="tr-TR" sz="2000" b="1" dirty="0">
                <a:solidFill>
                  <a:srgbClr val="000000"/>
                </a:solidFill>
                <a:latin typeface="El Messiri"/>
              </a:rPr>
              <a:t>28.2. Zarf Örnekleri</a:t>
            </a:r>
          </a:p>
          <a:p>
            <a:pPr marL="0" indent="0" algn="just">
              <a:buNone/>
            </a:pPr>
            <a:r>
              <a:rPr lang="tr-TR" sz="2000" dirty="0">
                <a:solidFill>
                  <a:srgbClr val="000000"/>
                </a:solidFill>
                <a:latin typeface="El Messiri"/>
              </a:rPr>
              <a:t>Zorunlu hâllerde veya olağanüstü durumlarda ya da elektronik ortamda hazırlanan bir belgenin elektronik olarak iletiminin mümkün olmadığı durumlarda belgenin muhatap idareye doğru şekilde ulaşması amacıyla zarf üzerinde yer alacak bilgilerin eksiksiz yazılması gerekmektedir. Belge, muhatap tarafından zarf üzerindeki bilgiler dikkate alınarak teslim alınmakta, kayıt ve havale işlemlerine başlanmaktadır. Bu sebeple zarf dışında süre ve kişiye özel bilgileri mevzuatta belirtilen şekilde zarfa eklenmelidir.</a:t>
            </a:r>
          </a:p>
          <a:p>
            <a:pPr marL="0" indent="0" algn="just">
              <a:buNone/>
            </a:pPr>
            <a:r>
              <a:rPr lang="tr-TR" sz="2000" b="1" u="sng" dirty="0">
                <a:solidFill>
                  <a:srgbClr val="000000"/>
                </a:solidFill>
                <a:latin typeface="El Messiri"/>
              </a:rPr>
              <a:t>Süreli Belge Gönderiminde Zarf Örneği:        </a:t>
            </a:r>
            <a:r>
              <a:rPr lang="de-DE" sz="2000" b="1" u="sng" dirty="0" err="1">
                <a:solidFill>
                  <a:srgbClr val="000000"/>
                </a:solidFill>
                <a:latin typeface="El Messiri"/>
              </a:rPr>
              <a:t>Kişiye</a:t>
            </a:r>
            <a:r>
              <a:rPr lang="de-DE" sz="2000" b="1" u="sng" dirty="0">
                <a:solidFill>
                  <a:srgbClr val="000000"/>
                </a:solidFill>
                <a:latin typeface="El Messiri"/>
              </a:rPr>
              <a:t> Özel </a:t>
            </a:r>
            <a:r>
              <a:rPr lang="de-DE" sz="2000" b="1" u="sng" dirty="0" err="1">
                <a:solidFill>
                  <a:srgbClr val="000000"/>
                </a:solidFill>
                <a:latin typeface="El Messiri"/>
              </a:rPr>
              <a:t>Belge</a:t>
            </a:r>
            <a:r>
              <a:rPr lang="de-DE" sz="2000" b="1" u="sng" dirty="0">
                <a:solidFill>
                  <a:srgbClr val="000000"/>
                </a:solidFill>
                <a:latin typeface="El Messiri"/>
              </a:rPr>
              <a:t> </a:t>
            </a:r>
            <a:r>
              <a:rPr lang="de-DE" sz="2000" b="1" u="sng" dirty="0" err="1">
                <a:solidFill>
                  <a:srgbClr val="000000"/>
                </a:solidFill>
                <a:latin typeface="El Messiri"/>
              </a:rPr>
              <a:t>Gönderiminde</a:t>
            </a:r>
            <a:r>
              <a:rPr lang="de-DE" sz="2000" b="1" u="sng" dirty="0">
                <a:solidFill>
                  <a:srgbClr val="000000"/>
                </a:solidFill>
                <a:latin typeface="El Messiri"/>
              </a:rPr>
              <a:t> </a:t>
            </a:r>
            <a:r>
              <a:rPr lang="de-DE" sz="2000" b="1" u="sng" dirty="0" err="1">
                <a:solidFill>
                  <a:srgbClr val="000000"/>
                </a:solidFill>
                <a:latin typeface="El Messiri"/>
              </a:rPr>
              <a:t>Zarf</a:t>
            </a:r>
            <a:r>
              <a:rPr lang="de-DE" sz="2000" b="1" u="sng" dirty="0">
                <a:solidFill>
                  <a:srgbClr val="000000"/>
                </a:solidFill>
                <a:latin typeface="El Messiri"/>
              </a:rPr>
              <a:t> </a:t>
            </a:r>
            <a:r>
              <a:rPr lang="de-DE" sz="2000" b="1" u="sng" dirty="0" err="1">
                <a:solidFill>
                  <a:srgbClr val="000000"/>
                </a:solidFill>
                <a:latin typeface="El Messiri"/>
              </a:rPr>
              <a:t>Örneğ</a:t>
            </a:r>
            <a:r>
              <a:rPr lang="tr-TR" sz="2000" b="1" u="sng" dirty="0">
                <a:solidFill>
                  <a:srgbClr val="000000"/>
                </a:solidFill>
                <a:latin typeface="El Messiri"/>
              </a:rPr>
              <a:t>i:</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59729" y="3999633"/>
            <a:ext cx="4417379" cy="2766499"/>
          </a:xfrm>
          <a:prstGeom prst="rect">
            <a:avLst/>
          </a:prstGeom>
        </p:spPr>
      </p:pic>
      <p:pic>
        <p:nvPicPr>
          <p:cNvPr id="5" name="Resim 4"/>
          <p:cNvPicPr>
            <a:picLocks noChangeAspect="1"/>
          </p:cNvPicPr>
          <p:nvPr/>
        </p:nvPicPr>
        <p:blipFill>
          <a:blip r:embed="rId4"/>
          <a:stretch>
            <a:fillRect/>
          </a:stretch>
        </p:blipFill>
        <p:spPr>
          <a:xfrm>
            <a:off x="5819950" y="3998395"/>
            <a:ext cx="5029201" cy="2682559"/>
          </a:xfrm>
          <a:prstGeom prst="rect">
            <a:avLst/>
          </a:prstGeom>
        </p:spPr>
      </p:pic>
    </p:spTree>
    <p:extLst>
      <p:ext uri="{BB962C8B-B14F-4D97-AF65-F5344CB8AC3E}">
        <p14:creationId xmlns:p14="http://schemas.microsoft.com/office/powerpoint/2010/main" val="925181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29. BELGENİN İADE EDİLMESİ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r>
              <a:rPr lang="tr-TR" sz="2000" b="1" dirty="0">
                <a:solidFill>
                  <a:srgbClr val="000000"/>
                </a:solidFill>
                <a:latin typeface="El Messiri"/>
              </a:rPr>
              <a:t>İdareye muhatabı olmadığı hâlde güvenli elektronik imza ile imzalanarak elektronik ortamda bir belge gelmesi durumunda aşağıdaki işlemler yapılmalıdır:</a:t>
            </a:r>
          </a:p>
          <a:p>
            <a:r>
              <a:rPr lang="tr-TR" sz="2000" dirty="0">
                <a:latin typeface="El Messiri"/>
              </a:rPr>
              <a:t>Asıl muhatabın açıkça belli olması durumunda, belge asıl muhataba iletilmeli ve gönderen idareye bilgi verilmelidir. Bu durumda belgenin bir kopyası elektronik ortamda muhafaza edilmelidir.</a:t>
            </a:r>
          </a:p>
          <a:p>
            <a:r>
              <a:rPr lang="tr-TR" sz="2000" dirty="0">
                <a:latin typeface="El Messiri"/>
              </a:rPr>
              <a:t>Belgenin muhatabının anlaşılamadığı durumlarda belgeye ait tanımlayıcı bilgilerle birlikte belgenin muhatabı olunmadığı bilgisi, resmî yazıyla gönderen idareye iletilmelidir.</a:t>
            </a:r>
          </a:p>
          <a:p>
            <a:endParaRPr lang="tr-TR" sz="2000" dirty="0">
              <a:latin typeface="El Messiri"/>
            </a:endParaRPr>
          </a:p>
          <a:p>
            <a:pPr marL="0" indent="0">
              <a:buNone/>
            </a:pPr>
            <a:r>
              <a:rPr lang="tr-TR" sz="2000" b="1" dirty="0">
                <a:latin typeface="El Messiri"/>
              </a:rPr>
              <a:t>İdareye muhatabı olmadığı hâlde fiziksel ortamda belge gelmesi durumunda:</a:t>
            </a:r>
          </a:p>
          <a:p>
            <a:r>
              <a:rPr lang="tr-TR" sz="2000" dirty="0">
                <a:latin typeface="El Messiri"/>
              </a:rPr>
              <a:t>Asıl muhatabı anlaşılamıyorsa belge gönderene iade edilmelidir.</a:t>
            </a:r>
          </a:p>
          <a:p>
            <a:r>
              <a:rPr lang="tr-TR" sz="2000" dirty="0">
                <a:latin typeface="El Messiri"/>
              </a:rPr>
              <a:t>Asıl muhatabın açıkça belli olması durumunda, belgenin bir sureti alınarak aslı muhatabına gönderilmeli ve belgeyi gönderene de bilgi verilmelidir.</a:t>
            </a:r>
          </a:p>
          <a:p>
            <a:pPr marL="0" indent="0" algn="just">
              <a:buNone/>
            </a:pPr>
            <a:endParaRPr lang="tr-TR" sz="2000" b="1"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9819317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30. TEKİT YAZISI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dirty="0">
              <a:solidFill>
                <a:srgbClr val="000000"/>
              </a:solidFill>
              <a:latin typeface="El Messiri"/>
            </a:endParaRPr>
          </a:p>
          <a:p>
            <a:pPr marL="0" indent="0" algn="just">
              <a:buNone/>
            </a:pPr>
            <a:r>
              <a:rPr lang="tr-TR" sz="2000" dirty="0">
                <a:solidFill>
                  <a:srgbClr val="000000"/>
                </a:solidFill>
                <a:latin typeface="El Messiri"/>
              </a:rPr>
              <a:t>Belgeye süresi içinde cevap verilmemesi durumunda muhataba tekit yazısı yazılabilmektedir. Tekit yazıları amacı itibarıyla hiyerarşi yönünden alt veya aynı düzey idarelere yazılmalıdır. Kurumlar hiyerarşi yönünden üst seviyedeki kurumlara tekit yazısı yazmamalıdır. Tekit yazısında daha önce gönderilen belge ilgi olarak tutulmalıdır.</a:t>
            </a:r>
          </a:p>
          <a:p>
            <a:pPr marL="0" indent="0" algn="just">
              <a:buNone/>
            </a:pPr>
            <a:r>
              <a:rPr lang="tr-TR" sz="2000" b="1" dirty="0">
                <a:solidFill>
                  <a:srgbClr val="000000"/>
                </a:solidFill>
                <a:latin typeface="El Messiri"/>
              </a:rPr>
              <a:t>Tekit Yazısı Örneği:</a:t>
            </a: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b="1"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pic>
        <p:nvPicPr>
          <p:cNvPr id="4" name="Resim 3"/>
          <p:cNvPicPr>
            <a:picLocks noChangeAspect="1"/>
          </p:cNvPicPr>
          <p:nvPr/>
        </p:nvPicPr>
        <p:blipFill>
          <a:blip r:embed="rId3"/>
          <a:stretch>
            <a:fillRect/>
          </a:stretch>
        </p:blipFill>
        <p:spPr>
          <a:xfrm>
            <a:off x="2682815" y="2944629"/>
            <a:ext cx="6901132" cy="3821503"/>
          </a:xfrm>
          <a:prstGeom prst="rect">
            <a:avLst/>
          </a:prstGeom>
        </p:spPr>
      </p:pic>
      <p:sp>
        <p:nvSpPr>
          <p:cNvPr id="6" name="Dikdörtgen 5"/>
          <p:cNvSpPr/>
          <p:nvPr/>
        </p:nvSpPr>
        <p:spPr>
          <a:xfrm>
            <a:off x="4008202" y="4523146"/>
            <a:ext cx="4586512" cy="261610"/>
          </a:xfrm>
          <a:prstGeom prst="rect">
            <a:avLst/>
          </a:prstGeom>
        </p:spPr>
        <p:txBody>
          <a:bodyPr wrap="none">
            <a:spAutoFit/>
          </a:bodyPr>
          <a:lstStyle/>
          <a:p>
            <a:r>
              <a:rPr lang="tr-TR" sz="1100" dirty="0">
                <a:solidFill>
                  <a:srgbClr val="B90000"/>
                </a:solidFill>
                <a:latin typeface="ElMessiri-Regular"/>
              </a:rPr>
              <a:t>Tekit yazısında daha önce gönderilen yazının ilgi tutulması zorunludur.</a:t>
            </a:r>
            <a:endParaRPr lang="tr-TR" dirty="0"/>
          </a:p>
        </p:txBody>
      </p:sp>
    </p:spTree>
    <p:extLst>
      <p:ext uri="{BB962C8B-B14F-4D97-AF65-F5344CB8AC3E}">
        <p14:creationId xmlns:p14="http://schemas.microsoft.com/office/powerpoint/2010/main" val="35476191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31. UYGUN YAZILMAYAN BELGELER</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dirty="0">
              <a:solidFill>
                <a:srgbClr val="000000"/>
              </a:solidFill>
              <a:latin typeface="El Messiri"/>
            </a:endParaRPr>
          </a:p>
          <a:p>
            <a:pPr marL="0" indent="0" algn="just">
              <a:buNone/>
            </a:pPr>
            <a:r>
              <a:rPr lang="tr-TR" sz="2000" b="1" dirty="0">
                <a:solidFill>
                  <a:srgbClr val="000000"/>
                </a:solidFill>
                <a:latin typeface="El Messiri"/>
              </a:rPr>
              <a:t>Resmî yazışmalarda uygulama birliğinin sağlanması amacıyla idareler tarafından hazırlanan veya</a:t>
            </a:r>
          </a:p>
          <a:p>
            <a:pPr marL="0" indent="0" algn="just">
              <a:buNone/>
            </a:pPr>
            <a:r>
              <a:rPr lang="tr-TR" sz="2000" b="1" dirty="0">
                <a:solidFill>
                  <a:srgbClr val="000000"/>
                </a:solidFill>
                <a:latin typeface="El Messiri"/>
              </a:rPr>
              <a:t>teslim alınan belgeler Yönetmelik’e uygunluk açısından incelenmelidir. Herhangi bir madde hükmüne aykırı hazırlanan bir belge teslim alındığında muhatap cevabî yazıda veya şifahen uyarılmalı, Yönetmelik’e aykırılığın daha sonra gerçekleştirilen yazışmalarda da devam etmesi durumunda ise aşağıda örneği verilen yazıyla muhatap uyarılmalıdır:</a:t>
            </a:r>
          </a:p>
          <a:p>
            <a:pPr marL="0" indent="0" algn="just">
              <a:buNone/>
            </a:pPr>
            <a:endParaRPr lang="tr-TR" sz="2000" b="1" dirty="0">
              <a:solidFill>
                <a:srgbClr val="000000"/>
              </a:solidFill>
              <a:latin typeface="El Messiri"/>
            </a:endParaRPr>
          </a:p>
          <a:p>
            <a:pPr marL="0" indent="0" algn="just">
              <a:buNone/>
            </a:pPr>
            <a:r>
              <a:rPr lang="tr-TR" sz="2000" dirty="0">
                <a:solidFill>
                  <a:srgbClr val="000000"/>
                </a:solidFill>
                <a:latin typeface="El Messiri"/>
              </a:rPr>
              <a:t>                                                                          MUHATAP</a:t>
            </a:r>
          </a:p>
          <a:p>
            <a:pPr marL="0" indent="0" algn="just">
              <a:buNone/>
            </a:pPr>
            <a:r>
              <a:rPr lang="tr-TR" sz="2000" dirty="0" err="1">
                <a:solidFill>
                  <a:srgbClr val="000000"/>
                </a:solidFill>
                <a:latin typeface="El Messiri"/>
              </a:rPr>
              <a:t>gg.aa.yyyy</a:t>
            </a:r>
            <a:r>
              <a:rPr lang="tr-TR" sz="2000" dirty="0">
                <a:solidFill>
                  <a:srgbClr val="000000"/>
                </a:solidFill>
                <a:latin typeface="El Messiri"/>
              </a:rPr>
              <a:t> tarihli ve …-..….-…..-….. sayılı yazınız Resmî Yazışmalarda Uygulanacak Usul ve Esaslar Hakkında Yönetmelik’in …… maddesine uygun olmadığından iade edilmiştir.</a:t>
            </a:r>
          </a:p>
          <a:p>
            <a:pPr marL="0" indent="0" algn="just">
              <a:buNone/>
            </a:pPr>
            <a:r>
              <a:rPr lang="tr-TR" sz="2000" dirty="0">
                <a:solidFill>
                  <a:srgbClr val="000000"/>
                </a:solidFill>
                <a:latin typeface="El Messiri"/>
              </a:rPr>
              <a:t>Bilgilerini arz/rica ederim.</a:t>
            </a:r>
          </a:p>
          <a:p>
            <a:pPr marL="0" indent="0" algn="just">
              <a:buNone/>
            </a:pPr>
            <a:endParaRPr lang="tr-TR" sz="2000" dirty="0">
              <a:solidFill>
                <a:srgbClr val="000000"/>
              </a:solidFill>
              <a:latin typeface="El Messiri"/>
            </a:endParaRPr>
          </a:p>
          <a:p>
            <a:pPr marL="0" indent="0" algn="just">
              <a:buNone/>
            </a:pPr>
            <a:endParaRPr lang="tr-TR" sz="2000" dirty="0">
              <a:solidFill>
                <a:srgbClr val="000000"/>
              </a:solidFill>
              <a:latin typeface="El Messiri"/>
            </a:endParaRPr>
          </a:p>
          <a:p>
            <a:pPr marL="0" indent="0" algn="just">
              <a:buNone/>
            </a:pPr>
            <a:endParaRPr lang="tr-TR" sz="2400" dirty="0">
              <a:latin typeface="Hurme Geometric Sans 1" panose="020B0500020000000000" pitchFamily="34" charset="77"/>
            </a:endParaRP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25134208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31. UYGUN YAZILMAYAN BELGELER</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2000" b="1" u="sng" dirty="0">
              <a:solidFill>
                <a:srgbClr val="000000"/>
              </a:solidFill>
              <a:latin typeface="El Messiri"/>
            </a:endParaRPr>
          </a:p>
          <a:p>
            <a:pPr marL="0" indent="0" algn="just">
              <a:buNone/>
            </a:pPr>
            <a:r>
              <a:rPr lang="tr-TR" sz="2000" b="1" u="sng" dirty="0">
                <a:solidFill>
                  <a:srgbClr val="000000"/>
                </a:solidFill>
                <a:latin typeface="El Messiri"/>
              </a:rPr>
              <a:t>Resmî yazışmalarda sıklıkla yapılan hatalar aşağıda belirtilmektedir:</a:t>
            </a:r>
          </a:p>
          <a:p>
            <a:pPr marL="0" indent="0" algn="just">
              <a:buNone/>
            </a:pPr>
            <a:r>
              <a:rPr lang="tr-TR" sz="1600" dirty="0">
                <a:latin typeface="Hurme Geometric Sans 1" panose="020B0500020000000000" pitchFamily="34" charset="77"/>
              </a:rPr>
              <a:t>Başlık alanının hatalı yazımı</a:t>
            </a:r>
          </a:p>
          <a:p>
            <a:pPr marL="0" indent="0" algn="just">
              <a:buNone/>
            </a:pPr>
            <a:r>
              <a:rPr lang="tr-TR" sz="1600" dirty="0">
                <a:latin typeface="Hurme Geometric Sans 1" panose="020B0500020000000000" pitchFamily="34" charset="77"/>
              </a:rPr>
              <a:t>Muhatap alanının hatalı yazımı</a:t>
            </a:r>
          </a:p>
          <a:p>
            <a:pPr marL="0" indent="0" algn="just">
              <a:buNone/>
            </a:pPr>
            <a:r>
              <a:rPr lang="tr-TR" sz="1600" dirty="0">
                <a:latin typeface="Hurme Geometric Sans 1" panose="020B0500020000000000" pitchFamily="34" charset="77"/>
              </a:rPr>
              <a:t>Sayı alanında belgenin hazırlanma sürecinin belirtilmemesi</a:t>
            </a:r>
          </a:p>
          <a:p>
            <a:pPr marL="0" indent="0" algn="just">
              <a:buNone/>
            </a:pPr>
            <a:r>
              <a:rPr lang="tr-TR" sz="1600" dirty="0">
                <a:latin typeface="Hurme Geometric Sans 1" panose="020B0500020000000000" pitchFamily="34" charset="77"/>
              </a:rPr>
              <a:t>Sayı alanında “-” işareti yerine “/” gibi farklı işaretlerin kullanılması</a:t>
            </a:r>
          </a:p>
          <a:p>
            <a:pPr marL="0" indent="0" algn="just">
              <a:buNone/>
            </a:pPr>
            <a:r>
              <a:rPr lang="tr-TR" sz="1600" dirty="0">
                <a:latin typeface="Hurme Geometric Sans 1" panose="020B0500020000000000" pitchFamily="34" charset="77"/>
              </a:rPr>
              <a:t>Konu alanında noktalama işareti kullanılması, kelimelerin ilk harflerinin küçük yazılması</a:t>
            </a:r>
          </a:p>
          <a:p>
            <a:pPr marL="0" indent="0" algn="just">
              <a:buNone/>
            </a:pPr>
            <a:r>
              <a:rPr lang="tr-TR" sz="1600" dirty="0">
                <a:latin typeface="Hurme Geometric Sans 1" panose="020B0500020000000000" pitchFamily="34" charset="77"/>
              </a:rPr>
              <a:t>Konu alanında SDP kodundaki ifadelere aynı şekilde yer verilmesi</a:t>
            </a:r>
          </a:p>
          <a:p>
            <a:pPr marL="0" indent="0" algn="just">
              <a:buNone/>
            </a:pPr>
            <a:r>
              <a:rPr lang="tr-TR" sz="1600" dirty="0">
                <a:latin typeface="Hurme Geometric Sans 1" panose="020B0500020000000000" pitchFamily="34" charset="77"/>
              </a:rPr>
              <a:t>Birden fazla sayfalı belgelerde başlık, tarih, sayı ve konu alanlarının her sayfada tekrar etmesi</a:t>
            </a:r>
          </a:p>
          <a:p>
            <a:pPr marL="0" indent="0" algn="just">
              <a:buNone/>
            </a:pPr>
            <a:r>
              <a:rPr lang="tr-TR" sz="1600" dirty="0">
                <a:latin typeface="Hurme Geometric Sans 1" panose="020B0500020000000000" pitchFamily="34" charset="77"/>
              </a:rPr>
              <a:t>Metin alanında paragraflar arasında boşluk bırakılması, satır başında boşluk bırakılmaması</a:t>
            </a:r>
          </a:p>
          <a:p>
            <a:pPr marL="0" indent="0" algn="just">
              <a:buNone/>
            </a:pPr>
            <a:r>
              <a:rPr lang="tr-TR" sz="1600" dirty="0">
                <a:latin typeface="Hurme Geometric Sans 1" panose="020B0500020000000000" pitchFamily="34" charset="77"/>
              </a:rPr>
              <a:t>Metin alanında dil bilgisi ve yazım kurallarına uyulmaması</a:t>
            </a:r>
          </a:p>
          <a:p>
            <a:pPr marL="0" indent="0" algn="just">
              <a:buNone/>
            </a:pPr>
            <a:r>
              <a:rPr lang="tr-TR" sz="1600" dirty="0">
                <a:latin typeface="Hurme Geometric Sans 1" panose="020B0500020000000000" pitchFamily="34" charset="77"/>
              </a:rPr>
              <a:t>Metin alanında yabancı dilde kelimelerin kullanılması</a:t>
            </a:r>
          </a:p>
          <a:p>
            <a:pPr marL="0" indent="0" algn="just">
              <a:buNone/>
            </a:pPr>
            <a:r>
              <a:rPr lang="tr-TR" sz="1600" dirty="0">
                <a:latin typeface="Hurme Geometric Sans 1" panose="020B0500020000000000" pitchFamily="34" charset="77"/>
              </a:rPr>
              <a:t>Muhatap idarenin hiyerarşik durumu ve belge içeriğinin önemi dikkate alınmadan imza atacak yöneticinin belirlenmesi</a:t>
            </a:r>
          </a:p>
          <a:p>
            <a:pPr marL="0" indent="0" algn="just">
              <a:buNone/>
            </a:pPr>
            <a:endParaRPr lang="x-none" sz="2400" dirty="0">
              <a:latin typeface="Hurme Geometric Sans 1" panose="020B0500020000000000" pitchFamily="34" charset="77"/>
            </a:endParaRPr>
          </a:p>
        </p:txBody>
      </p:sp>
    </p:spTree>
    <p:extLst>
      <p:ext uri="{BB962C8B-B14F-4D97-AF65-F5344CB8AC3E}">
        <p14:creationId xmlns:p14="http://schemas.microsoft.com/office/powerpoint/2010/main" val="6258963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31. UYGUN YAZILMAYAN BELGELER</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2000" b="1" u="sng" dirty="0">
                <a:solidFill>
                  <a:srgbClr val="000000"/>
                </a:solidFill>
                <a:latin typeface="El Messiri"/>
              </a:rPr>
              <a:t>Resmî yazışmalarda sıklıkla yapılan hatalar aşağıda belirtilmektedir:</a:t>
            </a:r>
          </a:p>
          <a:p>
            <a:pPr marL="0" indent="0" algn="just">
              <a:buNone/>
            </a:pPr>
            <a:r>
              <a:rPr lang="tr-TR" sz="1600" dirty="0">
                <a:latin typeface="Hurme Geometric Sans 1" panose="020B0500020000000000" pitchFamily="34" charset="77"/>
              </a:rPr>
              <a:t>Arz ve rica ibarelerinin kullanımında;</a:t>
            </a:r>
          </a:p>
          <a:p>
            <a:pPr marL="0" indent="0" algn="just">
              <a:buNone/>
            </a:pPr>
            <a:r>
              <a:rPr lang="tr-TR" sz="1600" dirty="0">
                <a:latin typeface="Hurme Geometric Sans 1" panose="020B0500020000000000" pitchFamily="34" charset="77"/>
              </a:rPr>
              <a:t>	Muhatap alanında parantez içinde “(…)” yer alan idareye/birime göre karar verilmesi </a:t>
            </a:r>
          </a:p>
          <a:p>
            <a:pPr marL="0" indent="0" algn="just">
              <a:buNone/>
            </a:pPr>
            <a:r>
              <a:rPr lang="tr-TR" sz="1600" dirty="0">
                <a:latin typeface="Hurme Geometric Sans 1" panose="020B0500020000000000" pitchFamily="34" charset="77"/>
              </a:rPr>
              <a:t>	İmza yetkisinin devredildiği durumlarda adına “a.” imzalama işlemi gerçekleştirilen 	makamın yerine imza atan yöneticinin hiyerarşik durumuna göre karar verilmesi</a:t>
            </a:r>
          </a:p>
          <a:p>
            <a:pPr marL="0" indent="0" algn="just">
              <a:buNone/>
            </a:pPr>
            <a:r>
              <a:rPr lang="tr-TR" sz="1600" dirty="0">
                <a:latin typeface="Hurme Geometric Sans 1" panose="020B0500020000000000" pitchFamily="34" charset="77"/>
              </a:rPr>
              <a:t>Ek ve dağıtım alanında liste yapılmadığından belgenin 2. sayfaya taşması</a:t>
            </a:r>
          </a:p>
          <a:p>
            <a:pPr marL="0" indent="0" algn="just">
              <a:buNone/>
            </a:pPr>
            <a:r>
              <a:rPr lang="tr-TR" sz="1600" dirty="0">
                <a:latin typeface="Hurme Geometric Sans 1" panose="020B0500020000000000" pitchFamily="34" charset="77"/>
              </a:rPr>
              <a:t>Belgenin üst verisinde yer alan bilgilerle belgenin görüntüsünde yer alan bilgilerin farklılık göstermesi</a:t>
            </a:r>
          </a:p>
          <a:p>
            <a:pPr marL="0" indent="0" algn="just">
              <a:buNone/>
            </a:pPr>
            <a:r>
              <a:rPr lang="tr-TR" sz="1600" dirty="0">
                <a:latin typeface="Hurme Geometric Sans 1" panose="020B0500020000000000" pitchFamily="34" charset="77"/>
              </a:rPr>
              <a:t>Belge görüntüsünde yanlış tarih ve sayıya yer verilmesi veya hiç yer verilmemesi</a:t>
            </a: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x-none" sz="1600" dirty="0">
              <a:latin typeface="Hurme Geometric Sans 1" panose="020B0500020000000000" pitchFamily="34" charset="77"/>
            </a:endParaRPr>
          </a:p>
        </p:txBody>
      </p:sp>
    </p:spTree>
    <p:extLst>
      <p:ext uri="{BB962C8B-B14F-4D97-AF65-F5344CB8AC3E}">
        <p14:creationId xmlns:p14="http://schemas.microsoft.com/office/powerpoint/2010/main" val="21776756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prstClr val="white"/>
                </a:solidFill>
                <a:latin typeface="Hurme Geometric Sans 1" panose="020B0500020000000000" pitchFamily="34" charset="77"/>
              </a:rPr>
              <a:t>32. KILAVUZ HAZIRLANMASI VE</a:t>
            </a:r>
            <a:br>
              <a:rPr lang="tr-TR" sz="2800" dirty="0">
                <a:solidFill>
                  <a:prstClr val="white"/>
                </a:solidFill>
                <a:latin typeface="Hurme Geometric Sans 1" panose="020B0500020000000000" pitchFamily="34" charset="77"/>
              </a:rPr>
            </a:br>
            <a:r>
              <a:rPr lang="tr-TR" sz="2800" dirty="0">
                <a:solidFill>
                  <a:prstClr val="white"/>
                </a:solidFill>
                <a:latin typeface="Hurme Geometric Sans 1" panose="020B0500020000000000" pitchFamily="34" charset="77"/>
              </a:rPr>
              <a:t>DÜZENLEME YETKİSİ</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r>
              <a:rPr lang="tr-TR" sz="1600" dirty="0">
                <a:latin typeface="Hurme Geometric Sans 1" panose="020B0500020000000000" pitchFamily="34" charset="77"/>
              </a:rPr>
              <a:t>Yönetmelik’in doğru uygulanması maksadıyla düzenlenecek eğitimlerde uygulama birliğinin</a:t>
            </a:r>
          </a:p>
          <a:p>
            <a:pPr marL="0" indent="0" algn="just">
              <a:buNone/>
            </a:pPr>
            <a:r>
              <a:rPr lang="tr-TR" sz="1600" dirty="0">
                <a:latin typeface="Hurme Geometric Sans 1" panose="020B0500020000000000" pitchFamily="34" charset="77"/>
              </a:rPr>
              <a:t>sağlanması için eğitim stratejisini belirlemeye ve bu Kılavuz'u hazırlamaya Cumhurbaşkanlığı Genel Sekreterliği yetkilidir.</a:t>
            </a:r>
          </a:p>
          <a:p>
            <a:pPr marL="0" indent="0" algn="just">
              <a:buNone/>
            </a:pPr>
            <a:r>
              <a:rPr lang="tr-TR" sz="1600" dirty="0">
                <a:latin typeface="Hurme Geometric Sans 1" panose="020B0500020000000000" pitchFamily="34" charset="77"/>
              </a:rPr>
              <a:t> </a:t>
            </a:r>
          </a:p>
          <a:p>
            <a:pPr marL="0" indent="0" algn="just">
              <a:buNone/>
            </a:pPr>
            <a:r>
              <a:rPr lang="tr-TR" sz="1600" dirty="0">
                <a:latin typeface="Hurme Geometric Sans 1" panose="020B0500020000000000" pitchFamily="34" charset="77"/>
              </a:rPr>
              <a:t>Cumhurbaşkanlığı Genel Sekreterliği, www.tccb.gov.tr/resmiyazisma - resmiyazisma.gov.tr adresi üzerinden tüm kamu personelinin faydalanabilmesi amacıyla Yönetmelik’in eğitim videolarını yayımlamıştır. Eğitim videolarının yanı sıra "eğiticilerin eğitimi" programı da gerçekleştirilmektedir. Bu eğitimlere idarelerce görevlendirilen personel katılmaktadır. Bu programa katılan personel, kendi idaresinde veya idaresine bağlı, ilgili, ilişkili kurum ve kuruluşlarda eğitim vermektedir.</a:t>
            </a: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x-none" sz="1600" dirty="0">
              <a:latin typeface="Hurme Geometric Sans 1" panose="020B0500020000000000" pitchFamily="34" charset="77"/>
            </a:endParaRPr>
          </a:p>
        </p:txBody>
      </p:sp>
    </p:spTree>
    <p:extLst>
      <p:ext uri="{BB962C8B-B14F-4D97-AF65-F5344CB8AC3E}">
        <p14:creationId xmlns:p14="http://schemas.microsoft.com/office/powerpoint/2010/main" val="40733488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26F4AB-C23B-A0F9-4D0E-20254E4D36F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0FD3FE-6970-3C96-F497-DA349FACCC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9E8343-E79D-EB30-23BC-66FF477404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618A3C1-651C-CEBC-B2E2-E3C5E5D874F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664E63-F91F-F116-0B35-FCA94A98F9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9A9F8C-22C7-9F0C-5417-23D20FBC9A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82D3BB-4BFB-6001-6D01-444741E3F7C7}"/>
              </a:ext>
            </a:extLst>
          </p:cNvPr>
          <p:cNvSpPr>
            <a:spLocks noGrp="1"/>
          </p:cNvSpPr>
          <p:nvPr>
            <p:ph type="title"/>
          </p:nvPr>
        </p:nvSpPr>
        <p:spPr>
          <a:xfrm>
            <a:off x="1371599" y="294538"/>
            <a:ext cx="9895951" cy="1033669"/>
          </a:xfrm>
        </p:spPr>
        <p:txBody>
          <a:bodyPr>
            <a:normAutofit/>
          </a:bodyPr>
          <a:lstStyle/>
          <a:p>
            <a:r>
              <a:rPr lang="tr-TR" sz="2800" dirty="0">
                <a:solidFill>
                  <a:srgbClr val="FFFFFF"/>
                </a:solidFill>
                <a:latin typeface="Hurme Geometric Sans 1" panose="020B0500020000000000" pitchFamily="34" charset="77"/>
              </a:rPr>
              <a:t>Resmi Yazışmalarda Uygulanacak Usul ve Esaslar Hakkında Yönetmelik</a:t>
            </a:r>
            <a:endParaRPr lang="x-none" sz="2800" dirty="0">
              <a:solidFill>
                <a:schemeClr val="bg1"/>
              </a:solidFill>
              <a:latin typeface="Hurme Geometric Sans 1" panose="020B0500020000000000" pitchFamily="34" charset="77"/>
            </a:endParaRPr>
          </a:p>
        </p:txBody>
      </p:sp>
      <p:sp>
        <p:nvSpPr>
          <p:cNvPr id="3" name="Content Placeholder 2">
            <a:extLst>
              <a:ext uri="{FF2B5EF4-FFF2-40B4-BE49-F238E27FC236}">
                <a16:creationId xmlns:a16="http://schemas.microsoft.com/office/drawing/2014/main" id="{194C8C76-03CD-508B-6689-803E490C7797}"/>
              </a:ext>
            </a:extLst>
          </p:cNvPr>
          <p:cNvSpPr>
            <a:spLocks noGrp="1"/>
          </p:cNvSpPr>
          <p:nvPr>
            <p:ph idx="1"/>
          </p:nvPr>
        </p:nvSpPr>
        <p:spPr>
          <a:xfrm>
            <a:off x="-3" y="1597432"/>
            <a:ext cx="12191996" cy="5076833"/>
          </a:xfrm>
        </p:spPr>
        <p:txBody>
          <a:bodyPr anchor="ctr">
            <a:noAutofit/>
          </a:bodyPr>
          <a:lstStyle/>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ctr">
              <a:buNone/>
            </a:pPr>
            <a:r>
              <a:rPr lang="tr-TR" sz="3200" dirty="0">
                <a:latin typeface="Hurme Geometric Sans 1" panose="020B0500020000000000" pitchFamily="34" charset="77"/>
              </a:rPr>
              <a:t>SABRINIZ VE DİNLEDİĞİNİZ İÇİN </a:t>
            </a:r>
            <a:r>
              <a:rPr lang="tr-TR" sz="3200">
                <a:latin typeface="Hurme Geometric Sans 1" panose="020B0500020000000000" pitchFamily="34" charset="77"/>
              </a:rPr>
              <a:t>ÇOK TEŞEKKÜRLER… </a:t>
            </a:r>
            <a:endParaRPr lang="tr-TR" sz="32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tr-TR" sz="1600" dirty="0">
              <a:latin typeface="Hurme Geometric Sans 1" panose="020B0500020000000000" pitchFamily="34" charset="77"/>
            </a:endParaRPr>
          </a:p>
          <a:p>
            <a:pPr marL="0" indent="0" algn="just">
              <a:buNone/>
            </a:pPr>
            <a:endParaRPr lang="x-none" sz="1600" dirty="0">
              <a:latin typeface="Hurme Geometric Sans 1" panose="020B0500020000000000" pitchFamily="34" charset="77"/>
            </a:endParaRPr>
          </a:p>
        </p:txBody>
      </p:sp>
    </p:spTree>
    <p:extLst>
      <p:ext uri="{BB962C8B-B14F-4D97-AF65-F5344CB8AC3E}">
        <p14:creationId xmlns:p14="http://schemas.microsoft.com/office/powerpoint/2010/main" val="10124391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6469</TotalTime>
  <Words>9413</Words>
  <Application>Microsoft Office PowerPoint</Application>
  <PresentationFormat>Geniş ekran</PresentationFormat>
  <Paragraphs>1747</Paragraphs>
  <Slides>122</Slides>
  <Notes>77</Notes>
  <HiddenSlides>0</HiddenSlides>
  <MMClips>0</MMClips>
  <ScaleCrop>false</ScaleCrop>
  <HeadingPairs>
    <vt:vector size="6" baseType="variant">
      <vt:variant>
        <vt:lpstr>Kullanılan Yazı Tipleri</vt:lpstr>
      </vt:variant>
      <vt:variant>
        <vt:i4>12</vt:i4>
      </vt:variant>
      <vt:variant>
        <vt:lpstr>Tema</vt:lpstr>
      </vt:variant>
      <vt:variant>
        <vt:i4>1</vt:i4>
      </vt:variant>
      <vt:variant>
        <vt:lpstr>Slayt Başlıkları</vt:lpstr>
      </vt:variant>
      <vt:variant>
        <vt:i4>122</vt:i4>
      </vt:variant>
    </vt:vector>
  </HeadingPairs>
  <TitlesOfParts>
    <vt:vector size="135" baseType="lpstr">
      <vt:lpstr>Aptos</vt:lpstr>
      <vt:lpstr>Aptos Display</vt:lpstr>
      <vt:lpstr>Arial</vt:lpstr>
      <vt:lpstr>DejaVuSerif</vt:lpstr>
      <vt:lpstr>El Messiri</vt:lpstr>
      <vt:lpstr>El Messiri Medium</vt:lpstr>
      <vt:lpstr>ElMessiri-Medium</vt:lpstr>
      <vt:lpstr>ElMessiri-Regular</vt:lpstr>
      <vt:lpstr>Hurme Geometric Sans 1</vt:lpstr>
      <vt:lpstr>Oswald</vt:lpstr>
      <vt:lpstr>Oswald-Bold</vt:lpstr>
      <vt:lpstr>Times New Roman</vt:lpstr>
      <vt:lpstr>Office Theme</vt:lpstr>
      <vt:lpstr>Resmi Yazışmalarda Uygulanacak Usul ve Esaslar Hakkında Yönetmelik </vt:lpstr>
      <vt:lpstr>İÇİNDEKİLER</vt:lpstr>
      <vt:lpstr>İÇİNDEKİLER</vt:lpstr>
      <vt:lpstr>GİRİŞ:</vt:lpstr>
      <vt:lpstr>Yönetmelik ve Kılavuz’ un Hazırlanma Süreci</vt:lpstr>
      <vt:lpstr>Yönetmelik’ teki Yenilikler</vt:lpstr>
      <vt:lpstr>Yönetmelik’ in Sağladığı Kazanımlar</vt:lpstr>
      <vt:lpstr>1. RESMİ YAZIŞMA ORTAMLARI</vt:lpstr>
      <vt:lpstr>2. NÜSHA SAYISI</vt:lpstr>
      <vt:lpstr>3. BELGENİN ŞEKLİ ÖZELLİKLERİ</vt:lpstr>
      <vt:lpstr>4.YAZI TİPİ VE HARF BÜYÜKLÜĞÜ</vt:lpstr>
      <vt:lpstr>4.YAZI TİPİ VE HARF BÜYÜKLÜĞÜ</vt:lpstr>
      <vt:lpstr>5. YAZI ALANI</vt:lpstr>
      <vt:lpstr>6. KURUMSAL LOGO KULLANIMI</vt:lpstr>
      <vt:lpstr>6. KURUMSAL LOGO KULLANIMI</vt:lpstr>
      <vt:lpstr>6. KURUMSAL LOGO KULLANIMI</vt:lpstr>
      <vt:lpstr>6. KURUMSAL LOGO KULLANIMI</vt:lpstr>
      <vt:lpstr>6. KURUMSAL LOGO KULLANIMI</vt:lpstr>
      <vt:lpstr>7. BAŞLIK</vt:lpstr>
      <vt:lpstr>7. BAŞLIK</vt:lpstr>
      <vt:lpstr>7. BAŞLIK</vt:lpstr>
      <vt:lpstr>7. BAŞLIK</vt:lpstr>
      <vt:lpstr>7. BAŞLIK</vt:lpstr>
      <vt:lpstr>7. BAŞLIK</vt:lpstr>
      <vt:lpstr>7. BAŞLIK</vt:lpstr>
      <vt:lpstr>7. BAŞLIK</vt:lpstr>
      <vt:lpstr>7. BAŞLIK</vt:lpstr>
      <vt:lpstr>7. BAŞLIK</vt:lpstr>
      <vt:lpstr>7. BAŞLIK</vt:lpstr>
      <vt:lpstr>7. BAŞLIK</vt:lpstr>
      <vt:lpstr>8. SAYI</vt:lpstr>
      <vt:lpstr>8. SAYI</vt:lpstr>
      <vt:lpstr>8. SAYI</vt:lpstr>
      <vt:lpstr>8. SAYI</vt:lpstr>
      <vt:lpstr>8. SAYI</vt:lpstr>
      <vt:lpstr>9. TARİH</vt:lpstr>
      <vt:lpstr>9. TARİH</vt:lpstr>
      <vt:lpstr>10. KONU</vt:lpstr>
      <vt:lpstr>10. KONU</vt:lpstr>
      <vt:lpstr>10. KONU</vt:lpstr>
      <vt:lpstr>11. MUHATAP</vt:lpstr>
      <vt:lpstr>11. MUHATAP</vt:lpstr>
      <vt:lpstr>11. MUHATAP</vt:lpstr>
      <vt:lpstr>11. MUHATAP</vt:lpstr>
      <vt:lpstr>11. MUHATAP</vt:lpstr>
      <vt:lpstr>11. MUHATAP</vt:lpstr>
      <vt:lpstr>11. MUHATAP</vt:lpstr>
      <vt:lpstr>12. İLGİ</vt:lpstr>
      <vt:lpstr>12. İLGİ</vt:lpstr>
      <vt:lpstr>12. İLGİ</vt:lpstr>
      <vt:lpstr>12. İLGİ</vt:lpstr>
      <vt:lpstr>12. İLGİ</vt:lpstr>
      <vt:lpstr>12. İLGİ</vt:lpstr>
      <vt:lpstr>13. METİN</vt:lpstr>
      <vt:lpstr>13. METİN</vt:lpstr>
      <vt:lpstr>13. METİN</vt:lpstr>
      <vt:lpstr>13. METİN</vt:lpstr>
      <vt:lpstr>13. METİN</vt:lpstr>
      <vt:lpstr>13. METİN</vt:lpstr>
      <vt:lpstr>13. METİN</vt:lpstr>
      <vt:lpstr>13. METİN</vt:lpstr>
      <vt:lpstr>13. METİN</vt:lpstr>
      <vt:lpstr>13. METİN</vt:lpstr>
      <vt:lpstr>13. METİN</vt:lpstr>
      <vt:lpstr>13. METİN</vt:lpstr>
      <vt:lpstr>14. İMZA</vt:lpstr>
      <vt:lpstr>14. İMZA</vt:lpstr>
      <vt:lpstr>14. İMZA</vt:lpstr>
      <vt:lpstr>14. İMZA</vt:lpstr>
      <vt:lpstr>14. İMZA</vt:lpstr>
      <vt:lpstr>14. İMZA</vt:lpstr>
      <vt:lpstr>14. İMZA</vt:lpstr>
      <vt:lpstr>14. İMZA</vt:lpstr>
      <vt:lpstr>14. İMZA</vt:lpstr>
      <vt:lpstr>14. İMZA</vt:lpstr>
      <vt:lpstr>14. İMZA</vt:lpstr>
      <vt:lpstr>14. İMZA</vt:lpstr>
      <vt:lpstr>14. İMZA</vt:lpstr>
      <vt:lpstr>14. İMZA</vt:lpstr>
      <vt:lpstr>14. İMZA</vt:lpstr>
      <vt:lpstr>15. EK</vt:lpstr>
      <vt:lpstr>15. EK</vt:lpstr>
      <vt:lpstr>15. EK</vt:lpstr>
      <vt:lpstr>16. DAĞITIM</vt:lpstr>
      <vt:lpstr>16. DAĞITIM</vt:lpstr>
      <vt:lpstr>16. DAĞITIM</vt:lpstr>
      <vt:lpstr>16. DAĞITIM</vt:lpstr>
      <vt:lpstr>16. DAĞITIM</vt:lpstr>
      <vt:lpstr>17. OLUR</vt:lpstr>
      <vt:lpstr>17. OLUR</vt:lpstr>
      <vt:lpstr>17. OLUR</vt:lpstr>
      <vt:lpstr>17. OLUR</vt:lpstr>
      <vt:lpstr>18. PARAF</vt:lpstr>
      <vt:lpstr>18. PARAF</vt:lpstr>
      <vt:lpstr>18. PARAF</vt:lpstr>
      <vt:lpstr>19.KOORDİNASYON</vt:lpstr>
      <vt:lpstr>20. DOĞRULAMA BİLGİLERİ</vt:lpstr>
      <vt:lpstr>20. DOĞRULAMA BİLGİLERİ</vt:lpstr>
      <vt:lpstr>20. DOĞRULAMA BİLGİLERİ</vt:lpstr>
      <vt:lpstr>21.İLETİŞİM BİLGİLERİ</vt:lpstr>
      <vt:lpstr>22. GİZLİLİK DERECELİ BELGELER</vt:lpstr>
      <vt:lpstr>23. SÜRELİ VE KİŞİYE ÖZEL YAZIŞMALAR</vt:lpstr>
      <vt:lpstr>23. SÜRELİ VE KİŞİYE ÖZEL YAZIŞMALAR</vt:lpstr>
      <vt:lpstr>23. SÜRELİ VE KİŞİYE ÖZEL YAZIŞMALAR</vt:lpstr>
      <vt:lpstr>24. SAYFA NUMARASI</vt:lpstr>
      <vt:lpstr>25. ÜST VERİ ELEMANLARI</vt:lpstr>
      <vt:lpstr>26. BELGENİN ÇOĞALTILMASI</vt:lpstr>
      <vt:lpstr>26. BELGENİN ÇOĞALTILMASI</vt:lpstr>
      <vt:lpstr>27. BELGENİN ELEKTRONİK ORTAMDA GÖNDERİLMESİ VE ALINMASI</vt:lpstr>
      <vt:lpstr>27. BELGENİN ELEKTRONİK ORTAMDA GÖNDERİLMESİ VE ALINMASI</vt:lpstr>
      <vt:lpstr>27. BELGENİN ELEKTRONİK ORTAMDA GÖNDERİLMESİ VE ALINMASI</vt:lpstr>
      <vt:lpstr>27. BELGENİN ELEKTRONİK ORTAMDA GÖNDERİLMESİ VE ALINMASI</vt:lpstr>
      <vt:lpstr>28. BELGENİN FİZİKSEL ORTAMDA GÖNDERİLMESİ VE ALINMASI</vt:lpstr>
      <vt:lpstr>28. BELGENİN FİZİKSEL ORTAMDA GÖNDERİLMESİ VE ALINMASI</vt:lpstr>
      <vt:lpstr>28. BELGENİN FİZİKSEL ORTAMDA GÖNDERİLMESİ VE ALINMASI</vt:lpstr>
      <vt:lpstr>29. BELGENİN İADE EDİLMESİ</vt:lpstr>
      <vt:lpstr>30. TEKİT YAZISI</vt:lpstr>
      <vt:lpstr>31. UYGUN YAZILMAYAN BELGELER</vt:lpstr>
      <vt:lpstr>31. UYGUN YAZILMAYAN BELGELER</vt:lpstr>
      <vt:lpstr>31. UYGUN YAZILMAYAN BELGELER</vt:lpstr>
      <vt:lpstr>32. KILAVUZ HAZIRLANMASI VE DÜZENLEME YETKİSİ</vt:lpstr>
      <vt:lpstr>Resmi Yazışmalarda Uygulanacak Usul ve Esaslar Hakkında Yönetmelik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Sinemada Yapay Zekanın Rolü: Yapay Zekâ Destekli Senaryoların Sosyal Boyutu</dc:title>
  <dc:creator>Abdurrahman Kultur</dc:creator>
  <cp:lastModifiedBy>şenol sırma</cp:lastModifiedBy>
  <cp:revision>234</cp:revision>
  <dcterms:created xsi:type="dcterms:W3CDTF">2024-11-20T11:55:10Z</dcterms:created>
  <dcterms:modified xsi:type="dcterms:W3CDTF">2025-04-08T19:47:06Z</dcterms:modified>
</cp:coreProperties>
</file>