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2" r:id="rId1"/>
    <p:sldMasterId id="2147483664" r:id="rId2"/>
    <p:sldMasterId id="2147484001" r:id="rId3"/>
  </p:sldMasterIdLst>
  <p:notesMasterIdLst>
    <p:notesMasterId r:id="rId124"/>
  </p:notesMasterIdLst>
  <p:sldIdLst>
    <p:sldId id="262" r:id="rId4"/>
    <p:sldId id="290" r:id="rId5"/>
    <p:sldId id="423" r:id="rId6"/>
    <p:sldId id="275" r:id="rId7"/>
    <p:sldId id="424" r:id="rId8"/>
    <p:sldId id="289" r:id="rId9"/>
    <p:sldId id="291" r:id="rId10"/>
    <p:sldId id="425" r:id="rId11"/>
    <p:sldId id="426" r:id="rId12"/>
    <p:sldId id="427" r:id="rId13"/>
    <p:sldId id="428" r:id="rId14"/>
    <p:sldId id="429" r:id="rId15"/>
    <p:sldId id="430" r:id="rId16"/>
    <p:sldId id="431" r:id="rId17"/>
    <p:sldId id="432" r:id="rId18"/>
    <p:sldId id="433" r:id="rId19"/>
    <p:sldId id="434" r:id="rId20"/>
    <p:sldId id="435" r:id="rId21"/>
    <p:sldId id="436" r:id="rId22"/>
    <p:sldId id="302" r:id="rId23"/>
    <p:sldId id="303" r:id="rId24"/>
    <p:sldId id="304" r:id="rId25"/>
    <p:sldId id="386" r:id="rId26"/>
    <p:sldId id="387" r:id="rId27"/>
    <p:sldId id="305" r:id="rId28"/>
    <p:sldId id="306" r:id="rId29"/>
    <p:sldId id="422" r:id="rId30"/>
    <p:sldId id="308" r:id="rId31"/>
    <p:sldId id="309" r:id="rId32"/>
    <p:sldId id="310" r:id="rId33"/>
    <p:sldId id="437" r:id="rId34"/>
    <p:sldId id="311" r:id="rId35"/>
    <p:sldId id="313" r:id="rId36"/>
    <p:sldId id="439" r:id="rId37"/>
    <p:sldId id="456" r:id="rId38"/>
    <p:sldId id="325" r:id="rId39"/>
    <p:sldId id="318" r:id="rId40"/>
    <p:sldId id="401" r:id="rId41"/>
    <p:sldId id="333" r:id="rId42"/>
    <p:sldId id="335" r:id="rId43"/>
    <p:sldId id="440" r:id="rId44"/>
    <p:sldId id="441" r:id="rId45"/>
    <p:sldId id="421" r:id="rId46"/>
    <p:sldId id="407" r:id="rId47"/>
    <p:sldId id="363" r:id="rId48"/>
    <p:sldId id="452" r:id="rId49"/>
    <p:sldId id="443" r:id="rId50"/>
    <p:sldId id="453" r:id="rId51"/>
    <p:sldId id="445" r:id="rId52"/>
    <p:sldId id="446" r:id="rId53"/>
    <p:sldId id="447" r:id="rId54"/>
    <p:sldId id="448" r:id="rId55"/>
    <p:sldId id="454" r:id="rId56"/>
    <p:sldId id="450" r:id="rId57"/>
    <p:sldId id="451" r:id="rId58"/>
    <p:sldId id="442" r:id="rId59"/>
    <p:sldId id="460" r:id="rId60"/>
    <p:sldId id="459" r:id="rId61"/>
    <p:sldId id="461" r:id="rId62"/>
    <p:sldId id="462" r:id="rId63"/>
    <p:sldId id="463" r:id="rId64"/>
    <p:sldId id="464" r:id="rId65"/>
    <p:sldId id="475" r:id="rId66"/>
    <p:sldId id="476" r:id="rId67"/>
    <p:sldId id="477" r:id="rId68"/>
    <p:sldId id="478" r:id="rId69"/>
    <p:sldId id="479" r:id="rId70"/>
    <p:sldId id="480" r:id="rId71"/>
    <p:sldId id="481" r:id="rId72"/>
    <p:sldId id="482" r:id="rId73"/>
    <p:sldId id="483" r:id="rId74"/>
    <p:sldId id="484" r:id="rId75"/>
    <p:sldId id="485" r:id="rId76"/>
    <p:sldId id="486" r:id="rId77"/>
    <p:sldId id="487" r:id="rId78"/>
    <p:sldId id="488" r:id="rId79"/>
    <p:sldId id="489" r:id="rId80"/>
    <p:sldId id="491" r:id="rId81"/>
    <p:sldId id="492" r:id="rId82"/>
    <p:sldId id="493" r:id="rId83"/>
    <p:sldId id="494" r:id="rId84"/>
    <p:sldId id="495" r:id="rId85"/>
    <p:sldId id="496" r:id="rId86"/>
    <p:sldId id="497" r:id="rId87"/>
    <p:sldId id="498" r:id="rId88"/>
    <p:sldId id="499" r:id="rId89"/>
    <p:sldId id="500" r:id="rId90"/>
    <p:sldId id="501" r:id="rId91"/>
    <p:sldId id="502" r:id="rId92"/>
    <p:sldId id="503" r:id="rId93"/>
    <p:sldId id="504" r:id="rId94"/>
    <p:sldId id="505" r:id="rId95"/>
    <p:sldId id="506" r:id="rId96"/>
    <p:sldId id="507" r:id="rId97"/>
    <p:sldId id="508" r:id="rId98"/>
    <p:sldId id="509" r:id="rId99"/>
    <p:sldId id="510" r:id="rId100"/>
    <p:sldId id="511" r:id="rId101"/>
    <p:sldId id="512" r:id="rId102"/>
    <p:sldId id="513" r:id="rId103"/>
    <p:sldId id="514" r:id="rId104"/>
    <p:sldId id="515" r:id="rId105"/>
    <p:sldId id="516" r:id="rId106"/>
    <p:sldId id="455" r:id="rId107"/>
    <p:sldId id="457" r:id="rId108"/>
    <p:sldId id="458" r:id="rId109"/>
    <p:sldId id="361" r:id="rId110"/>
    <p:sldId id="362" r:id="rId111"/>
    <p:sldId id="414" r:id="rId112"/>
    <p:sldId id="413" r:id="rId113"/>
    <p:sldId id="466" r:id="rId114"/>
    <p:sldId id="467" r:id="rId115"/>
    <p:sldId id="468" r:id="rId116"/>
    <p:sldId id="469" r:id="rId117"/>
    <p:sldId id="470" r:id="rId118"/>
    <p:sldId id="471" r:id="rId119"/>
    <p:sldId id="472" r:id="rId120"/>
    <p:sldId id="473" r:id="rId121"/>
    <p:sldId id="474" r:id="rId122"/>
    <p:sldId id="267" r:id="rId1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63E3F"/>
    <a:srgbClr val="497BAD"/>
    <a:srgbClr val="44546A"/>
    <a:srgbClr val="3A3A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84" d="100"/>
          <a:sy n="84" d="100"/>
        </p:scale>
        <p:origin x="138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117" Type="http://schemas.openxmlformats.org/officeDocument/2006/relationships/slide" Target="slides/slide114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slide" Target="slides/slide81.xml"/><Relationship Id="rId89" Type="http://schemas.openxmlformats.org/officeDocument/2006/relationships/slide" Target="slides/slide86.xml"/><Relationship Id="rId112" Type="http://schemas.openxmlformats.org/officeDocument/2006/relationships/slide" Target="slides/slide109.xml"/><Relationship Id="rId16" Type="http://schemas.openxmlformats.org/officeDocument/2006/relationships/slide" Target="slides/slide13.xml"/><Relationship Id="rId107" Type="http://schemas.openxmlformats.org/officeDocument/2006/relationships/slide" Target="slides/slide104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102" Type="http://schemas.openxmlformats.org/officeDocument/2006/relationships/slide" Target="slides/slide99.xml"/><Relationship Id="rId123" Type="http://schemas.openxmlformats.org/officeDocument/2006/relationships/slide" Target="slides/slide120.xml"/><Relationship Id="rId128" Type="http://schemas.openxmlformats.org/officeDocument/2006/relationships/tableStyles" Target="tableStyles.xml"/><Relationship Id="rId5" Type="http://schemas.openxmlformats.org/officeDocument/2006/relationships/slide" Target="slides/slide2.xml"/><Relationship Id="rId90" Type="http://schemas.openxmlformats.org/officeDocument/2006/relationships/slide" Target="slides/slide87.xml"/><Relationship Id="rId95" Type="http://schemas.openxmlformats.org/officeDocument/2006/relationships/slide" Target="slides/slide92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113" Type="http://schemas.openxmlformats.org/officeDocument/2006/relationships/slide" Target="slides/slide110.xml"/><Relationship Id="rId118" Type="http://schemas.openxmlformats.org/officeDocument/2006/relationships/slide" Target="slides/slide115.xml"/><Relationship Id="rId80" Type="http://schemas.openxmlformats.org/officeDocument/2006/relationships/slide" Target="slides/slide77.xml"/><Relationship Id="rId85" Type="http://schemas.openxmlformats.org/officeDocument/2006/relationships/slide" Target="slides/slide82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59" Type="http://schemas.openxmlformats.org/officeDocument/2006/relationships/slide" Target="slides/slide56.xml"/><Relationship Id="rId103" Type="http://schemas.openxmlformats.org/officeDocument/2006/relationships/slide" Target="slides/slide100.xml"/><Relationship Id="rId108" Type="http://schemas.openxmlformats.org/officeDocument/2006/relationships/slide" Target="slides/slide105.xml"/><Relationship Id="rId124" Type="http://schemas.openxmlformats.org/officeDocument/2006/relationships/notesMaster" Target="notesMasters/notesMaster1.xml"/><Relationship Id="rId54" Type="http://schemas.openxmlformats.org/officeDocument/2006/relationships/slide" Target="slides/slide51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91" Type="http://schemas.openxmlformats.org/officeDocument/2006/relationships/slide" Target="slides/slide88.xml"/><Relationship Id="rId96" Type="http://schemas.openxmlformats.org/officeDocument/2006/relationships/slide" Target="slides/slide9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49" Type="http://schemas.openxmlformats.org/officeDocument/2006/relationships/slide" Target="slides/slide46.xml"/><Relationship Id="rId114" Type="http://schemas.openxmlformats.org/officeDocument/2006/relationships/slide" Target="slides/slide111.xml"/><Relationship Id="rId119" Type="http://schemas.openxmlformats.org/officeDocument/2006/relationships/slide" Target="slides/slide116.xml"/><Relationship Id="rId44" Type="http://schemas.openxmlformats.org/officeDocument/2006/relationships/slide" Target="slides/slide41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81" Type="http://schemas.openxmlformats.org/officeDocument/2006/relationships/slide" Target="slides/slide78.xml"/><Relationship Id="rId86" Type="http://schemas.openxmlformats.org/officeDocument/2006/relationships/slide" Target="slides/slide83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109" Type="http://schemas.openxmlformats.org/officeDocument/2006/relationships/slide" Target="slides/slide10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97" Type="http://schemas.openxmlformats.org/officeDocument/2006/relationships/slide" Target="slides/slide94.xml"/><Relationship Id="rId104" Type="http://schemas.openxmlformats.org/officeDocument/2006/relationships/slide" Target="slides/slide101.xml"/><Relationship Id="rId120" Type="http://schemas.openxmlformats.org/officeDocument/2006/relationships/slide" Target="slides/slide117.xml"/><Relationship Id="rId125" Type="http://schemas.openxmlformats.org/officeDocument/2006/relationships/presProps" Target="presProps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slide" Target="slides/slide8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slide" Target="slides/slide84.xml"/><Relationship Id="rId110" Type="http://schemas.openxmlformats.org/officeDocument/2006/relationships/slide" Target="slides/slide107.xml"/><Relationship Id="rId115" Type="http://schemas.openxmlformats.org/officeDocument/2006/relationships/slide" Target="slides/slide112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56" Type="http://schemas.openxmlformats.org/officeDocument/2006/relationships/slide" Target="slides/slide53.xml"/><Relationship Id="rId77" Type="http://schemas.openxmlformats.org/officeDocument/2006/relationships/slide" Target="slides/slide74.xml"/><Relationship Id="rId100" Type="http://schemas.openxmlformats.org/officeDocument/2006/relationships/slide" Target="slides/slide97.xml"/><Relationship Id="rId105" Type="http://schemas.openxmlformats.org/officeDocument/2006/relationships/slide" Target="slides/slide102.xml"/><Relationship Id="rId126" Type="http://schemas.openxmlformats.org/officeDocument/2006/relationships/viewProps" Target="view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93" Type="http://schemas.openxmlformats.org/officeDocument/2006/relationships/slide" Target="slides/slide90.xml"/><Relationship Id="rId98" Type="http://schemas.openxmlformats.org/officeDocument/2006/relationships/slide" Target="slides/slide95.xml"/><Relationship Id="rId121" Type="http://schemas.openxmlformats.org/officeDocument/2006/relationships/slide" Target="slides/slide118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22.xml"/><Relationship Id="rId46" Type="http://schemas.openxmlformats.org/officeDocument/2006/relationships/slide" Target="slides/slide43.xml"/><Relationship Id="rId67" Type="http://schemas.openxmlformats.org/officeDocument/2006/relationships/slide" Target="slides/slide64.xml"/><Relationship Id="rId116" Type="http://schemas.openxmlformats.org/officeDocument/2006/relationships/slide" Target="slides/slide11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62" Type="http://schemas.openxmlformats.org/officeDocument/2006/relationships/slide" Target="slides/slide59.xml"/><Relationship Id="rId83" Type="http://schemas.openxmlformats.org/officeDocument/2006/relationships/slide" Target="slides/slide80.xml"/><Relationship Id="rId88" Type="http://schemas.openxmlformats.org/officeDocument/2006/relationships/slide" Target="slides/slide85.xml"/><Relationship Id="rId111" Type="http://schemas.openxmlformats.org/officeDocument/2006/relationships/slide" Target="slides/slide108.xml"/><Relationship Id="rId15" Type="http://schemas.openxmlformats.org/officeDocument/2006/relationships/slide" Target="slides/slide12.xml"/><Relationship Id="rId36" Type="http://schemas.openxmlformats.org/officeDocument/2006/relationships/slide" Target="slides/slide33.xml"/><Relationship Id="rId57" Type="http://schemas.openxmlformats.org/officeDocument/2006/relationships/slide" Target="slides/slide54.xml"/><Relationship Id="rId106" Type="http://schemas.openxmlformats.org/officeDocument/2006/relationships/slide" Target="slides/slide103.xml"/><Relationship Id="rId127" Type="http://schemas.openxmlformats.org/officeDocument/2006/relationships/theme" Target="theme/theme1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52" Type="http://schemas.openxmlformats.org/officeDocument/2006/relationships/slide" Target="slides/slide49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94" Type="http://schemas.openxmlformats.org/officeDocument/2006/relationships/slide" Target="slides/slide91.xml"/><Relationship Id="rId99" Type="http://schemas.openxmlformats.org/officeDocument/2006/relationships/slide" Target="slides/slide96.xml"/><Relationship Id="rId101" Type="http://schemas.openxmlformats.org/officeDocument/2006/relationships/slide" Target="slides/slide98.xml"/><Relationship Id="rId122" Type="http://schemas.openxmlformats.org/officeDocument/2006/relationships/slide" Target="slides/slide119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DC801F5-5CE8-45D6-ABDD-592E73276D2A}" type="doc">
      <dgm:prSet loTypeId="urn:diagrams.loki3.com/BracketList+Icon" loCatId="list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tr-TR"/>
        </a:p>
      </dgm:t>
    </dgm:pt>
    <dgm:pt modelId="{B00CEFE4-438A-4EE6-B0B0-9DCCC48F0012}">
      <dgm:prSet phldrT="[Metin]" custT="1"/>
      <dgm:spPr>
        <a:noFill/>
      </dgm:spPr>
      <dgm:t>
        <a:bodyPr/>
        <a:lstStyle/>
        <a:p>
          <a:pPr>
            <a:spcBef>
              <a:spcPct val="0"/>
            </a:spcBef>
            <a:spcAft>
              <a:spcPct val="35000"/>
            </a:spcAft>
          </a:pPr>
          <a:r>
            <a:rPr lang="tr-TR" sz="1600" b="1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İHALE ÖNCESİ SÜREÇ</a:t>
          </a:r>
        </a:p>
      </dgm:t>
    </dgm:pt>
    <dgm:pt modelId="{1D24CEEB-C0D4-45B1-A7FA-11E74FCC9ECF}" type="parTrans" cxnId="{B4239D1F-6C58-47AF-8075-ADE4AF993333}">
      <dgm:prSet/>
      <dgm:spPr/>
      <dgm:t>
        <a:bodyPr/>
        <a:lstStyle/>
        <a:p>
          <a:endParaRPr lang="tr-TR"/>
        </a:p>
      </dgm:t>
    </dgm:pt>
    <dgm:pt modelId="{DE5D6E2B-AAC7-4120-A117-A6E3E551A1A0}" type="sibTrans" cxnId="{B4239D1F-6C58-47AF-8075-ADE4AF993333}">
      <dgm:prSet/>
      <dgm:spPr/>
      <dgm:t>
        <a:bodyPr/>
        <a:lstStyle/>
        <a:p>
          <a:endParaRPr lang="tr-TR"/>
        </a:p>
      </dgm:t>
    </dgm:pt>
    <dgm:pt modelId="{E8F52EDE-897C-4149-8AD5-D95544E63767}">
      <dgm:prSet phldrT="[Metin]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pPr>
            <a:spcBef>
              <a:spcPts val="600"/>
            </a:spcBef>
            <a:spcAft>
              <a:spcPts val="600"/>
            </a:spcAft>
          </a:pPr>
          <a:r>
            <a:rPr lang="tr-TR" sz="1600" dirty="0">
              <a:latin typeface="Calibri" panose="020F0502020204030204" pitchFamily="34" charset="0"/>
              <a:cs typeface="Calibri" panose="020F0502020204030204" pitchFamily="34" charset="0"/>
            </a:rPr>
            <a:t>İhtiyacın ortaya çıkması </a:t>
          </a:r>
        </a:p>
      </dgm:t>
    </dgm:pt>
    <dgm:pt modelId="{6E28E788-04DA-4DBE-93DB-ECA7A586AC38}" type="parTrans" cxnId="{ED2E2386-98A7-4B51-B38E-5267CE53C4CD}">
      <dgm:prSet/>
      <dgm:spPr/>
      <dgm:t>
        <a:bodyPr/>
        <a:lstStyle/>
        <a:p>
          <a:endParaRPr lang="tr-TR"/>
        </a:p>
      </dgm:t>
    </dgm:pt>
    <dgm:pt modelId="{E5EB427F-27A8-4948-845A-697DD802CF44}" type="sibTrans" cxnId="{ED2E2386-98A7-4B51-B38E-5267CE53C4CD}">
      <dgm:prSet/>
      <dgm:spPr/>
      <dgm:t>
        <a:bodyPr/>
        <a:lstStyle/>
        <a:p>
          <a:endParaRPr lang="tr-TR"/>
        </a:p>
      </dgm:t>
    </dgm:pt>
    <dgm:pt modelId="{811DE43F-6D66-4527-85C6-B349A1A7DF8A}">
      <dgm:prSet phldrT="[Metin]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pPr>
            <a:spcBef>
              <a:spcPts val="600"/>
            </a:spcBef>
            <a:spcAft>
              <a:spcPts val="600"/>
            </a:spcAft>
          </a:pPr>
          <a:r>
            <a:rPr lang="tr-TR" sz="1600" dirty="0">
              <a:latin typeface="Calibri" panose="020F0502020204030204" pitchFamily="34" charset="0"/>
              <a:cs typeface="Calibri" panose="020F0502020204030204" pitchFamily="34" charset="0"/>
            </a:rPr>
            <a:t>Teknik şartnamenin ve projelerin hazırlanması</a:t>
          </a:r>
        </a:p>
      </dgm:t>
    </dgm:pt>
    <dgm:pt modelId="{F0A5EEF4-1B21-476E-9EAB-A2439DEB62D2}" type="parTrans" cxnId="{6B7F3D3B-9119-47E2-B9BE-4DDB3BE296B7}">
      <dgm:prSet/>
      <dgm:spPr/>
      <dgm:t>
        <a:bodyPr/>
        <a:lstStyle/>
        <a:p>
          <a:endParaRPr lang="tr-TR"/>
        </a:p>
      </dgm:t>
    </dgm:pt>
    <dgm:pt modelId="{C96040CB-3291-49FE-8E40-BA146DB4004E}" type="sibTrans" cxnId="{6B7F3D3B-9119-47E2-B9BE-4DDB3BE296B7}">
      <dgm:prSet/>
      <dgm:spPr/>
      <dgm:t>
        <a:bodyPr/>
        <a:lstStyle/>
        <a:p>
          <a:endParaRPr lang="tr-TR"/>
        </a:p>
      </dgm:t>
    </dgm:pt>
    <dgm:pt modelId="{D275F239-39B5-4B51-8493-DFB47D43CEA7}">
      <dgm:prSet phldrT="[Metin]" custT="1"/>
      <dgm:spPr>
        <a:noFill/>
      </dgm:spPr>
      <dgm:t>
        <a:bodyPr/>
        <a:lstStyle/>
        <a:p>
          <a:pPr>
            <a:spcBef>
              <a:spcPct val="0"/>
            </a:spcBef>
            <a:spcAft>
              <a:spcPct val="35000"/>
            </a:spcAft>
          </a:pPr>
          <a:r>
            <a:rPr lang="tr-TR" sz="1600" b="1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İHALE SÜRECİ</a:t>
          </a:r>
        </a:p>
      </dgm:t>
    </dgm:pt>
    <dgm:pt modelId="{8BAB061C-118A-412C-B962-05363CF06645}" type="parTrans" cxnId="{9DEC1396-41D2-4B4B-A753-A7A90A5FBB95}">
      <dgm:prSet/>
      <dgm:spPr/>
      <dgm:t>
        <a:bodyPr/>
        <a:lstStyle/>
        <a:p>
          <a:endParaRPr lang="tr-TR"/>
        </a:p>
      </dgm:t>
    </dgm:pt>
    <dgm:pt modelId="{72AA1015-CB5A-43B6-860D-5B661E270C2B}" type="sibTrans" cxnId="{9DEC1396-41D2-4B4B-A753-A7A90A5FBB95}">
      <dgm:prSet/>
      <dgm:spPr/>
      <dgm:t>
        <a:bodyPr/>
        <a:lstStyle/>
        <a:p>
          <a:endParaRPr lang="tr-TR"/>
        </a:p>
      </dgm:t>
    </dgm:pt>
    <dgm:pt modelId="{6CF59834-51FB-4119-BC12-7E2B178D7574}">
      <dgm:prSet phldrT="[Metin]" custT="1"/>
      <dgm:spPr>
        <a:solidFill>
          <a:schemeClr val="bg2"/>
        </a:solidFill>
      </dgm:spPr>
      <dgm:t>
        <a:bodyPr/>
        <a:lstStyle/>
        <a:p>
          <a:pPr algn="l">
            <a:spcBef>
              <a:spcPts val="400"/>
            </a:spcBef>
            <a:spcAft>
              <a:spcPts val="400"/>
            </a:spcAft>
          </a:pPr>
          <a:r>
            <a:rPr lang="tr-TR" sz="1600" dirty="0">
              <a:latin typeface="Calibri" panose="020F0502020204030204" pitchFamily="34" charset="0"/>
              <a:cs typeface="Calibri" panose="020F0502020204030204" pitchFamily="34" charset="0"/>
            </a:rPr>
            <a:t>İhale onayının alınması</a:t>
          </a:r>
        </a:p>
      </dgm:t>
    </dgm:pt>
    <dgm:pt modelId="{3A0C2557-9A48-4D16-9F8E-B6944BD39B61}" type="parTrans" cxnId="{301B16DF-9D55-4B0D-AD91-3243AD47D697}">
      <dgm:prSet/>
      <dgm:spPr/>
      <dgm:t>
        <a:bodyPr/>
        <a:lstStyle/>
        <a:p>
          <a:endParaRPr lang="tr-TR"/>
        </a:p>
      </dgm:t>
    </dgm:pt>
    <dgm:pt modelId="{264384DC-58C9-49E6-A54A-A41A6F3614B7}" type="sibTrans" cxnId="{301B16DF-9D55-4B0D-AD91-3243AD47D697}">
      <dgm:prSet/>
      <dgm:spPr/>
      <dgm:t>
        <a:bodyPr/>
        <a:lstStyle/>
        <a:p>
          <a:endParaRPr lang="tr-TR"/>
        </a:p>
      </dgm:t>
    </dgm:pt>
    <dgm:pt modelId="{696DE7C8-06A6-4FEF-8EEB-8A7BD8E2EB9E}">
      <dgm:prSet phldrT="[Metin]" custT="1"/>
      <dgm:spPr>
        <a:noFill/>
      </dgm:spPr>
      <dgm:t>
        <a:bodyPr/>
        <a:lstStyle/>
        <a:p>
          <a:r>
            <a:rPr lang="tr-TR" sz="1600" b="1" dirty="0">
              <a:solidFill>
                <a:schemeClr val="accent4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SÖZLEŞME SÜRECİ</a:t>
          </a:r>
        </a:p>
      </dgm:t>
    </dgm:pt>
    <dgm:pt modelId="{402483F5-96B3-44AA-B988-7FBF3327D3E9}" type="parTrans" cxnId="{FC5AD44D-F952-49E5-810A-822428C46548}">
      <dgm:prSet/>
      <dgm:spPr/>
      <dgm:t>
        <a:bodyPr/>
        <a:lstStyle/>
        <a:p>
          <a:endParaRPr lang="tr-TR"/>
        </a:p>
      </dgm:t>
    </dgm:pt>
    <dgm:pt modelId="{F902B565-696A-4458-A181-600F366118B2}" type="sibTrans" cxnId="{FC5AD44D-F952-49E5-810A-822428C46548}">
      <dgm:prSet/>
      <dgm:spPr/>
      <dgm:t>
        <a:bodyPr/>
        <a:lstStyle/>
        <a:p>
          <a:endParaRPr lang="tr-TR"/>
        </a:p>
      </dgm:t>
    </dgm:pt>
    <dgm:pt modelId="{77344D9E-3FF5-4561-A7AD-05FC65418C4F}">
      <dgm:prSet phldrT="[Metin]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pPr>
            <a:spcBef>
              <a:spcPts val="600"/>
            </a:spcBef>
            <a:spcAft>
              <a:spcPts val="600"/>
            </a:spcAft>
          </a:pPr>
          <a:r>
            <a:rPr lang="tr-TR" sz="1600" b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Yaklaşık maliyetin tespiti</a:t>
          </a:r>
        </a:p>
      </dgm:t>
    </dgm:pt>
    <dgm:pt modelId="{C8B8315F-1BF0-48D2-9121-951CCB72E2E6}" type="parTrans" cxnId="{F9A6F0D7-67FE-41FC-AFD8-0EFF4BCAD8EA}">
      <dgm:prSet/>
      <dgm:spPr/>
      <dgm:t>
        <a:bodyPr/>
        <a:lstStyle/>
        <a:p>
          <a:endParaRPr lang="tr-TR"/>
        </a:p>
      </dgm:t>
    </dgm:pt>
    <dgm:pt modelId="{07D11A44-499D-4ECA-AE89-26068909D79C}" type="sibTrans" cxnId="{F9A6F0D7-67FE-41FC-AFD8-0EFF4BCAD8EA}">
      <dgm:prSet/>
      <dgm:spPr/>
      <dgm:t>
        <a:bodyPr/>
        <a:lstStyle/>
        <a:p>
          <a:endParaRPr lang="tr-TR"/>
        </a:p>
      </dgm:t>
    </dgm:pt>
    <dgm:pt modelId="{CE4800B8-F59E-4CD3-811B-DA6988DC17D6}">
      <dgm:prSet phldrT="[Metin]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pPr>
            <a:spcBef>
              <a:spcPts val="600"/>
            </a:spcBef>
            <a:spcAft>
              <a:spcPts val="600"/>
            </a:spcAft>
          </a:pPr>
          <a:r>
            <a:rPr lang="tr-TR" sz="1600" dirty="0">
              <a:latin typeface="Calibri" panose="020F0502020204030204" pitchFamily="34" charset="0"/>
              <a:cs typeface="Calibri" panose="020F0502020204030204" pitchFamily="34" charset="0"/>
            </a:rPr>
            <a:t>İhale usulünün tespiti</a:t>
          </a:r>
        </a:p>
      </dgm:t>
    </dgm:pt>
    <dgm:pt modelId="{7A49E26B-68C6-4D4A-8F41-52B10721E579}" type="parTrans" cxnId="{084A87AB-E28B-4153-BF68-AB077A7719FD}">
      <dgm:prSet/>
      <dgm:spPr/>
      <dgm:t>
        <a:bodyPr/>
        <a:lstStyle/>
        <a:p>
          <a:endParaRPr lang="tr-TR"/>
        </a:p>
      </dgm:t>
    </dgm:pt>
    <dgm:pt modelId="{C543A0C6-494E-49F9-BCC7-15028C86BFA2}" type="sibTrans" cxnId="{084A87AB-E28B-4153-BF68-AB077A7719FD}">
      <dgm:prSet/>
      <dgm:spPr/>
      <dgm:t>
        <a:bodyPr/>
        <a:lstStyle/>
        <a:p>
          <a:endParaRPr lang="tr-TR"/>
        </a:p>
      </dgm:t>
    </dgm:pt>
    <dgm:pt modelId="{6E1A078E-6C3B-4919-8652-DFC10346B2C6}">
      <dgm:prSet phldrT="[Metin]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pPr>
            <a:spcBef>
              <a:spcPts val="600"/>
            </a:spcBef>
            <a:spcAft>
              <a:spcPts val="600"/>
            </a:spcAft>
          </a:pPr>
          <a:r>
            <a:rPr lang="tr-TR" sz="1600" dirty="0">
              <a:latin typeface="Calibri" panose="020F0502020204030204" pitchFamily="34" charset="0"/>
              <a:cs typeface="Calibri" panose="020F0502020204030204" pitchFamily="34" charset="0"/>
            </a:rPr>
            <a:t>İhale dokümanının  hazırlanması </a:t>
          </a:r>
        </a:p>
      </dgm:t>
    </dgm:pt>
    <dgm:pt modelId="{9427265C-AEF9-4968-A2FB-152F9B1F74FE}" type="parTrans" cxnId="{7C6C6D7C-B8AD-4B54-BA92-A4C3422A4DFA}">
      <dgm:prSet/>
      <dgm:spPr/>
      <dgm:t>
        <a:bodyPr/>
        <a:lstStyle/>
        <a:p>
          <a:endParaRPr lang="tr-TR"/>
        </a:p>
      </dgm:t>
    </dgm:pt>
    <dgm:pt modelId="{C23C4EFE-80A7-4DC2-B2DE-ADDAAC9AC75D}" type="sibTrans" cxnId="{7C6C6D7C-B8AD-4B54-BA92-A4C3422A4DFA}">
      <dgm:prSet/>
      <dgm:spPr/>
      <dgm:t>
        <a:bodyPr/>
        <a:lstStyle/>
        <a:p>
          <a:endParaRPr lang="tr-TR"/>
        </a:p>
      </dgm:t>
    </dgm:pt>
    <dgm:pt modelId="{1209E811-9B82-43CE-AE5E-AF7B5383F15E}">
      <dgm:prSet phldrT="[Metin]" custT="1"/>
      <dgm:spPr>
        <a:solidFill>
          <a:schemeClr val="bg2"/>
        </a:solidFill>
      </dgm:spPr>
      <dgm:t>
        <a:bodyPr/>
        <a:lstStyle/>
        <a:p>
          <a:pPr algn="l">
            <a:spcBef>
              <a:spcPts val="400"/>
            </a:spcBef>
            <a:spcAft>
              <a:spcPts val="400"/>
            </a:spcAft>
          </a:pPr>
          <a:r>
            <a:rPr lang="tr-TR" sz="1600" dirty="0">
              <a:latin typeface="Calibri" panose="020F0502020204030204" pitchFamily="34" charset="0"/>
              <a:cs typeface="Calibri" panose="020F0502020204030204" pitchFamily="34" charset="0"/>
            </a:rPr>
            <a:t>İhale komisyonunun kurulması</a:t>
          </a:r>
        </a:p>
      </dgm:t>
    </dgm:pt>
    <dgm:pt modelId="{67020631-E2DB-4F09-BA57-E1E6B346732A}" type="parTrans" cxnId="{479852FA-F0CB-4D45-B899-282C5A4E1C4A}">
      <dgm:prSet/>
      <dgm:spPr/>
      <dgm:t>
        <a:bodyPr/>
        <a:lstStyle/>
        <a:p>
          <a:endParaRPr lang="tr-TR"/>
        </a:p>
      </dgm:t>
    </dgm:pt>
    <dgm:pt modelId="{26DCDC86-98B9-4A46-8AF2-9FC3AC76E1F1}" type="sibTrans" cxnId="{479852FA-F0CB-4D45-B899-282C5A4E1C4A}">
      <dgm:prSet/>
      <dgm:spPr/>
      <dgm:t>
        <a:bodyPr/>
        <a:lstStyle/>
        <a:p>
          <a:endParaRPr lang="tr-TR"/>
        </a:p>
      </dgm:t>
    </dgm:pt>
    <dgm:pt modelId="{2B16F1D9-0FA9-4F24-BDF2-130B884B0B03}">
      <dgm:prSet phldrT="[Metin]" custT="1"/>
      <dgm:spPr>
        <a:solidFill>
          <a:schemeClr val="bg2"/>
        </a:solidFill>
      </dgm:spPr>
      <dgm:t>
        <a:bodyPr/>
        <a:lstStyle/>
        <a:p>
          <a:pPr algn="l">
            <a:spcBef>
              <a:spcPts val="400"/>
            </a:spcBef>
            <a:spcAft>
              <a:spcPts val="400"/>
            </a:spcAft>
          </a:pPr>
          <a:r>
            <a:rPr lang="tr-TR" sz="1600" dirty="0">
              <a:latin typeface="Calibri" panose="020F0502020204030204" pitchFamily="34" charset="0"/>
              <a:cs typeface="Calibri" panose="020F0502020204030204" pitchFamily="34" charset="0"/>
            </a:rPr>
            <a:t>İhale dokümanın satın alınması </a:t>
          </a:r>
        </a:p>
      </dgm:t>
    </dgm:pt>
    <dgm:pt modelId="{80A8DF5F-1F62-4D23-9A1A-C1371FC1DFBB}" type="parTrans" cxnId="{CF2BA165-2841-4D91-8B99-FF6BF4C14118}">
      <dgm:prSet/>
      <dgm:spPr/>
      <dgm:t>
        <a:bodyPr/>
        <a:lstStyle/>
        <a:p>
          <a:endParaRPr lang="tr-TR"/>
        </a:p>
      </dgm:t>
    </dgm:pt>
    <dgm:pt modelId="{18821AE3-577C-4D43-8138-F433B84C5FF1}" type="sibTrans" cxnId="{CF2BA165-2841-4D91-8B99-FF6BF4C14118}">
      <dgm:prSet/>
      <dgm:spPr/>
      <dgm:t>
        <a:bodyPr/>
        <a:lstStyle/>
        <a:p>
          <a:endParaRPr lang="tr-TR"/>
        </a:p>
      </dgm:t>
    </dgm:pt>
    <dgm:pt modelId="{EB6ECAB1-1287-472E-8A48-B45162F5F79A}">
      <dgm:prSet phldrT="[Metin]" custT="1"/>
      <dgm:spPr>
        <a:solidFill>
          <a:schemeClr val="bg2"/>
        </a:solidFill>
      </dgm:spPr>
      <dgm:t>
        <a:bodyPr/>
        <a:lstStyle/>
        <a:p>
          <a:pPr algn="l">
            <a:spcBef>
              <a:spcPts val="400"/>
            </a:spcBef>
            <a:spcAft>
              <a:spcPts val="400"/>
            </a:spcAft>
          </a:pPr>
          <a:r>
            <a:rPr lang="tr-TR" sz="1600" dirty="0">
              <a:latin typeface="Calibri" panose="020F0502020204030204" pitchFamily="34" charset="0"/>
              <a:cs typeface="Calibri" panose="020F0502020204030204" pitchFamily="34" charset="0"/>
            </a:rPr>
            <a:t>Tekliflerin sunulması</a:t>
          </a:r>
        </a:p>
      </dgm:t>
    </dgm:pt>
    <dgm:pt modelId="{7895E4F9-3583-4BE2-ABD4-B68B8DC6CB51}" type="parTrans" cxnId="{1475C042-AE59-422A-AF75-C95A75A2A686}">
      <dgm:prSet/>
      <dgm:spPr/>
      <dgm:t>
        <a:bodyPr/>
        <a:lstStyle/>
        <a:p>
          <a:endParaRPr lang="tr-TR"/>
        </a:p>
      </dgm:t>
    </dgm:pt>
    <dgm:pt modelId="{EE3D6B36-DCEE-4CE9-A36A-00A38A6A31E1}" type="sibTrans" cxnId="{1475C042-AE59-422A-AF75-C95A75A2A686}">
      <dgm:prSet/>
      <dgm:spPr/>
      <dgm:t>
        <a:bodyPr/>
        <a:lstStyle/>
        <a:p>
          <a:endParaRPr lang="tr-TR"/>
        </a:p>
      </dgm:t>
    </dgm:pt>
    <dgm:pt modelId="{89BA3DC5-7D39-4F02-BDE9-7C0524B32A2A}">
      <dgm:prSet phldrT="[Metin]" custT="1"/>
      <dgm:spPr>
        <a:solidFill>
          <a:schemeClr val="bg2"/>
        </a:solidFill>
      </dgm:spPr>
      <dgm:t>
        <a:bodyPr/>
        <a:lstStyle/>
        <a:p>
          <a:pPr algn="l">
            <a:spcBef>
              <a:spcPts val="400"/>
            </a:spcBef>
            <a:spcAft>
              <a:spcPts val="400"/>
            </a:spcAft>
          </a:pPr>
          <a:r>
            <a:rPr lang="tr-TR" sz="1600" dirty="0">
              <a:latin typeface="Calibri" panose="020F0502020204030204" pitchFamily="34" charset="0"/>
              <a:cs typeface="Calibri" panose="020F0502020204030204" pitchFamily="34" charset="0"/>
            </a:rPr>
            <a:t>Tekliflerin değerlendirilmesi,  ihalenin karara bağlanması</a:t>
          </a:r>
        </a:p>
      </dgm:t>
    </dgm:pt>
    <dgm:pt modelId="{61CE0A76-A1C6-44C3-98B8-EE7675FAB1DA}" type="parTrans" cxnId="{ED378809-48E3-4B46-BCFC-15111B3B69E7}">
      <dgm:prSet/>
      <dgm:spPr/>
      <dgm:t>
        <a:bodyPr/>
        <a:lstStyle/>
        <a:p>
          <a:endParaRPr lang="tr-TR"/>
        </a:p>
      </dgm:t>
    </dgm:pt>
    <dgm:pt modelId="{6918A5B9-1896-4DBE-BBAF-6B3494FD3D4A}" type="sibTrans" cxnId="{ED378809-48E3-4B46-BCFC-15111B3B69E7}">
      <dgm:prSet/>
      <dgm:spPr/>
      <dgm:t>
        <a:bodyPr/>
        <a:lstStyle/>
        <a:p>
          <a:endParaRPr lang="tr-TR"/>
        </a:p>
      </dgm:t>
    </dgm:pt>
    <dgm:pt modelId="{3A4306CB-835F-4EA9-85D0-17A057852038}">
      <dgm:prSet phldrT="[Metin]" custT="1"/>
      <dgm:spPr>
        <a:solidFill>
          <a:schemeClr val="bg2"/>
        </a:solidFill>
      </dgm:spPr>
      <dgm:t>
        <a:bodyPr/>
        <a:lstStyle/>
        <a:p>
          <a:pPr algn="l">
            <a:spcBef>
              <a:spcPts val="400"/>
            </a:spcBef>
            <a:spcAft>
              <a:spcPts val="400"/>
            </a:spcAft>
          </a:pPr>
          <a:r>
            <a:rPr lang="tr-TR" sz="1600" dirty="0">
              <a:latin typeface="Calibri" panose="020F0502020204030204" pitchFamily="34" charset="0"/>
              <a:cs typeface="Calibri" panose="020F0502020204030204" pitchFamily="34" charset="0"/>
            </a:rPr>
            <a:t>İhale sonucunun bildirilmesi ve sözleşme imzalanması</a:t>
          </a:r>
        </a:p>
      </dgm:t>
    </dgm:pt>
    <dgm:pt modelId="{44454B26-51C9-456A-8E29-EB1407BF9CAA}" type="parTrans" cxnId="{1CA5A693-5E04-466E-BFFE-BFF245AA8DEC}">
      <dgm:prSet/>
      <dgm:spPr/>
      <dgm:t>
        <a:bodyPr/>
        <a:lstStyle/>
        <a:p>
          <a:endParaRPr lang="tr-TR"/>
        </a:p>
      </dgm:t>
    </dgm:pt>
    <dgm:pt modelId="{C712BF11-9387-49CC-9BAA-74861F966721}" type="sibTrans" cxnId="{1CA5A693-5E04-466E-BFFE-BFF245AA8DEC}">
      <dgm:prSet/>
      <dgm:spPr/>
      <dgm:t>
        <a:bodyPr/>
        <a:lstStyle/>
        <a:p>
          <a:endParaRPr lang="tr-TR"/>
        </a:p>
      </dgm:t>
    </dgm:pt>
    <dgm:pt modelId="{ACE4EA4F-B974-48E5-9C97-B78AFC952597}">
      <dgm:prSet phldrT="[Metin]"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tr-TR" sz="1600" dirty="0">
              <a:latin typeface="Calibri" panose="020F0502020204030204" pitchFamily="34" charset="0"/>
              <a:cs typeface="Calibri" panose="020F0502020204030204" pitchFamily="34" charset="0"/>
            </a:rPr>
            <a:t>İşin yürütülmesi veya malın teslimi</a:t>
          </a:r>
        </a:p>
      </dgm:t>
    </dgm:pt>
    <dgm:pt modelId="{62902C07-E57C-466A-A59E-C3CACD5AC899}" type="parTrans" cxnId="{784FAD27-C44A-40E9-85EC-C783119D1FC4}">
      <dgm:prSet/>
      <dgm:spPr/>
      <dgm:t>
        <a:bodyPr/>
        <a:lstStyle/>
        <a:p>
          <a:endParaRPr lang="tr-TR"/>
        </a:p>
      </dgm:t>
    </dgm:pt>
    <dgm:pt modelId="{E7FD59E6-EE5B-47E8-B9A4-31BAE4A3A6BC}" type="sibTrans" cxnId="{784FAD27-C44A-40E9-85EC-C783119D1FC4}">
      <dgm:prSet/>
      <dgm:spPr/>
      <dgm:t>
        <a:bodyPr/>
        <a:lstStyle/>
        <a:p>
          <a:endParaRPr lang="tr-TR"/>
        </a:p>
      </dgm:t>
    </dgm:pt>
    <dgm:pt modelId="{A5F7E9B4-B8CA-498E-8D26-3B68B79F65AC}">
      <dgm:prSet phldrT="[Metin]" custT="1"/>
      <dgm:spPr>
        <a:solidFill>
          <a:schemeClr val="bg2"/>
        </a:solidFill>
      </dgm:spPr>
      <dgm:t>
        <a:bodyPr/>
        <a:lstStyle/>
        <a:p>
          <a:pPr algn="l">
            <a:spcBef>
              <a:spcPts val="400"/>
            </a:spcBef>
            <a:spcAft>
              <a:spcPts val="400"/>
            </a:spcAft>
          </a:pPr>
          <a:r>
            <a:rPr lang="tr-TR" sz="1600" dirty="0">
              <a:latin typeface="Calibri" panose="020F0502020204030204" pitchFamily="34" charset="0"/>
              <a:cs typeface="Calibri" panose="020F0502020204030204" pitchFamily="34" charset="0"/>
            </a:rPr>
            <a:t>İhalenin ilanı </a:t>
          </a:r>
        </a:p>
      </dgm:t>
    </dgm:pt>
    <dgm:pt modelId="{ED0FA373-4FA6-4FFD-833A-3FD02F681E1F}" type="parTrans" cxnId="{13A7B4D8-AC5D-420D-B927-83F73C3561AA}">
      <dgm:prSet/>
      <dgm:spPr/>
      <dgm:t>
        <a:bodyPr/>
        <a:lstStyle/>
        <a:p>
          <a:endParaRPr lang="tr-TR"/>
        </a:p>
      </dgm:t>
    </dgm:pt>
    <dgm:pt modelId="{FFE66244-100F-4E30-8AD0-585776D242D1}" type="sibTrans" cxnId="{13A7B4D8-AC5D-420D-B927-83F73C3561AA}">
      <dgm:prSet/>
      <dgm:spPr/>
      <dgm:t>
        <a:bodyPr/>
        <a:lstStyle/>
        <a:p>
          <a:endParaRPr lang="tr-TR"/>
        </a:p>
      </dgm:t>
    </dgm:pt>
    <dgm:pt modelId="{76453517-4CD6-4047-ABC6-23EF91074BE5}">
      <dgm:prSet phldrT="[Metin]"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tr-TR" sz="1600" dirty="0" smtClean="0">
              <a:latin typeface="Calibri" panose="020F0502020204030204" pitchFamily="34" charset="0"/>
              <a:cs typeface="Calibri" panose="020F0502020204030204" pitchFamily="34" charset="0"/>
            </a:rPr>
            <a:t>İşin Kontrolü ve ödemeler</a:t>
          </a:r>
          <a:endParaRPr lang="tr-TR" sz="16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43204EC-1F47-4D91-8BE4-F8C2BEB3E455}" type="parTrans" cxnId="{0EE62344-EA28-40C7-85D4-9B2C349282DB}">
      <dgm:prSet/>
      <dgm:spPr/>
      <dgm:t>
        <a:bodyPr/>
        <a:lstStyle/>
        <a:p>
          <a:endParaRPr lang="tr-TR"/>
        </a:p>
      </dgm:t>
    </dgm:pt>
    <dgm:pt modelId="{35D6302D-6870-4873-90D4-C271CE641A1D}" type="sibTrans" cxnId="{0EE62344-EA28-40C7-85D4-9B2C349282DB}">
      <dgm:prSet/>
      <dgm:spPr/>
      <dgm:t>
        <a:bodyPr/>
        <a:lstStyle/>
        <a:p>
          <a:endParaRPr lang="tr-TR"/>
        </a:p>
      </dgm:t>
    </dgm:pt>
    <dgm:pt modelId="{52A9D66A-0E3A-41A6-91FD-A45E9C49F6F1}">
      <dgm:prSet phldrT="[Metin]"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endParaRPr lang="tr-TR" sz="16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48A72A0-2657-458C-9CCD-72BD339D70B4}" type="parTrans" cxnId="{3914F650-8378-4F37-9CC2-AC618296D389}">
      <dgm:prSet/>
      <dgm:spPr/>
      <dgm:t>
        <a:bodyPr/>
        <a:lstStyle/>
        <a:p>
          <a:endParaRPr lang="tr-TR"/>
        </a:p>
      </dgm:t>
    </dgm:pt>
    <dgm:pt modelId="{1204931B-346D-4CAC-BDE3-F19C23D2B350}" type="sibTrans" cxnId="{3914F650-8378-4F37-9CC2-AC618296D389}">
      <dgm:prSet/>
      <dgm:spPr/>
      <dgm:t>
        <a:bodyPr/>
        <a:lstStyle/>
        <a:p>
          <a:endParaRPr lang="tr-TR"/>
        </a:p>
      </dgm:t>
    </dgm:pt>
    <dgm:pt modelId="{058DE0D0-F624-4C85-89A0-4B28ACC736BD}">
      <dgm:prSet phldrT="[Metin]"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tr-TR" sz="1600" dirty="0" smtClean="0">
              <a:latin typeface="Calibri" panose="020F0502020204030204" pitchFamily="34" charset="0"/>
              <a:cs typeface="Calibri" panose="020F0502020204030204" pitchFamily="34" charset="0"/>
            </a:rPr>
            <a:t>İşin Kabulü</a:t>
          </a:r>
          <a:endParaRPr lang="tr-TR" sz="16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1C8518C-07BB-44A8-A662-B0C3F287A5C6}" type="parTrans" cxnId="{574EFB58-C6F1-48B8-B98C-60663C9CDC59}">
      <dgm:prSet/>
      <dgm:spPr/>
      <dgm:t>
        <a:bodyPr/>
        <a:lstStyle/>
        <a:p>
          <a:endParaRPr lang="tr-TR"/>
        </a:p>
      </dgm:t>
    </dgm:pt>
    <dgm:pt modelId="{3737F06E-015D-4346-A24A-F4B4BFABF6B0}" type="sibTrans" cxnId="{574EFB58-C6F1-48B8-B98C-60663C9CDC59}">
      <dgm:prSet/>
      <dgm:spPr/>
      <dgm:t>
        <a:bodyPr/>
        <a:lstStyle/>
        <a:p>
          <a:endParaRPr lang="tr-TR"/>
        </a:p>
      </dgm:t>
    </dgm:pt>
    <dgm:pt modelId="{12811476-7D02-48E9-A9A2-2E3329B60281}">
      <dgm:prSet phldrT="[Metin]"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endParaRPr lang="tr-TR" sz="16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25465E1-75CA-4E80-90D7-59BA032CA5EB}" type="parTrans" cxnId="{3E46CE6B-798A-4310-A38C-C0BFA4EE89F3}">
      <dgm:prSet/>
      <dgm:spPr/>
      <dgm:t>
        <a:bodyPr/>
        <a:lstStyle/>
        <a:p>
          <a:endParaRPr lang="tr-TR"/>
        </a:p>
      </dgm:t>
    </dgm:pt>
    <dgm:pt modelId="{1B7B6EB8-49D2-4EB7-9718-B713FDE4635A}" type="sibTrans" cxnId="{3E46CE6B-798A-4310-A38C-C0BFA4EE89F3}">
      <dgm:prSet/>
      <dgm:spPr/>
      <dgm:t>
        <a:bodyPr/>
        <a:lstStyle/>
        <a:p>
          <a:endParaRPr lang="tr-TR"/>
        </a:p>
      </dgm:t>
    </dgm:pt>
    <dgm:pt modelId="{A08643BB-B580-4AAC-BFF1-1A8DB0D2A3BB}" type="pres">
      <dgm:prSet presAssocID="{5DC801F5-5CE8-45D6-ABDD-592E73276D2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DCF4E031-4F4F-4C15-85F2-C00AA83A7134}" type="pres">
      <dgm:prSet presAssocID="{B00CEFE4-438A-4EE6-B0B0-9DCCC48F0012}" presName="linNode" presStyleCnt="0"/>
      <dgm:spPr/>
    </dgm:pt>
    <dgm:pt modelId="{E112D18D-1FB6-48CA-A594-59C77340BDC0}" type="pres">
      <dgm:prSet presAssocID="{B00CEFE4-438A-4EE6-B0B0-9DCCC48F0012}" presName="parTx" presStyleLbl="revTx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1CDD3C9-1309-426F-A012-BFBE835C6DE2}" type="pres">
      <dgm:prSet presAssocID="{B00CEFE4-438A-4EE6-B0B0-9DCCC48F0012}" presName="bracket" presStyleLbl="parChTrans1D1" presStyleIdx="0" presStyleCnt="3"/>
      <dgm:spPr/>
    </dgm:pt>
    <dgm:pt modelId="{A0EE7A8A-D985-4DCC-820E-DBFDEFF9A434}" type="pres">
      <dgm:prSet presAssocID="{B00CEFE4-438A-4EE6-B0B0-9DCCC48F0012}" presName="spH" presStyleCnt="0"/>
      <dgm:spPr/>
    </dgm:pt>
    <dgm:pt modelId="{CA1C31AC-84F5-4217-88C7-22F7263B4829}" type="pres">
      <dgm:prSet presAssocID="{B00CEFE4-438A-4EE6-B0B0-9DCCC48F0012}" presName="des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97F346B-D1E5-45EC-B48A-A897ABED3C7E}" type="pres">
      <dgm:prSet presAssocID="{DE5D6E2B-AAC7-4120-A117-A6E3E551A1A0}" presName="spV" presStyleCnt="0"/>
      <dgm:spPr/>
    </dgm:pt>
    <dgm:pt modelId="{B9F39206-8C26-4819-B236-BCCAA2E6AF0B}" type="pres">
      <dgm:prSet presAssocID="{D275F239-39B5-4B51-8493-DFB47D43CEA7}" presName="linNode" presStyleCnt="0"/>
      <dgm:spPr/>
    </dgm:pt>
    <dgm:pt modelId="{5B4FB22B-3F7C-439D-A337-1779D6CBBA47}" type="pres">
      <dgm:prSet presAssocID="{D275F239-39B5-4B51-8493-DFB47D43CEA7}" presName="parTx" presStyleLbl="revTx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4512312-E8FA-4CAD-A6FF-4B4BAA02DFB6}" type="pres">
      <dgm:prSet presAssocID="{D275F239-39B5-4B51-8493-DFB47D43CEA7}" presName="bracket" presStyleLbl="parChTrans1D1" presStyleIdx="1" presStyleCnt="3"/>
      <dgm:spPr/>
    </dgm:pt>
    <dgm:pt modelId="{00E0B4F0-F52F-4267-8DA6-F8A7110A3C0F}" type="pres">
      <dgm:prSet presAssocID="{D275F239-39B5-4B51-8493-DFB47D43CEA7}" presName="spH" presStyleCnt="0"/>
      <dgm:spPr/>
    </dgm:pt>
    <dgm:pt modelId="{8047FA61-C005-434E-A1CD-DDAD6CB23B62}" type="pres">
      <dgm:prSet presAssocID="{D275F239-39B5-4B51-8493-DFB47D43CEA7}" presName="desTx" presStyleLbl="node1" presStyleIdx="1" presStyleCnt="3" custScaleY="10850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8C7C798-AF50-4DC6-9505-C16BC1EF6A3A}" type="pres">
      <dgm:prSet presAssocID="{72AA1015-CB5A-43B6-860D-5B661E270C2B}" presName="spV" presStyleCnt="0"/>
      <dgm:spPr/>
    </dgm:pt>
    <dgm:pt modelId="{4C92D58D-42B3-4AC3-A142-7F27312E7B03}" type="pres">
      <dgm:prSet presAssocID="{696DE7C8-06A6-4FEF-8EEB-8A7BD8E2EB9E}" presName="linNode" presStyleCnt="0"/>
      <dgm:spPr/>
    </dgm:pt>
    <dgm:pt modelId="{9342BB56-5827-4023-95EA-44662D75BB9E}" type="pres">
      <dgm:prSet presAssocID="{696DE7C8-06A6-4FEF-8EEB-8A7BD8E2EB9E}" presName="parTx" presStyleLbl="revTx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26658A5-999A-4AB9-8F71-9425FECC7DD9}" type="pres">
      <dgm:prSet presAssocID="{696DE7C8-06A6-4FEF-8EEB-8A7BD8E2EB9E}" presName="bracket" presStyleLbl="parChTrans1D1" presStyleIdx="2" presStyleCnt="3"/>
      <dgm:spPr/>
    </dgm:pt>
    <dgm:pt modelId="{A694BFE9-5362-420C-A896-2959B7C34368}" type="pres">
      <dgm:prSet presAssocID="{696DE7C8-06A6-4FEF-8EEB-8A7BD8E2EB9E}" presName="spH" presStyleCnt="0"/>
      <dgm:spPr/>
    </dgm:pt>
    <dgm:pt modelId="{3B62BDD9-B278-4EAE-8152-66F84A54F426}" type="pres">
      <dgm:prSet presAssocID="{696DE7C8-06A6-4FEF-8EEB-8A7BD8E2EB9E}" presName="desTx" presStyleLbl="node1" presStyleIdx="2" presStyleCnt="3" custScaleY="96542" custLinFactNeighborX="2453" custLinFactNeighborY="7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B4239D1F-6C58-47AF-8075-ADE4AF993333}" srcId="{5DC801F5-5CE8-45D6-ABDD-592E73276D2A}" destId="{B00CEFE4-438A-4EE6-B0B0-9DCCC48F0012}" srcOrd="0" destOrd="0" parTransId="{1D24CEEB-C0D4-45B1-A7FA-11E74FCC9ECF}" sibTransId="{DE5D6E2B-AAC7-4120-A117-A6E3E551A1A0}"/>
    <dgm:cxn modelId="{8A3BEC87-8620-4EAE-8446-359281B1E62F}" type="presOf" srcId="{6CF59834-51FB-4119-BC12-7E2B178D7574}" destId="{8047FA61-C005-434E-A1CD-DDAD6CB23B62}" srcOrd="0" destOrd="0" presId="urn:diagrams.loki3.com/BracketList+Icon"/>
    <dgm:cxn modelId="{279FFADB-C330-49E4-B3A9-3836A580E888}" type="presOf" srcId="{12811476-7D02-48E9-A9A2-2E3329B60281}" destId="{3B62BDD9-B278-4EAE-8152-66F84A54F426}" srcOrd="0" destOrd="0" presId="urn:diagrams.loki3.com/BracketList+Icon"/>
    <dgm:cxn modelId="{C497CB2D-0697-48CD-92CB-1C2BAE32F82E}" type="presOf" srcId="{ACE4EA4F-B974-48E5-9C97-B78AFC952597}" destId="{3B62BDD9-B278-4EAE-8152-66F84A54F426}" srcOrd="0" destOrd="1" presId="urn:diagrams.loki3.com/BracketList+Icon"/>
    <dgm:cxn modelId="{FC5AD44D-F952-49E5-810A-822428C46548}" srcId="{5DC801F5-5CE8-45D6-ABDD-592E73276D2A}" destId="{696DE7C8-06A6-4FEF-8EEB-8A7BD8E2EB9E}" srcOrd="2" destOrd="0" parTransId="{402483F5-96B3-44AA-B988-7FBF3327D3E9}" sibTransId="{F902B565-696A-4458-A181-600F366118B2}"/>
    <dgm:cxn modelId="{A9D3A982-CCE0-4653-AB0C-755B0AC088E6}" type="presOf" srcId="{A5F7E9B4-B8CA-498E-8D26-3B68B79F65AC}" destId="{8047FA61-C005-434E-A1CD-DDAD6CB23B62}" srcOrd="0" destOrd="2" presId="urn:diagrams.loki3.com/BracketList+Icon"/>
    <dgm:cxn modelId="{D6F60DDA-227A-4D19-ACA8-503C889FCD7E}" type="presOf" srcId="{6E1A078E-6C3B-4919-8652-DFC10346B2C6}" destId="{CA1C31AC-84F5-4217-88C7-22F7263B4829}" srcOrd="0" destOrd="4" presId="urn:diagrams.loki3.com/BracketList+Icon"/>
    <dgm:cxn modelId="{929070D7-C550-4D29-A0F3-4684F08AC43F}" type="presOf" srcId="{1209E811-9B82-43CE-AE5E-AF7B5383F15E}" destId="{8047FA61-C005-434E-A1CD-DDAD6CB23B62}" srcOrd="0" destOrd="1" presId="urn:diagrams.loki3.com/BracketList+Icon"/>
    <dgm:cxn modelId="{A77F52C4-DF95-40C6-83FB-24856ADFB629}" type="presOf" srcId="{2B16F1D9-0FA9-4F24-BDF2-130B884B0B03}" destId="{8047FA61-C005-434E-A1CD-DDAD6CB23B62}" srcOrd="0" destOrd="3" presId="urn:diagrams.loki3.com/BracketList+Icon"/>
    <dgm:cxn modelId="{0EE62344-EA28-40C7-85D4-9B2C349282DB}" srcId="{696DE7C8-06A6-4FEF-8EEB-8A7BD8E2EB9E}" destId="{76453517-4CD6-4047-ABC6-23EF91074BE5}" srcOrd="2" destOrd="0" parTransId="{043204EC-1F47-4D91-8BE4-F8C2BEB3E455}" sibTransId="{35D6302D-6870-4873-90D4-C271CE641A1D}"/>
    <dgm:cxn modelId="{1C1D9166-4841-422F-82D2-6E3F0EC5E218}" type="presOf" srcId="{3A4306CB-835F-4EA9-85D0-17A057852038}" destId="{8047FA61-C005-434E-A1CD-DDAD6CB23B62}" srcOrd="0" destOrd="6" presId="urn:diagrams.loki3.com/BracketList+Icon"/>
    <dgm:cxn modelId="{5818F3E9-6ACD-4AE7-B947-42F4AB6B906D}" type="presOf" srcId="{52A9D66A-0E3A-41A6-91FD-A45E9C49F6F1}" destId="{3B62BDD9-B278-4EAE-8152-66F84A54F426}" srcOrd="0" destOrd="4" presId="urn:diagrams.loki3.com/BracketList+Icon"/>
    <dgm:cxn modelId="{4CBF507D-F5A9-4F04-8D2B-9F85FCBDA1C4}" type="presOf" srcId="{89BA3DC5-7D39-4F02-BDE9-7C0524B32A2A}" destId="{8047FA61-C005-434E-A1CD-DDAD6CB23B62}" srcOrd="0" destOrd="5" presId="urn:diagrams.loki3.com/BracketList+Icon"/>
    <dgm:cxn modelId="{0ED2728F-5541-4062-8B80-7CC198EA1805}" type="presOf" srcId="{EB6ECAB1-1287-472E-8A48-B45162F5F79A}" destId="{8047FA61-C005-434E-A1CD-DDAD6CB23B62}" srcOrd="0" destOrd="4" presId="urn:diagrams.loki3.com/BracketList+Icon"/>
    <dgm:cxn modelId="{5F5F2444-8352-4F37-917D-69D8CFC92AA4}" type="presOf" srcId="{B00CEFE4-438A-4EE6-B0B0-9DCCC48F0012}" destId="{E112D18D-1FB6-48CA-A594-59C77340BDC0}" srcOrd="0" destOrd="0" presId="urn:diagrams.loki3.com/BracketList+Icon"/>
    <dgm:cxn modelId="{80793EE3-B74C-49A4-9996-229F58EF9A39}" type="presOf" srcId="{5DC801F5-5CE8-45D6-ABDD-592E73276D2A}" destId="{A08643BB-B580-4AAC-BFF1-1A8DB0D2A3BB}" srcOrd="0" destOrd="0" presId="urn:diagrams.loki3.com/BracketList+Icon"/>
    <dgm:cxn modelId="{ED378809-48E3-4B46-BCFC-15111B3B69E7}" srcId="{D275F239-39B5-4B51-8493-DFB47D43CEA7}" destId="{89BA3DC5-7D39-4F02-BDE9-7C0524B32A2A}" srcOrd="5" destOrd="0" parTransId="{61CE0A76-A1C6-44C3-98B8-EE7675FAB1DA}" sibTransId="{6918A5B9-1896-4DBE-BBAF-6B3494FD3D4A}"/>
    <dgm:cxn modelId="{4E6E1DB2-0384-4F92-A670-076B2947C6EC}" type="presOf" srcId="{696DE7C8-06A6-4FEF-8EEB-8A7BD8E2EB9E}" destId="{9342BB56-5827-4023-95EA-44662D75BB9E}" srcOrd="0" destOrd="0" presId="urn:diagrams.loki3.com/BracketList+Icon"/>
    <dgm:cxn modelId="{1CA5A693-5E04-466E-BFFE-BFF245AA8DEC}" srcId="{D275F239-39B5-4B51-8493-DFB47D43CEA7}" destId="{3A4306CB-835F-4EA9-85D0-17A057852038}" srcOrd="6" destOrd="0" parTransId="{44454B26-51C9-456A-8E29-EB1407BF9CAA}" sibTransId="{C712BF11-9387-49CC-9BAA-74861F966721}"/>
    <dgm:cxn modelId="{1475C042-AE59-422A-AF75-C95A75A2A686}" srcId="{D275F239-39B5-4B51-8493-DFB47D43CEA7}" destId="{EB6ECAB1-1287-472E-8A48-B45162F5F79A}" srcOrd="4" destOrd="0" parTransId="{7895E4F9-3583-4BE2-ABD4-B68B8DC6CB51}" sibTransId="{EE3D6B36-DCEE-4CE9-A36A-00A38A6A31E1}"/>
    <dgm:cxn modelId="{3914F650-8378-4F37-9CC2-AC618296D389}" srcId="{696DE7C8-06A6-4FEF-8EEB-8A7BD8E2EB9E}" destId="{52A9D66A-0E3A-41A6-91FD-A45E9C49F6F1}" srcOrd="4" destOrd="0" parTransId="{848A72A0-2657-458C-9CCD-72BD339D70B4}" sibTransId="{1204931B-346D-4CAC-BDE3-F19C23D2B350}"/>
    <dgm:cxn modelId="{6B7F3D3B-9119-47E2-B9BE-4DDB3BE296B7}" srcId="{B00CEFE4-438A-4EE6-B0B0-9DCCC48F0012}" destId="{811DE43F-6D66-4527-85C6-B349A1A7DF8A}" srcOrd="1" destOrd="0" parTransId="{F0A5EEF4-1B21-476E-9EAB-A2439DEB62D2}" sibTransId="{C96040CB-3291-49FE-8E40-BA146DB4004E}"/>
    <dgm:cxn modelId="{8A8A34FC-F78D-4F3B-BFDF-2C71B441E904}" type="presOf" srcId="{E8F52EDE-897C-4149-8AD5-D95544E63767}" destId="{CA1C31AC-84F5-4217-88C7-22F7263B4829}" srcOrd="0" destOrd="0" presId="urn:diagrams.loki3.com/BracketList+Icon"/>
    <dgm:cxn modelId="{479852FA-F0CB-4D45-B899-282C5A4E1C4A}" srcId="{D275F239-39B5-4B51-8493-DFB47D43CEA7}" destId="{1209E811-9B82-43CE-AE5E-AF7B5383F15E}" srcOrd="1" destOrd="0" parTransId="{67020631-E2DB-4F09-BA57-E1E6B346732A}" sibTransId="{26DCDC86-98B9-4A46-8AF2-9FC3AC76E1F1}"/>
    <dgm:cxn modelId="{574EFB58-C6F1-48B8-B98C-60663C9CDC59}" srcId="{696DE7C8-06A6-4FEF-8EEB-8A7BD8E2EB9E}" destId="{058DE0D0-F624-4C85-89A0-4B28ACC736BD}" srcOrd="3" destOrd="0" parTransId="{61C8518C-07BB-44A8-A662-B0C3F287A5C6}" sibTransId="{3737F06E-015D-4346-A24A-F4B4BFABF6B0}"/>
    <dgm:cxn modelId="{7C6C6D7C-B8AD-4B54-BA92-A4C3422A4DFA}" srcId="{B00CEFE4-438A-4EE6-B0B0-9DCCC48F0012}" destId="{6E1A078E-6C3B-4919-8652-DFC10346B2C6}" srcOrd="4" destOrd="0" parTransId="{9427265C-AEF9-4968-A2FB-152F9B1F74FE}" sibTransId="{C23C4EFE-80A7-4DC2-B2DE-ADDAAC9AC75D}"/>
    <dgm:cxn modelId="{13A7B4D8-AC5D-420D-B927-83F73C3561AA}" srcId="{D275F239-39B5-4B51-8493-DFB47D43CEA7}" destId="{A5F7E9B4-B8CA-498E-8D26-3B68B79F65AC}" srcOrd="2" destOrd="0" parTransId="{ED0FA373-4FA6-4FFD-833A-3FD02F681E1F}" sibTransId="{FFE66244-100F-4E30-8AD0-585776D242D1}"/>
    <dgm:cxn modelId="{C04FEFC0-6659-4940-85A9-29D97A7312FC}" type="presOf" srcId="{76453517-4CD6-4047-ABC6-23EF91074BE5}" destId="{3B62BDD9-B278-4EAE-8152-66F84A54F426}" srcOrd="0" destOrd="2" presId="urn:diagrams.loki3.com/BracketList+Icon"/>
    <dgm:cxn modelId="{ED2E2386-98A7-4B51-B38E-5267CE53C4CD}" srcId="{B00CEFE4-438A-4EE6-B0B0-9DCCC48F0012}" destId="{E8F52EDE-897C-4149-8AD5-D95544E63767}" srcOrd="0" destOrd="0" parTransId="{6E28E788-04DA-4DBE-93DB-ECA7A586AC38}" sibTransId="{E5EB427F-27A8-4948-845A-697DD802CF44}"/>
    <dgm:cxn modelId="{2430203C-C034-4291-B008-16A084AEEB78}" type="presOf" srcId="{CE4800B8-F59E-4CD3-811B-DA6988DC17D6}" destId="{CA1C31AC-84F5-4217-88C7-22F7263B4829}" srcOrd="0" destOrd="3" presId="urn:diagrams.loki3.com/BracketList+Icon"/>
    <dgm:cxn modelId="{784FAD27-C44A-40E9-85EC-C783119D1FC4}" srcId="{696DE7C8-06A6-4FEF-8EEB-8A7BD8E2EB9E}" destId="{ACE4EA4F-B974-48E5-9C97-B78AFC952597}" srcOrd="1" destOrd="0" parTransId="{62902C07-E57C-466A-A59E-C3CACD5AC899}" sibTransId="{E7FD59E6-EE5B-47E8-B9A4-31BAE4A3A6BC}"/>
    <dgm:cxn modelId="{9FFCBD7B-54A4-414C-899F-A6E7BD8AF61B}" type="presOf" srcId="{D275F239-39B5-4B51-8493-DFB47D43CEA7}" destId="{5B4FB22B-3F7C-439D-A337-1779D6CBBA47}" srcOrd="0" destOrd="0" presId="urn:diagrams.loki3.com/BracketList+Icon"/>
    <dgm:cxn modelId="{00472ED0-41B5-4626-B09D-5EA5D2A0F675}" type="presOf" srcId="{058DE0D0-F624-4C85-89A0-4B28ACC736BD}" destId="{3B62BDD9-B278-4EAE-8152-66F84A54F426}" srcOrd="0" destOrd="3" presId="urn:diagrams.loki3.com/BracketList+Icon"/>
    <dgm:cxn modelId="{F9A6F0D7-67FE-41FC-AFD8-0EFF4BCAD8EA}" srcId="{B00CEFE4-438A-4EE6-B0B0-9DCCC48F0012}" destId="{77344D9E-3FF5-4561-A7AD-05FC65418C4F}" srcOrd="2" destOrd="0" parTransId="{C8B8315F-1BF0-48D2-9121-951CCB72E2E6}" sibTransId="{07D11A44-499D-4ECA-AE89-26068909D79C}"/>
    <dgm:cxn modelId="{301B16DF-9D55-4B0D-AD91-3243AD47D697}" srcId="{D275F239-39B5-4B51-8493-DFB47D43CEA7}" destId="{6CF59834-51FB-4119-BC12-7E2B178D7574}" srcOrd="0" destOrd="0" parTransId="{3A0C2557-9A48-4D16-9F8E-B6944BD39B61}" sibTransId="{264384DC-58C9-49E6-A54A-A41A6F3614B7}"/>
    <dgm:cxn modelId="{084A87AB-E28B-4153-BF68-AB077A7719FD}" srcId="{B00CEFE4-438A-4EE6-B0B0-9DCCC48F0012}" destId="{CE4800B8-F59E-4CD3-811B-DA6988DC17D6}" srcOrd="3" destOrd="0" parTransId="{7A49E26B-68C6-4D4A-8F41-52B10721E579}" sibTransId="{C543A0C6-494E-49F9-BCC7-15028C86BFA2}"/>
    <dgm:cxn modelId="{9DEC1396-41D2-4B4B-A753-A7A90A5FBB95}" srcId="{5DC801F5-5CE8-45D6-ABDD-592E73276D2A}" destId="{D275F239-39B5-4B51-8493-DFB47D43CEA7}" srcOrd="1" destOrd="0" parTransId="{8BAB061C-118A-412C-B962-05363CF06645}" sibTransId="{72AA1015-CB5A-43B6-860D-5B661E270C2B}"/>
    <dgm:cxn modelId="{609A9386-6585-4A55-8966-DD4BE3488DA1}" type="presOf" srcId="{77344D9E-3FF5-4561-A7AD-05FC65418C4F}" destId="{CA1C31AC-84F5-4217-88C7-22F7263B4829}" srcOrd="0" destOrd="2" presId="urn:diagrams.loki3.com/BracketList+Icon"/>
    <dgm:cxn modelId="{CF2BA165-2841-4D91-8B99-FF6BF4C14118}" srcId="{D275F239-39B5-4B51-8493-DFB47D43CEA7}" destId="{2B16F1D9-0FA9-4F24-BDF2-130B884B0B03}" srcOrd="3" destOrd="0" parTransId="{80A8DF5F-1F62-4D23-9A1A-C1371FC1DFBB}" sibTransId="{18821AE3-577C-4D43-8138-F433B84C5FF1}"/>
    <dgm:cxn modelId="{3E46CE6B-798A-4310-A38C-C0BFA4EE89F3}" srcId="{696DE7C8-06A6-4FEF-8EEB-8A7BD8E2EB9E}" destId="{12811476-7D02-48E9-A9A2-2E3329B60281}" srcOrd="0" destOrd="0" parTransId="{725465E1-75CA-4E80-90D7-59BA032CA5EB}" sibTransId="{1B7B6EB8-49D2-4EB7-9718-B713FDE4635A}"/>
    <dgm:cxn modelId="{734E0881-0864-4C33-85A6-E0120B968ED5}" type="presOf" srcId="{811DE43F-6D66-4527-85C6-B349A1A7DF8A}" destId="{CA1C31AC-84F5-4217-88C7-22F7263B4829}" srcOrd="0" destOrd="1" presId="urn:diagrams.loki3.com/BracketList+Icon"/>
    <dgm:cxn modelId="{45CE396C-2117-4797-83F8-89DF82DB2C48}" type="presParOf" srcId="{A08643BB-B580-4AAC-BFF1-1A8DB0D2A3BB}" destId="{DCF4E031-4F4F-4C15-85F2-C00AA83A7134}" srcOrd="0" destOrd="0" presId="urn:diagrams.loki3.com/BracketList+Icon"/>
    <dgm:cxn modelId="{A6A0FAEC-5CC8-41A9-A5F8-783808CE26A4}" type="presParOf" srcId="{DCF4E031-4F4F-4C15-85F2-C00AA83A7134}" destId="{E112D18D-1FB6-48CA-A594-59C77340BDC0}" srcOrd="0" destOrd="0" presId="urn:diagrams.loki3.com/BracketList+Icon"/>
    <dgm:cxn modelId="{D947C2F4-B419-49B8-A673-0DBBE5BAE956}" type="presParOf" srcId="{DCF4E031-4F4F-4C15-85F2-C00AA83A7134}" destId="{D1CDD3C9-1309-426F-A012-BFBE835C6DE2}" srcOrd="1" destOrd="0" presId="urn:diagrams.loki3.com/BracketList+Icon"/>
    <dgm:cxn modelId="{3712E504-A8B3-4DB1-8105-60B8BDB46474}" type="presParOf" srcId="{DCF4E031-4F4F-4C15-85F2-C00AA83A7134}" destId="{A0EE7A8A-D985-4DCC-820E-DBFDEFF9A434}" srcOrd="2" destOrd="0" presId="urn:diagrams.loki3.com/BracketList+Icon"/>
    <dgm:cxn modelId="{126193D9-A35B-4659-AE54-4063D9C2CEE2}" type="presParOf" srcId="{DCF4E031-4F4F-4C15-85F2-C00AA83A7134}" destId="{CA1C31AC-84F5-4217-88C7-22F7263B4829}" srcOrd="3" destOrd="0" presId="urn:diagrams.loki3.com/BracketList+Icon"/>
    <dgm:cxn modelId="{41476FB2-336C-48B3-9BF5-4A9662A1920D}" type="presParOf" srcId="{A08643BB-B580-4AAC-BFF1-1A8DB0D2A3BB}" destId="{297F346B-D1E5-45EC-B48A-A897ABED3C7E}" srcOrd="1" destOrd="0" presId="urn:diagrams.loki3.com/BracketList+Icon"/>
    <dgm:cxn modelId="{473E7436-672B-441E-8411-D4B1C288142D}" type="presParOf" srcId="{A08643BB-B580-4AAC-BFF1-1A8DB0D2A3BB}" destId="{B9F39206-8C26-4819-B236-BCCAA2E6AF0B}" srcOrd="2" destOrd="0" presId="urn:diagrams.loki3.com/BracketList+Icon"/>
    <dgm:cxn modelId="{BEF5C277-E87B-4C79-AC5B-8059A555A6BB}" type="presParOf" srcId="{B9F39206-8C26-4819-B236-BCCAA2E6AF0B}" destId="{5B4FB22B-3F7C-439D-A337-1779D6CBBA47}" srcOrd="0" destOrd="0" presId="urn:diagrams.loki3.com/BracketList+Icon"/>
    <dgm:cxn modelId="{AB8B7EAC-B33E-4D81-ADE0-E88A64F3AA7B}" type="presParOf" srcId="{B9F39206-8C26-4819-B236-BCCAA2E6AF0B}" destId="{84512312-E8FA-4CAD-A6FF-4B4BAA02DFB6}" srcOrd="1" destOrd="0" presId="urn:diagrams.loki3.com/BracketList+Icon"/>
    <dgm:cxn modelId="{37DF7D5A-094F-40E7-9C27-CC9FC799F0F1}" type="presParOf" srcId="{B9F39206-8C26-4819-B236-BCCAA2E6AF0B}" destId="{00E0B4F0-F52F-4267-8DA6-F8A7110A3C0F}" srcOrd="2" destOrd="0" presId="urn:diagrams.loki3.com/BracketList+Icon"/>
    <dgm:cxn modelId="{B584CFFA-AC61-4628-B349-52B2511C6C25}" type="presParOf" srcId="{B9F39206-8C26-4819-B236-BCCAA2E6AF0B}" destId="{8047FA61-C005-434E-A1CD-DDAD6CB23B62}" srcOrd="3" destOrd="0" presId="urn:diagrams.loki3.com/BracketList+Icon"/>
    <dgm:cxn modelId="{701FFF0C-75DA-456F-8890-9848A9700E1F}" type="presParOf" srcId="{A08643BB-B580-4AAC-BFF1-1A8DB0D2A3BB}" destId="{38C7C798-AF50-4DC6-9505-C16BC1EF6A3A}" srcOrd="3" destOrd="0" presId="urn:diagrams.loki3.com/BracketList+Icon"/>
    <dgm:cxn modelId="{AE646607-7916-4640-B638-7A772AE6B82E}" type="presParOf" srcId="{A08643BB-B580-4AAC-BFF1-1A8DB0D2A3BB}" destId="{4C92D58D-42B3-4AC3-A142-7F27312E7B03}" srcOrd="4" destOrd="0" presId="urn:diagrams.loki3.com/BracketList+Icon"/>
    <dgm:cxn modelId="{700D2BAE-3399-4E4B-9129-543D5166F87A}" type="presParOf" srcId="{4C92D58D-42B3-4AC3-A142-7F27312E7B03}" destId="{9342BB56-5827-4023-95EA-44662D75BB9E}" srcOrd="0" destOrd="0" presId="urn:diagrams.loki3.com/BracketList+Icon"/>
    <dgm:cxn modelId="{6E5D17D3-8686-4643-8CDF-75A432403A47}" type="presParOf" srcId="{4C92D58D-42B3-4AC3-A142-7F27312E7B03}" destId="{726658A5-999A-4AB9-8F71-9425FECC7DD9}" srcOrd="1" destOrd="0" presId="urn:diagrams.loki3.com/BracketList+Icon"/>
    <dgm:cxn modelId="{5D14E386-8D11-4E9C-9522-21704ABFACD5}" type="presParOf" srcId="{4C92D58D-42B3-4AC3-A142-7F27312E7B03}" destId="{A694BFE9-5362-420C-A896-2959B7C34368}" srcOrd="2" destOrd="0" presId="urn:diagrams.loki3.com/BracketList+Icon"/>
    <dgm:cxn modelId="{0140B948-76BE-4060-8C7E-71EDE825A2FF}" type="presParOf" srcId="{4C92D58D-42B3-4AC3-A142-7F27312E7B03}" destId="{3B62BDD9-B278-4EAE-8152-66F84A54F426}" srcOrd="3" destOrd="0" presId="urn:diagrams.loki3.com/BracketList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0CDF540-AD65-48C8-B122-4466117CE8BC}" type="doc">
      <dgm:prSet loTypeId="urn:microsoft.com/office/officeart/2005/8/layout/radial4" loCatId="relationship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tr-TR"/>
        </a:p>
      </dgm:t>
    </dgm:pt>
    <dgm:pt modelId="{F8E74079-3CEC-44A4-BF89-DD0B20536DE6}">
      <dgm:prSet phldrT="[Metin]" custT="1"/>
      <dgm:spPr>
        <a:solidFill>
          <a:schemeClr val="accent5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tr-TR" sz="2400" b="1" dirty="0" smtClean="0"/>
            <a:t>Yaklaşık maliyetin tespiti</a:t>
          </a:r>
          <a:endParaRPr lang="tr-TR" sz="2400" b="1" dirty="0"/>
        </a:p>
      </dgm:t>
    </dgm:pt>
    <dgm:pt modelId="{8CF983D2-7666-42E9-A6C2-03E783829169}" type="parTrans" cxnId="{C955BAE9-61D8-447A-BB7A-C59F98E714DF}">
      <dgm:prSet/>
      <dgm:spPr/>
      <dgm:t>
        <a:bodyPr/>
        <a:lstStyle/>
        <a:p>
          <a:endParaRPr lang="tr-TR"/>
        </a:p>
      </dgm:t>
    </dgm:pt>
    <dgm:pt modelId="{79B45A77-95FA-4CCA-8792-53B07DF6F208}" type="sibTrans" cxnId="{C955BAE9-61D8-447A-BB7A-C59F98E714DF}">
      <dgm:prSet/>
      <dgm:spPr/>
      <dgm:t>
        <a:bodyPr/>
        <a:lstStyle/>
        <a:p>
          <a:endParaRPr lang="tr-TR"/>
        </a:p>
      </dgm:t>
    </dgm:pt>
    <dgm:pt modelId="{F7CC9451-CF95-433A-84D7-CF29525E8D09}">
      <dgm:prSet phldrT="[Metin]" custT="1"/>
      <dgm:spPr>
        <a:solidFill>
          <a:schemeClr val="accent2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tr-TR" sz="1800" b="1" dirty="0" smtClean="0"/>
            <a:t> Kamu kurum ve kuruluşlarınca belirlenmiş fiyatlar</a:t>
          </a:r>
          <a:endParaRPr lang="tr-TR" sz="1800" b="1" dirty="0"/>
        </a:p>
      </dgm:t>
    </dgm:pt>
    <dgm:pt modelId="{C4B1B508-1019-4BF3-B425-15EB40A3260F}" type="parTrans" cxnId="{3A417FC1-D141-4FD0-9487-43804CA7CCFB}">
      <dgm:prSet/>
      <dgm:spPr/>
      <dgm:t>
        <a:bodyPr/>
        <a:lstStyle/>
        <a:p>
          <a:endParaRPr lang="tr-TR"/>
        </a:p>
      </dgm:t>
    </dgm:pt>
    <dgm:pt modelId="{302208BC-CF25-4CE6-B33F-DC1480463040}" type="sibTrans" cxnId="{3A417FC1-D141-4FD0-9487-43804CA7CCFB}">
      <dgm:prSet/>
      <dgm:spPr/>
      <dgm:t>
        <a:bodyPr/>
        <a:lstStyle/>
        <a:p>
          <a:endParaRPr lang="tr-TR"/>
        </a:p>
      </dgm:t>
    </dgm:pt>
    <dgm:pt modelId="{22B73A53-F819-462C-828A-78BFA3B9C90A}">
      <dgm:prSet phldrT="[Metin]" custT="1"/>
      <dgm:spPr>
        <a:solidFill>
          <a:schemeClr val="accent2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tr-TR" sz="1600" b="1" dirty="0" smtClean="0"/>
            <a:t>Daha önce idarelerce gerçekleştirilmiş benzer işlerdeki fiyatlar</a:t>
          </a:r>
          <a:endParaRPr lang="tr-TR" sz="1600" b="1" dirty="0"/>
        </a:p>
      </dgm:t>
    </dgm:pt>
    <dgm:pt modelId="{B66D37E6-9DC8-43D5-8335-C1685BB11466}" type="parTrans" cxnId="{6BA75DFB-7A38-4DE0-B70F-C7E1274EDBF7}">
      <dgm:prSet/>
      <dgm:spPr/>
      <dgm:t>
        <a:bodyPr/>
        <a:lstStyle/>
        <a:p>
          <a:endParaRPr lang="tr-TR"/>
        </a:p>
      </dgm:t>
    </dgm:pt>
    <dgm:pt modelId="{8B4B1735-30E7-4451-A685-A53CEB541FD2}" type="sibTrans" cxnId="{6BA75DFB-7A38-4DE0-B70F-C7E1274EDBF7}">
      <dgm:prSet/>
      <dgm:spPr/>
      <dgm:t>
        <a:bodyPr/>
        <a:lstStyle/>
        <a:p>
          <a:endParaRPr lang="tr-TR"/>
        </a:p>
      </dgm:t>
    </dgm:pt>
    <dgm:pt modelId="{9B2B200F-B7F2-425F-90FB-EB0B23181084}">
      <dgm:prSet phldrT="[Metin]" custT="1"/>
      <dgm:spPr>
        <a:solidFill>
          <a:schemeClr val="accent2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tr-TR" sz="1800" b="1" dirty="0" smtClean="0"/>
            <a:t>İlgili odalarca belirlenmiş fiyatlar</a:t>
          </a:r>
        </a:p>
      </dgm:t>
    </dgm:pt>
    <dgm:pt modelId="{8EE5F24E-3976-417E-AB7D-C33D15F1695A}" type="parTrans" cxnId="{B609506F-21C4-47AC-9932-C1387BC69C24}">
      <dgm:prSet/>
      <dgm:spPr/>
      <dgm:t>
        <a:bodyPr/>
        <a:lstStyle/>
        <a:p>
          <a:endParaRPr lang="tr-TR"/>
        </a:p>
      </dgm:t>
    </dgm:pt>
    <dgm:pt modelId="{7725060B-C09B-4D4B-A220-BAB37416BAB8}" type="sibTrans" cxnId="{B609506F-21C4-47AC-9932-C1387BC69C24}">
      <dgm:prSet/>
      <dgm:spPr/>
      <dgm:t>
        <a:bodyPr/>
        <a:lstStyle/>
        <a:p>
          <a:endParaRPr lang="tr-TR"/>
        </a:p>
      </dgm:t>
    </dgm:pt>
    <dgm:pt modelId="{C4FC5068-E8F8-4EA7-8170-134BEA9448A5}">
      <dgm:prSet phldrT="[Metin]" custT="1"/>
      <dgm:spPr>
        <a:solidFill>
          <a:schemeClr val="accent2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tr-TR" sz="1600" b="1" dirty="0" smtClean="0"/>
            <a:t>Piyasadan yapılacak araştırmadan alınan fiyatların ortalaması</a:t>
          </a:r>
          <a:endParaRPr lang="tr-TR" sz="1600" b="1" dirty="0"/>
        </a:p>
      </dgm:t>
    </dgm:pt>
    <dgm:pt modelId="{8E95162E-AE00-4508-A6E0-01BCC40B7AAC}" type="parTrans" cxnId="{12F750C0-22FA-4D0D-B0B1-6DDEE0EA98C4}">
      <dgm:prSet/>
      <dgm:spPr/>
      <dgm:t>
        <a:bodyPr/>
        <a:lstStyle/>
        <a:p>
          <a:endParaRPr lang="tr-TR"/>
        </a:p>
      </dgm:t>
    </dgm:pt>
    <dgm:pt modelId="{8DDF16EC-5820-4C55-8C1F-51968A64FE67}" type="sibTrans" cxnId="{12F750C0-22FA-4D0D-B0B1-6DDEE0EA98C4}">
      <dgm:prSet/>
      <dgm:spPr/>
      <dgm:t>
        <a:bodyPr/>
        <a:lstStyle/>
        <a:p>
          <a:endParaRPr lang="tr-TR"/>
        </a:p>
      </dgm:t>
    </dgm:pt>
    <dgm:pt modelId="{F5C729DC-002C-4443-A4C3-18F09C9E79DA}">
      <dgm:prSet phldrT="[Metin]" custT="1"/>
      <dgm:spPr>
        <a:solidFill>
          <a:schemeClr val="accent2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tr-TR" sz="1800" b="1" dirty="0" smtClean="0"/>
            <a:t>Uzman bilirkişi ve </a:t>
          </a:r>
          <a:r>
            <a:rPr lang="tr-TR" sz="1700" b="1" dirty="0" smtClean="0"/>
            <a:t>ekspertizlerden</a:t>
          </a:r>
          <a:r>
            <a:rPr lang="tr-TR" sz="1800" b="1" dirty="0" smtClean="0"/>
            <a:t> alınan fiyatlar</a:t>
          </a:r>
          <a:endParaRPr lang="tr-TR" sz="1800" b="1" dirty="0"/>
        </a:p>
      </dgm:t>
    </dgm:pt>
    <dgm:pt modelId="{BAB45CE4-EBB7-4DD9-B95C-6942207B58EF}" type="parTrans" cxnId="{FF08FFA3-00DB-49EA-8C72-EFEA0BB8C4B3}">
      <dgm:prSet/>
      <dgm:spPr/>
      <dgm:t>
        <a:bodyPr/>
        <a:lstStyle/>
        <a:p>
          <a:endParaRPr lang="tr-TR"/>
        </a:p>
      </dgm:t>
    </dgm:pt>
    <dgm:pt modelId="{516FC767-4525-4C73-B86B-35803D3D6528}" type="sibTrans" cxnId="{FF08FFA3-00DB-49EA-8C72-EFEA0BB8C4B3}">
      <dgm:prSet/>
      <dgm:spPr/>
      <dgm:t>
        <a:bodyPr/>
        <a:lstStyle/>
        <a:p>
          <a:endParaRPr lang="tr-TR"/>
        </a:p>
      </dgm:t>
    </dgm:pt>
    <dgm:pt modelId="{5F4B598E-89FA-498F-B1A7-989579DADB75}">
      <dgm:prSet phldrT="[Metin]" custT="1"/>
      <dgm:spPr>
        <a:solidFill>
          <a:schemeClr val="accent2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tr-TR" sz="1800" b="1" dirty="0" smtClean="0"/>
            <a:t>İhale konusu işe ilişkin olarak</a:t>
          </a:r>
          <a:r>
            <a:rPr lang="tr-TR" sz="1800" b="1" smtClean="0"/>
            <a:t>; BUT ve SUT’ta </a:t>
          </a:r>
          <a:r>
            <a:rPr lang="tr-TR" sz="1800" b="1" dirty="0" smtClean="0"/>
            <a:t>yer alan fiyatlar</a:t>
          </a:r>
          <a:endParaRPr lang="tr-TR" sz="1800" b="1" dirty="0"/>
        </a:p>
      </dgm:t>
    </dgm:pt>
    <dgm:pt modelId="{FE288940-0425-439E-AC1C-5E0B8C303863}" type="parTrans" cxnId="{834AE0E9-2AF0-47FE-AB77-1685A004A9E0}">
      <dgm:prSet/>
      <dgm:spPr/>
      <dgm:t>
        <a:bodyPr/>
        <a:lstStyle/>
        <a:p>
          <a:endParaRPr lang="tr-TR"/>
        </a:p>
      </dgm:t>
    </dgm:pt>
    <dgm:pt modelId="{4D699B78-6C63-40DB-8A2B-371BE080E5A2}" type="sibTrans" cxnId="{834AE0E9-2AF0-47FE-AB77-1685A004A9E0}">
      <dgm:prSet/>
      <dgm:spPr/>
      <dgm:t>
        <a:bodyPr/>
        <a:lstStyle/>
        <a:p>
          <a:endParaRPr lang="tr-TR"/>
        </a:p>
      </dgm:t>
    </dgm:pt>
    <dgm:pt modelId="{7D2219D2-2F05-4136-8CAF-BA8954CD1CDE}" type="pres">
      <dgm:prSet presAssocID="{A0CDF540-AD65-48C8-B122-4466117CE8BC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0FBB83A1-0509-427F-A7AB-71E831061590}" type="pres">
      <dgm:prSet presAssocID="{F8E74079-3CEC-44A4-BF89-DD0B20536DE6}" presName="centerShape" presStyleLbl="node0" presStyleIdx="0" presStyleCnt="1"/>
      <dgm:spPr/>
      <dgm:t>
        <a:bodyPr/>
        <a:lstStyle/>
        <a:p>
          <a:endParaRPr lang="tr-TR"/>
        </a:p>
      </dgm:t>
    </dgm:pt>
    <dgm:pt modelId="{EF16AD25-2BFD-45DA-ACC6-4A6BE669D125}" type="pres">
      <dgm:prSet presAssocID="{C4B1B508-1019-4BF3-B425-15EB40A3260F}" presName="parTrans" presStyleLbl="bgSibTrans2D1" presStyleIdx="0" presStyleCnt="6"/>
      <dgm:spPr/>
      <dgm:t>
        <a:bodyPr/>
        <a:lstStyle/>
        <a:p>
          <a:endParaRPr lang="tr-TR"/>
        </a:p>
      </dgm:t>
    </dgm:pt>
    <dgm:pt modelId="{A25E9350-660C-4DB4-BAA5-FEB8B83BA0E0}" type="pres">
      <dgm:prSet presAssocID="{F7CC9451-CF95-433A-84D7-CF29525E8D09}" presName="node" presStyleLbl="node1" presStyleIdx="0" presStyleCnt="6" custScaleY="12234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F6A6E56-E83D-442A-997F-D5F89568A6C2}" type="pres">
      <dgm:prSet presAssocID="{B66D37E6-9DC8-43D5-8335-C1685BB11466}" presName="parTrans" presStyleLbl="bgSibTrans2D1" presStyleIdx="1" presStyleCnt="6"/>
      <dgm:spPr/>
      <dgm:t>
        <a:bodyPr/>
        <a:lstStyle/>
        <a:p>
          <a:endParaRPr lang="tr-TR"/>
        </a:p>
      </dgm:t>
    </dgm:pt>
    <dgm:pt modelId="{E737C47E-0315-4A55-AB4B-F0CDC6E9E7F8}" type="pres">
      <dgm:prSet presAssocID="{22B73A53-F819-462C-828A-78BFA3B9C90A}" presName="node" presStyleLbl="node1" presStyleIdx="1" presStyleCnt="6" custScaleY="12234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944AC04-8497-42C4-AD58-AD5583D73F23}" type="pres">
      <dgm:prSet presAssocID="{8EE5F24E-3976-417E-AB7D-C33D15F1695A}" presName="parTrans" presStyleLbl="bgSibTrans2D1" presStyleIdx="2" presStyleCnt="6"/>
      <dgm:spPr/>
      <dgm:t>
        <a:bodyPr/>
        <a:lstStyle/>
        <a:p>
          <a:endParaRPr lang="tr-TR"/>
        </a:p>
      </dgm:t>
    </dgm:pt>
    <dgm:pt modelId="{2415964A-996F-4675-BC42-47108A90466E}" type="pres">
      <dgm:prSet presAssocID="{9B2B200F-B7F2-425F-90FB-EB0B23181084}" presName="node" presStyleLbl="node1" presStyleIdx="2" presStyleCnt="6" custScaleY="12234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97512C2-984D-463E-BE59-A4195A83C33C}" type="pres">
      <dgm:prSet presAssocID="{8E95162E-AE00-4508-A6E0-01BCC40B7AAC}" presName="parTrans" presStyleLbl="bgSibTrans2D1" presStyleIdx="3" presStyleCnt="6"/>
      <dgm:spPr/>
      <dgm:t>
        <a:bodyPr/>
        <a:lstStyle/>
        <a:p>
          <a:endParaRPr lang="tr-TR"/>
        </a:p>
      </dgm:t>
    </dgm:pt>
    <dgm:pt modelId="{187E9F8E-EC23-460B-A603-0AD391A301C0}" type="pres">
      <dgm:prSet presAssocID="{C4FC5068-E8F8-4EA7-8170-134BEA9448A5}" presName="node" presStyleLbl="node1" presStyleIdx="3" presStyleCnt="6" custScaleY="12234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51BA7CA-5E3C-4F48-B124-402EE5FCD764}" type="pres">
      <dgm:prSet presAssocID="{BAB45CE4-EBB7-4DD9-B95C-6942207B58EF}" presName="parTrans" presStyleLbl="bgSibTrans2D1" presStyleIdx="4" presStyleCnt="6"/>
      <dgm:spPr/>
      <dgm:t>
        <a:bodyPr/>
        <a:lstStyle/>
        <a:p>
          <a:endParaRPr lang="tr-TR"/>
        </a:p>
      </dgm:t>
    </dgm:pt>
    <dgm:pt modelId="{579448A7-148E-49C1-968D-C70F97622943}" type="pres">
      <dgm:prSet presAssocID="{F5C729DC-002C-4443-A4C3-18F09C9E79DA}" presName="node" presStyleLbl="node1" presStyleIdx="4" presStyleCnt="6" custScaleX="104853" custScaleY="12234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4C4EC03-7920-4050-972B-05E9BD176D8A}" type="pres">
      <dgm:prSet presAssocID="{FE288940-0425-439E-AC1C-5E0B8C303863}" presName="parTrans" presStyleLbl="bgSibTrans2D1" presStyleIdx="5" presStyleCnt="6"/>
      <dgm:spPr/>
      <dgm:t>
        <a:bodyPr/>
        <a:lstStyle/>
        <a:p>
          <a:endParaRPr lang="tr-TR"/>
        </a:p>
      </dgm:t>
    </dgm:pt>
    <dgm:pt modelId="{4EC6285A-EFC3-460F-BC15-06FB93AD6B4A}" type="pres">
      <dgm:prSet presAssocID="{5F4B598E-89FA-498F-B1A7-989579DADB75}" presName="node" presStyleLbl="node1" presStyleIdx="5" presStyleCnt="6" custScaleY="12234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D2DF49A1-A55F-4F98-A45D-C76E792FAFA4}" type="presOf" srcId="{9B2B200F-B7F2-425F-90FB-EB0B23181084}" destId="{2415964A-996F-4675-BC42-47108A90466E}" srcOrd="0" destOrd="0" presId="urn:microsoft.com/office/officeart/2005/8/layout/radial4"/>
    <dgm:cxn modelId="{76AE2F55-05FC-451D-97CC-E9DB4AA1A42B}" type="presOf" srcId="{BAB45CE4-EBB7-4DD9-B95C-6942207B58EF}" destId="{451BA7CA-5E3C-4F48-B124-402EE5FCD764}" srcOrd="0" destOrd="0" presId="urn:microsoft.com/office/officeart/2005/8/layout/radial4"/>
    <dgm:cxn modelId="{6BA75DFB-7A38-4DE0-B70F-C7E1274EDBF7}" srcId="{F8E74079-3CEC-44A4-BF89-DD0B20536DE6}" destId="{22B73A53-F819-462C-828A-78BFA3B9C90A}" srcOrd="1" destOrd="0" parTransId="{B66D37E6-9DC8-43D5-8335-C1685BB11466}" sibTransId="{8B4B1735-30E7-4451-A685-A53CEB541FD2}"/>
    <dgm:cxn modelId="{E61AB656-14FD-464F-A731-217DC689E560}" type="presOf" srcId="{C4FC5068-E8F8-4EA7-8170-134BEA9448A5}" destId="{187E9F8E-EC23-460B-A603-0AD391A301C0}" srcOrd="0" destOrd="0" presId="urn:microsoft.com/office/officeart/2005/8/layout/radial4"/>
    <dgm:cxn modelId="{16B87F2F-A62D-4E14-8EAE-65F27F91CA84}" type="presOf" srcId="{A0CDF540-AD65-48C8-B122-4466117CE8BC}" destId="{7D2219D2-2F05-4136-8CAF-BA8954CD1CDE}" srcOrd="0" destOrd="0" presId="urn:microsoft.com/office/officeart/2005/8/layout/radial4"/>
    <dgm:cxn modelId="{FF08FFA3-00DB-49EA-8C72-EFEA0BB8C4B3}" srcId="{F8E74079-3CEC-44A4-BF89-DD0B20536DE6}" destId="{F5C729DC-002C-4443-A4C3-18F09C9E79DA}" srcOrd="4" destOrd="0" parTransId="{BAB45CE4-EBB7-4DD9-B95C-6942207B58EF}" sibTransId="{516FC767-4525-4C73-B86B-35803D3D6528}"/>
    <dgm:cxn modelId="{32F0E071-A361-46A6-8506-E3605946729E}" type="presOf" srcId="{5F4B598E-89FA-498F-B1A7-989579DADB75}" destId="{4EC6285A-EFC3-460F-BC15-06FB93AD6B4A}" srcOrd="0" destOrd="0" presId="urn:microsoft.com/office/officeart/2005/8/layout/radial4"/>
    <dgm:cxn modelId="{D4B9EC6A-E31B-43CC-8E06-B95B6CF185D2}" type="presOf" srcId="{FE288940-0425-439E-AC1C-5E0B8C303863}" destId="{B4C4EC03-7920-4050-972B-05E9BD176D8A}" srcOrd="0" destOrd="0" presId="urn:microsoft.com/office/officeart/2005/8/layout/radial4"/>
    <dgm:cxn modelId="{022C4C2E-2FBF-440A-BFC5-F41AB8228047}" type="presOf" srcId="{22B73A53-F819-462C-828A-78BFA3B9C90A}" destId="{E737C47E-0315-4A55-AB4B-F0CDC6E9E7F8}" srcOrd="0" destOrd="0" presId="urn:microsoft.com/office/officeart/2005/8/layout/radial4"/>
    <dgm:cxn modelId="{C955BAE9-61D8-447A-BB7A-C59F98E714DF}" srcId="{A0CDF540-AD65-48C8-B122-4466117CE8BC}" destId="{F8E74079-3CEC-44A4-BF89-DD0B20536DE6}" srcOrd="0" destOrd="0" parTransId="{8CF983D2-7666-42E9-A6C2-03E783829169}" sibTransId="{79B45A77-95FA-4CCA-8792-53B07DF6F208}"/>
    <dgm:cxn modelId="{11C7CA0E-7461-4662-8083-9AFDD21AA1A5}" type="presOf" srcId="{8E95162E-AE00-4508-A6E0-01BCC40B7AAC}" destId="{297512C2-984D-463E-BE59-A4195A83C33C}" srcOrd="0" destOrd="0" presId="urn:microsoft.com/office/officeart/2005/8/layout/radial4"/>
    <dgm:cxn modelId="{29BC6F72-CB32-4EAC-9BC2-0D863D6E763C}" type="presOf" srcId="{8EE5F24E-3976-417E-AB7D-C33D15F1695A}" destId="{F944AC04-8497-42C4-AD58-AD5583D73F23}" srcOrd="0" destOrd="0" presId="urn:microsoft.com/office/officeart/2005/8/layout/radial4"/>
    <dgm:cxn modelId="{12F750C0-22FA-4D0D-B0B1-6DDEE0EA98C4}" srcId="{F8E74079-3CEC-44A4-BF89-DD0B20536DE6}" destId="{C4FC5068-E8F8-4EA7-8170-134BEA9448A5}" srcOrd="3" destOrd="0" parTransId="{8E95162E-AE00-4508-A6E0-01BCC40B7AAC}" sibTransId="{8DDF16EC-5820-4C55-8C1F-51968A64FE67}"/>
    <dgm:cxn modelId="{8C025793-D283-4F82-8F2A-22AAAB5AAC60}" type="presOf" srcId="{F5C729DC-002C-4443-A4C3-18F09C9E79DA}" destId="{579448A7-148E-49C1-968D-C70F97622943}" srcOrd="0" destOrd="0" presId="urn:microsoft.com/office/officeart/2005/8/layout/radial4"/>
    <dgm:cxn modelId="{834AE0E9-2AF0-47FE-AB77-1685A004A9E0}" srcId="{F8E74079-3CEC-44A4-BF89-DD0B20536DE6}" destId="{5F4B598E-89FA-498F-B1A7-989579DADB75}" srcOrd="5" destOrd="0" parTransId="{FE288940-0425-439E-AC1C-5E0B8C303863}" sibTransId="{4D699B78-6C63-40DB-8A2B-371BE080E5A2}"/>
    <dgm:cxn modelId="{A2A48C28-7C12-4E78-9210-42FF8624111F}" type="presOf" srcId="{B66D37E6-9DC8-43D5-8335-C1685BB11466}" destId="{CF6A6E56-E83D-442A-997F-D5F89568A6C2}" srcOrd="0" destOrd="0" presId="urn:microsoft.com/office/officeart/2005/8/layout/radial4"/>
    <dgm:cxn modelId="{2CD1C195-D4D3-4D7A-97D0-D9B6F6E5D518}" type="presOf" srcId="{F8E74079-3CEC-44A4-BF89-DD0B20536DE6}" destId="{0FBB83A1-0509-427F-A7AB-71E831061590}" srcOrd="0" destOrd="0" presId="urn:microsoft.com/office/officeart/2005/8/layout/radial4"/>
    <dgm:cxn modelId="{3A417FC1-D141-4FD0-9487-43804CA7CCFB}" srcId="{F8E74079-3CEC-44A4-BF89-DD0B20536DE6}" destId="{F7CC9451-CF95-433A-84D7-CF29525E8D09}" srcOrd="0" destOrd="0" parTransId="{C4B1B508-1019-4BF3-B425-15EB40A3260F}" sibTransId="{302208BC-CF25-4CE6-B33F-DC1480463040}"/>
    <dgm:cxn modelId="{B609506F-21C4-47AC-9932-C1387BC69C24}" srcId="{F8E74079-3CEC-44A4-BF89-DD0B20536DE6}" destId="{9B2B200F-B7F2-425F-90FB-EB0B23181084}" srcOrd="2" destOrd="0" parTransId="{8EE5F24E-3976-417E-AB7D-C33D15F1695A}" sibTransId="{7725060B-C09B-4D4B-A220-BAB37416BAB8}"/>
    <dgm:cxn modelId="{FD1DDA93-C581-4B07-982F-1851A31B3389}" type="presOf" srcId="{F7CC9451-CF95-433A-84D7-CF29525E8D09}" destId="{A25E9350-660C-4DB4-BAA5-FEB8B83BA0E0}" srcOrd="0" destOrd="0" presId="urn:microsoft.com/office/officeart/2005/8/layout/radial4"/>
    <dgm:cxn modelId="{00A7B727-572B-45C9-9C63-177FA63D3C85}" type="presOf" srcId="{C4B1B508-1019-4BF3-B425-15EB40A3260F}" destId="{EF16AD25-2BFD-45DA-ACC6-4A6BE669D125}" srcOrd="0" destOrd="0" presId="urn:microsoft.com/office/officeart/2005/8/layout/radial4"/>
    <dgm:cxn modelId="{F341D022-6F3A-4FED-8607-704CE1585D8A}" type="presParOf" srcId="{7D2219D2-2F05-4136-8CAF-BA8954CD1CDE}" destId="{0FBB83A1-0509-427F-A7AB-71E831061590}" srcOrd="0" destOrd="0" presId="urn:microsoft.com/office/officeart/2005/8/layout/radial4"/>
    <dgm:cxn modelId="{985923AF-DE19-472C-91DD-D0E01499820B}" type="presParOf" srcId="{7D2219D2-2F05-4136-8CAF-BA8954CD1CDE}" destId="{EF16AD25-2BFD-45DA-ACC6-4A6BE669D125}" srcOrd="1" destOrd="0" presId="urn:microsoft.com/office/officeart/2005/8/layout/radial4"/>
    <dgm:cxn modelId="{8FDE8A42-BD5B-499A-A87C-FDA6E828C8B9}" type="presParOf" srcId="{7D2219D2-2F05-4136-8CAF-BA8954CD1CDE}" destId="{A25E9350-660C-4DB4-BAA5-FEB8B83BA0E0}" srcOrd="2" destOrd="0" presId="urn:microsoft.com/office/officeart/2005/8/layout/radial4"/>
    <dgm:cxn modelId="{6345C542-04AF-4DB5-B1B2-3A80D86F5C89}" type="presParOf" srcId="{7D2219D2-2F05-4136-8CAF-BA8954CD1CDE}" destId="{CF6A6E56-E83D-442A-997F-D5F89568A6C2}" srcOrd="3" destOrd="0" presId="urn:microsoft.com/office/officeart/2005/8/layout/radial4"/>
    <dgm:cxn modelId="{1F870853-CB46-4A6B-9821-8E654D84DB19}" type="presParOf" srcId="{7D2219D2-2F05-4136-8CAF-BA8954CD1CDE}" destId="{E737C47E-0315-4A55-AB4B-F0CDC6E9E7F8}" srcOrd="4" destOrd="0" presId="urn:microsoft.com/office/officeart/2005/8/layout/radial4"/>
    <dgm:cxn modelId="{AB0C38A4-2AAE-4E06-9331-F6D339BA1FA8}" type="presParOf" srcId="{7D2219D2-2F05-4136-8CAF-BA8954CD1CDE}" destId="{F944AC04-8497-42C4-AD58-AD5583D73F23}" srcOrd="5" destOrd="0" presId="urn:microsoft.com/office/officeart/2005/8/layout/radial4"/>
    <dgm:cxn modelId="{CC645216-ADFD-46A4-A10E-EE852BA89B3D}" type="presParOf" srcId="{7D2219D2-2F05-4136-8CAF-BA8954CD1CDE}" destId="{2415964A-996F-4675-BC42-47108A90466E}" srcOrd="6" destOrd="0" presId="urn:microsoft.com/office/officeart/2005/8/layout/radial4"/>
    <dgm:cxn modelId="{D21BD181-3D0E-4130-BEF3-0FCF72D43B89}" type="presParOf" srcId="{7D2219D2-2F05-4136-8CAF-BA8954CD1CDE}" destId="{297512C2-984D-463E-BE59-A4195A83C33C}" srcOrd="7" destOrd="0" presId="urn:microsoft.com/office/officeart/2005/8/layout/radial4"/>
    <dgm:cxn modelId="{5EC38528-DBB5-47D7-9185-90CE6AD40FD7}" type="presParOf" srcId="{7D2219D2-2F05-4136-8CAF-BA8954CD1CDE}" destId="{187E9F8E-EC23-460B-A603-0AD391A301C0}" srcOrd="8" destOrd="0" presId="urn:microsoft.com/office/officeart/2005/8/layout/radial4"/>
    <dgm:cxn modelId="{E7D23F69-7108-4F79-82E2-5CBEE23DFDDC}" type="presParOf" srcId="{7D2219D2-2F05-4136-8CAF-BA8954CD1CDE}" destId="{451BA7CA-5E3C-4F48-B124-402EE5FCD764}" srcOrd="9" destOrd="0" presId="urn:microsoft.com/office/officeart/2005/8/layout/radial4"/>
    <dgm:cxn modelId="{BC97B958-E510-412B-AA3D-02454BBE9CAE}" type="presParOf" srcId="{7D2219D2-2F05-4136-8CAF-BA8954CD1CDE}" destId="{579448A7-148E-49C1-968D-C70F97622943}" srcOrd="10" destOrd="0" presId="urn:microsoft.com/office/officeart/2005/8/layout/radial4"/>
    <dgm:cxn modelId="{9F414778-27BC-43A6-A79B-3E8308EB2E87}" type="presParOf" srcId="{7D2219D2-2F05-4136-8CAF-BA8954CD1CDE}" destId="{B4C4EC03-7920-4050-972B-05E9BD176D8A}" srcOrd="11" destOrd="0" presId="urn:microsoft.com/office/officeart/2005/8/layout/radial4"/>
    <dgm:cxn modelId="{090BAC09-C485-4649-942D-0419AE8147F5}" type="presParOf" srcId="{7D2219D2-2F05-4136-8CAF-BA8954CD1CDE}" destId="{4EC6285A-EFC3-460F-BC15-06FB93AD6B4A}" srcOrd="12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C3C02F4-52B3-4F1C-93F9-3C707DFF708E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F2CC3CBF-2E43-48B7-BF0B-53F46E323CA3}">
      <dgm:prSet custT="1"/>
      <dgm:spPr>
        <a:solidFill>
          <a:srgbClr val="497BAD"/>
        </a:solidFill>
      </dgm:spPr>
      <dgm:t>
        <a:bodyPr/>
        <a:lstStyle/>
        <a:p>
          <a:pPr rtl="0"/>
          <a:r>
            <a:rPr lang="tr-TR" sz="2000" b="1" dirty="0" smtClean="0"/>
            <a:t>Haklarında yasaklama kararı verilen tüzel kişilerin (ortakları)</a:t>
          </a:r>
          <a:endParaRPr lang="tr-TR" sz="2000" dirty="0"/>
        </a:p>
      </dgm:t>
    </dgm:pt>
    <dgm:pt modelId="{1CE5F765-FA08-4994-BF1A-C56FC00495BE}" type="parTrans" cxnId="{58941A1F-5102-4870-88B4-A640F1911644}">
      <dgm:prSet/>
      <dgm:spPr/>
      <dgm:t>
        <a:bodyPr/>
        <a:lstStyle/>
        <a:p>
          <a:endParaRPr lang="tr-TR"/>
        </a:p>
      </dgm:t>
    </dgm:pt>
    <dgm:pt modelId="{0F36A5A0-D1EF-4C98-AF11-530582BF34B9}" type="sibTrans" cxnId="{58941A1F-5102-4870-88B4-A640F1911644}">
      <dgm:prSet/>
      <dgm:spPr/>
      <dgm:t>
        <a:bodyPr/>
        <a:lstStyle/>
        <a:p>
          <a:endParaRPr lang="tr-TR"/>
        </a:p>
      </dgm:t>
    </dgm:pt>
    <dgm:pt modelId="{48E3288C-1995-4EE6-B753-3C4366CD4617}">
      <dgm:prSet custT="1"/>
      <dgm:spPr>
        <a:solidFill>
          <a:srgbClr val="497BAD"/>
        </a:solidFill>
      </dgm:spPr>
      <dgm:t>
        <a:bodyPr/>
        <a:lstStyle/>
        <a:p>
          <a:pPr rtl="0"/>
          <a:r>
            <a:rPr lang="tr-TR" sz="2000" b="1" dirty="0" smtClean="0"/>
            <a:t>Haklarında yasaklama kararı verilen tüzel kişilerin (ortaklıkları)</a:t>
          </a:r>
          <a:endParaRPr lang="tr-TR" sz="2000" dirty="0"/>
        </a:p>
      </dgm:t>
    </dgm:pt>
    <dgm:pt modelId="{46C207E6-0BCD-4210-9830-ED0E0D394AD0}" type="parTrans" cxnId="{ECBDC220-D085-4300-A0A0-472DB3BFDA2F}">
      <dgm:prSet/>
      <dgm:spPr/>
      <dgm:t>
        <a:bodyPr/>
        <a:lstStyle/>
        <a:p>
          <a:endParaRPr lang="tr-TR"/>
        </a:p>
      </dgm:t>
    </dgm:pt>
    <dgm:pt modelId="{AFA09238-B141-4F46-9FE6-58284F7D962F}" type="sibTrans" cxnId="{ECBDC220-D085-4300-A0A0-472DB3BFDA2F}">
      <dgm:prSet/>
      <dgm:spPr/>
      <dgm:t>
        <a:bodyPr/>
        <a:lstStyle/>
        <a:p>
          <a:endParaRPr lang="tr-TR"/>
        </a:p>
      </dgm:t>
    </dgm:pt>
    <dgm:pt modelId="{380FA7B9-1602-4797-A3A3-CF9E1B3CFEF0}">
      <dgm:prSet custT="1"/>
      <dgm:spPr>
        <a:solidFill>
          <a:srgbClr val="497BAD"/>
        </a:solidFill>
      </dgm:spPr>
      <dgm:t>
        <a:bodyPr/>
        <a:lstStyle/>
        <a:p>
          <a:pPr rtl="0"/>
          <a:r>
            <a:rPr lang="tr-TR" sz="2000" b="1" dirty="0" smtClean="0"/>
            <a:t>Haklarında yasaklama kararı verilen gerçek kişilerin (ortaklıkları)</a:t>
          </a:r>
          <a:endParaRPr lang="tr-TR" sz="2000" dirty="0"/>
        </a:p>
      </dgm:t>
    </dgm:pt>
    <dgm:pt modelId="{0235AEFC-77C3-4C8D-8AC1-3FAD41BA61B9}" type="parTrans" cxnId="{95C89598-D115-4FE7-AAAA-D4ABEC9FA7D4}">
      <dgm:prSet/>
      <dgm:spPr/>
      <dgm:t>
        <a:bodyPr/>
        <a:lstStyle/>
        <a:p>
          <a:endParaRPr lang="tr-TR"/>
        </a:p>
      </dgm:t>
    </dgm:pt>
    <dgm:pt modelId="{3DCEAEB9-947C-4C7D-BC33-1FB0722391D8}" type="sibTrans" cxnId="{95C89598-D115-4FE7-AAAA-D4ABEC9FA7D4}">
      <dgm:prSet/>
      <dgm:spPr/>
      <dgm:t>
        <a:bodyPr/>
        <a:lstStyle/>
        <a:p>
          <a:endParaRPr lang="tr-TR"/>
        </a:p>
      </dgm:t>
    </dgm:pt>
    <dgm:pt modelId="{139C6FB0-E8CE-4C7A-B101-2813D2BFA2EF}" type="pres">
      <dgm:prSet presAssocID="{5C3C02F4-52B3-4F1C-93F9-3C707DFF708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85D6C1CC-E3A9-4F1E-8F37-6A08A44257D6}" type="pres">
      <dgm:prSet presAssocID="{F2CC3CBF-2E43-48B7-BF0B-53F46E323CA3}" presName="linNode" presStyleCnt="0"/>
      <dgm:spPr/>
    </dgm:pt>
    <dgm:pt modelId="{42EA7999-2D8F-4921-AD33-D57E1FAE2E0D}" type="pres">
      <dgm:prSet presAssocID="{F2CC3CBF-2E43-48B7-BF0B-53F46E323CA3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0671710-225F-41EA-B053-6D1AF8B6B2A9}" type="pres">
      <dgm:prSet presAssocID="{0F36A5A0-D1EF-4C98-AF11-530582BF34B9}" presName="sp" presStyleCnt="0"/>
      <dgm:spPr/>
    </dgm:pt>
    <dgm:pt modelId="{B149A230-3975-4F47-A0A1-BB7F6B36264A}" type="pres">
      <dgm:prSet presAssocID="{48E3288C-1995-4EE6-B753-3C4366CD4617}" presName="linNode" presStyleCnt="0"/>
      <dgm:spPr/>
    </dgm:pt>
    <dgm:pt modelId="{08CA6A0D-F10C-434C-9643-69D19175AA9B}" type="pres">
      <dgm:prSet presAssocID="{48E3288C-1995-4EE6-B753-3C4366CD4617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B2F63C2-E006-417A-96A9-4874A25ADE6E}" type="pres">
      <dgm:prSet presAssocID="{AFA09238-B141-4F46-9FE6-58284F7D962F}" presName="sp" presStyleCnt="0"/>
      <dgm:spPr/>
    </dgm:pt>
    <dgm:pt modelId="{25972752-F05A-46FF-B90C-6692D271EA7C}" type="pres">
      <dgm:prSet presAssocID="{380FA7B9-1602-4797-A3A3-CF9E1B3CFEF0}" presName="linNode" presStyleCnt="0"/>
      <dgm:spPr/>
    </dgm:pt>
    <dgm:pt modelId="{DE0D00FC-2FE2-467A-A99F-1B4151BBE017}" type="pres">
      <dgm:prSet presAssocID="{380FA7B9-1602-4797-A3A3-CF9E1B3CFEF0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BECDB565-F61B-4029-BC0C-475F9E57B147}" type="presOf" srcId="{380FA7B9-1602-4797-A3A3-CF9E1B3CFEF0}" destId="{DE0D00FC-2FE2-467A-A99F-1B4151BBE017}" srcOrd="0" destOrd="0" presId="urn:microsoft.com/office/officeart/2005/8/layout/vList5"/>
    <dgm:cxn modelId="{B772E84B-9302-4E34-BB3F-84A173D7CE28}" type="presOf" srcId="{F2CC3CBF-2E43-48B7-BF0B-53F46E323CA3}" destId="{42EA7999-2D8F-4921-AD33-D57E1FAE2E0D}" srcOrd="0" destOrd="0" presId="urn:microsoft.com/office/officeart/2005/8/layout/vList5"/>
    <dgm:cxn modelId="{ECBDC220-D085-4300-A0A0-472DB3BFDA2F}" srcId="{5C3C02F4-52B3-4F1C-93F9-3C707DFF708E}" destId="{48E3288C-1995-4EE6-B753-3C4366CD4617}" srcOrd="1" destOrd="0" parTransId="{46C207E6-0BCD-4210-9830-ED0E0D394AD0}" sibTransId="{AFA09238-B141-4F46-9FE6-58284F7D962F}"/>
    <dgm:cxn modelId="{95C89598-D115-4FE7-AAAA-D4ABEC9FA7D4}" srcId="{5C3C02F4-52B3-4F1C-93F9-3C707DFF708E}" destId="{380FA7B9-1602-4797-A3A3-CF9E1B3CFEF0}" srcOrd="2" destOrd="0" parTransId="{0235AEFC-77C3-4C8D-8AC1-3FAD41BA61B9}" sibTransId="{3DCEAEB9-947C-4C7D-BC33-1FB0722391D8}"/>
    <dgm:cxn modelId="{69B652A2-BD3B-4987-857D-F061E739E09F}" type="presOf" srcId="{5C3C02F4-52B3-4F1C-93F9-3C707DFF708E}" destId="{139C6FB0-E8CE-4C7A-B101-2813D2BFA2EF}" srcOrd="0" destOrd="0" presId="urn:microsoft.com/office/officeart/2005/8/layout/vList5"/>
    <dgm:cxn modelId="{58941A1F-5102-4870-88B4-A640F1911644}" srcId="{5C3C02F4-52B3-4F1C-93F9-3C707DFF708E}" destId="{F2CC3CBF-2E43-48B7-BF0B-53F46E323CA3}" srcOrd="0" destOrd="0" parTransId="{1CE5F765-FA08-4994-BF1A-C56FC00495BE}" sibTransId="{0F36A5A0-D1EF-4C98-AF11-530582BF34B9}"/>
    <dgm:cxn modelId="{75C0794A-64A6-4CDB-A9A8-7E1C43C15BBA}" type="presOf" srcId="{48E3288C-1995-4EE6-B753-3C4366CD4617}" destId="{08CA6A0D-F10C-434C-9643-69D19175AA9B}" srcOrd="0" destOrd="0" presId="urn:microsoft.com/office/officeart/2005/8/layout/vList5"/>
    <dgm:cxn modelId="{0DE70D97-8E94-401B-9908-04EF234855EA}" type="presParOf" srcId="{139C6FB0-E8CE-4C7A-B101-2813D2BFA2EF}" destId="{85D6C1CC-E3A9-4F1E-8F37-6A08A44257D6}" srcOrd="0" destOrd="0" presId="urn:microsoft.com/office/officeart/2005/8/layout/vList5"/>
    <dgm:cxn modelId="{09465214-CFE2-44EF-8B67-2F11B36A189C}" type="presParOf" srcId="{85D6C1CC-E3A9-4F1E-8F37-6A08A44257D6}" destId="{42EA7999-2D8F-4921-AD33-D57E1FAE2E0D}" srcOrd="0" destOrd="0" presId="urn:microsoft.com/office/officeart/2005/8/layout/vList5"/>
    <dgm:cxn modelId="{75CC1BF0-0EC8-4A0A-861C-1DA6D5FC8002}" type="presParOf" srcId="{139C6FB0-E8CE-4C7A-B101-2813D2BFA2EF}" destId="{F0671710-225F-41EA-B053-6D1AF8B6B2A9}" srcOrd="1" destOrd="0" presId="urn:microsoft.com/office/officeart/2005/8/layout/vList5"/>
    <dgm:cxn modelId="{0F2D9C17-D304-4301-8578-5FBD5FFAB671}" type="presParOf" srcId="{139C6FB0-E8CE-4C7A-B101-2813D2BFA2EF}" destId="{B149A230-3975-4F47-A0A1-BB7F6B36264A}" srcOrd="2" destOrd="0" presId="urn:microsoft.com/office/officeart/2005/8/layout/vList5"/>
    <dgm:cxn modelId="{295C8FC6-FA50-4DBD-9873-CA7EBC778AD4}" type="presParOf" srcId="{B149A230-3975-4F47-A0A1-BB7F6B36264A}" destId="{08CA6A0D-F10C-434C-9643-69D19175AA9B}" srcOrd="0" destOrd="0" presId="urn:microsoft.com/office/officeart/2005/8/layout/vList5"/>
    <dgm:cxn modelId="{A524DD3D-ECFE-4C4F-AC87-A5E800427648}" type="presParOf" srcId="{139C6FB0-E8CE-4C7A-B101-2813D2BFA2EF}" destId="{5B2F63C2-E006-417A-96A9-4874A25ADE6E}" srcOrd="3" destOrd="0" presId="urn:microsoft.com/office/officeart/2005/8/layout/vList5"/>
    <dgm:cxn modelId="{BB6B05E9-5C8B-4DC9-AEA2-91A5420F30CC}" type="presParOf" srcId="{139C6FB0-E8CE-4C7A-B101-2813D2BFA2EF}" destId="{25972752-F05A-46FF-B90C-6692D271EA7C}" srcOrd="4" destOrd="0" presId="urn:microsoft.com/office/officeart/2005/8/layout/vList5"/>
    <dgm:cxn modelId="{0AFA35D7-6E40-4863-BF2F-034B15DA6AB8}" type="presParOf" srcId="{25972752-F05A-46FF-B90C-6692D271EA7C}" destId="{DE0D00FC-2FE2-467A-A99F-1B4151BBE01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C3C02F4-52B3-4F1C-93F9-3C707DFF708E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F2CC3CBF-2E43-48B7-BF0B-53F46E323CA3}">
      <dgm:prSet custT="1"/>
      <dgm:spPr>
        <a:solidFill>
          <a:srgbClr val="497BAD"/>
        </a:solidFill>
      </dgm:spPr>
      <dgm:t>
        <a:bodyPr/>
        <a:lstStyle/>
        <a:p>
          <a:pPr rtl="0"/>
          <a:r>
            <a:rPr lang="tr-TR" sz="1600" b="1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Şahıs şirketi = </a:t>
          </a:r>
          <a:r>
            <a:rPr lang="tr-TR" sz="1600" b="1" dirty="0" smtClean="0">
              <a:latin typeface="Calibri" panose="020F0502020204030204" pitchFamily="34" charset="0"/>
              <a:cs typeface="Calibri" panose="020F0502020204030204" pitchFamily="34" charset="0"/>
            </a:rPr>
            <a:t>şirket  </a:t>
          </a:r>
          <a:r>
            <a:rPr lang="tr-TR" sz="1600" b="1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ortaklarının amamı </a:t>
          </a:r>
          <a:r>
            <a:rPr lang="tr-TR" sz="16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endParaRPr lang="tr-TR" sz="1600" dirty="0" smtClean="0">
            <a:latin typeface="Calibri" panose="020F0502020204030204" pitchFamily="34" charset="0"/>
            <a:cs typeface="Calibri" panose="020F0502020204030204" pitchFamily="34" charset="0"/>
          </a:endParaRPr>
        </a:p>
        <a:p>
          <a:pPr rtl="0"/>
          <a:r>
            <a:rPr lang="tr-TR" sz="1600" b="1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Sermaye şirketi =</a:t>
          </a:r>
          <a:r>
            <a:rPr lang="tr-TR" sz="16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tr-TR" sz="1600" b="1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sermayesinin yarısından fazlasına sahip </a:t>
          </a:r>
          <a:r>
            <a:rPr lang="tr-TR" sz="1600" b="1" dirty="0" smtClean="0">
              <a:latin typeface="Calibri" panose="020F0502020204030204" pitchFamily="34" charset="0"/>
              <a:cs typeface="Calibri" panose="020F0502020204030204" pitchFamily="34" charset="0"/>
            </a:rPr>
            <a:t>ortaklar hakkında </a:t>
          </a:r>
          <a:endParaRPr lang="tr-TR" sz="16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CE5F765-FA08-4994-BF1A-C56FC00495BE}" type="parTrans" cxnId="{58941A1F-5102-4870-88B4-A640F1911644}">
      <dgm:prSet/>
      <dgm:spPr/>
      <dgm:t>
        <a:bodyPr/>
        <a:lstStyle/>
        <a:p>
          <a:endParaRPr lang="tr-TR"/>
        </a:p>
      </dgm:t>
    </dgm:pt>
    <dgm:pt modelId="{0F36A5A0-D1EF-4C98-AF11-530582BF34B9}" type="sibTrans" cxnId="{58941A1F-5102-4870-88B4-A640F1911644}">
      <dgm:prSet/>
      <dgm:spPr/>
      <dgm:t>
        <a:bodyPr/>
        <a:lstStyle/>
        <a:p>
          <a:endParaRPr lang="tr-TR"/>
        </a:p>
      </dgm:t>
    </dgm:pt>
    <dgm:pt modelId="{48E3288C-1995-4EE6-B753-3C4366CD4617}">
      <dgm:prSet custT="1"/>
      <dgm:spPr>
        <a:solidFill>
          <a:srgbClr val="497BAD"/>
        </a:solidFill>
      </dgm:spPr>
      <dgm:t>
        <a:bodyPr/>
        <a:lstStyle/>
        <a:p>
          <a:pPr rtl="0"/>
          <a:r>
            <a:rPr lang="tr-TR" sz="2000" b="1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Sermaye şirketinde ortak olmaları halinde</a:t>
          </a:r>
          <a:r>
            <a:rPr lang="tr-TR" sz="2000" b="1" dirty="0" smtClean="0">
              <a:latin typeface="Calibri" panose="020F0502020204030204" pitchFamily="34" charset="0"/>
              <a:cs typeface="Calibri" panose="020F0502020204030204" pitchFamily="34" charset="0"/>
            </a:rPr>
            <a:t> sermayesinin yarısından fazlasına sahip olmaları </a:t>
          </a:r>
          <a:r>
            <a:rPr lang="tr-TR" sz="20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kaydıyla</a:t>
          </a:r>
          <a:r>
            <a:rPr lang="tr-TR" sz="2000" b="1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bu sermaye şirketi hakkında</a:t>
          </a:r>
          <a:endParaRPr lang="tr-TR" sz="20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6C207E6-0BCD-4210-9830-ED0E0D394AD0}" type="parTrans" cxnId="{ECBDC220-D085-4300-A0A0-472DB3BFDA2F}">
      <dgm:prSet/>
      <dgm:spPr/>
      <dgm:t>
        <a:bodyPr/>
        <a:lstStyle/>
        <a:p>
          <a:endParaRPr lang="tr-TR"/>
        </a:p>
      </dgm:t>
    </dgm:pt>
    <dgm:pt modelId="{AFA09238-B141-4F46-9FE6-58284F7D962F}" type="sibTrans" cxnId="{ECBDC220-D085-4300-A0A0-472DB3BFDA2F}">
      <dgm:prSet/>
      <dgm:spPr/>
      <dgm:t>
        <a:bodyPr/>
        <a:lstStyle/>
        <a:p>
          <a:endParaRPr lang="tr-TR"/>
        </a:p>
      </dgm:t>
    </dgm:pt>
    <dgm:pt modelId="{380FA7B9-1602-4797-A3A3-CF9E1B3CFEF0}">
      <dgm:prSet custT="1"/>
      <dgm:spPr>
        <a:solidFill>
          <a:srgbClr val="497BAD"/>
        </a:solidFill>
      </dgm:spPr>
      <dgm:t>
        <a:bodyPr/>
        <a:lstStyle/>
        <a:p>
          <a:pPr rtl="0"/>
          <a:r>
            <a:rPr lang="tr-TR" sz="1800" b="1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Ortağı olduğu şahıs şirketi hakkında, </a:t>
          </a:r>
          <a:endParaRPr lang="tr-TR" sz="1800" dirty="0" smtClean="0">
            <a:solidFill>
              <a:srgbClr val="C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rtl="0"/>
          <a:r>
            <a:rPr lang="tr-TR" sz="1800" b="1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Yarıdan fazla</a:t>
          </a:r>
          <a:r>
            <a:rPr lang="tr-TR" sz="1800" b="1" dirty="0" smtClean="0">
              <a:latin typeface="Calibri" panose="020F0502020204030204" pitchFamily="34" charset="0"/>
              <a:cs typeface="Calibri" panose="020F0502020204030204" pitchFamily="34" charset="0"/>
            </a:rPr>
            <a:t> hissesine sahip oldukları sermaye şirketleri hakkında</a:t>
          </a:r>
          <a:endParaRPr lang="tr-TR" sz="18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235AEFC-77C3-4C8D-8AC1-3FAD41BA61B9}" type="parTrans" cxnId="{95C89598-D115-4FE7-AAAA-D4ABEC9FA7D4}">
      <dgm:prSet/>
      <dgm:spPr/>
      <dgm:t>
        <a:bodyPr/>
        <a:lstStyle/>
        <a:p>
          <a:endParaRPr lang="tr-TR"/>
        </a:p>
      </dgm:t>
    </dgm:pt>
    <dgm:pt modelId="{3DCEAEB9-947C-4C7D-BC33-1FB0722391D8}" type="sibTrans" cxnId="{95C89598-D115-4FE7-AAAA-D4ABEC9FA7D4}">
      <dgm:prSet/>
      <dgm:spPr/>
      <dgm:t>
        <a:bodyPr/>
        <a:lstStyle/>
        <a:p>
          <a:endParaRPr lang="tr-TR"/>
        </a:p>
      </dgm:t>
    </dgm:pt>
    <dgm:pt modelId="{139C6FB0-E8CE-4C7A-B101-2813D2BFA2EF}" type="pres">
      <dgm:prSet presAssocID="{5C3C02F4-52B3-4F1C-93F9-3C707DFF708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85D6C1CC-E3A9-4F1E-8F37-6A08A44257D6}" type="pres">
      <dgm:prSet presAssocID="{F2CC3CBF-2E43-48B7-BF0B-53F46E323CA3}" presName="linNode" presStyleCnt="0"/>
      <dgm:spPr/>
    </dgm:pt>
    <dgm:pt modelId="{42EA7999-2D8F-4921-AD33-D57E1FAE2E0D}" type="pres">
      <dgm:prSet presAssocID="{F2CC3CBF-2E43-48B7-BF0B-53F46E323CA3}" presName="parentText" presStyleLbl="node1" presStyleIdx="0" presStyleCnt="3" custScaleX="134870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0671710-225F-41EA-B053-6D1AF8B6B2A9}" type="pres">
      <dgm:prSet presAssocID="{0F36A5A0-D1EF-4C98-AF11-530582BF34B9}" presName="sp" presStyleCnt="0"/>
      <dgm:spPr/>
    </dgm:pt>
    <dgm:pt modelId="{B149A230-3975-4F47-A0A1-BB7F6B36264A}" type="pres">
      <dgm:prSet presAssocID="{48E3288C-1995-4EE6-B753-3C4366CD4617}" presName="linNode" presStyleCnt="0"/>
      <dgm:spPr/>
    </dgm:pt>
    <dgm:pt modelId="{08CA6A0D-F10C-434C-9643-69D19175AA9B}" type="pres">
      <dgm:prSet presAssocID="{48E3288C-1995-4EE6-B753-3C4366CD4617}" presName="parentText" presStyleLbl="node1" presStyleIdx="1" presStyleCnt="3" custScaleX="135683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B2F63C2-E006-417A-96A9-4874A25ADE6E}" type="pres">
      <dgm:prSet presAssocID="{AFA09238-B141-4F46-9FE6-58284F7D962F}" presName="sp" presStyleCnt="0"/>
      <dgm:spPr/>
    </dgm:pt>
    <dgm:pt modelId="{25972752-F05A-46FF-B90C-6692D271EA7C}" type="pres">
      <dgm:prSet presAssocID="{380FA7B9-1602-4797-A3A3-CF9E1B3CFEF0}" presName="linNode" presStyleCnt="0"/>
      <dgm:spPr/>
    </dgm:pt>
    <dgm:pt modelId="{DE0D00FC-2FE2-467A-A99F-1B4151BBE017}" type="pres">
      <dgm:prSet presAssocID="{380FA7B9-1602-4797-A3A3-CF9E1B3CFEF0}" presName="parentText" presStyleLbl="node1" presStyleIdx="2" presStyleCnt="3" custScaleX="138896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BECDB565-F61B-4029-BC0C-475F9E57B147}" type="presOf" srcId="{380FA7B9-1602-4797-A3A3-CF9E1B3CFEF0}" destId="{DE0D00FC-2FE2-467A-A99F-1B4151BBE017}" srcOrd="0" destOrd="0" presId="urn:microsoft.com/office/officeart/2005/8/layout/vList5"/>
    <dgm:cxn modelId="{B772E84B-9302-4E34-BB3F-84A173D7CE28}" type="presOf" srcId="{F2CC3CBF-2E43-48B7-BF0B-53F46E323CA3}" destId="{42EA7999-2D8F-4921-AD33-D57E1FAE2E0D}" srcOrd="0" destOrd="0" presId="urn:microsoft.com/office/officeart/2005/8/layout/vList5"/>
    <dgm:cxn modelId="{ECBDC220-D085-4300-A0A0-472DB3BFDA2F}" srcId="{5C3C02F4-52B3-4F1C-93F9-3C707DFF708E}" destId="{48E3288C-1995-4EE6-B753-3C4366CD4617}" srcOrd="1" destOrd="0" parTransId="{46C207E6-0BCD-4210-9830-ED0E0D394AD0}" sibTransId="{AFA09238-B141-4F46-9FE6-58284F7D962F}"/>
    <dgm:cxn modelId="{95C89598-D115-4FE7-AAAA-D4ABEC9FA7D4}" srcId="{5C3C02F4-52B3-4F1C-93F9-3C707DFF708E}" destId="{380FA7B9-1602-4797-A3A3-CF9E1B3CFEF0}" srcOrd="2" destOrd="0" parTransId="{0235AEFC-77C3-4C8D-8AC1-3FAD41BA61B9}" sibTransId="{3DCEAEB9-947C-4C7D-BC33-1FB0722391D8}"/>
    <dgm:cxn modelId="{69B652A2-BD3B-4987-857D-F061E739E09F}" type="presOf" srcId="{5C3C02F4-52B3-4F1C-93F9-3C707DFF708E}" destId="{139C6FB0-E8CE-4C7A-B101-2813D2BFA2EF}" srcOrd="0" destOrd="0" presId="urn:microsoft.com/office/officeart/2005/8/layout/vList5"/>
    <dgm:cxn modelId="{58941A1F-5102-4870-88B4-A640F1911644}" srcId="{5C3C02F4-52B3-4F1C-93F9-3C707DFF708E}" destId="{F2CC3CBF-2E43-48B7-BF0B-53F46E323CA3}" srcOrd="0" destOrd="0" parTransId="{1CE5F765-FA08-4994-BF1A-C56FC00495BE}" sibTransId="{0F36A5A0-D1EF-4C98-AF11-530582BF34B9}"/>
    <dgm:cxn modelId="{75C0794A-64A6-4CDB-A9A8-7E1C43C15BBA}" type="presOf" srcId="{48E3288C-1995-4EE6-B753-3C4366CD4617}" destId="{08CA6A0D-F10C-434C-9643-69D19175AA9B}" srcOrd="0" destOrd="0" presId="urn:microsoft.com/office/officeart/2005/8/layout/vList5"/>
    <dgm:cxn modelId="{0DE70D97-8E94-401B-9908-04EF234855EA}" type="presParOf" srcId="{139C6FB0-E8CE-4C7A-B101-2813D2BFA2EF}" destId="{85D6C1CC-E3A9-4F1E-8F37-6A08A44257D6}" srcOrd="0" destOrd="0" presId="urn:microsoft.com/office/officeart/2005/8/layout/vList5"/>
    <dgm:cxn modelId="{09465214-CFE2-44EF-8B67-2F11B36A189C}" type="presParOf" srcId="{85D6C1CC-E3A9-4F1E-8F37-6A08A44257D6}" destId="{42EA7999-2D8F-4921-AD33-D57E1FAE2E0D}" srcOrd="0" destOrd="0" presId="urn:microsoft.com/office/officeart/2005/8/layout/vList5"/>
    <dgm:cxn modelId="{75CC1BF0-0EC8-4A0A-861C-1DA6D5FC8002}" type="presParOf" srcId="{139C6FB0-E8CE-4C7A-B101-2813D2BFA2EF}" destId="{F0671710-225F-41EA-B053-6D1AF8B6B2A9}" srcOrd="1" destOrd="0" presId="urn:microsoft.com/office/officeart/2005/8/layout/vList5"/>
    <dgm:cxn modelId="{0F2D9C17-D304-4301-8578-5FBD5FFAB671}" type="presParOf" srcId="{139C6FB0-E8CE-4C7A-B101-2813D2BFA2EF}" destId="{B149A230-3975-4F47-A0A1-BB7F6B36264A}" srcOrd="2" destOrd="0" presId="urn:microsoft.com/office/officeart/2005/8/layout/vList5"/>
    <dgm:cxn modelId="{295C8FC6-FA50-4DBD-9873-CA7EBC778AD4}" type="presParOf" srcId="{B149A230-3975-4F47-A0A1-BB7F6B36264A}" destId="{08CA6A0D-F10C-434C-9643-69D19175AA9B}" srcOrd="0" destOrd="0" presId="urn:microsoft.com/office/officeart/2005/8/layout/vList5"/>
    <dgm:cxn modelId="{A524DD3D-ECFE-4C4F-AC87-A5E800427648}" type="presParOf" srcId="{139C6FB0-E8CE-4C7A-B101-2813D2BFA2EF}" destId="{5B2F63C2-E006-417A-96A9-4874A25ADE6E}" srcOrd="3" destOrd="0" presId="urn:microsoft.com/office/officeart/2005/8/layout/vList5"/>
    <dgm:cxn modelId="{BB6B05E9-5C8B-4DC9-AEA2-91A5420F30CC}" type="presParOf" srcId="{139C6FB0-E8CE-4C7A-B101-2813D2BFA2EF}" destId="{25972752-F05A-46FF-B90C-6692D271EA7C}" srcOrd="4" destOrd="0" presId="urn:microsoft.com/office/officeart/2005/8/layout/vList5"/>
    <dgm:cxn modelId="{0AFA35D7-6E40-4863-BF2F-034B15DA6AB8}" type="presParOf" srcId="{25972752-F05A-46FF-B90C-6692D271EA7C}" destId="{DE0D00FC-2FE2-467A-A99F-1B4151BBE01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12D18D-1FB6-48CA-A594-59C77340BDC0}">
      <dsp:nvSpPr>
        <dsp:cNvPr id="0" name=""/>
        <dsp:cNvSpPr/>
      </dsp:nvSpPr>
      <dsp:spPr>
        <a:xfrm>
          <a:off x="0" y="176568"/>
          <a:ext cx="1980220" cy="12066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kern="1200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İHALE ÖNCESİ SÜREÇ</a:t>
          </a:r>
        </a:p>
      </dsp:txBody>
      <dsp:txXfrm>
        <a:off x="0" y="176568"/>
        <a:ext cx="1980220" cy="1206620"/>
      </dsp:txXfrm>
    </dsp:sp>
    <dsp:sp modelId="{D1CDD3C9-1309-426F-A012-BFBE835C6DE2}">
      <dsp:nvSpPr>
        <dsp:cNvPr id="0" name=""/>
        <dsp:cNvSpPr/>
      </dsp:nvSpPr>
      <dsp:spPr>
        <a:xfrm>
          <a:off x="1980219" y="6887"/>
          <a:ext cx="396044" cy="1545982"/>
        </a:xfrm>
        <a:prstGeom prst="leftBrace">
          <a:avLst>
            <a:gd name="adj1" fmla="val 35000"/>
            <a:gd name="adj2" fmla="val 50000"/>
          </a:avLst>
        </a:prstGeom>
        <a:noFill/>
        <a:ln w="15875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1C31AC-84F5-4217-88C7-22F7263B4829}">
      <dsp:nvSpPr>
        <dsp:cNvPr id="0" name=""/>
        <dsp:cNvSpPr/>
      </dsp:nvSpPr>
      <dsp:spPr>
        <a:xfrm>
          <a:off x="2534681" y="6887"/>
          <a:ext cx="5386198" cy="1545982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 w="15875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tr-TR" sz="1600" kern="1200" dirty="0">
              <a:latin typeface="Calibri" panose="020F0502020204030204" pitchFamily="34" charset="0"/>
              <a:cs typeface="Calibri" panose="020F0502020204030204" pitchFamily="34" charset="0"/>
            </a:rPr>
            <a:t>İhtiyacın ortaya çıkması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tr-TR" sz="1600" kern="1200" dirty="0">
              <a:latin typeface="Calibri" panose="020F0502020204030204" pitchFamily="34" charset="0"/>
              <a:cs typeface="Calibri" panose="020F0502020204030204" pitchFamily="34" charset="0"/>
            </a:rPr>
            <a:t>Teknik şartnamenin ve projelerin hazırlanması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tr-TR" sz="1600" b="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Yaklaşık maliyetin tespiti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tr-TR" sz="1600" kern="1200" dirty="0">
              <a:latin typeface="Calibri" panose="020F0502020204030204" pitchFamily="34" charset="0"/>
              <a:cs typeface="Calibri" panose="020F0502020204030204" pitchFamily="34" charset="0"/>
            </a:rPr>
            <a:t>İhale usulünün tespiti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tr-TR" sz="1600" kern="1200" dirty="0">
              <a:latin typeface="Calibri" panose="020F0502020204030204" pitchFamily="34" charset="0"/>
              <a:cs typeface="Calibri" panose="020F0502020204030204" pitchFamily="34" charset="0"/>
            </a:rPr>
            <a:t>İhale dokümanının  hazırlanması </a:t>
          </a:r>
        </a:p>
      </dsp:txBody>
      <dsp:txXfrm>
        <a:off x="2534681" y="6887"/>
        <a:ext cx="5386198" cy="1545982"/>
      </dsp:txXfrm>
    </dsp:sp>
    <dsp:sp modelId="{5B4FB22B-3F7C-439D-A337-1779D6CBBA47}">
      <dsp:nvSpPr>
        <dsp:cNvPr id="0" name=""/>
        <dsp:cNvSpPr/>
      </dsp:nvSpPr>
      <dsp:spPr>
        <a:xfrm>
          <a:off x="0" y="2253152"/>
          <a:ext cx="1980220" cy="12066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kern="1200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İHALE SÜRECİ</a:t>
          </a:r>
        </a:p>
      </dsp:txBody>
      <dsp:txXfrm>
        <a:off x="0" y="2253152"/>
        <a:ext cx="1980220" cy="1206620"/>
      </dsp:txXfrm>
    </dsp:sp>
    <dsp:sp modelId="{84512312-E8FA-4CAD-A6FF-4B4BAA02DFB6}">
      <dsp:nvSpPr>
        <dsp:cNvPr id="0" name=""/>
        <dsp:cNvSpPr/>
      </dsp:nvSpPr>
      <dsp:spPr>
        <a:xfrm>
          <a:off x="1980219" y="1857230"/>
          <a:ext cx="396044" cy="1998465"/>
        </a:xfrm>
        <a:prstGeom prst="leftBrace">
          <a:avLst>
            <a:gd name="adj1" fmla="val 35000"/>
            <a:gd name="adj2" fmla="val 50000"/>
          </a:avLst>
        </a:prstGeom>
        <a:noFill/>
        <a:ln w="15875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47FA61-C005-434E-A1CD-DDAD6CB23B62}">
      <dsp:nvSpPr>
        <dsp:cNvPr id="0" name=""/>
        <dsp:cNvSpPr/>
      </dsp:nvSpPr>
      <dsp:spPr>
        <a:xfrm>
          <a:off x="2534681" y="1772255"/>
          <a:ext cx="5386198" cy="2168414"/>
        </a:xfrm>
        <a:prstGeom prst="rect">
          <a:avLst/>
        </a:prstGeom>
        <a:solidFill>
          <a:schemeClr val="bg2"/>
        </a:solidFill>
        <a:ln w="15875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400"/>
            </a:spcAft>
            <a:buChar char="••"/>
          </a:pPr>
          <a:r>
            <a:rPr lang="tr-TR" sz="1600" kern="1200" dirty="0">
              <a:latin typeface="Calibri" panose="020F0502020204030204" pitchFamily="34" charset="0"/>
              <a:cs typeface="Calibri" panose="020F0502020204030204" pitchFamily="34" charset="0"/>
            </a:rPr>
            <a:t>İhale onayının alınması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400"/>
            </a:spcAft>
            <a:buChar char="••"/>
          </a:pPr>
          <a:r>
            <a:rPr lang="tr-TR" sz="1600" kern="1200" dirty="0">
              <a:latin typeface="Calibri" panose="020F0502020204030204" pitchFamily="34" charset="0"/>
              <a:cs typeface="Calibri" panose="020F0502020204030204" pitchFamily="34" charset="0"/>
            </a:rPr>
            <a:t>İhale komisyonunun kurulması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400"/>
            </a:spcAft>
            <a:buChar char="••"/>
          </a:pPr>
          <a:r>
            <a:rPr lang="tr-TR" sz="1600" kern="1200" dirty="0">
              <a:latin typeface="Calibri" panose="020F0502020204030204" pitchFamily="34" charset="0"/>
              <a:cs typeface="Calibri" panose="020F0502020204030204" pitchFamily="34" charset="0"/>
            </a:rPr>
            <a:t>İhalenin ilanı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400"/>
            </a:spcAft>
            <a:buChar char="••"/>
          </a:pPr>
          <a:r>
            <a:rPr lang="tr-TR" sz="1600" kern="1200" dirty="0">
              <a:latin typeface="Calibri" panose="020F0502020204030204" pitchFamily="34" charset="0"/>
              <a:cs typeface="Calibri" panose="020F0502020204030204" pitchFamily="34" charset="0"/>
            </a:rPr>
            <a:t>İhale dokümanın satın alınması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400"/>
            </a:spcAft>
            <a:buChar char="••"/>
          </a:pPr>
          <a:r>
            <a:rPr lang="tr-TR" sz="1600" kern="1200" dirty="0">
              <a:latin typeface="Calibri" panose="020F0502020204030204" pitchFamily="34" charset="0"/>
              <a:cs typeface="Calibri" panose="020F0502020204030204" pitchFamily="34" charset="0"/>
            </a:rPr>
            <a:t>Tekliflerin sunulması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400"/>
            </a:spcAft>
            <a:buChar char="••"/>
          </a:pPr>
          <a:r>
            <a:rPr lang="tr-TR" sz="1600" kern="1200" dirty="0">
              <a:latin typeface="Calibri" panose="020F0502020204030204" pitchFamily="34" charset="0"/>
              <a:cs typeface="Calibri" panose="020F0502020204030204" pitchFamily="34" charset="0"/>
            </a:rPr>
            <a:t>Tekliflerin değerlendirilmesi,  ihalenin karara bağlanması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400"/>
            </a:spcAft>
            <a:buChar char="••"/>
          </a:pPr>
          <a:r>
            <a:rPr lang="tr-TR" sz="1600" kern="1200" dirty="0">
              <a:latin typeface="Calibri" panose="020F0502020204030204" pitchFamily="34" charset="0"/>
              <a:cs typeface="Calibri" panose="020F0502020204030204" pitchFamily="34" charset="0"/>
            </a:rPr>
            <a:t>İhale sonucunun bildirilmesi ve sözleşme imzalanması</a:t>
          </a:r>
        </a:p>
      </dsp:txBody>
      <dsp:txXfrm>
        <a:off x="2534681" y="1772255"/>
        <a:ext cx="5386198" cy="2168414"/>
      </dsp:txXfrm>
    </dsp:sp>
    <dsp:sp modelId="{9342BB56-5827-4023-95EA-44662D75BB9E}">
      <dsp:nvSpPr>
        <dsp:cNvPr id="0" name=""/>
        <dsp:cNvSpPr/>
      </dsp:nvSpPr>
      <dsp:spPr>
        <a:xfrm>
          <a:off x="0" y="4254322"/>
          <a:ext cx="1980220" cy="12066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lvl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kern="1200" dirty="0">
              <a:solidFill>
                <a:schemeClr val="accent4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SÖZLEŞME SÜRECİ</a:t>
          </a:r>
        </a:p>
      </dsp:txBody>
      <dsp:txXfrm>
        <a:off x="0" y="4254322"/>
        <a:ext cx="1980220" cy="1206620"/>
      </dsp:txXfrm>
    </dsp:sp>
    <dsp:sp modelId="{726658A5-999A-4AB9-8F71-9425FECC7DD9}">
      <dsp:nvSpPr>
        <dsp:cNvPr id="0" name=""/>
        <dsp:cNvSpPr/>
      </dsp:nvSpPr>
      <dsp:spPr>
        <a:xfrm>
          <a:off x="1980219" y="4160055"/>
          <a:ext cx="396044" cy="1395154"/>
        </a:xfrm>
        <a:prstGeom prst="leftBrace">
          <a:avLst>
            <a:gd name="adj1" fmla="val 35000"/>
            <a:gd name="adj2" fmla="val 50000"/>
          </a:avLst>
        </a:prstGeom>
        <a:noFill/>
        <a:ln w="15875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62BDD9-B278-4EAE-8152-66F84A54F426}">
      <dsp:nvSpPr>
        <dsp:cNvPr id="0" name=""/>
        <dsp:cNvSpPr/>
      </dsp:nvSpPr>
      <dsp:spPr>
        <a:xfrm>
          <a:off x="2534681" y="4185210"/>
          <a:ext cx="5386198" cy="1346910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15875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tr-TR" sz="1600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kern="1200" dirty="0">
              <a:latin typeface="Calibri" panose="020F0502020204030204" pitchFamily="34" charset="0"/>
              <a:cs typeface="Calibri" panose="020F0502020204030204" pitchFamily="34" charset="0"/>
            </a:rPr>
            <a:t>İşin yürütülmesi veya malın teslimi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İşin Kontrolü ve ödemeler</a:t>
          </a:r>
          <a:endParaRPr lang="tr-TR" sz="1600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6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İşin Kabulü</a:t>
          </a:r>
          <a:endParaRPr lang="tr-TR" sz="1600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tr-TR" sz="16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534681" y="4185210"/>
        <a:ext cx="5386198" cy="134691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BB83A1-0509-427F-A7AB-71E831061590}">
      <dsp:nvSpPr>
        <dsp:cNvPr id="0" name=""/>
        <dsp:cNvSpPr/>
      </dsp:nvSpPr>
      <dsp:spPr>
        <a:xfrm>
          <a:off x="3039626" y="2759890"/>
          <a:ext cx="2203614" cy="2203614"/>
        </a:xfrm>
        <a:prstGeom prst="ellipse">
          <a:avLst/>
        </a:prstGeom>
        <a:solidFill>
          <a:schemeClr val="accent5">
            <a:lumMod val="7500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b="1" kern="1200" dirty="0" smtClean="0"/>
            <a:t>Yaklaşık maliyetin tespiti</a:t>
          </a:r>
          <a:endParaRPr lang="tr-TR" sz="2400" b="1" kern="1200" dirty="0"/>
        </a:p>
      </dsp:txBody>
      <dsp:txXfrm>
        <a:off x="3362338" y="3082602"/>
        <a:ext cx="1558190" cy="1558190"/>
      </dsp:txXfrm>
    </dsp:sp>
    <dsp:sp modelId="{EF16AD25-2BFD-45DA-ACC6-4A6BE669D125}">
      <dsp:nvSpPr>
        <dsp:cNvPr id="0" name=""/>
        <dsp:cNvSpPr/>
      </dsp:nvSpPr>
      <dsp:spPr>
        <a:xfrm rot="10800000">
          <a:off x="803833" y="3547683"/>
          <a:ext cx="2112824" cy="628030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25E9350-660C-4DB4-BAA5-FEB8B83BA0E0}">
      <dsp:nvSpPr>
        <dsp:cNvPr id="0" name=""/>
        <dsp:cNvSpPr/>
      </dsp:nvSpPr>
      <dsp:spPr>
        <a:xfrm>
          <a:off x="32568" y="3106845"/>
          <a:ext cx="1542530" cy="1509705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b="1" kern="1200" dirty="0" smtClean="0"/>
            <a:t> Kamu kurum ve kuruluşlarınca belirlenmiş fiyatlar</a:t>
          </a:r>
          <a:endParaRPr lang="tr-TR" sz="1800" b="1" kern="1200" dirty="0"/>
        </a:p>
      </dsp:txBody>
      <dsp:txXfrm>
        <a:off x="76786" y="3151063"/>
        <a:ext cx="1454094" cy="1421269"/>
      </dsp:txXfrm>
    </dsp:sp>
    <dsp:sp modelId="{CF6A6E56-E83D-442A-997F-D5F89568A6C2}">
      <dsp:nvSpPr>
        <dsp:cNvPr id="0" name=""/>
        <dsp:cNvSpPr/>
      </dsp:nvSpPr>
      <dsp:spPr>
        <a:xfrm rot="12960000">
          <a:off x="1239501" y="2206834"/>
          <a:ext cx="2112824" cy="628030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737C47E-0315-4A55-AB4B-F0CDC6E9E7F8}">
      <dsp:nvSpPr>
        <dsp:cNvPr id="0" name=""/>
        <dsp:cNvSpPr/>
      </dsp:nvSpPr>
      <dsp:spPr>
        <a:xfrm>
          <a:off x="669993" y="1145053"/>
          <a:ext cx="1542530" cy="1509705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kern="1200" dirty="0" smtClean="0"/>
            <a:t>Daha önce idarelerce gerçekleştirilmiş benzer işlerdeki fiyatlar</a:t>
          </a:r>
          <a:endParaRPr lang="tr-TR" sz="1600" b="1" kern="1200" dirty="0"/>
        </a:p>
      </dsp:txBody>
      <dsp:txXfrm>
        <a:off x="714211" y="1189271"/>
        <a:ext cx="1454094" cy="1421269"/>
      </dsp:txXfrm>
    </dsp:sp>
    <dsp:sp modelId="{F944AC04-8497-42C4-AD58-AD5583D73F23}">
      <dsp:nvSpPr>
        <dsp:cNvPr id="0" name=""/>
        <dsp:cNvSpPr/>
      </dsp:nvSpPr>
      <dsp:spPr>
        <a:xfrm rot="15120000">
          <a:off x="2380095" y="1378144"/>
          <a:ext cx="2112824" cy="628030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415964A-996F-4675-BC42-47108A90466E}">
      <dsp:nvSpPr>
        <dsp:cNvPr id="0" name=""/>
        <dsp:cNvSpPr/>
      </dsp:nvSpPr>
      <dsp:spPr>
        <a:xfrm>
          <a:off x="2338793" y="-67400"/>
          <a:ext cx="1542530" cy="1509705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b="1" kern="1200" dirty="0" smtClean="0"/>
            <a:t>İlgili odalarca belirlenmiş fiyatlar</a:t>
          </a:r>
        </a:p>
      </dsp:txBody>
      <dsp:txXfrm>
        <a:off x="2383011" y="-23182"/>
        <a:ext cx="1454094" cy="1421269"/>
      </dsp:txXfrm>
    </dsp:sp>
    <dsp:sp modelId="{297512C2-984D-463E-BE59-A4195A83C33C}">
      <dsp:nvSpPr>
        <dsp:cNvPr id="0" name=""/>
        <dsp:cNvSpPr/>
      </dsp:nvSpPr>
      <dsp:spPr>
        <a:xfrm rot="17280000">
          <a:off x="3789947" y="1378144"/>
          <a:ext cx="2112824" cy="628030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87E9F8E-EC23-460B-A603-0AD391A301C0}">
      <dsp:nvSpPr>
        <dsp:cNvPr id="0" name=""/>
        <dsp:cNvSpPr/>
      </dsp:nvSpPr>
      <dsp:spPr>
        <a:xfrm>
          <a:off x="4401544" y="-67400"/>
          <a:ext cx="1542530" cy="1509705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kern="1200" dirty="0" smtClean="0"/>
            <a:t>Piyasadan yapılacak araştırmadan alınan fiyatların ortalaması</a:t>
          </a:r>
          <a:endParaRPr lang="tr-TR" sz="1600" b="1" kern="1200" dirty="0"/>
        </a:p>
      </dsp:txBody>
      <dsp:txXfrm>
        <a:off x="4445762" y="-23182"/>
        <a:ext cx="1454094" cy="1421269"/>
      </dsp:txXfrm>
    </dsp:sp>
    <dsp:sp modelId="{451BA7CA-5E3C-4F48-B124-402EE5FCD764}">
      <dsp:nvSpPr>
        <dsp:cNvPr id="0" name=""/>
        <dsp:cNvSpPr/>
      </dsp:nvSpPr>
      <dsp:spPr>
        <a:xfrm rot="19440000">
          <a:off x="4930541" y="2206834"/>
          <a:ext cx="2112824" cy="628030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79448A7-148E-49C1-968D-C70F97622943}">
      <dsp:nvSpPr>
        <dsp:cNvPr id="0" name=""/>
        <dsp:cNvSpPr/>
      </dsp:nvSpPr>
      <dsp:spPr>
        <a:xfrm>
          <a:off x="6032914" y="1145053"/>
          <a:ext cx="1617389" cy="1509705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b="1" kern="1200" dirty="0" smtClean="0"/>
            <a:t>Uzman bilirkişi ve </a:t>
          </a:r>
          <a:r>
            <a:rPr lang="tr-TR" sz="1700" b="1" kern="1200" dirty="0" smtClean="0"/>
            <a:t>ekspertizlerden</a:t>
          </a:r>
          <a:r>
            <a:rPr lang="tr-TR" sz="1800" b="1" kern="1200" dirty="0" smtClean="0"/>
            <a:t> alınan fiyatlar</a:t>
          </a:r>
          <a:endParaRPr lang="tr-TR" sz="1800" b="1" kern="1200" dirty="0"/>
        </a:p>
      </dsp:txBody>
      <dsp:txXfrm>
        <a:off x="6077132" y="1189271"/>
        <a:ext cx="1528953" cy="1421269"/>
      </dsp:txXfrm>
    </dsp:sp>
    <dsp:sp modelId="{B4C4EC03-7920-4050-972B-05E9BD176D8A}">
      <dsp:nvSpPr>
        <dsp:cNvPr id="0" name=""/>
        <dsp:cNvSpPr/>
      </dsp:nvSpPr>
      <dsp:spPr>
        <a:xfrm>
          <a:off x="5366210" y="3547683"/>
          <a:ext cx="2112824" cy="628030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EC6285A-EFC3-460F-BC15-06FB93AD6B4A}">
      <dsp:nvSpPr>
        <dsp:cNvPr id="0" name=""/>
        <dsp:cNvSpPr/>
      </dsp:nvSpPr>
      <dsp:spPr>
        <a:xfrm>
          <a:off x="6707769" y="3106845"/>
          <a:ext cx="1542530" cy="1509705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b="1" kern="1200" dirty="0" smtClean="0"/>
            <a:t>İhale konusu işe ilişkin olarak</a:t>
          </a:r>
          <a:r>
            <a:rPr lang="tr-TR" sz="1800" b="1" kern="1200" smtClean="0"/>
            <a:t>; BUT ve SUT’ta </a:t>
          </a:r>
          <a:r>
            <a:rPr lang="tr-TR" sz="1800" b="1" kern="1200" dirty="0" smtClean="0"/>
            <a:t>yer alan fiyatlar</a:t>
          </a:r>
          <a:endParaRPr lang="tr-TR" sz="1800" b="1" kern="1200" dirty="0"/>
        </a:p>
      </dsp:txBody>
      <dsp:txXfrm>
        <a:off x="6751987" y="3151063"/>
        <a:ext cx="1454094" cy="142126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EA7999-2D8F-4921-AD33-D57E1FAE2E0D}">
      <dsp:nvSpPr>
        <dsp:cNvPr id="0" name=""/>
        <dsp:cNvSpPr/>
      </dsp:nvSpPr>
      <dsp:spPr>
        <a:xfrm>
          <a:off x="2470172" y="2143"/>
          <a:ext cx="2778943" cy="1414720"/>
        </a:xfrm>
        <a:prstGeom prst="roundRect">
          <a:avLst/>
        </a:prstGeom>
        <a:solidFill>
          <a:srgbClr val="497BAD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b="1" kern="1200" dirty="0" smtClean="0"/>
            <a:t>Haklarında yasaklama kararı verilen tüzel kişilerin (ortakları)</a:t>
          </a:r>
          <a:endParaRPr lang="tr-TR" sz="2000" kern="1200" dirty="0"/>
        </a:p>
      </dsp:txBody>
      <dsp:txXfrm>
        <a:off x="2539233" y="71204"/>
        <a:ext cx="2640821" cy="1276598"/>
      </dsp:txXfrm>
    </dsp:sp>
    <dsp:sp modelId="{08CA6A0D-F10C-434C-9643-69D19175AA9B}">
      <dsp:nvSpPr>
        <dsp:cNvPr id="0" name=""/>
        <dsp:cNvSpPr/>
      </dsp:nvSpPr>
      <dsp:spPr>
        <a:xfrm>
          <a:off x="2470172" y="1487600"/>
          <a:ext cx="2778943" cy="1414720"/>
        </a:xfrm>
        <a:prstGeom prst="roundRect">
          <a:avLst/>
        </a:prstGeom>
        <a:solidFill>
          <a:srgbClr val="497BAD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b="1" kern="1200" dirty="0" smtClean="0"/>
            <a:t>Haklarında yasaklama kararı verilen tüzel kişilerin (ortaklıkları)</a:t>
          </a:r>
          <a:endParaRPr lang="tr-TR" sz="2000" kern="1200" dirty="0"/>
        </a:p>
      </dsp:txBody>
      <dsp:txXfrm>
        <a:off x="2539233" y="1556661"/>
        <a:ext cx="2640821" cy="1276598"/>
      </dsp:txXfrm>
    </dsp:sp>
    <dsp:sp modelId="{DE0D00FC-2FE2-467A-A99F-1B4151BBE017}">
      <dsp:nvSpPr>
        <dsp:cNvPr id="0" name=""/>
        <dsp:cNvSpPr/>
      </dsp:nvSpPr>
      <dsp:spPr>
        <a:xfrm>
          <a:off x="2470172" y="2973056"/>
          <a:ext cx="2778943" cy="1414720"/>
        </a:xfrm>
        <a:prstGeom prst="roundRect">
          <a:avLst/>
        </a:prstGeom>
        <a:solidFill>
          <a:srgbClr val="497BAD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b="1" kern="1200" dirty="0" smtClean="0"/>
            <a:t>Haklarında yasaklama kararı verilen gerçek kişilerin (ortaklıkları)</a:t>
          </a:r>
          <a:endParaRPr lang="tr-TR" sz="2000" kern="1200" dirty="0"/>
        </a:p>
      </dsp:txBody>
      <dsp:txXfrm>
        <a:off x="2539233" y="3042117"/>
        <a:ext cx="2640821" cy="127659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EA7999-2D8F-4921-AD33-D57E1FAE2E0D}">
      <dsp:nvSpPr>
        <dsp:cNvPr id="0" name=""/>
        <dsp:cNvSpPr/>
      </dsp:nvSpPr>
      <dsp:spPr>
        <a:xfrm>
          <a:off x="1929723" y="2143"/>
          <a:ext cx="3747961" cy="1414720"/>
        </a:xfrm>
        <a:prstGeom prst="roundRect">
          <a:avLst/>
        </a:prstGeom>
        <a:solidFill>
          <a:srgbClr val="497BAD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kern="1200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Şahıs şirketi = </a:t>
          </a:r>
          <a:r>
            <a:rPr lang="tr-TR" sz="16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şirket  </a:t>
          </a:r>
          <a:r>
            <a:rPr lang="tr-TR" sz="1600" b="1" kern="1200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ortaklarının amamı </a:t>
          </a:r>
          <a:r>
            <a:rPr lang="tr-TR" sz="16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endParaRPr lang="tr-TR" sz="1600" kern="1200" dirty="0" smtClean="0">
            <a:latin typeface="Calibri" panose="020F0502020204030204" pitchFamily="34" charset="0"/>
            <a:cs typeface="Calibri" panose="020F0502020204030204" pitchFamily="34" charset="0"/>
          </a:endParaRPr>
        </a:p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kern="1200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Sermaye şirketi =</a:t>
          </a:r>
          <a:r>
            <a:rPr lang="tr-TR" sz="16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tr-TR" sz="1600" b="1" kern="1200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sermayesinin yarısından fazlasına sahip </a:t>
          </a:r>
          <a:r>
            <a:rPr lang="tr-TR" sz="16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ortaklar hakkında </a:t>
          </a:r>
          <a:endParaRPr lang="tr-TR" sz="16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998784" y="71204"/>
        <a:ext cx="3609839" cy="1276598"/>
      </dsp:txXfrm>
    </dsp:sp>
    <dsp:sp modelId="{08CA6A0D-F10C-434C-9643-69D19175AA9B}">
      <dsp:nvSpPr>
        <dsp:cNvPr id="0" name=""/>
        <dsp:cNvSpPr/>
      </dsp:nvSpPr>
      <dsp:spPr>
        <a:xfrm>
          <a:off x="1929723" y="1487600"/>
          <a:ext cx="3770554" cy="1414720"/>
        </a:xfrm>
        <a:prstGeom prst="roundRect">
          <a:avLst/>
        </a:prstGeom>
        <a:solidFill>
          <a:srgbClr val="497BAD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b="1" kern="1200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Sermaye şirketinde ortak olmaları halinde</a:t>
          </a:r>
          <a:r>
            <a:rPr lang="tr-TR" sz="20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sermayesinin yarısından fazlasına sahip olmaları </a:t>
          </a:r>
          <a:r>
            <a:rPr lang="tr-TR" sz="20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kaydıyla</a:t>
          </a:r>
          <a:r>
            <a:rPr lang="tr-TR" sz="2000" b="1" kern="1200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 bu sermaye şirketi hakkında</a:t>
          </a:r>
          <a:endParaRPr lang="tr-TR" sz="20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998784" y="1556661"/>
        <a:ext cx="3632432" cy="1276598"/>
      </dsp:txXfrm>
    </dsp:sp>
    <dsp:sp modelId="{DE0D00FC-2FE2-467A-A99F-1B4151BBE017}">
      <dsp:nvSpPr>
        <dsp:cNvPr id="0" name=""/>
        <dsp:cNvSpPr/>
      </dsp:nvSpPr>
      <dsp:spPr>
        <a:xfrm>
          <a:off x="1929723" y="2973056"/>
          <a:ext cx="3859841" cy="1414720"/>
        </a:xfrm>
        <a:prstGeom prst="roundRect">
          <a:avLst/>
        </a:prstGeom>
        <a:solidFill>
          <a:srgbClr val="497BAD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b="1" kern="1200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Ortağı olduğu şahıs şirketi hakkında, </a:t>
          </a:r>
          <a:endParaRPr lang="tr-TR" sz="1800" kern="1200" dirty="0" smtClean="0">
            <a:solidFill>
              <a:srgbClr val="C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b="1" kern="1200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Yarıdan fazla</a:t>
          </a:r>
          <a:r>
            <a:rPr lang="tr-TR" sz="18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hissesine sahip oldukları sermaye şirketleri hakkında</a:t>
          </a:r>
          <a:endParaRPr lang="tr-TR" sz="18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998784" y="3042117"/>
        <a:ext cx="3721719" cy="12765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diagrams.loki3.com/BracketList+Icon">
  <dgm:title val="Dikey Köşeli Ayraç Listesi"/>
  <dgm:desc val="Gruplandırılmış bilgi bloklarını göstermek için kullanın.  Uzun Düzey 2 metinlerinde kullanışlı olur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D65EF8-4894-4DD0-98A1-7CE3969DF7C5}" type="datetimeFigureOut">
              <a:rPr lang="tr-TR" smtClean="0"/>
              <a:t>31.07.2025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9F3978-1D24-492B-9006-F73EE5A2220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68427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van 1"/>
          <p:cNvSpPr>
            <a:spLocks noGrp="1"/>
          </p:cNvSpPr>
          <p:nvPr>
            <p:ph type="ctrTitle" hasCustomPrompt="1"/>
          </p:nvPr>
        </p:nvSpPr>
        <p:spPr>
          <a:xfrm>
            <a:off x="133598" y="130774"/>
            <a:ext cx="6858000" cy="43924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1800"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tr-TR" dirty="0" smtClean="0"/>
              <a:t>Asıl Başlık Stili İçin Tıklatın</a:t>
            </a:r>
            <a:endParaRPr lang="tr-TR" dirty="0"/>
          </a:p>
        </p:txBody>
      </p:sp>
      <p:sp>
        <p:nvSpPr>
          <p:cNvPr id="8" name="Alt Başlık 2"/>
          <p:cNvSpPr>
            <a:spLocks noGrp="1"/>
          </p:cNvSpPr>
          <p:nvPr>
            <p:ph type="subTitle" idx="1" hasCustomPrompt="1"/>
          </p:nvPr>
        </p:nvSpPr>
        <p:spPr>
          <a:xfrm>
            <a:off x="224147" y="997527"/>
            <a:ext cx="8695706" cy="5177642"/>
          </a:xfrm>
          <a:prstGeom prst="rect">
            <a:avLst/>
          </a:prstGeom>
        </p:spPr>
        <p:txBody>
          <a:bodyPr>
            <a:noAutofit/>
          </a:bodyPr>
          <a:lstStyle>
            <a:lvl1pPr marL="177800" indent="-177800" algn="l">
              <a:buFont typeface="Arial" panose="020B0604020202020204" pitchFamily="34" charset="0"/>
              <a:buChar char="•"/>
              <a:defRPr lang="tr-TR" sz="1800" b="0" i="0" smtClean="0">
                <a:effectLst/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habitant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morbi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tristique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senectus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netus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malesuada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fames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turpis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egestas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Aenean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vestibulum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nisi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sagittis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quam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Phasellus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nibh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magna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Nam sit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ligula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nibh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facilisis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mollis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Etiam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imperdiet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accumsan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mollis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id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velit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tristique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lacus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facilisis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ultricies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et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leo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Proin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eget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molestie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nisi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Lorem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ipsum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sit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consectetur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adipiscing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elit.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Donec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lectus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tellus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vestibulum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id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fringilla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a,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dapibus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nunc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Quisque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congue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nisi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massa,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sagittis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volutpat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leo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pharetra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in.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Mauris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sem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neque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maximus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non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imperdiet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pellentesque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euismod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mi.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Mauris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elementum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dignissim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lacus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dapibus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</a:p>
          <a:p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efficitur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mauris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posuere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varius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Morbi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ultricies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volutpat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commodo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Vestibulum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eros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mollis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hendrerit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nisi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at,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convallis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nunc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luctus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turpis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Integer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fringilla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eu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massa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eget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condimentum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Nunc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eget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nulla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consectetur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ante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id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pretium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turpis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Phasellus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suscipit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quam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sit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felis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dignissim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tr-TR" b="0" i="0" dirty="0" err="1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gravida</a:t>
            </a:r>
            <a:r>
              <a:rPr lang="tr-TR" b="0" i="0" dirty="0" smtClean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</a:t>
            </a:r>
            <a:endParaRPr lang="tr-TR" b="0" i="0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9" name="Altbilgi Yer Tutucusu 4"/>
          <p:cNvSpPr>
            <a:spLocks noGrp="1"/>
          </p:cNvSpPr>
          <p:nvPr>
            <p:ph type="ftr" sz="quarter" idx="11"/>
          </p:nvPr>
        </p:nvSpPr>
        <p:spPr>
          <a:xfrm>
            <a:off x="6615298" y="6391977"/>
            <a:ext cx="2035876" cy="365125"/>
          </a:xfrm>
          <a:prstGeom prst="rect">
            <a:avLst/>
          </a:prstGeom>
        </p:spPr>
        <p:txBody>
          <a:bodyPr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10" name="Slayt Numarası Yer Tutucusu 5"/>
          <p:cNvSpPr>
            <a:spLocks noGrp="1"/>
          </p:cNvSpPr>
          <p:nvPr>
            <p:ph type="sldNum" sz="quarter" idx="12"/>
          </p:nvPr>
        </p:nvSpPr>
        <p:spPr>
          <a:xfrm>
            <a:off x="8651174" y="6391978"/>
            <a:ext cx="492826" cy="365125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3E3FE74-1091-4031-8095-DDF7CDBA282F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7410334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DEB38-989D-46EB-9DC0-5C6AB267C7B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24004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143250" y="3062770"/>
            <a:ext cx="2971800" cy="2803956"/>
          </a:xfrm>
          <a:prstGeom prst="rect">
            <a:avLst/>
          </a:prstGeom>
        </p:spPr>
        <p:txBody>
          <a:bodyPr anchor="ctr"/>
          <a:lstStyle>
            <a:lvl1pPr algn="ctr">
              <a:defRPr sz="3600" b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tr-TR" dirty="0" err="1" smtClean="0"/>
              <a:t>Karekod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81820-56C2-4296-9A18-C9D3B2D52BC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318421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844285"/>
            <a:ext cx="7829550" cy="1136996"/>
          </a:xfrm>
          <a:prstGeom prst="rect">
            <a:avLst/>
          </a:prstGeom>
        </p:spPr>
        <p:txBody>
          <a:bodyPr anchor="ctr"/>
          <a:lstStyle>
            <a:lvl1pPr algn="ctr">
              <a:defRPr sz="3600" b="1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tr-TR" dirty="0" smtClean="0"/>
              <a:t>Sunum Başlığı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571875" y="5980333"/>
            <a:ext cx="2057400" cy="365125"/>
          </a:xfrm>
        </p:spPr>
        <p:txBody>
          <a:bodyPr/>
          <a:lstStyle>
            <a:lvl1pPr algn="ctr">
              <a:defRPr sz="1800" b="1">
                <a:solidFill>
                  <a:srgbClr val="C00000"/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57525" y="4202885"/>
            <a:ext cx="3086100" cy="777922"/>
          </a:xfrm>
        </p:spPr>
        <p:txBody>
          <a:bodyPr/>
          <a:lstStyle>
            <a:lvl1pPr>
              <a:defRPr sz="2800" b="1"/>
            </a:lvl1pPr>
          </a:lstStyle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162191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DEB38-989D-46EB-9DC0-5C6AB267C7B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80816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2_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5B987-A57D-4B01-A885-2E45D7550ECA}" type="datetimeFigureOut">
              <a:rPr lang="tr-TR" smtClean="0"/>
              <a:t>31.07.2025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3FE74-1091-4031-8095-DDF7CDBA282F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91797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143250" y="3062770"/>
            <a:ext cx="2971800" cy="2803956"/>
          </a:xfrm>
          <a:prstGeom prst="rect">
            <a:avLst/>
          </a:prstGeom>
        </p:spPr>
        <p:txBody>
          <a:bodyPr anchor="ctr"/>
          <a:lstStyle>
            <a:lvl1pPr algn="ctr">
              <a:defRPr sz="3600" b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tr-TR" dirty="0" err="1" smtClean="0"/>
              <a:t>Karekod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81820-56C2-4296-9A18-C9D3B2D52BC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3680797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81820-56C2-4296-9A18-C9D3B2D52BC6}" type="slidenum">
              <a:rPr lang="tr-TR" smtClean="0"/>
              <a:t>‹#›</a:t>
            </a:fld>
            <a:endParaRPr lang="tr-TR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551144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DEB38-989D-46EB-9DC0-5C6AB267C7B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84751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81820-56C2-4296-9A18-C9D3B2D52BC6}" type="slidenum">
              <a:rPr lang="tr-TR" smtClean="0"/>
              <a:t>‹#›</a:t>
            </a:fld>
            <a:endParaRPr lang="tr-TR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59250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81820-56C2-4296-9A18-C9D3B2D52BC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22689676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81820-56C2-4296-9A18-C9D3B2D52BC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06686258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81820-56C2-4296-9A18-C9D3B2D52BC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3197549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81820-56C2-4296-9A18-C9D3B2D52BC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02523440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3181820-56C2-4296-9A18-C9D3B2D52BC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96275184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81820-56C2-4296-9A18-C9D3B2D52BC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00827053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81820-56C2-4296-9A18-C9D3B2D52BC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8358935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81820-56C2-4296-9A18-C9D3B2D52BC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46605541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844285"/>
            <a:ext cx="7829550" cy="1136996"/>
          </a:xfrm>
          <a:prstGeom prst="rect">
            <a:avLst/>
          </a:prstGeom>
        </p:spPr>
        <p:txBody>
          <a:bodyPr anchor="ctr"/>
          <a:lstStyle>
            <a:lvl1pPr algn="ctr">
              <a:defRPr sz="3600" b="1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tr-TR" dirty="0" smtClean="0"/>
              <a:t>Sunum Başlığı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571875" y="5980333"/>
            <a:ext cx="2057400" cy="365125"/>
          </a:xfrm>
        </p:spPr>
        <p:txBody>
          <a:bodyPr/>
          <a:lstStyle>
            <a:lvl1pPr algn="ctr">
              <a:defRPr sz="1800" b="1">
                <a:solidFill>
                  <a:srgbClr val="C00000"/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57525" y="4202885"/>
            <a:ext cx="3086100" cy="777922"/>
          </a:xfrm>
        </p:spPr>
        <p:txBody>
          <a:bodyPr/>
          <a:lstStyle>
            <a:lvl1pPr>
              <a:defRPr sz="2800" b="1"/>
            </a:lvl1pPr>
          </a:lstStyle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22486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143250" y="3062770"/>
            <a:ext cx="2971800" cy="2803956"/>
          </a:xfrm>
          <a:prstGeom prst="rect">
            <a:avLst/>
          </a:prstGeom>
        </p:spPr>
        <p:txBody>
          <a:bodyPr anchor="ctr"/>
          <a:lstStyle>
            <a:lvl1pPr algn="ctr">
              <a:defRPr sz="3600" b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tr-TR" dirty="0" err="1" smtClean="0"/>
              <a:t>Karekod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81820-56C2-4296-9A18-C9D3B2D52BC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60624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9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Resim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04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6" r:id="rId2"/>
  </p:sldLayoutIdLst>
  <p:transition spd="slow">
    <p:wipe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181820-56C2-4296-9A18-C9D3B2D52BC6}" type="slidenum">
              <a:rPr lang="tr-TR" smtClean="0"/>
              <a:t>‹#›</a:t>
            </a:fld>
            <a:endParaRPr lang="tr-TR"/>
          </a:p>
        </p:txBody>
      </p:sp>
      <p:sp>
        <p:nvSpPr>
          <p:cNvPr id="8" name="Title Placeholder 1"/>
          <p:cNvSpPr txBox="1">
            <a:spLocks/>
          </p:cNvSpPr>
          <p:nvPr userDrawn="1"/>
        </p:nvSpPr>
        <p:spPr>
          <a:xfrm>
            <a:off x="750372" y="5764450"/>
            <a:ext cx="7886700" cy="29232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r>
              <a:rPr lang="tr-TR" sz="1800" b="1" dirty="0" smtClean="0"/>
              <a:t>Eğitim Dairesi Başkanlığı</a:t>
            </a:r>
            <a:endParaRPr lang="en-US" sz="1800" b="1" dirty="0"/>
          </a:p>
        </p:txBody>
      </p:sp>
      <p:pic>
        <p:nvPicPr>
          <p:cNvPr id="10" name="Resim 9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974" y="1814812"/>
            <a:ext cx="1289495" cy="368625"/>
          </a:xfrm>
          <a:prstGeom prst="rect">
            <a:avLst/>
          </a:prstGeom>
        </p:spPr>
      </p:pic>
      <p:sp>
        <p:nvSpPr>
          <p:cNvPr id="11" name="Title Placeholder 1"/>
          <p:cNvSpPr txBox="1">
            <a:spLocks/>
          </p:cNvSpPr>
          <p:nvPr userDrawn="1"/>
        </p:nvSpPr>
        <p:spPr>
          <a:xfrm>
            <a:off x="685636" y="2691569"/>
            <a:ext cx="7886700" cy="3813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r>
              <a:rPr lang="tr-TR" sz="2400" b="1" dirty="0" smtClean="0"/>
              <a:t>Değerli</a:t>
            </a:r>
            <a:r>
              <a:rPr lang="tr-TR" sz="2400" b="1" baseline="0" dirty="0" smtClean="0"/>
              <a:t> Vaktiniz İçin Teşekkürler</a:t>
            </a:r>
          </a:p>
          <a:p>
            <a:r>
              <a:rPr lang="tr-TR" sz="1800" b="1" baseline="0" dirty="0" smtClean="0"/>
              <a:t/>
            </a:r>
            <a:br>
              <a:rPr lang="tr-TR" sz="1800" b="1" baseline="0" dirty="0" smtClean="0"/>
            </a:br>
            <a:r>
              <a:rPr lang="tr-TR" sz="1800" b="0" baseline="0" dirty="0" smtClean="0"/>
              <a:t>Sunumumuzun güncel haline aşağıdaki </a:t>
            </a:r>
            <a:r>
              <a:rPr lang="tr-TR" sz="1800" b="0" baseline="0" dirty="0" err="1" smtClean="0">
                <a:solidFill>
                  <a:srgbClr val="FF0000"/>
                </a:solidFill>
              </a:rPr>
              <a:t>karekod</a:t>
            </a:r>
            <a:r>
              <a:rPr lang="tr-TR" sz="1800" b="0" baseline="0" dirty="0" smtClean="0"/>
              <a:t> üzerinden</a:t>
            </a:r>
            <a:br>
              <a:rPr lang="tr-TR" sz="1800" b="0" baseline="0" dirty="0" smtClean="0"/>
            </a:br>
            <a:r>
              <a:rPr lang="tr-TR" sz="1800" b="0" baseline="0" dirty="0" smtClean="0"/>
              <a:t>ya da </a:t>
            </a:r>
            <a:r>
              <a:rPr lang="tr-TR" sz="1800" b="0" baseline="0" dirty="0" smtClean="0">
                <a:solidFill>
                  <a:srgbClr val="FF0000"/>
                </a:solidFill>
              </a:rPr>
              <a:t>ekapakademi.kik.gov.tr</a:t>
            </a:r>
            <a:r>
              <a:rPr lang="tr-TR" sz="1800" b="0" baseline="0" dirty="0" smtClean="0"/>
              <a:t> adresinden ulaşabilirsiniz. </a:t>
            </a:r>
            <a:endParaRPr lang="en-US" sz="1800" b="0" dirty="0"/>
          </a:p>
        </p:txBody>
      </p:sp>
    </p:spTree>
    <p:extLst>
      <p:ext uri="{BB962C8B-B14F-4D97-AF65-F5344CB8AC3E}">
        <p14:creationId xmlns:p14="http://schemas.microsoft.com/office/powerpoint/2010/main" val="216673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715" r:id="rId2"/>
    <p:sldLayoutId id="2147483716" r:id="rId3"/>
    <p:sldLayoutId id="2147483717" r:id="rId4"/>
    <p:sldLayoutId id="2147483718" r:id="rId5"/>
  </p:sldLayoutIdLst>
  <p:transition spd="slow">
    <p:wipe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7/31/2025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8454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2" r:id="rId1"/>
    <p:sldLayoutId id="2147484003" r:id="rId2"/>
    <p:sldLayoutId id="2147484004" r:id="rId3"/>
    <p:sldLayoutId id="2147484005" r:id="rId4"/>
    <p:sldLayoutId id="2147484006" r:id="rId5"/>
    <p:sldLayoutId id="2147484007" r:id="rId6"/>
    <p:sldLayoutId id="2147484008" r:id="rId7"/>
    <p:sldLayoutId id="2147484009" r:id="rId8"/>
    <p:sldLayoutId id="2147484010" r:id="rId9"/>
    <p:sldLayoutId id="2147484011" r:id="rId10"/>
    <p:sldLayoutId id="2147484012" r:id="rId11"/>
    <p:sldLayoutId id="2147484013" r:id="rId12"/>
    <p:sldLayoutId id="2147484014" r:id="rId13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Belgesi.docx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2.emf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Belgesi1.docx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4.emf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hyperlink" Target="mailto:caglarcetintas@kik.gov.tr" TargetMode="Externa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708277" y="2008762"/>
            <a:ext cx="7829550" cy="2087749"/>
          </a:xfrm>
        </p:spPr>
        <p:txBody>
          <a:bodyPr/>
          <a:lstStyle/>
          <a:p>
            <a:r>
              <a:rPr lang="tr-TR" sz="3000" dirty="0">
                <a:solidFill>
                  <a:schemeClr val="tx1"/>
                </a:solidFill>
              </a:rPr>
              <a:t>4734 SAYILI KAMU İHALE KANUNU</a:t>
            </a:r>
            <a:br>
              <a:rPr lang="tr-TR" sz="3000" dirty="0">
                <a:solidFill>
                  <a:schemeClr val="tx1"/>
                </a:solidFill>
              </a:rPr>
            </a:br>
            <a:r>
              <a:rPr lang="tr-TR" sz="3000" dirty="0">
                <a:solidFill>
                  <a:schemeClr val="tx1"/>
                </a:solidFill>
              </a:rPr>
              <a:t>ORTAK </a:t>
            </a:r>
            <a:r>
              <a:rPr lang="tr-TR" sz="3000" dirty="0" smtClean="0">
                <a:solidFill>
                  <a:schemeClr val="tx1"/>
                </a:solidFill>
              </a:rPr>
              <a:t>HÜKÜMLER</a:t>
            </a:r>
            <a:endParaRPr lang="tr-TR" sz="3000" dirty="0">
              <a:solidFill>
                <a:schemeClr val="tx1"/>
              </a:solidFill>
            </a:endParaRPr>
          </a:p>
        </p:txBody>
      </p:sp>
      <p:sp>
        <p:nvSpPr>
          <p:cNvPr id="3" name="Metin kutusu 2"/>
          <p:cNvSpPr txBox="1"/>
          <p:nvPr/>
        </p:nvSpPr>
        <p:spPr>
          <a:xfrm>
            <a:off x="3562220" y="4766644"/>
            <a:ext cx="2121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 smtClean="0">
                <a:solidFill>
                  <a:srgbClr val="13457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Ağustos</a:t>
            </a:r>
            <a:r>
              <a:rPr lang="tr-TR" b="1" dirty="0" smtClean="0">
                <a:solidFill>
                  <a:srgbClr val="13457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1" dirty="0" smtClean="0">
                <a:solidFill>
                  <a:srgbClr val="13457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2025</a:t>
            </a:r>
          </a:p>
          <a:p>
            <a:pPr algn="ctr"/>
            <a:endParaRPr lang="tr-TR" b="1" dirty="0">
              <a:solidFill>
                <a:srgbClr val="13457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032587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tin kutusu 6"/>
          <p:cNvSpPr txBox="1"/>
          <p:nvPr/>
        </p:nvSpPr>
        <p:spPr>
          <a:xfrm>
            <a:off x="2887762" y="957295"/>
            <a:ext cx="3545457" cy="1107996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tr-TR" sz="5400" b="1" dirty="0" smtClean="0">
                <a:ln w="0"/>
                <a:solidFill>
                  <a:schemeClr val="accent2"/>
                </a:solidFill>
              </a:rPr>
              <a:t>SORU</a:t>
            </a:r>
            <a:r>
              <a:rPr lang="tr-TR" sz="6600" b="1" dirty="0" smtClean="0">
                <a:ln w="0"/>
                <a:solidFill>
                  <a:schemeClr val="accent2"/>
                </a:solidFill>
                <a:effectLst>
                  <a:reflection blurRad="6350" stA="53000" endA="300" endPos="35500" dir="5400000" sy="-90000" algn="bl" rotWithShape="0"/>
                </a:effectLst>
              </a:rPr>
              <a:t>?</a:t>
            </a:r>
            <a:endParaRPr lang="tr-TR" sz="6600" b="1" dirty="0">
              <a:ln w="0"/>
              <a:solidFill>
                <a:schemeClr val="accent2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8" name="Yuvarlatılmış Dikdörtgen 7"/>
          <p:cNvSpPr/>
          <p:nvPr/>
        </p:nvSpPr>
        <p:spPr>
          <a:xfrm>
            <a:off x="656602" y="3172754"/>
            <a:ext cx="6935638" cy="7504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80000"/>
              </a:lnSpc>
              <a:spcBef>
                <a:spcPts val="900"/>
              </a:spcBef>
            </a:pPr>
            <a:r>
              <a:rPr lang="tr-TR" sz="2400" b="1" dirty="0" smtClean="0">
                <a:solidFill>
                  <a:schemeClr val="tx1"/>
                </a:solidFill>
              </a:rPr>
              <a:t>4734 sayılı Kanun’a göre «Kamu İhalesi» </a:t>
            </a:r>
            <a:r>
              <a:rPr lang="tr-TR" sz="2400" b="1" dirty="0">
                <a:solidFill>
                  <a:schemeClr val="tx1"/>
                </a:solidFill>
              </a:rPr>
              <a:t>nedir</a:t>
            </a:r>
            <a:r>
              <a:rPr lang="tr-TR" sz="2400" b="1" dirty="0" smtClean="0">
                <a:solidFill>
                  <a:schemeClr val="tx1"/>
                </a:solidFill>
              </a:rPr>
              <a:t>? </a:t>
            </a:r>
          </a:p>
        </p:txBody>
      </p:sp>
      <p:sp>
        <p:nvSpPr>
          <p:cNvPr id="9" name="Yuvarlatılmış Dikdörtgen 8"/>
          <p:cNvSpPr/>
          <p:nvPr/>
        </p:nvSpPr>
        <p:spPr>
          <a:xfrm>
            <a:off x="1585104" y="2946999"/>
            <a:ext cx="6806241" cy="161745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350"/>
          </a:p>
        </p:txBody>
      </p:sp>
      <p:sp>
        <p:nvSpPr>
          <p:cNvPr id="10" name="Yuvarlatılmış Dikdörtgen 9"/>
          <p:cNvSpPr/>
          <p:nvPr/>
        </p:nvSpPr>
        <p:spPr>
          <a:xfrm>
            <a:off x="1585104" y="2873205"/>
            <a:ext cx="6806241" cy="176241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350"/>
          </a:p>
        </p:txBody>
      </p:sp>
      <p:sp>
        <p:nvSpPr>
          <p:cNvPr id="12" name="Yuvarlatılmış Dikdörtgen 11"/>
          <p:cNvSpPr/>
          <p:nvPr/>
        </p:nvSpPr>
        <p:spPr>
          <a:xfrm>
            <a:off x="451248" y="3994421"/>
            <a:ext cx="6806241" cy="162392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350"/>
          </a:p>
        </p:txBody>
      </p:sp>
      <p:sp>
        <p:nvSpPr>
          <p:cNvPr id="16" name="Metin kutusu 15"/>
          <p:cNvSpPr txBox="1"/>
          <p:nvPr/>
        </p:nvSpPr>
        <p:spPr>
          <a:xfrm>
            <a:off x="549963" y="4055197"/>
            <a:ext cx="82210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Aft>
                <a:spcPts val="450"/>
              </a:spcAft>
              <a:defRPr/>
            </a:pPr>
            <a:r>
              <a:rPr lang="tr-TR" sz="2000" dirty="0" smtClean="0">
                <a:latin typeface="Calibri" panose="020F0502020204030204" pitchFamily="34" charset="0"/>
              </a:rPr>
              <a:t>İhale</a:t>
            </a:r>
            <a:r>
              <a:rPr lang="tr-TR" sz="2000" dirty="0">
                <a:latin typeface="Calibri" panose="020F0502020204030204" pitchFamily="34" charset="0"/>
              </a:rPr>
              <a:t>; </a:t>
            </a:r>
            <a:r>
              <a:rPr lang="tr-TR" sz="2000" b="1" dirty="0">
                <a:latin typeface="Calibri" panose="020F0502020204030204" pitchFamily="34" charset="0"/>
              </a:rPr>
              <a:t>ihale yetkilisinin onayı ile başlayan</a:t>
            </a:r>
            <a:r>
              <a:rPr lang="tr-TR" sz="2000" dirty="0">
                <a:latin typeface="Calibri" panose="020F0502020204030204" pitchFamily="34" charset="0"/>
              </a:rPr>
              <a:t>, Kanun’da yazılı usul ve şartlarla mal veya hizmet alımları ile yapım işlerinin istekliler arasından seçilecek birisi üzerine bırakılması sonucu, idare ile yüklenici arasında </a:t>
            </a:r>
            <a:r>
              <a:rPr lang="tr-TR" sz="2000" b="1" dirty="0">
                <a:latin typeface="Calibri" panose="020F0502020204030204" pitchFamily="34" charset="0"/>
              </a:rPr>
              <a:t>sözleşmenin imzalanmasıyla tamamlanan</a:t>
            </a:r>
            <a:r>
              <a:rPr lang="tr-TR" sz="2000" dirty="0">
                <a:latin typeface="Calibri" panose="020F0502020204030204" pitchFamily="34" charset="0"/>
              </a:rPr>
              <a:t> </a:t>
            </a:r>
            <a:r>
              <a:rPr lang="tr-TR" sz="2000" b="1" dirty="0">
                <a:latin typeface="Calibri" panose="020F0502020204030204" pitchFamily="34" charset="0"/>
              </a:rPr>
              <a:t>bir süreçtir</a:t>
            </a:r>
            <a:r>
              <a:rPr lang="tr-TR" sz="2000" dirty="0"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11" name="Yuvarlatılmış Dikdörtgen 10"/>
          <p:cNvSpPr/>
          <p:nvPr/>
        </p:nvSpPr>
        <p:spPr>
          <a:xfrm>
            <a:off x="656602" y="2070699"/>
            <a:ext cx="6935638" cy="7504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80000"/>
              </a:lnSpc>
              <a:spcBef>
                <a:spcPts val="900"/>
              </a:spcBef>
            </a:pPr>
            <a:r>
              <a:rPr lang="tr-TR" sz="2400" b="1" dirty="0" smtClean="0">
                <a:solidFill>
                  <a:schemeClr val="tx1"/>
                </a:solidFill>
              </a:rPr>
              <a:t>İhale </a:t>
            </a:r>
            <a:r>
              <a:rPr lang="tr-TR" sz="2400" b="1" dirty="0">
                <a:solidFill>
                  <a:schemeClr val="tx1"/>
                </a:solidFill>
              </a:rPr>
              <a:t>nedir</a:t>
            </a:r>
            <a:r>
              <a:rPr lang="tr-TR" sz="2400" b="1" dirty="0" smtClean="0">
                <a:solidFill>
                  <a:schemeClr val="tx1"/>
                </a:solidFill>
              </a:rPr>
              <a:t>? </a:t>
            </a:r>
          </a:p>
        </p:txBody>
      </p:sp>
      <p:sp>
        <p:nvSpPr>
          <p:cNvPr id="13" name="Yuvarlatılmış Dikdörtgen 12"/>
          <p:cNvSpPr/>
          <p:nvPr/>
        </p:nvSpPr>
        <p:spPr>
          <a:xfrm>
            <a:off x="656602" y="2571749"/>
            <a:ext cx="6935638" cy="7504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80000"/>
              </a:lnSpc>
              <a:spcBef>
                <a:spcPts val="900"/>
              </a:spcBef>
            </a:pPr>
            <a:r>
              <a:rPr lang="tr-TR" sz="2400" b="1" dirty="0" smtClean="0">
                <a:solidFill>
                  <a:schemeClr val="tx1"/>
                </a:solidFill>
              </a:rPr>
              <a:t>Kamu İhalesi </a:t>
            </a:r>
            <a:r>
              <a:rPr lang="tr-TR" sz="2400" b="1" dirty="0">
                <a:solidFill>
                  <a:schemeClr val="tx1"/>
                </a:solidFill>
              </a:rPr>
              <a:t>nedir</a:t>
            </a:r>
            <a:r>
              <a:rPr lang="tr-TR" sz="2400" b="1" dirty="0" smtClean="0">
                <a:solidFill>
                  <a:schemeClr val="tx1"/>
                </a:solidFill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246252944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1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Türk İhale Sistemi </a:t>
            </a:r>
            <a:endParaRPr lang="tr-TR" sz="4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Yuvarlatılmış Dikdörtgen 3"/>
          <p:cNvSpPr/>
          <p:nvPr/>
        </p:nvSpPr>
        <p:spPr>
          <a:xfrm>
            <a:off x="1005840" y="1764792"/>
            <a:ext cx="3026664" cy="18745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4734 sayılı Kamu İhale Kanun</a:t>
            </a:r>
            <a:endParaRPr lang="tr-TR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Yuvarlatılmış Dikdörtgen 4"/>
          <p:cNvSpPr/>
          <p:nvPr/>
        </p:nvSpPr>
        <p:spPr>
          <a:xfrm>
            <a:off x="4322064" y="1764792"/>
            <a:ext cx="3026664" cy="1874520"/>
          </a:xfrm>
          <a:prstGeom prst="roundRect">
            <a:avLst/>
          </a:prstGeom>
          <a:solidFill>
            <a:srgbClr val="FF0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2886 sayılı Devlet İhale Kanunu</a:t>
            </a:r>
            <a:endParaRPr lang="tr-TR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Yuvarlatılmış Dikdörtgen 5"/>
          <p:cNvSpPr/>
          <p:nvPr/>
        </p:nvSpPr>
        <p:spPr>
          <a:xfrm>
            <a:off x="1005840" y="4093464"/>
            <a:ext cx="3026664" cy="1874520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Yap İşlet Devret</a:t>
            </a:r>
          </a:p>
          <a:p>
            <a:pPr algn="ctr"/>
            <a:r>
              <a:rPr lang="tr-TR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(KÖİ)</a:t>
            </a:r>
            <a:endParaRPr lang="tr-TR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Yuvarlatılmış Dikdörtgen 6"/>
          <p:cNvSpPr/>
          <p:nvPr/>
        </p:nvSpPr>
        <p:spPr>
          <a:xfrm>
            <a:off x="4363212" y="4093464"/>
            <a:ext cx="3026664" cy="187452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İstisnalar</a:t>
            </a:r>
            <a:endParaRPr lang="tr-TR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1604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443882" y="1133643"/>
            <a:ext cx="4145210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buClr>
                <a:schemeClr val="tx1"/>
              </a:buClr>
              <a:defRPr/>
            </a:pPr>
            <a:r>
              <a:rPr lang="tr-TR" sz="2800" b="1" dirty="0">
                <a:solidFill>
                  <a:srgbClr val="C00000"/>
                </a:solidFill>
              </a:rPr>
              <a:t>Kanunlar</a:t>
            </a:r>
          </a:p>
          <a:p>
            <a:pPr marL="470297" lvl="1" indent="-214313" algn="just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tr-TR" sz="2000" b="1" dirty="0">
                <a:solidFill>
                  <a:prstClr val="black"/>
                </a:solidFill>
              </a:rPr>
              <a:t>4734 sayılı Kamu İhale Kanunu</a:t>
            </a:r>
          </a:p>
          <a:p>
            <a:pPr marL="470297" lvl="1" indent="-214313" algn="just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tr-TR" sz="2000" b="1" dirty="0">
                <a:solidFill>
                  <a:prstClr val="black"/>
                </a:solidFill>
              </a:rPr>
              <a:t>4735 sayılı Kamu İhale Sözleşmeleri Kanunu</a:t>
            </a:r>
          </a:p>
          <a:p>
            <a:pPr lvl="1" algn="just">
              <a:buClr>
                <a:srgbClr val="0F6FC6">
                  <a:lumMod val="75000"/>
                </a:srgbClr>
              </a:buClr>
              <a:defRPr/>
            </a:pPr>
            <a:endParaRPr lang="tr-TR" sz="2000" b="1" dirty="0">
              <a:solidFill>
                <a:prstClr val="black"/>
              </a:solidFill>
            </a:endParaRPr>
          </a:p>
          <a:p>
            <a:pPr algn="just">
              <a:buClr>
                <a:schemeClr val="tx1"/>
              </a:buClr>
              <a:defRPr/>
            </a:pPr>
            <a:r>
              <a:rPr lang="tr-TR" sz="2800" b="1" dirty="0">
                <a:solidFill>
                  <a:srgbClr val="C00000"/>
                </a:solidFill>
              </a:rPr>
              <a:t>Yönetmelikler</a:t>
            </a:r>
          </a:p>
          <a:p>
            <a:pPr marL="470297" lvl="1" indent="-214313" algn="just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tr-TR" sz="2000" b="1" dirty="0">
                <a:solidFill>
                  <a:prstClr val="black"/>
                </a:solidFill>
              </a:rPr>
              <a:t>Uygulama Yönetmelikleri (Mal, Hizmet, Yapım, Danışmanlık, Çerçeve, Elektronik İhale)</a:t>
            </a:r>
          </a:p>
          <a:p>
            <a:pPr marL="470297" lvl="1" indent="-214313" algn="just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tr-TR" sz="2000" b="1" dirty="0">
                <a:solidFill>
                  <a:prstClr val="black"/>
                </a:solidFill>
              </a:rPr>
              <a:t>Yönetmelik ekleri standart formlar, tip sözleşmeler ve dokümanlar</a:t>
            </a:r>
          </a:p>
          <a:p>
            <a:pPr marL="470297" lvl="1" indent="-214313" algn="just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tr-TR" sz="2000" b="1" dirty="0">
                <a:solidFill>
                  <a:prstClr val="black"/>
                </a:solidFill>
              </a:rPr>
              <a:t>Genel Şartnameler</a:t>
            </a:r>
          </a:p>
          <a:p>
            <a:pPr marL="470297" lvl="1" indent="-214313" algn="just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tr-TR" sz="2000" b="1" dirty="0">
                <a:solidFill>
                  <a:prstClr val="black"/>
                </a:solidFill>
              </a:rPr>
              <a:t>Muayene Kabul Yönetmelikleri</a:t>
            </a:r>
          </a:p>
          <a:p>
            <a:pPr marL="470297" lvl="1" indent="-214313" algn="just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tr-TR" sz="2000" b="1" dirty="0">
                <a:solidFill>
                  <a:prstClr val="black"/>
                </a:solidFill>
              </a:rPr>
              <a:t>İhalelere Yönelik Başvuru Yönetmeliği</a:t>
            </a:r>
          </a:p>
        </p:txBody>
      </p:sp>
      <p:sp>
        <p:nvSpPr>
          <p:cNvPr id="6" name="Dikdörtgen 5"/>
          <p:cNvSpPr/>
          <p:nvPr/>
        </p:nvSpPr>
        <p:spPr>
          <a:xfrm>
            <a:off x="4845465" y="1273324"/>
            <a:ext cx="4218019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chemeClr val="tx1"/>
              </a:buClr>
              <a:defRPr/>
            </a:pPr>
            <a:r>
              <a:rPr lang="tr-TR" sz="2800" b="1" dirty="0">
                <a:solidFill>
                  <a:srgbClr val="C00000"/>
                </a:solidFill>
              </a:rPr>
              <a:t>Tebliğler</a:t>
            </a:r>
          </a:p>
          <a:p>
            <a:pPr marL="470297" lvl="1" indent="-214313" algn="just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tr-TR" sz="2000" b="1" dirty="0">
                <a:solidFill>
                  <a:prstClr val="black"/>
                </a:solidFill>
              </a:rPr>
              <a:t>Kamu İhale Genel Tebliği</a:t>
            </a:r>
          </a:p>
          <a:p>
            <a:pPr marL="470297" lvl="1" indent="-214313" algn="just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tr-TR" sz="2000" b="1" dirty="0">
                <a:solidFill>
                  <a:prstClr val="black"/>
                </a:solidFill>
              </a:rPr>
              <a:t>İhalelere Yönelik Başvuru Tebliği</a:t>
            </a:r>
          </a:p>
          <a:p>
            <a:pPr marL="470297" lvl="1" indent="-214313" algn="just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tr-TR" sz="2000" b="1" dirty="0">
                <a:solidFill>
                  <a:prstClr val="black"/>
                </a:solidFill>
              </a:rPr>
              <a:t>Benzer İş Tebliği</a:t>
            </a:r>
          </a:p>
          <a:p>
            <a:pPr marL="470297" lvl="1" indent="-214313" algn="just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tr-TR" sz="2000" b="1" dirty="0">
                <a:solidFill>
                  <a:prstClr val="black"/>
                </a:solidFill>
              </a:rPr>
              <a:t>Doğrudan Temin Yöntemiyle Yapılacak Alımlara İlişkin Tebliğ</a:t>
            </a:r>
          </a:p>
          <a:p>
            <a:pPr lvl="1" algn="just">
              <a:buClr>
                <a:srgbClr val="0F6FC6">
                  <a:lumMod val="75000"/>
                </a:srgbClr>
              </a:buClr>
              <a:defRPr/>
            </a:pPr>
            <a:endParaRPr lang="tr-TR" sz="2000" b="1" dirty="0">
              <a:solidFill>
                <a:prstClr val="black"/>
              </a:solidFill>
            </a:endParaRPr>
          </a:p>
          <a:p>
            <a:pPr algn="just">
              <a:buClr>
                <a:schemeClr val="tx1"/>
              </a:buClr>
              <a:defRPr/>
            </a:pPr>
            <a:r>
              <a:rPr lang="tr-TR" sz="2800" b="1" dirty="0">
                <a:solidFill>
                  <a:srgbClr val="C00000"/>
                </a:solidFill>
              </a:rPr>
              <a:t>Kararnameler</a:t>
            </a:r>
          </a:p>
          <a:p>
            <a:pPr marL="470297" lvl="1" indent="-214313" algn="just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tr-TR" sz="2000" b="1" dirty="0">
                <a:solidFill>
                  <a:prstClr val="black"/>
                </a:solidFill>
              </a:rPr>
              <a:t>Fiyat Farkı Kararnameleri</a:t>
            </a: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326" b="99003" l="251" r="9799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0109" y="4918151"/>
            <a:ext cx="2613891" cy="1436119"/>
          </a:xfrm>
          <a:prstGeom prst="rect">
            <a:avLst/>
          </a:prstGeom>
        </p:spPr>
      </p:pic>
      <p:sp>
        <p:nvSpPr>
          <p:cNvPr id="10" name="Dikdörtgen 14"/>
          <p:cNvSpPr/>
          <p:nvPr/>
        </p:nvSpPr>
        <p:spPr>
          <a:xfrm>
            <a:off x="0" y="740794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1350" b="1" dirty="0" smtClean="0">
                <a:solidFill>
                  <a:schemeClr val="bg1"/>
                </a:solidFill>
              </a:rPr>
              <a:t>	</a:t>
            </a:r>
            <a:r>
              <a:rPr lang="tr-TR" b="1" dirty="0" smtClean="0">
                <a:solidFill>
                  <a:schemeClr val="bg1"/>
                </a:solidFill>
              </a:rPr>
              <a:t>Kamu İhale Mevzuatı</a:t>
            </a:r>
            <a:endParaRPr lang="tr-TR" sz="2000" b="1" dirty="0">
              <a:solidFill>
                <a:schemeClr val="bg1"/>
              </a:solidFill>
            </a:endParaRPr>
          </a:p>
        </p:txBody>
      </p:sp>
      <p:sp>
        <p:nvSpPr>
          <p:cNvPr id="11" name="Unvan 1"/>
          <p:cNvSpPr txBox="1">
            <a:spLocks/>
          </p:cNvSpPr>
          <p:nvPr/>
        </p:nvSpPr>
        <p:spPr>
          <a:xfrm>
            <a:off x="443882" y="133948"/>
            <a:ext cx="6480701" cy="488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endParaRPr lang="tr-TR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9938432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-887537" y="-447224"/>
            <a:ext cx="11065336" cy="1325563"/>
          </a:xfrm>
        </p:spPr>
        <p:txBody>
          <a:bodyPr>
            <a:normAutofit/>
          </a:bodyPr>
          <a:lstStyle/>
          <a:p>
            <a:pPr algn="ctr"/>
            <a:r>
              <a:rPr lang="tr-TR" sz="4000" b="1" dirty="0" smtClean="0"/>
              <a:t>Temel İlkeler</a:t>
            </a:r>
            <a:endParaRPr lang="tr-TR" sz="4000" b="1" dirty="0"/>
          </a:p>
        </p:txBody>
      </p:sp>
      <p:grpSp>
        <p:nvGrpSpPr>
          <p:cNvPr id="4" name="Grup 3">
            <a:extLst>
              <a:ext uri="{FF2B5EF4-FFF2-40B4-BE49-F238E27FC236}">
                <a16:creationId xmlns:a16="http://schemas.microsoft.com/office/drawing/2014/main" id="{8FCE721E-BDD7-4DBE-8C68-77CF9234C758}"/>
              </a:ext>
            </a:extLst>
          </p:cNvPr>
          <p:cNvGrpSpPr/>
          <p:nvPr/>
        </p:nvGrpSpPr>
        <p:grpSpPr>
          <a:xfrm>
            <a:off x="3632671" y="3976371"/>
            <a:ext cx="1714232" cy="1714232"/>
            <a:chOff x="3175471" y="2810352"/>
            <a:chExt cx="1714232" cy="1714232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BB9597F7-677B-4EAD-A109-057B22FE066D}"/>
                </a:ext>
              </a:extLst>
            </p:cNvPr>
            <p:cNvSpPr/>
            <p:nvPr/>
          </p:nvSpPr>
          <p:spPr>
            <a:xfrm>
              <a:off x="3175471" y="2810352"/>
              <a:ext cx="1714232" cy="1714232"/>
            </a:xfrm>
            <a:prstGeom prst="ellipse">
              <a:avLst/>
            </a:prstGeom>
            <a:gradFill rotWithShape="1">
              <a:gsLst>
                <a:gs pos="0">
                  <a:srgbClr val="0F6FC6">
                    <a:hueOff val="0"/>
                    <a:satOff val="0"/>
                    <a:lumOff val="0"/>
                    <a:alphaOff val="0"/>
                    <a:tint val="98000"/>
                    <a:shade val="25000"/>
                    <a:satMod val="250000"/>
                  </a:srgbClr>
                </a:gs>
                <a:gs pos="68000">
                  <a:srgbClr val="0F6FC6">
                    <a:hueOff val="0"/>
                    <a:satOff val="0"/>
                    <a:lumOff val="0"/>
                    <a:alphaOff val="0"/>
                    <a:tint val="86000"/>
                    <a:satMod val="115000"/>
                  </a:srgbClr>
                </a:gs>
                <a:gs pos="100000">
                  <a:srgbClr val="0F6FC6">
                    <a:hueOff val="0"/>
                    <a:satOff val="0"/>
                    <a:lumOff val="0"/>
                    <a:alphaOff val="0"/>
                    <a:tint val="50000"/>
                    <a:satMod val="150000"/>
                  </a:srgbClr>
                </a:gs>
              </a:gsLst>
              <a:path path="circle">
                <a:fillToRect l="50000" t="130000" r="50000" b="-30000"/>
              </a:path>
            </a:gradFill>
            <a:ln>
              <a:noFill/>
            </a:ln>
            <a:effectLst>
              <a:outerShdw blurRad="57150" dist="38100" dir="5400000" algn="ctr" rotWithShape="0">
                <a:srgbClr val="0F6FC6">
                  <a:hueOff val="0"/>
                  <a:satOff val="0"/>
                  <a:lumOff val="0"/>
                  <a:alphaOff val="0"/>
                  <a:shade val="9000"/>
                  <a:alpha val="48000"/>
                  <a:satMod val="105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l">
                <a:rot lat="0" lon="0" rev="900000"/>
              </a:lightRig>
            </a:scene3d>
            <a:sp3d prstMaterial="powder">
              <a:bevelT w="25400" h="38100"/>
            </a:sp3d>
          </p:spPr>
        </p:sp>
        <p:sp>
          <p:nvSpPr>
            <p:cNvPr id="6" name="Oval 4">
              <a:extLst>
                <a:ext uri="{FF2B5EF4-FFF2-40B4-BE49-F238E27FC236}">
                  <a16:creationId xmlns:a16="http://schemas.microsoft.com/office/drawing/2014/main" id="{6435309A-68F9-47CB-8C1E-74C57F253CF9}"/>
                </a:ext>
              </a:extLst>
            </p:cNvPr>
            <p:cNvSpPr txBox="1"/>
            <p:nvPr/>
          </p:nvSpPr>
          <p:spPr>
            <a:xfrm>
              <a:off x="3426514" y="3061395"/>
              <a:ext cx="1212146" cy="1212146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13970" tIns="13970" rIns="13970" bIns="13970" numCol="1" spcCol="1270" anchor="ctr" anchorCtr="0">
              <a:noAutofit/>
            </a:bodyPr>
            <a:lstStyle/>
            <a:p>
              <a:pPr marL="0" marR="0" lvl="0" indent="0" algn="ctr" defTabSz="97790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22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/>
                  <a:ea typeface="+mn-ea"/>
                  <a:cs typeface="+mn-cs"/>
                </a:rPr>
                <a:t>Temel İlkeler </a:t>
              </a:r>
              <a:endParaRPr kumimoji="0" lang="tr-TR" sz="2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onstantia"/>
                <a:ea typeface="+mn-ea"/>
                <a:cs typeface="+mn-cs"/>
              </a:endParaRPr>
            </a:p>
          </p:txBody>
        </p:sp>
      </p:grpSp>
      <p:sp>
        <p:nvSpPr>
          <p:cNvPr id="7" name="Ok: Sol 77">
            <a:extLst>
              <a:ext uri="{FF2B5EF4-FFF2-40B4-BE49-F238E27FC236}">
                <a16:creationId xmlns:a16="http://schemas.microsoft.com/office/drawing/2014/main" id="{E8EFD8B7-43E3-451C-B31F-28D86E879D5E}"/>
              </a:ext>
            </a:extLst>
          </p:cNvPr>
          <p:cNvSpPr/>
          <p:nvPr/>
        </p:nvSpPr>
        <p:spPr>
          <a:xfrm rot="10800000">
            <a:off x="1221745" y="4589209"/>
            <a:ext cx="2278325" cy="488556"/>
          </a:xfrm>
          <a:prstGeom prst="leftArrow">
            <a:avLst>
              <a:gd name="adj1" fmla="val 60000"/>
              <a:gd name="adj2" fmla="val 50000"/>
            </a:avLst>
          </a:prstGeom>
          <a:gradFill rotWithShape="1">
            <a:gsLst>
              <a:gs pos="0">
                <a:srgbClr val="009DD9">
                  <a:hueOff val="0"/>
                  <a:satOff val="0"/>
                  <a:lumOff val="0"/>
                  <a:alphaOff val="0"/>
                  <a:tint val="98000"/>
                  <a:shade val="25000"/>
                  <a:satMod val="250000"/>
                </a:srgbClr>
              </a:gs>
              <a:gs pos="68000">
                <a:srgbClr val="009DD9">
                  <a:hueOff val="0"/>
                  <a:satOff val="0"/>
                  <a:lumOff val="0"/>
                  <a:alphaOff val="0"/>
                  <a:tint val="86000"/>
                  <a:satMod val="115000"/>
                </a:srgbClr>
              </a:gs>
              <a:gs pos="100000">
                <a:srgbClr val="009DD9">
                  <a:hueOff val="0"/>
                  <a:satOff val="0"/>
                  <a:lumOff val="0"/>
                  <a:alphaOff val="0"/>
                  <a:tint val="50000"/>
                  <a:satMod val="150000"/>
                </a:srgbClr>
              </a:gs>
            </a:gsLst>
            <a:path path="circle">
              <a:fillToRect l="50000" t="130000" r="50000" b="-30000"/>
            </a:path>
          </a:gradFill>
          <a:ln>
            <a:noFill/>
          </a:ln>
          <a:effectLst>
            <a:outerShdw blurRad="57150" dist="38100" dir="5400000" algn="ctr" rotWithShape="0">
              <a:srgbClr val="009DD9">
                <a:hueOff val="0"/>
                <a:satOff val="0"/>
                <a:lumOff val="0"/>
                <a:alphaOff val="0"/>
                <a:shade val="9000"/>
                <a:alpha val="48000"/>
                <a:satMod val="105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p:spPr>
      </p:sp>
      <p:grpSp>
        <p:nvGrpSpPr>
          <p:cNvPr id="8" name="Grup 7">
            <a:extLst>
              <a:ext uri="{FF2B5EF4-FFF2-40B4-BE49-F238E27FC236}">
                <a16:creationId xmlns:a16="http://schemas.microsoft.com/office/drawing/2014/main" id="{037C2716-0791-4AB7-813F-221521C798F7}"/>
              </a:ext>
            </a:extLst>
          </p:cNvPr>
          <p:cNvGrpSpPr/>
          <p:nvPr/>
        </p:nvGrpSpPr>
        <p:grpSpPr>
          <a:xfrm>
            <a:off x="621764" y="4353502"/>
            <a:ext cx="1199962" cy="959969"/>
            <a:chOff x="164564" y="3187483"/>
            <a:chExt cx="1199962" cy="959969"/>
          </a:xfrm>
        </p:grpSpPr>
        <p:sp>
          <p:nvSpPr>
            <p:cNvPr id="9" name="Dikdörtgen: Yuvarlatılmış Köşeler 38">
              <a:extLst>
                <a:ext uri="{FF2B5EF4-FFF2-40B4-BE49-F238E27FC236}">
                  <a16:creationId xmlns:a16="http://schemas.microsoft.com/office/drawing/2014/main" id="{FE898811-CEA5-43EB-B58B-0BC495808E70}"/>
                </a:ext>
              </a:extLst>
            </p:cNvPr>
            <p:cNvSpPr/>
            <p:nvPr/>
          </p:nvSpPr>
          <p:spPr>
            <a:xfrm>
              <a:off x="164564" y="3187483"/>
              <a:ext cx="1199962" cy="959969"/>
            </a:xfrm>
            <a:prstGeom prst="roundRect">
              <a:avLst>
                <a:gd name="adj" fmla="val 10000"/>
              </a:avLst>
            </a:prstGeom>
            <a:gradFill rotWithShape="1">
              <a:gsLst>
                <a:gs pos="0">
                  <a:srgbClr val="009DD9">
                    <a:hueOff val="0"/>
                    <a:satOff val="0"/>
                    <a:lumOff val="0"/>
                    <a:alphaOff val="0"/>
                    <a:tint val="98000"/>
                    <a:shade val="25000"/>
                    <a:satMod val="250000"/>
                  </a:srgbClr>
                </a:gs>
                <a:gs pos="68000">
                  <a:srgbClr val="009DD9">
                    <a:hueOff val="0"/>
                    <a:satOff val="0"/>
                    <a:lumOff val="0"/>
                    <a:alphaOff val="0"/>
                    <a:tint val="86000"/>
                    <a:satMod val="115000"/>
                  </a:srgbClr>
                </a:gs>
                <a:gs pos="100000">
                  <a:srgbClr val="009DD9">
                    <a:hueOff val="0"/>
                    <a:satOff val="0"/>
                    <a:lumOff val="0"/>
                    <a:alphaOff val="0"/>
                    <a:tint val="50000"/>
                    <a:satMod val="150000"/>
                  </a:srgbClr>
                </a:gs>
              </a:gsLst>
              <a:path path="circle">
                <a:fillToRect l="50000" t="130000" r="50000" b="-30000"/>
              </a:path>
            </a:gradFill>
            <a:ln>
              <a:noFill/>
            </a:ln>
            <a:effectLst>
              <a:outerShdw blurRad="57150" dist="38100" dir="5400000" algn="ctr" rotWithShape="0">
                <a:srgbClr val="009DD9">
                  <a:hueOff val="0"/>
                  <a:satOff val="0"/>
                  <a:lumOff val="0"/>
                  <a:alphaOff val="0"/>
                  <a:shade val="9000"/>
                  <a:alpha val="48000"/>
                  <a:satMod val="105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l">
                <a:rot lat="0" lon="0" rev="900000"/>
              </a:lightRig>
            </a:scene3d>
            <a:sp3d prstMaterial="powder">
              <a:bevelT w="25400" h="38100"/>
            </a:sp3d>
          </p:spPr>
        </p:sp>
        <p:sp>
          <p:nvSpPr>
            <p:cNvPr id="10" name="Dikdörtgen: Yuvarlatılmış Köşeler 7">
              <a:extLst>
                <a:ext uri="{FF2B5EF4-FFF2-40B4-BE49-F238E27FC236}">
                  <a16:creationId xmlns:a16="http://schemas.microsoft.com/office/drawing/2014/main" id="{B99B2AB0-0D05-4D71-B97E-5BDCAE5666B7}"/>
                </a:ext>
              </a:extLst>
            </p:cNvPr>
            <p:cNvSpPr txBox="1"/>
            <p:nvPr/>
          </p:nvSpPr>
          <p:spPr>
            <a:xfrm>
              <a:off x="192681" y="3215600"/>
              <a:ext cx="1143728" cy="90373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34290" tIns="34290" rIns="34290" bIns="34290" numCol="1" spcCol="1270" anchor="ctr" anchorCtr="0">
              <a:noAutofit/>
            </a:bodyPr>
            <a:lstStyle/>
            <a:p>
              <a:pPr marL="0" marR="0" lvl="0" indent="0" algn="ctr" defTabSz="80010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Calibri"/>
                  <a:ea typeface="+mn-ea"/>
                  <a:cs typeface="+mn-cs"/>
                </a:rPr>
                <a:t>Saydamlık </a:t>
              </a:r>
              <a:endParaRPr kumimoji="0" lang="tr-TR" sz="1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onstantia"/>
                <a:ea typeface="+mn-ea"/>
                <a:cs typeface="+mn-cs"/>
              </a:endParaRPr>
            </a:p>
          </p:txBody>
        </p:sp>
      </p:grpSp>
      <p:sp>
        <p:nvSpPr>
          <p:cNvPr id="11" name="Ok: Sol 81">
            <a:extLst>
              <a:ext uri="{FF2B5EF4-FFF2-40B4-BE49-F238E27FC236}">
                <a16:creationId xmlns:a16="http://schemas.microsoft.com/office/drawing/2014/main" id="{F0CB8E50-3AE3-4893-8444-D2AD697A2E5E}"/>
              </a:ext>
            </a:extLst>
          </p:cNvPr>
          <p:cNvSpPr/>
          <p:nvPr/>
        </p:nvSpPr>
        <p:spPr>
          <a:xfrm rot="12342857">
            <a:off x="1432570" y="3665523"/>
            <a:ext cx="2278325" cy="488556"/>
          </a:xfrm>
          <a:prstGeom prst="leftArrow">
            <a:avLst>
              <a:gd name="adj1" fmla="val 60000"/>
              <a:gd name="adj2" fmla="val 50000"/>
            </a:avLst>
          </a:prstGeom>
          <a:gradFill rotWithShape="1">
            <a:gsLst>
              <a:gs pos="0">
                <a:srgbClr val="0BD0D9">
                  <a:hueOff val="0"/>
                  <a:satOff val="0"/>
                  <a:lumOff val="0"/>
                  <a:alphaOff val="0"/>
                  <a:tint val="98000"/>
                  <a:shade val="25000"/>
                  <a:satMod val="250000"/>
                </a:srgbClr>
              </a:gs>
              <a:gs pos="68000">
                <a:srgbClr val="0BD0D9">
                  <a:hueOff val="0"/>
                  <a:satOff val="0"/>
                  <a:lumOff val="0"/>
                  <a:alphaOff val="0"/>
                  <a:tint val="86000"/>
                  <a:satMod val="115000"/>
                </a:srgbClr>
              </a:gs>
              <a:gs pos="100000">
                <a:srgbClr val="0BD0D9">
                  <a:hueOff val="0"/>
                  <a:satOff val="0"/>
                  <a:lumOff val="0"/>
                  <a:alphaOff val="0"/>
                  <a:tint val="50000"/>
                  <a:satMod val="150000"/>
                </a:srgbClr>
              </a:gs>
            </a:gsLst>
            <a:path path="circle">
              <a:fillToRect l="50000" t="130000" r="50000" b="-30000"/>
            </a:path>
          </a:gradFill>
          <a:ln>
            <a:noFill/>
          </a:ln>
          <a:effectLst>
            <a:outerShdw blurRad="57150" dist="38100" dir="5400000" algn="ctr" rotWithShape="0">
              <a:srgbClr val="0BD0D9">
                <a:hueOff val="0"/>
                <a:satOff val="0"/>
                <a:lumOff val="0"/>
                <a:alphaOff val="0"/>
                <a:shade val="9000"/>
                <a:alpha val="48000"/>
                <a:satMod val="105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p:spPr>
      </p:sp>
      <p:grpSp>
        <p:nvGrpSpPr>
          <p:cNvPr id="12" name="Grup 11">
            <a:extLst>
              <a:ext uri="{FF2B5EF4-FFF2-40B4-BE49-F238E27FC236}">
                <a16:creationId xmlns:a16="http://schemas.microsoft.com/office/drawing/2014/main" id="{0B3EC71E-ECE2-4FC6-A682-B3553995C0EC}"/>
              </a:ext>
            </a:extLst>
          </p:cNvPr>
          <p:cNvGrpSpPr/>
          <p:nvPr/>
        </p:nvGrpSpPr>
        <p:grpSpPr>
          <a:xfrm>
            <a:off x="945402" y="2935552"/>
            <a:ext cx="1199962" cy="959969"/>
            <a:chOff x="488202" y="1769533"/>
            <a:chExt cx="1199962" cy="959969"/>
          </a:xfrm>
        </p:grpSpPr>
        <p:sp>
          <p:nvSpPr>
            <p:cNvPr id="13" name="Dikdörtgen: Yuvarlatılmış Köşeler 36">
              <a:extLst>
                <a:ext uri="{FF2B5EF4-FFF2-40B4-BE49-F238E27FC236}">
                  <a16:creationId xmlns:a16="http://schemas.microsoft.com/office/drawing/2014/main" id="{01A1B8A7-E8C1-4B98-AF63-61502A0E7C34}"/>
                </a:ext>
              </a:extLst>
            </p:cNvPr>
            <p:cNvSpPr/>
            <p:nvPr/>
          </p:nvSpPr>
          <p:spPr>
            <a:xfrm>
              <a:off x="488202" y="1769533"/>
              <a:ext cx="1199962" cy="959969"/>
            </a:xfrm>
            <a:prstGeom prst="roundRect">
              <a:avLst>
                <a:gd name="adj" fmla="val 10000"/>
              </a:avLst>
            </a:prstGeom>
            <a:gradFill rotWithShape="1">
              <a:gsLst>
                <a:gs pos="0">
                  <a:srgbClr val="0BD0D9">
                    <a:hueOff val="0"/>
                    <a:satOff val="0"/>
                    <a:lumOff val="0"/>
                    <a:alphaOff val="0"/>
                    <a:tint val="98000"/>
                    <a:shade val="25000"/>
                    <a:satMod val="250000"/>
                  </a:srgbClr>
                </a:gs>
                <a:gs pos="68000">
                  <a:srgbClr val="0BD0D9">
                    <a:hueOff val="0"/>
                    <a:satOff val="0"/>
                    <a:lumOff val="0"/>
                    <a:alphaOff val="0"/>
                    <a:tint val="86000"/>
                    <a:satMod val="115000"/>
                  </a:srgbClr>
                </a:gs>
                <a:gs pos="100000">
                  <a:srgbClr val="0BD0D9">
                    <a:hueOff val="0"/>
                    <a:satOff val="0"/>
                    <a:lumOff val="0"/>
                    <a:alphaOff val="0"/>
                    <a:tint val="50000"/>
                    <a:satMod val="150000"/>
                  </a:srgbClr>
                </a:gs>
              </a:gsLst>
              <a:path path="circle">
                <a:fillToRect l="50000" t="130000" r="50000" b="-30000"/>
              </a:path>
            </a:gradFill>
            <a:ln>
              <a:noFill/>
            </a:ln>
            <a:effectLst>
              <a:outerShdw blurRad="57150" dist="38100" dir="5400000" algn="ctr" rotWithShape="0">
                <a:srgbClr val="0BD0D9">
                  <a:hueOff val="0"/>
                  <a:satOff val="0"/>
                  <a:lumOff val="0"/>
                  <a:alphaOff val="0"/>
                  <a:shade val="9000"/>
                  <a:alpha val="48000"/>
                  <a:satMod val="105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l">
                <a:rot lat="0" lon="0" rev="900000"/>
              </a:lightRig>
            </a:scene3d>
            <a:sp3d prstMaterial="powder">
              <a:bevelT w="25400" h="38100"/>
            </a:sp3d>
          </p:spPr>
        </p:sp>
        <p:sp>
          <p:nvSpPr>
            <p:cNvPr id="14" name="Dikdörtgen: Yuvarlatılmış Köşeler 10">
              <a:extLst>
                <a:ext uri="{FF2B5EF4-FFF2-40B4-BE49-F238E27FC236}">
                  <a16:creationId xmlns:a16="http://schemas.microsoft.com/office/drawing/2014/main" id="{424DC1E6-F614-48CE-A60E-EEE7244A6B1C}"/>
                </a:ext>
              </a:extLst>
            </p:cNvPr>
            <p:cNvSpPr txBox="1"/>
            <p:nvPr/>
          </p:nvSpPr>
          <p:spPr>
            <a:xfrm>
              <a:off x="516319" y="1797650"/>
              <a:ext cx="1143728" cy="90373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34290" tIns="34290" rIns="34290" bIns="34290" numCol="1" spcCol="1270" anchor="ctr" anchorCtr="0">
              <a:noAutofit/>
            </a:bodyPr>
            <a:lstStyle/>
            <a:p>
              <a:pPr marL="0" marR="0" lvl="0" indent="0" algn="ctr" defTabSz="80010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Calibri"/>
                  <a:ea typeface="+mn-ea"/>
                  <a:cs typeface="+mn-cs"/>
                </a:rPr>
                <a:t>Rekabet </a:t>
              </a:r>
              <a:endParaRPr kumimoji="0" lang="tr-TR" sz="1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5" name="Ok: Sol 85">
            <a:extLst>
              <a:ext uri="{FF2B5EF4-FFF2-40B4-BE49-F238E27FC236}">
                <a16:creationId xmlns:a16="http://schemas.microsoft.com/office/drawing/2014/main" id="{718CC5BE-7C8B-4AC8-9E22-4F0708D42BFE}"/>
              </a:ext>
            </a:extLst>
          </p:cNvPr>
          <p:cNvSpPr/>
          <p:nvPr/>
        </p:nvSpPr>
        <p:spPr>
          <a:xfrm rot="13885714">
            <a:off x="2023290" y="2924784"/>
            <a:ext cx="2278325" cy="488556"/>
          </a:xfrm>
          <a:prstGeom prst="leftArrow">
            <a:avLst>
              <a:gd name="adj1" fmla="val 60000"/>
              <a:gd name="adj2" fmla="val 50000"/>
            </a:avLst>
          </a:prstGeom>
          <a:gradFill rotWithShape="1">
            <a:gsLst>
              <a:gs pos="0">
                <a:srgbClr val="10CF9B">
                  <a:hueOff val="0"/>
                  <a:satOff val="0"/>
                  <a:lumOff val="0"/>
                  <a:alphaOff val="0"/>
                  <a:tint val="98000"/>
                  <a:shade val="25000"/>
                  <a:satMod val="250000"/>
                </a:srgbClr>
              </a:gs>
              <a:gs pos="68000">
                <a:srgbClr val="10CF9B">
                  <a:hueOff val="0"/>
                  <a:satOff val="0"/>
                  <a:lumOff val="0"/>
                  <a:alphaOff val="0"/>
                  <a:tint val="86000"/>
                  <a:satMod val="115000"/>
                </a:srgbClr>
              </a:gs>
              <a:gs pos="100000">
                <a:srgbClr val="10CF9B">
                  <a:hueOff val="0"/>
                  <a:satOff val="0"/>
                  <a:lumOff val="0"/>
                  <a:alphaOff val="0"/>
                  <a:tint val="50000"/>
                  <a:satMod val="150000"/>
                </a:srgbClr>
              </a:gs>
            </a:gsLst>
            <a:path path="circle">
              <a:fillToRect l="50000" t="130000" r="50000" b="-30000"/>
            </a:path>
          </a:gradFill>
          <a:ln>
            <a:noFill/>
          </a:ln>
          <a:effectLst>
            <a:outerShdw blurRad="57150" dist="38100" dir="5400000" algn="ctr" rotWithShape="0">
              <a:srgbClr val="10CF9B">
                <a:hueOff val="0"/>
                <a:satOff val="0"/>
                <a:lumOff val="0"/>
                <a:alphaOff val="0"/>
                <a:shade val="9000"/>
                <a:alpha val="48000"/>
                <a:satMod val="105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p:spPr>
      </p:sp>
      <p:grpSp>
        <p:nvGrpSpPr>
          <p:cNvPr id="16" name="Grup 15">
            <a:extLst>
              <a:ext uri="{FF2B5EF4-FFF2-40B4-BE49-F238E27FC236}">
                <a16:creationId xmlns:a16="http://schemas.microsoft.com/office/drawing/2014/main" id="{6B2F8626-6A87-4086-AA07-A243491BE7B6}"/>
              </a:ext>
            </a:extLst>
          </p:cNvPr>
          <p:cNvGrpSpPr/>
          <p:nvPr/>
        </p:nvGrpSpPr>
        <p:grpSpPr>
          <a:xfrm>
            <a:off x="1852215" y="1798444"/>
            <a:ext cx="1199962" cy="959969"/>
            <a:chOff x="1395015" y="632425"/>
            <a:chExt cx="1199962" cy="959969"/>
          </a:xfrm>
        </p:grpSpPr>
        <p:sp>
          <p:nvSpPr>
            <p:cNvPr id="17" name="Dikdörtgen: Yuvarlatılmış Köşeler 34">
              <a:extLst>
                <a:ext uri="{FF2B5EF4-FFF2-40B4-BE49-F238E27FC236}">
                  <a16:creationId xmlns:a16="http://schemas.microsoft.com/office/drawing/2014/main" id="{265EE934-CD29-4232-A28A-EE41C047ECB8}"/>
                </a:ext>
              </a:extLst>
            </p:cNvPr>
            <p:cNvSpPr/>
            <p:nvPr/>
          </p:nvSpPr>
          <p:spPr>
            <a:xfrm>
              <a:off x="1395015" y="632425"/>
              <a:ext cx="1199962" cy="959969"/>
            </a:xfrm>
            <a:prstGeom prst="roundRect">
              <a:avLst>
                <a:gd name="adj" fmla="val 10000"/>
              </a:avLst>
            </a:prstGeom>
            <a:gradFill rotWithShape="1">
              <a:gsLst>
                <a:gs pos="0">
                  <a:srgbClr val="10CF9B">
                    <a:hueOff val="0"/>
                    <a:satOff val="0"/>
                    <a:lumOff val="0"/>
                    <a:alphaOff val="0"/>
                    <a:tint val="98000"/>
                    <a:shade val="25000"/>
                    <a:satMod val="250000"/>
                  </a:srgbClr>
                </a:gs>
                <a:gs pos="68000">
                  <a:srgbClr val="10CF9B">
                    <a:hueOff val="0"/>
                    <a:satOff val="0"/>
                    <a:lumOff val="0"/>
                    <a:alphaOff val="0"/>
                    <a:tint val="86000"/>
                    <a:satMod val="115000"/>
                  </a:srgbClr>
                </a:gs>
                <a:gs pos="100000">
                  <a:srgbClr val="10CF9B">
                    <a:hueOff val="0"/>
                    <a:satOff val="0"/>
                    <a:lumOff val="0"/>
                    <a:alphaOff val="0"/>
                    <a:tint val="50000"/>
                    <a:satMod val="150000"/>
                  </a:srgbClr>
                </a:gs>
              </a:gsLst>
              <a:path path="circle">
                <a:fillToRect l="50000" t="130000" r="50000" b="-30000"/>
              </a:path>
            </a:gradFill>
            <a:ln>
              <a:noFill/>
            </a:ln>
            <a:effectLst>
              <a:outerShdw blurRad="57150" dist="38100" dir="5400000" algn="ctr" rotWithShape="0">
                <a:srgbClr val="10CF9B">
                  <a:hueOff val="0"/>
                  <a:satOff val="0"/>
                  <a:lumOff val="0"/>
                  <a:alphaOff val="0"/>
                  <a:shade val="9000"/>
                  <a:alpha val="48000"/>
                  <a:satMod val="105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l">
                <a:rot lat="0" lon="0" rev="900000"/>
              </a:lightRig>
            </a:scene3d>
            <a:sp3d prstMaterial="powder">
              <a:bevelT w="25400" h="38100"/>
            </a:sp3d>
          </p:spPr>
        </p:sp>
        <p:sp>
          <p:nvSpPr>
            <p:cNvPr id="18" name="Dikdörtgen: Yuvarlatılmış Köşeler 13">
              <a:extLst>
                <a:ext uri="{FF2B5EF4-FFF2-40B4-BE49-F238E27FC236}">
                  <a16:creationId xmlns:a16="http://schemas.microsoft.com/office/drawing/2014/main" id="{19BA71B7-DED1-49BF-823F-5DE527B19F53}"/>
                </a:ext>
              </a:extLst>
            </p:cNvPr>
            <p:cNvSpPr txBox="1"/>
            <p:nvPr/>
          </p:nvSpPr>
          <p:spPr>
            <a:xfrm>
              <a:off x="1423132" y="660542"/>
              <a:ext cx="1143728" cy="90373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34290" tIns="34290" rIns="34290" bIns="34290" numCol="1" spcCol="1270" anchor="ctr" anchorCtr="0">
              <a:noAutofit/>
            </a:bodyPr>
            <a:lstStyle/>
            <a:p>
              <a:pPr marL="0" marR="0" lvl="0" indent="0" algn="ctr" defTabSz="80010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Calibri"/>
                  <a:ea typeface="+mn-ea"/>
                  <a:cs typeface="+mn-cs"/>
                </a:rPr>
                <a:t>Eşit</a:t>
              </a:r>
              <a:r>
                <a:rPr kumimoji="0" lang="tr-TR" sz="1800" b="1" i="0" u="none" strike="noStrike" kern="0" cap="none" spc="0" normalizeH="0" noProof="0" dirty="0" smtClean="0">
                  <a:ln>
                    <a:noFill/>
                  </a:ln>
                  <a:effectLst/>
                  <a:uLnTx/>
                  <a:uFillTx/>
                  <a:latin typeface="Calibri"/>
                  <a:ea typeface="+mn-ea"/>
                  <a:cs typeface="+mn-cs"/>
                </a:rPr>
                <a:t> muamele</a:t>
              </a:r>
              <a:endParaRPr kumimoji="0" lang="tr-TR" sz="1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9" name="Ok: Sol 89">
            <a:extLst>
              <a:ext uri="{FF2B5EF4-FFF2-40B4-BE49-F238E27FC236}">
                <a16:creationId xmlns:a16="http://schemas.microsoft.com/office/drawing/2014/main" id="{5C0A2915-26EA-44E8-AB85-E9C989D279F4}"/>
              </a:ext>
            </a:extLst>
          </p:cNvPr>
          <p:cNvSpPr/>
          <p:nvPr/>
        </p:nvSpPr>
        <p:spPr>
          <a:xfrm rot="15428571">
            <a:off x="2876904" y="2513705"/>
            <a:ext cx="2278325" cy="488556"/>
          </a:xfrm>
          <a:prstGeom prst="leftArrow">
            <a:avLst>
              <a:gd name="adj1" fmla="val 60000"/>
              <a:gd name="adj2" fmla="val 50000"/>
            </a:avLst>
          </a:prstGeom>
          <a:gradFill rotWithShape="1">
            <a:gsLst>
              <a:gs pos="0">
                <a:srgbClr val="7CCA62">
                  <a:hueOff val="0"/>
                  <a:satOff val="0"/>
                  <a:lumOff val="0"/>
                  <a:alphaOff val="0"/>
                  <a:tint val="98000"/>
                  <a:shade val="25000"/>
                  <a:satMod val="250000"/>
                </a:srgbClr>
              </a:gs>
              <a:gs pos="68000">
                <a:srgbClr val="7CCA62">
                  <a:hueOff val="0"/>
                  <a:satOff val="0"/>
                  <a:lumOff val="0"/>
                  <a:alphaOff val="0"/>
                  <a:tint val="86000"/>
                  <a:satMod val="115000"/>
                </a:srgbClr>
              </a:gs>
              <a:gs pos="100000">
                <a:srgbClr val="7CCA62">
                  <a:hueOff val="0"/>
                  <a:satOff val="0"/>
                  <a:lumOff val="0"/>
                  <a:alphaOff val="0"/>
                  <a:tint val="50000"/>
                  <a:satMod val="150000"/>
                </a:srgbClr>
              </a:gs>
            </a:gsLst>
            <a:path path="circle">
              <a:fillToRect l="50000" t="130000" r="50000" b="-30000"/>
            </a:path>
          </a:gradFill>
          <a:ln>
            <a:noFill/>
          </a:ln>
          <a:effectLst>
            <a:outerShdw blurRad="57150" dist="38100" dir="5400000" algn="ctr" rotWithShape="0">
              <a:srgbClr val="7CCA62">
                <a:hueOff val="0"/>
                <a:satOff val="0"/>
                <a:lumOff val="0"/>
                <a:alphaOff val="0"/>
                <a:shade val="9000"/>
                <a:alpha val="48000"/>
                <a:satMod val="105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p:spPr>
      </p:sp>
      <p:grpSp>
        <p:nvGrpSpPr>
          <p:cNvPr id="20" name="Grup 19">
            <a:extLst>
              <a:ext uri="{FF2B5EF4-FFF2-40B4-BE49-F238E27FC236}">
                <a16:creationId xmlns:a16="http://schemas.microsoft.com/office/drawing/2014/main" id="{A3F88A83-19AC-42BF-9951-949045D2E619}"/>
              </a:ext>
            </a:extLst>
          </p:cNvPr>
          <p:cNvGrpSpPr/>
          <p:nvPr/>
        </p:nvGrpSpPr>
        <p:grpSpPr>
          <a:xfrm>
            <a:off x="3162598" y="1167397"/>
            <a:ext cx="1199962" cy="959969"/>
            <a:chOff x="2705398" y="1378"/>
            <a:chExt cx="1199962" cy="959969"/>
          </a:xfrm>
        </p:grpSpPr>
        <p:sp>
          <p:nvSpPr>
            <p:cNvPr id="21" name="Dikdörtgen: Yuvarlatılmış Köşeler 32">
              <a:extLst>
                <a:ext uri="{FF2B5EF4-FFF2-40B4-BE49-F238E27FC236}">
                  <a16:creationId xmlns:a16="http://schemas.microsoft.com/office/drawing/2014/main" id="{995E5526-CD75-444C-8343-8BCC7AC53129}"/>
                </a:ext>
              </a:extLst>
            </p:cNvPr>
            <p:cNvSpPr/>
            <p:nvPr/>
          </p:nvSpPr>
          <p:spPr>
            <a:xfrm>
              <a:off x="2705398" y="1378"/>
              <a:ext cx="1199962" cy="959969"/>
            </a:xfrm>
            <a:prstGeom prst="roundRect">
              <a:avLst>
                <a:gd name="adj" fmla="val 10000"/>
              </a:avLst>
            </a:prstGeom>
            <a:gradFill rotWithShape="1">
              <a:gsLst>
                <a:gs pos="0">
                  <a:srgbClr val="7CCA62">
                    <a:hueOff val="0"/>
                    <a:satOff val="0"/>
                    <a:lumOff val="0"/>
                    <a:alphaOff val="0"/>
                    <a:tint val="98000"/>
                    <a:shade val="25000"/>
                    <a:satMod val="250000"/>
                  </a:srgbClr>
                </a:gs>
                <a:gs pos="68000">
                  <a:srgbClr val="7CCA62">
                    <a:hueOff val="0"/>
                    <a:satOff val="0"/>
                    <a:lumOff val="0"/>
                    <a:alphaOff val="0"/>
                    <a:tint val="86000"/>
                    <a:satMod val="115000"/>
                  </a:srgbClr>
                </a:gs>
                <a:gs pos="100000">
                  <a:srgbClr val="7CCA62">
                    <a:hueOff val="0"/>
                    <a:satOff val="0"/>
                    <a:lumOff val="0"/>
                    <a:alphaOff val="0"/>
                    <a:tint val="50000"/>
                    <a:satMod val="150000"/>
                  </a:srgbClr>
                </a:gs>
              </a:gsLst>
              <a:path path="circle">
                <a:fillToRect l="50000" t="130000" r="50000" b="-30000"/>
              </a:path>
            </a:gradFill>
            <a:ln>
              <a:noFill/>
            </a:ln>
            <a:effectLst>
              <a:outerShdw blurRad="57150" dist="38100" dir="5400000" algn="ctr" rotWithShape="0">
                <a:srgbClr val="7CCA62">
                  <a:hueOff val="0"/>
                  <a:satOff val="0"/>
                  <a:lumOff val="0"/>
                  <a:alphaOff val="0"/>
                  <a:shade val="9000"/>
                  <a:alpha val="48000"/>
                  <a:satMod val="105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l">
                <a:rot lat="0" lon="0" rev="900000"/>
              </a:lightRig>
            </a:scene3d>
            <a:sp3d prstMaterial="powder">
              <a:bevelT w="25400" h="38100"/>
            </a:sp3d>
          </p:spPr>
        </p:sp>
        <p:sp>
          <p:nvSpPr>
            <p:cNvPr id="22" name="Dikdörtgen: Yuvarlatılmış Köşeler 16">
              <a:extLst>
                <a:ext uri="{FF2B5EF4-FFF2-40B4-BE49-F238E27FC236}">
                  <a16:creationId xmlns:a16="http://schemas.microsoft.com/office/drawing/2014/main" id="{36A4A4D4-06B7-4921-AC90-5326DDB79A93}"/>
                </a:ext>
              </a:extLst>
            </p:cNvPr>
            <p:cNvSpPr txBox="1"/>
            <p:nvPr/>
          </p:nvSpPr>
          <p:spPr>
            <a:xfrm>
              <a:off x="2733515" y="29495"/>
              <a:ext cx="1143728" cy="90373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34290" tIns="34290" rIns="34290" bIns="34290" numCol="1" spcCol="1270" anchor="ctr" anchorCtr="0">
              <a:noAutofit/>
            </a:bodyPr>
            <a:lstStyle/>
            <a:p>
              <a:pPr marL="0" marR="0" lvl="0" indent="0" algn="ctr" defTabSz="80010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/>
                  <a:ea typeface="+mn-ea"/>
                  <a:cs typeface="+mn-cs"/>
                </a:rPr>
                <a:t>Güvenirlik </a:t>
              </a:r>
            </a:p>
          </p:txBody>
        </p:sp>
      </p:grpSp>
      <p:sp>
        <p:nvSpPr>
          <p:cNvPr id="23" name="Ok: Sol 93">
            <a:extLst>
              <a:ext uri="{FF2B5EF4-FFF2-40B4-BE49-F238E27FC236}">
                <a16:creationId xmlns:a16="http://schemas.microsoft.com/office/drawing/2014/main" id="{D6483654-D96C-40F4-8108-36AB4CE33606}"/>
              </a:ext>
            </a:extLst>
          </p:cNvPr>
          <p:cNvSpPr/>
          <p:nvPr/>
        </p:nvSpPr>
        <p:spPr>
          <a:xfrm rot="16971429">
            <a:off x="3824345" y="2513705"/>
            <a:ext cx="2278325" cy="488556"/>
          </a:xfrm>
          <a:prstGeom prst="leftArrow">
            <a:avLst>
              <a:gd name="adj1" fmla="val 60000"/>
              <a:gd name="adj2" fmla="val 50000"/>
            </a:avLst>
          </a:prstGeom>
          <a:gradFill rotWithShape="1">
            <a:gsLst>
              <a:gs pos="0">
                <a:srgbClr val="A5C249">
                  <a:hueOff val="0"/>
                  <a:satOff val="0"/>
                  <a:lumOff val="0"/>
                  <a:alphaOff val="0"/>
                  <a:tint val="98000"/>
                  <a:shade val="25000"/>
                  <a:satMod val="250000"/>
                </a:srgbClr>
              </a:gs>
              <a:gs pos="68000">
                <a:srgbClr val="A5C249">
                  <a:hueOff val="0"/>
                  <a:satOff val="0"/>
                  <a:lumOff val="0"/>
                  <a:alphaOff val="0"/>
                  <a:tint val="86000"/>
                  <a:satMod val="115000"/>
                </a:srgbClr>
              </a:gs>
              <a:gs pos="100000">
                <a:srgbClr val="A5C249">
                  <a:hueOff val="0"/>
                  <a:satOff val="0"/>
                  <a:lumOff val="0"/>
                  <a:alphaOff val="0"/>
                  <a:tint val="50000"/>
                  <a:satMod val="150000"/>
                </a:srgbClr>
              </a:gs>
            </a:gsLst>
            <a:path path="circle">
              <a:fillToRect l="50000" t="130000" r="50000" b="-30000"/>
            </a:path>
          </a:gradFill>
          <a:ln>
            <a:noFill/>
          </a:ln>
          <a:effectLst>
            <a:outerShdw blurRad="57150" dist="38100" dir="5400000" algn="ctr" rotWithShape="0">
              <a:srgbClr val="A5C249">
                <a:hueOff val="0"/>
                <a:satOff val="0"/>
                <a:lumOff val="0"/>
                <a:alphaOff val="0"/>
                <a:shade val="9000"/>
                <a:alpha val="48000"/>
                <a:satMod val="105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p:spPr>
      </p:sp>
      <p:grpSp>
        <p:nvGrpSpPr>
          <p:cNvPr id="24" name="Grup 23">
            <a:extLst>
              <a:ext uri="{FF2B5EF4-FFF2-40B4-BE49-F238E27FC236}">
                <a16:creationId xmlns:a16="http://schemas.microsoft.com/office/drawing/2014/main" id="{3DD081DD-690F-4093-9184-5CC9B2FE8A4B}"/>
              </a:ext>
            </a:extLst>
          </p:cNvPr>
          <p:cNvGrpSpPr/>
          <p:nvPr/>
        </p:nvGrpSpPr>
        <p:grpSpPr>
          <a:xfrm>
            <a:off x="4617014" y="1167397"/>
            <a:ext cx="1199962" cy="959969"/>
            <a:chOff x="4159814" y="1378"/>
            <a:chExt cx="1199962" cy="959969"/>
          </a:xfrm>
        </p:grpSpPr>
        <p:sp>
          <p:nvSpPr>
            <p:cNvPr id="25" name="Dikdörtgen: Yuvarlatılmış Köşeler 30">
              <a:extLst>
                <a:ext uri="{FF2B5EF4-FFF2-40B4-BE49-F238E27FC236}">
                  <a16:creationId xmlns:a16="http://schemas.microsoft.com/office/drawing/2014/main" id="{6D3744D8-A7AF-4030-B545-23533180E7C3}"/>
                </a:ext>
              </a:extLst>
            </p:cNvPr>
            <p:cNvSpPr/>
            <p:nvPr/>
          </p:nvSpPr>
          <p:spPr>
            <a:xfrm>
              <a:off x="4159814" y="1378"/>
              <a:ext cx="1199962" cy="959969"/>
            </a:xfrm>
            <a:prstGeom prst="roundRect">
              <a:avLst>
                <a:gd name="adj" fmla="val 10000"/>
              </a:avLst>
            </a:prstGeom>
            <a:gradFill rotWithShape="1">
              <a:gsLst>
                <a:gs pos="0">
                  <a:srgbClr val="A5C249">
                    <a:hueOff val="0"/>
                    <a:satOff val="0"/>
                    <a:lumOff val="0"/>
                    <a:alphaOff val="0"/>
                    <a:tint val="98000"/>
                    <a:shade val="25000"/>
                    <a:satMod val="250000"/>
                  </a:srgbClr>
                </a:gs>
                <a:gs pos="68000">
                  <a:srgbClr val="A5C249">
                    <a:hueOff val="0"/>
                    <a:satOff val="0"/>
                    <a:lumOff val="0"/>
                    <a:alphaOff val="0"/>
                    <a:tint val="86000"/>
                    <a:satMod val="115000"/>
                  </a:srgbClr>
                </a:gs>
                <a:gs pos="100000">
                  <a:srgbClr val="A5C249">
                    <a:hueOff val="0"/>
                    <a:satOff val="0"/>
                    <a:lumOff val="0"/>
                    <a:alphaOff val="0"/>
                    <a:tint val="50000"/>
                    <a:satMod val="150000"/>
                  </a:srgbClr>
                </a:gs>
              </a:gsLst>
              <a:path path="circle">
                <a:fillToRect l="50000" t="130000" r="50000" b="-30000"/>
              </a:path>
            </a:gradFill>
            <a:ln>
              <a:noFill/>
            </a:ln>
            <a:effectLst>
              <a:outerShdw blurRad="57150" dist="38100" dir="5400000" algn="ctr" rotWithShape="0">
                <a:srgbClr val="A5C249">
                  <a:hueOff val="0"/>
                  <a:satOff val="0"/>
                  <a:lumOff val="0"/>
                  <a:alphaOff val="0"/>
                  <a:shade val="9000"/>
                  <a:alpha val="48000"/>
                  <a:satMod val="105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l">
                <a:rot lat="0" lon="0" rev="900000"/>
              </a:lightRig>
            </a:scene3d>
            <a:sp3d prstMaterial="powder">
              <a:bevelT w="25400" h="38100"/>
            </a:sp3d>
          </p:spPr>
        </p:sp>
        <p:sp>
          <p:nvSpPr>
            <p:cNvPr id="26" name="Dikdörtgen: Yuvarlatılmış Köşeler 19">
              <a:extLst>
                <a:ext uri="{FF2B5EF4-FFF2-40B4-BE49-F238E27FC236}">
                  <a16:creationId xmlns:a16="http://schemas.microsoft.com/office/drawing/2014/main" id="{81AB3267-0F4B-4DFF-B183-9890C0BBCEE3}"/>
                </a:ext>
              </a:extLst>
            </p:cNvPr>
            <p:cNvSpPr txBox="1"/>
            <p:nvPr/>
          </p:nvSpPr>
          <p:spPr>
            <a:xfrm>
              <a:off x="4187931" y="29495"/>
              <a:ext cx="1143728" cy="90373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34290" tIns="34290" rIns="34290" bIns="34290" numCol="1" spcCol="1270" anchor="ctr" anchorCtr="0">
              <a:noAutofit/>
            </a:bodyPr>
            <a:lstStyle/>
            <a:p>
              <a:pPr marL="0" marR="0" lvl="0" indent="0" algn="ctr" defTabSz="80010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Calibri"/>
                  <a:ea typeface="+mn-ea"/>
                  <a:cs typeface="+mn-cs"/>
                </a:rPr>
                <a:t>Gizlilik </a:t>
              </a:r>
              <a:endParaRPr kumimoji="0" lang="tr-TR" sz="1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7" name="Ok: Sol 97">
            <a:extLst>
              <a:ext uri="{FF2B5EF4-FFF2-40B4-BE49-F238E27FC236}">
                <a16:creationId xmlns:a16="http://schemas.microsoft.com/office/drawing/2014/main" id="{64AE459F-DBEE-4A7A-94BC-C0C6BC958A74}"/>
              </a:ext>
            </a:extLst>
          </p:cNvPr>
          <p:cNvSpPr/>
          <p:nvPr/>
        </p:nvSpPr>
        <p:spPr>
          <a:xfrm rot="18514286">
            <a:off x="4677959" y="2924784"/>
            <a:ext cx="2278325" cy="488556"/>
          </a:xfrm>
          <a:prstGeom prst="leftArrow">
            <a:avLst>
              <a:gd name="adj1" fmla="val 60000"/>
              <a:gd name="adj2" fmla="val 50000"/>
            </a:avLst>
          </a:prstGeom>
          <a:gradFill rotWithShape="1">
            <a:gsLst>
              <a:gs pos="0">
                <a:srgbClr val="009DD9">
                  <a:hueOff val="0"/>
                  <a:satOff val="0"/>
                  <a:lumOff val="0"/>
                  <a:alphaOff val="0"/>
                  <a:tint val="98000"/>
                  <a:shade val="25000"/>
                  <a:satMod val="250000"/>
                </a:srgbClr>
              </a:gs>
              <a:gs pos="68000">
                <a:srgbClr val="009DD9">
                  <a:hueOff val="0"/>
                  <a:satOff val="0"/>
                  <a:lumOff val="0"/>
                  <a:alphaOff val="0"/>
                  <a:tint val="86000"/>
                  <a:satMod val="115000"/>
                </a:srgbClr>
              </a:gs>
              <a:gs pos="100000">
                <a:srgbClr val="009DD9">
                  <a:hueOff val="0"/>
                  <a:satOff val="0"/>
                  <a:lumOff val="0"/>
                  <a:alphaOff val="0"/>
                  <a:tint val="50000"/>
                  <a:satMod val="150000"/>
                </a:srgbClr>
              </a:gs>
            </a:gsLst>
            <a:path path="circle">
              <a:fillToRect l="50000" t="130000" r="50000" b="-30000"/>
            </a:path>
          </a:gradFill>
          <a:ln>
            <a:noFill/>
          </a:ln>
          <a:effectLst>
            <a:outerShdw blurRad="57150" dist="38100" dir="5400000" algn="ctr" rotWithShape="0">
              <a:srgbClr val="009DD9">
                <a:hueOff val="0"/>
                <a:satOff val="0"/>
                <a:lumOff val="0"/>
                <a:alphaOff val="0"/>
                <a:shade val="9000"/>
                <a:alpha val="48000"/>
                <a:satMod val="105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p:spPr>
      </p:sp>
      <p:grpSp>
        <p:nvGrpSpPr>
          <p:cNvPr id="28" name="Grup 27">
            <a:extLst>
              <a:ext uri="{FF2B5EF4-FFF2-40B4-BE49-F238E27FC236}">
                <a16:creationId xmlns:a16="http://schemas.microsoft.com/office/drawing/2014/main" id="{1D300DBB-9E75-45E1-B0EB-E01299902B27}"/>
              </a:ext>
            </a:extLst>
          </p:cNvPr>
          <p:cNvGrpSpPr/>
          <p:nvPr/>
        </p:nvGrpSpPr>
        <p:grpSpPr>
          <a:xfrm>
            <a:off x="5927397" y="1798444"/>
            <a:ext cx="1199962" cy="959969"/>
            <a:chOff x="5470197" y="632425"/>
            <a:chExt cx="1199962" cy="959969"/>
          </a:xfrm>
        </p:grpSpPr>
        <p:sp>
          <p:nvSpPr>
            <p:cNvPr id="29" name="Dikdörtgen: Yuvarlatılmış Köşeler 28">
              <a:extLst>
                <a:ext uri="{FF2B5EF4-FFF2-40B4-BE49-F238E27FC236}">
                  <a16:creationId xmlns:a16="http://schemas.microsoft.com/office/drawing/2014/main" id="{C8C0F5A4-F090-4F0E-941B-200C7335D264}"/>
                </a:ext>
              </a:extLst>
            </p:cNvPr>
            <p:cNvSpPr/>
            <p:nvPr/>
          </p:nvSpPr>
          <p:spPr>
            <a:xfrm>
              <a:off x="5470197" y="632425"/>
              <a:ext cx="1199962" cy="959969"/>
            </a:xfrm>
            <a:prstGeom prst="roundRect">
              <a:avLst>
                <a:gd name="adj" fmla="val 10000"/>
              </a:avLst>
            </a:prstGeom>
            <a:gradFill rotWithShape="1">
              <a:gsLst>
                <a:gs pos="0">
                  <a:srgbClr val="009DD9">
                    <a:hueOff val="0"/>
                    <a:satOff val="0"/>
                    <a:lumOff val="0"/>
                    <a:alphaOff val="0"/>
                    <a:tint val="98000"/>
                    <a:shade val="25000"/>
                    <a:satMod val="250000"/>
                  </a:srgbClr>
                </a:gs>
                <a:gs pos="68000">
                  <a:srgbClr val="009DD9">
                    <a:hueOff val="0"/>
                    <a:satOff val="0"/>
                    <a:lumOff val="0"/>
                    <a:alphaOff val="0"/>
                    <a:tint val="86000"/>
                    <a:satMod val="115000"/>
                  </a:srgbClr>
                </a:gs>
                <a:gs pos="100000">
                  <a:srgbClr val="009DD9">
                    <a:hueOff val="0"/>
                    <a:satOff val="0"/>
                    <a:lumOff val="0"/>
                    <a:alphaOff val="0"/>
                    <a:tint val="50000"/>
                    <a:satMod val="150000"/>
                  </a:srgbClr>
                </a:gs>
              </a:gsLst>
              <a:path path="circle">
                <a:fillToRect l="50000" t="130000" r="50000" b="-30000"/>
              </a:path>
            </a:gradFill>
            <a:ln>
              <a:noFill/>
            </a:ln>
            <a:effectLst>
              <a:outerShdw blurRad="57150" dist="38100" dir="5400000" algn="ctr" rotWithShape="0">
                <a:srgbClr val="009DD9">
                  <a:hueOff val="0"/>
                  <a:satOff val="0"/>
                  <a:lumOff val="0"/>
                  <a:alphaOff val="0"/>
                  <a:shade val="9000"/>
                  <a:alpha val="48000"/>
                  <a:satMod val="105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l">
                <a:rot lat="0" lon="0" rev="900000"/>
              </a:lightRig>
            </a:scene3d>
            <a:sp3d prstMaterial="powder">
              <a:bevelT w="25400" h="38100"/>
            </a:sp3d>
          </p:spPr>
        </p:sp>
        <p:sp>
          <p:nvSpPr>
            <p:cNvPr id="30" name="Dikdörtgen: Yuvarlatılmış Köşeler 22">
              <a:extLst>
                <a:ext uri="{FF2B5EF4-FFF2-40B4-BE49-F238E27FC236}">
                  <a16:creationId xmlns:a16="http://schemas.microsoft.com/office/drawing/2014/main" id="{08841503-76ED-4B8D-8FDB-59ED54C40C30}"/>
                </a:ext>
              </a:extLst>
            </p:cNvPr>
            <p:cNvSpPr txBox="1"/>
            <p:nvPr/>
          </p:nvSpPr>
          <p:spPr>
            <a:xfrm>
              <a:off x="5498314" y="660542"/>
              <a:ext cx="1143728" cy="90373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34290" tIns="34290" rIns="34290" bIns="34290" numCol="1" spcCol="1270" anchor="ctr" anchorCtr="0">
              <a:noAutofit/>
            </a:bodyPr>
            <a:lstStyle/>
            <a:p>
              <a:pPr marL="0" marR="0" lvl="0" indent="0" algn="ctr" defTabSz="80010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Calibri"/>
                  <a:ea typeface="+mn-ea"/>
                  <a:cs typeface="+mn-cs"/>
                </a:rPr>
                <a:t>Kamuoyu denetimi </a:t>
              </a:r>
              <a:endParaRPr kumimoji="0" lang="tr-TR" sz="1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1" name="Ok: Sol 101">
            <a:extLst>
              <a:ext uri="{FF2B5EF4-FFF2-40B4-BE49-F238E27FC236}">
                <a16:creationId xmlns:a16="http://schemas.microsoft.com/office/drawing/2014/main" id="{A0419801-F982-4FFC-A272-D014F7DEB9B7}"/>
              </a:ext>
            </a:extLst>
          </p:cNvPr>
          <p:cNvSpPr/>
          <p:nvPr/>
        </p:nvSpPr>
        <p:spPr>
          <a:xfrm rot="20057143">
            <a:off x="5268679" y="3665523"/>
            <a:ext cx="2278325" cy="488556"/>
          </a:xfrm>
          <a:prstGeom prst="leftArrow">
            <a:avLst>
              <a:gd name="adj1" fmla="val 60000"/>
              <a:gd name="adj2" fmla="val 50000"/>
            </a:avLst>
          </a:prstGeom>
          <a:gradFill rotWithShape="1">
            <a:gsLst>
              <a:gs pos="0">
                <a:srgbClr val="0BD0D9">
                  <a:hueOff val="0"/>
                  <a:satOff val="0"/>
                  <a:lumOff val="0"/>
                  <a:alphaOff val="0"/>
                  <a:tint val="98000"/>
                  <a:shade val="25000"/>
                  <a:satMod val="250000"/>
                </a:srgbClr>
              </a:gs>
              <a:gs pos="68000">
                <a:srgbClr val="0BD0D9">
                  <a:hueOff val="0"/>
                  <a:satOff val="0"/>
                  <a:lumOff val="0"/>
                  <a:alphaOff val="0"/>
                  <a:tint val="86000"/>
                  <a:satMod val="115000"/>
                </a:srgbClr>
              </a:gs>
              <a:gs pos="100000">
                <a:srgbClr val="0BD0D9">
                  <a:hueOff val="0"/>
                  <a:satOff val="0"/>
                  <a:lumOff val="0"/>
                  <a:alphaOff val="0"/>
                  <a:tint val="50000"/>
                  <a:satMod val="150000"/>
                </a:srgbClr>
              </a:gs>
            </a:gsLst>
            <a:path path="circle">
              <a:fillToRect l="50000" t="130000" r="50000" b="-30000"/>
            </a:path>
          </a:gradFill>
          <a:ln>
            <a:noFill/>
          </a:ln>
          <a:effectLst>
            <a:outerShdw blurRad="57150" dist="38100" dir="5400000" algn="ctr" rotWithShape="0">
              <a:srgbClr val="0BD0D9">
                <a:hueOff val="0"/>
                <a:satOff val="0"/>
                <a:lumOff val="0"/>
                <a:alphaOff val="0"/>
                <a:shade val="9000"/>
                <a:alpha val="48000"/>
                <a:satMod val="105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p:spPr>
      </p:sp>
      <p:grpSp>
        <p:nvGrpSpPr>
          <p:cNvPr id="32" name="Grup 31">
            <a:extLst>
              <a:ext uri="{FF2B5EF4-FFF2-40B4-BE49-F238E27FC236}">
                <a16:creationId xmlns:a16="http://schemas.microsoft.com/office/drawing/2014/main" id="{09FDFD4F-166A-4D0F-B20E-25BF1E18BFB8}"/>
              </a:ext>
            </a:extLst>
          </p:cNvPr>
          <p:cNvGrpSpPr/>
          <p:nvPr/>
        </p:nvGrpSpPr>
        <p:grpSpPr>
          <a:xfrm>
            <a:off x="6623977" y="2935552"/>
            <a:ext cx="1620429" cy="959969"/>
            <a:chOff x="6166777" y="1769533"/>
            <a:chExt cx="1620429" cy="959969"/>
          </a:xfrm>
        </p:grpSpPr>
        <p:sp>
          <p:nvSpPr>
            <p:cNvPr id="33" name="Dikdörtgen: Yuvarlatılmış Köşeler 26">
              <a:extLst>
                <a:ext uri="{FF2B5EF4-FFF2-40B4-BE49-F238E27FC236}">
                  <a16:creationId xmlns:a16="http://schemas.microsoft.com/office/drawing/2014/main" id="{FF409327-83FB-4C29-B3CE-726D24D240DB}"/>
                </a:ext>
              </a:extLst>
            </p:cNvPr>
            <p:cNvSpPr/>
            <p:nvPr/>
          </p:nvSpPr>
          <p:spPr>
            <a:xfrm>
              <a:off x="6166777" y="1769533"/>
              <a:ext cx="1620429" cy="959969"/>
            </a:xfrm>
            <a:prstGeom prst="roundRect">
              <a:avLst>
                <a:gd name="adj" fmla="val 10000"/>
              </a:avLst>
            </a:prstGeom>
            <a:gradFill rotWithShape="1">
              <a:gsLst>
                <a:gs pos="0">
                  <a:srgbClr val="0BD0D9">
                    <a:hueOff val="0"/>
                    <a:satOff val="0"/>
                    <a:lumOff val="0"/>
                    <a:alphaOff val="0"/>
                    <a:tint val="98000"/>
                    <a:shade val="25000"/>
                    <a:satMod val="250000"/>
                  </a:srgbClr>
                </a:gs>
                <a:gs pos="68000">
                  <a:srgbClr val="0BD0D9">
                    <a:hueOff val="0"/>
                    <a:satOff val="0"/>
                    <a:lumOff val="0"/>
                    <a:alphaOff val="0"/>
                    <a:tint val="86000"/>
                    <a:satMod val="115000"/>
                  </a:srgbClr>
                </a:gs>
                <a:gs pos="100000">
                  <a:srgbClr val="0BD0D9">
                    <a:hueOff val="0"/>
                    <a:satOff val="0"/>
                    <a:lumOff val="0"/>
                    <a:alphaOff val="0"/>
                    <a:tint val="50000"/>
                    <a:satMod val="150000"/>
                  </a:srgbClr>
                </a:gs>
              </a:gsLst>
              <a:path path="circle">
                <a:fillToRect l="50000" t="130000" r="50000" b="-30000"/>
              </a:path>
            </a:gradFill>
            <a:ln>
              <a:noFill/>
            </a:ln>
            <a:effectLst>
              <a:outerShdw blurRad="57150" dist="38100" dir="5400000" algn="ctr" rotWithShape="0">
                <a:srgbClr val="0BD0D9">
                  <a:hueOff val="0"/>
                  <a:satOff val="0"/>
                  <a:lumOff val="0"/>
                  <a:alphaOff val="0"/>
                  <a:shade val="9000"/>
                  <a:alpha val="48000"/>
                  <a:satMod val="105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l">
                <a:rot lat="0" lon="0" rev="900000"/>
              </a:lightRig>
            </a:scene3d>
            <a:sp3d prstMaterial="powder">
              <a:bevelT w="25400" h="38100"/>
            </a:sp3d>
          </p:spPr>
        </p:sp>
        <p:sp>
          <p:nvSpPr>
            <p:cNvPr id="34" name="Dikdörtgen: Yuvarlatılmış Köşeler 25">
              <a:extLst>
                <a:ext uri="{FF2B5EF4-FFF2-40B4-BE49-F238E27FC236}">
                  <a16:creationId xmlns:a16="http://schemas.microsoft.com/office/drawing/2014/main" id="{7C41AB4A-544A-4474-B60D-65F91D56F1DC}"/>
                </a:ext>
              </a:extLst>
            </p:cNvPr>
            <p:cNvSpPr txBox="1"/>
            <p:nvPr/>
          </p:nvSpPr>
          <p:spPr>
            <a:xfrm>
              <a:off x="6194894" y="1797650"/>
              <a:ext cx="1564195" cy="90373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marL="0" marR="0" lvl="0" indent="0" algn="ctr" defTabSz="71120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600" b="1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Calibri"/>
                  <a:ea typeface="+mn-ea"/>
                  <a:cs typeface="+mn-cs"/>
                </a:rPr>
                <a:t>İhtiyaçların </a:t>
              </a:r>
              <a:r>
                <a:rPr kumimoji="0" lang="tr-TR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/>
                  <a:ea typeface="+mn-ea"/>
                  <a:cs typeface="+mn-cs"/>
                </a:rPr>
                <a:t>uygun </a:t>
              </a:r>
              <a:r>
                <a:rPr kumimoji="0" lang="tr-TR" sz="1600" b="1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Calibri"/>
                  <a:ea typeface="+mn-ea"/>
                  <a:cs typeface="+mn-cs"/>
                </a:rPr>
                <a:t>şartlarla  </a:t>
              </a:r>
              <a:r>
                <a:rPr kumimoji="0" lang="tr-TR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/>
                  <a:ea typeface="+mn-ea"/>
                  <a:cs typeface="+mn-cs"/>
                </a:rPr>
                <a:t>ve zamanında </a:t>
              </a:r>
              <a:r>
                <a:rPr kumimoji="0" lang="tr-TR" sz="1600" b="1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Calibri"/>
                  <a:ea typeface="+mn-ea"/>
                  <a:cs typeface="+mn-cs"/>
                </a:rPr>
                <a:t>karşılanması </a:t>
              </a:r>
              <a:endParaRPr kumimoji="0" lang="tr-TR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5" name="Ok: Sol 105">
            <a:extLst>
              <a:ext uri="{FF2B5EF4-FFF2-40B4-BE49-F238E27FC236}">
                <a16:creationId xmlns:a16="http://schemas.microsoft.com/office/drawing/2014/main" id="{066D3905-9124-422C-B2AD-22BC30E82AB3}"/>
              </a:ext>
            </a:extLst>
          </p:cNvPr>
          <p:cNvSpPr/>
          <p:nvPr/>
        </p:nvSpPr>
        <p:spPr>
          <a:xfrm>
            <a:off x="5479504" y="4589209"/>
            <a:ext cx="2278325" cy="488556"/>
          </a:xfrm>
          <a:prstGeom prst="leftArrow">
            <a:avLst>
              <a:gd name="adj1" fmla="val 60000"/>
              <a:gd name="adj2" fmla="val 50000"/>
            </a:avLst>
          </a:prstGeom>
          <a:gradFill rotWithShape="1">
            <a:gsLst>
              <a:gs pos="0">
                <a:srgbClr val="10CF9B">
                  <a:hueOff val="0"/>
                  <a:satOff val="0"/>
                  <a:lumOff val="0"/>
                  <a:alphaOff val="0"/>
                  <a:tint val="98000"/>
                  <a:shade val="25000"/>
                  <a:satMod val="250000"/>
                </a:srgbClr>
              </a:gs>
              <a:gs pos="68000">
                <a:srgbClr val="10CF9B">
                  <a:hueOff val="0"/>
                  <a:satOff val="0"/>
                  <a:lumOff val="0"/>
                  <a:alphaOff val="0"/>
                  <a:tint val="86000"/>
                  <a:satMod val="115000"/>
                </a:srgbClr>
              </a:gs>
              <a:gs pos="100000">
                <a:srgbClr val="10CF9B">
                  <a:hueOff val="0"/>
                  <a:satOff val="0"/>
                  <a:lumOff val="0"/>
                  <a:alphaOff val="0"/>
                  <a:tint val="50000"/>
                  <a:satMod val="150000"/>
                </a:srgbClr>
              </a:gs>
            </a:gsLst>
            <a:path path="circle">
              <a:fillToRect l="50000" t="130000" r="50000" b="-30000"/>
            </a:path>
          </a:gradFill>
          <a:ln>
            <a:noFill/>
          </a:ln>
          <a:effectLst>
            <a:outerShdw blurRad="57150" dist="38100" dir="5400000" algn="ctr" rotWithShape="0">
              <a:srgbClr val="10CF9B">
                <a:hueOff val="0"/>
                <a:satOff val="0"/>
                <a:lumOff val="0"/>
                <a:alphaOff val="0"/>
                <a:shade val="9000"/>
                <a:alpha val="48000"/>
                <a:satMod val="105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p:spPr>
      </p:sp>
      <p:grpSp>
        <p:nvGrpSpPr>
          <p:cNvPr id="36" name="Grup 35">
            <a:extLst>
              <a:ext uri="{FF2B5EF4-FFF2-40B4-BE49-F238E27FC236}">
                <a16:creationId xmlns:a16="http://schemas.microsoft.com/office/drawing/2014/main" id="{C36F1920-DB05-49BD-8DE5-0D8303A4793E}"/>
              </a:ext>
            </a:extLst>
          </p:cNvPr>
          <p:cNvGrpSpPr/>
          <p:nvPr/>
        </p:nvGrpSpPr>
        <p:grpSpPr>
          <a:xfrm>
            <a:off x="6993423" y="4353502"/>
            <a:ext cx="1528812" cy="959969"/>
            <a:chOff x="6536223" y="3187483"/>
            <a:chExt cx="1528812" cy="959969"/>
          </a:xfrm>
        </p:grpSpPr>
        <p:sp>
          <p:nvSpPr>
            <p:cNvPr id="37" name="Dikdörtgen: Yuvarlatılmış Köşeler 24">
              <a:extLst>
                <a:ext uri="{FF2B5EF4-FFF2-40B4-BE49-F238E27FC236}">
                  <a16:creationId xmlns:a16="http://schemas.microsoft.com/office/drawing/2014/main" id="{9882DC2C-662F-4C46-9448-B308C70BF0DB}"/>
                </a:ext>
              </a:extLst>
            </p:cNvPr>
            <p:cNvSpPr/>
            <p:nvPr/>
          </p:nvSpPr>
          <p:spPr>
            <a:xfrm>
              <a:off x="6536223" y="3187483"/>
              <a:ext cx="1528812" cy="959969"/>
            </a:xfrm>
            <a:prstGeom prst="roundRect">
              <a:avLst>
                <a:gd name="adj" fmla="val 10000"/>
              </a:avLst>
            </a:prstGeom>
            <a:gradFill rotWithShape="1">
              <a:gsLst>
                <a:gs pos="0">
                  <a:srgbClr val="10CF9B">
                    <a:hueOff val="0"/>
                    <a:satOff val="0"/>
                    <a:lumOff val="0"/>
                    <a:alphaOff val="0"/>
                    <a:tint val="98000"/>
                    <a:shade val="25000"/>
                    <a:satMod val="250000"/>
                  </a:srgbClr>
                </a:gs>
                <a:gs pos="68000">
                  <a:srgbClr val="10CF9B">
                    <a:hueOff val="0"/>
                    <a:satOff val="0"/>
                    <a:lumOff val="0"/>
                    <a:alphaOff val="0"/>
                    <a:tint val="86000"/>
                    <a:satMod val="115000"/>
                  </a:srgbClr>
                </a:gs>
                <a:gs pos="100000">
                  <a:srgbClr val="10CF9B">
                    <a:hueOff val="0"/>
                    <a:satOff val="0"/>
                    <a:lumOff val="0"/>
                    <a:alphaOff val="0"/>
                    <a:tint val="50000"/>
                    <a:satMod val="150000"/>
                  </a:srgbClr>
                </a:gs>
              </a:gsLst>
              <a:path path="circle">
                <a:fillToRect l="50000" t="130000" r="50000" b="-30000"/>
              </a:path>
            </a:gradFill>
            <a:ln>
              <a:noFill/>
            </a:ln>
            <a:effectLst>
              <a:outerShdw blurRad="57150" dist="38100" dir="5400000" algn="ctr" rotWithShape="0">
                <a:srgbClr val="10CF9B">
                  <a:hueOff val="0"/>
                  <a:satOff val="0"/>
                  <a:lumOff val="0"/>
                  <a:alphaOff val="0"/>
                  <a:shade val="9000"/>
                  <a:alpha val="48000"/>
                  <a:satMod val="105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l">
                <a:rot lat="0" lon="0" rev="900000"/>
              </a:lightRig>
            </a:scene3d>
            <a:sp3d prstMaterial="powder">
              <a:bevelT w="25400" h="38100"/>
            </a:sp3d>
          </p:spPr>
        </p:sp>
        <p:sp>
          <p:nvSpPr>
            <p:cNvPr id="38" name="Dikdörtgen: Yuvarlatılmış Köşeler 28">
              <a:extLst>
                <a:ext uri="{FF2B5EF4-FFF2-40B4-BE49-F238E27FC236}">
                  <a16:creationId xmlns:a16="http://schemas.microsoft.com/office/drawing/2014/main" id="{BD5FBFFA-6004-4BE8-A843-D744AB4C6579}"/>
                </a:ext>
              </a:extLst>
            </p:cNvPr>
            <p:cNvSpPr txBox="1"/>
            <p:nvPr/>
          </p:nvSpPr>
          <p:spPr>
            <a:xfrm>
              <a:off x="6564340" y="3215600"/>
              <a:ext cx="1472578" cy="90373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34290" tIns="34290" rIns="34290" bIns="34290" numCol="1" spcCol="1270" anchor="ctr" anchorCtr="0">
              <a:noAutofit/>
            </a:bodyPr>
            <a:lstStyle/>
            <a:p>
              <a:pPr marL="0" marR="0" lvl="0" indent="0" algn="ctr" defTabSz="80010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r-TR" sz="1800" b="1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Calibri"/>
                  <a:ea typeface="+mn-ea"/>
                  <a:cs typeface="+mn-cs"/>
                </a:rPr>
                <a:t>Kaynakların </a:t>
              </a:r>
              <a:r>
                <a:rPr kumimoji="0" lang="tr-TR" sz="18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/>
                  <a:ea typeface="+mn-ea"/>
                  <a:cs typeface="+mn-cs"/>
                </a:rPr>
                <a:t>verimli </a:t>
              </a:r>
              <a:r>
                <a:rPr kumimoji="0" lang="tr-TR" sz="1800" b="1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Calibri"/>
                  <a:ea typeface="+mn-ea"/>
                  <a:cs typeface="+mn-cs"/>
                </a:rPr>
                <a:t>kullanılması</a:t>
              </a:r>
              <a:endParaRPr kumimoji="0" lang="tr-TR" sz="1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onstantia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06372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443882" y="1452786"/>
            <a:ext cx="8272828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tr-TR" sz="2200" dirty="0">
                <a:latin typeface="Calibri" panose="020F0502020204030204" pitchFamily="34" charset="0"/>
              </a:rPr>
              <a:t>Aralarında doğal bağlantı olmadığı sürece mal, hizmet alımları ve yapım işleri </a:t>
            </a:r>
            <a:r>
              <a:rPr lang="tr-TR" sz="2200" b="1" dirty="0">
                <a:solidFill>
                  <a:srgbClr val="C00000"/>
                </a:solidFill>
                <a:latin typeface="Calibri" panose="020F0502020204030204" pitchFamily="34" charset="0"/>
              </a:rPr>
              <a:t>bir arada ihale edilemez</a:t>
            </a:r>
            <a:r>
              <a:rPr lang="tr-TR" sz="2200" b="1" dirty="0">
                <a:latin typeface="Calibri" panose="020F0502020204030204" pitchFamily="34" charset="0"/>
              </a:rPr>
              <a:t>. 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tr-TR" sz="2200" dirty="0">
                <a:latin typeface="Calibri" panose="020F0502020204030204" pitchFamily="34" charset="0"/>
              </a:rPr>
              <a:t>Eşik değerlerin altında kalmak amacıyla mal veya hizmet alımları ile yapım işleri </a:t>
            </a:r>
            <a:r>
              <a:rPr lang="tr-TR" sz="2200" b="1" dirty="0">
                <a:solidFill>
                  <a:srgbClr val="C00000"/>
                </a:solidFill>
                <a:latin typeface="Calibri" panose="020F0502020204030204" pitchFamily="34" charset="0"/>
              </a:rPr>
              <a:t>kısımlara bölünemez</a:t>
            </a:r>
            <a:r>
              <a:rPr lang="tr-TR" sz="2200" b="1" dirty="0">
                <a:latin typeface="Calibri" panose="020F0502020204030204" pitchFamily="34" charset="0"/>
              </a:rPr>
              <a:t>.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tr-TR" sz="2200" dirty="0">
                <a:latin typeface="Calibri" panose="020F0502020204030204" pitchFamily="34" charset="0"/>
              </a:rPr>
              <a:t>Temel ihale usulleri; </a:t>
            </a:r>
            <a:r>
              <a:rPr lang="tr-TR" sz="2200" b="1" dirty="0">
                <a:solidFill>
                  <a:srgbClr val="C00000"/>
                </a:solidFill>
                <a:latin typeface="Calibri" panose="020F0502020204030204" pitchFamily="34" charset="0"/>
              </a:rPr>
              <a:t>a</a:t>
            </a:r>
            <a:r>
              <a:rPr lang="tr-TR" sz="22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çık </a:t>
            </a:r>
            <a:r>
              <a:rPr lang="tr-TR" sz="2200" b="1" dirty="0">
                <a:solidFill>
                  <a:srgbClr val="C00000"/>
                </a:solidFill>
                <a:latin typeface="Calibri" panose="020F0502020204030204" pitchFamily="34" charset="0"/>
              </a:rPr>
              <a:t>ihale</a:t>
            </a:r>
            <a:r>
              <a:rPr lang="tr-TR" sz="2200" dirty="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  <a:r>
              <a:rPr lang="tr-TR" sz="2200" dirty="0">
                <a:latin typeface="Calibri" panose="020F0502020204030204" pitchFamily="34" charset="0"/>
              </a:rPr>
              <a:t>ve </a:t>
            </a:r>
            <a:r>
              <a:rPr lang="tr-TR" sz="2200" b="1" dirty="0">
                <a:solidFill>
                  <a:srgbClr val="C00000"/>
                </a:solidFill>
                <a:latin typeface="Calibri" panose="020F0502020204030204" pitchFamily="34" charset="0"/>
              </a:rPr>
              <a:t>b</a:t>
            </a:r>
            <a:r>
              <a:rPr lang="tr-TR" sz="22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elli </a:t>
            </a:r>
            <a:r>
              <a:rPr lang="tr-TR" sz="2200" b="1" dirty="0">
                <a:solidFill>
                  <a:srgbClr val="C00000"/>
                </a:solidFill>
                <a:latin typeface="Calibri" panose="020F0502020204030204" pitchFamily="34" charset="0"/>
              </a:rPr>
              <a:t>istekliler arasında ihale usulü</a:t>
            </a:r>
            <a:r>
              <a:rPr lang="tr-TR" sz="2200" dirty="0">
                <a:latin typeface="Calibri" panose="020F0502020204030204" pitchFamily="34" charset="0"/>
              </a:rPr>
              <a:t> (BİAİU</a:t>
            </a:r>
            <a:r>
              <a:rPr lang="tr-TR" sz="2200" dirty="0" smtClean="0">
                <a:latin typeface="Calibri" panose="020F0502020204030204" pitchFamily="34" charset="0"/>
              </a:rPr>
              <a:t>)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tr-TR" sz="2200" b="1" dirty="0">
                <a:solidFill>
                  <a:srgbClr val="B63E3F"/>
                </a:solidFill>
                <a:latin typeface="Calibri" panose="020F0502020204030204" pitchFamily="34" charset="0"/>
              </a:rPr>
              <a:t>İhale dokümanı hazırlanmadan</a:t>
            </a:r>
            <a:r>
              <a:rPr lang="tr-TR" sz="2200" b="1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tr-TR" sz="2200" dirty="0">
                <a:latin typeface="Calibri" panose="020F0502020204030204" pitchFamily="34" charset="0"/>
              </a:rPr>
              <a:t>ihale ilanı ya da davet yapılamaz. 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tr-TR" sz="2200" dirty="0">
                <a:latin typeface="Calibri" panose="020F0502020204030204" pitchFamily="34" charset="0"/>
              </a:rPr>
              <a:t>Ödeneği bulunmayan hiçbir iş için </a:t>
            </a:r>
            <a:r>
              <a:rPr lang="tr-TR" sz="2200" b="1" dirty="0">
                <a:solidFill>
                  <a:srgbClr val="C00000"/>
                </a:solidFill>
                <a:latin typeface="Calibri" panose="020F0502020204030204" pitchFamily="34" charset="0"/>
              </a:rPr>
              <a:t>ihaleye çıkılamaz</a:t>
            </a:r>
            <a:r>
              <a:rPr lang="tr-TR" sz="2200" b="1" dirty="0">
                <a:latin typeface="Calibri" panose="020F0502020204030204" pitchFamily="34" charset="0"/>
              </a:rPr>
              <a:t>. </a:t>
            </a:r>
            <a:endParaRPr lang="tr-TR" sz="2200" b="1" dirty="0" smtClean="0">
              <a:latin typeface="Calibri" panose="020F0502020204030204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tr-TR" sz="2200" b="1" dirty="0">
              <a:latin typeface="Calibri" panose="020F0502020204030204" pitchFamily="34" charset="0"/>
            </a:endParaRPr>
          </a:p>
        </p:txBody>
      </p:sp>
      <p:sp>
        <p:nvSpPr>
          <p:cNvPr id="5" name="Unvan 1"/>
          <p:cNvSpPr txBox="1">
            <a:spLocks/>
          </p:cNvSpPr>
          <p:nvPr/>
        </p:nvSpPr>
        <p:spPr>
          <a:xfrm>
            <a:off x="443882" y="161380"/>
            <a:ext cx="6480701" cy="488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endParaRPr lang="tr-TR" sz="2400" dirty="0">
              <a:latin typeface="+mn-lt"/>
            </a:endParaRPr>
          </a:p>
        </p:txBody>
      </p:sp>
      <p:sp>
        <p:nvSpPr>
          <p:cNvPr id="6" name="Dikdörtgen 14"/>
          <p:cNvSpPr/>
          <p:nvPr/>
        </p:nvSpPr>
        <p:spPr>
          <a:xfrm>
            <a:off x="0" y="740794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1350" b="1" dirty="0" smtClean="0">
                <a:solidFill>
                  <a:schemeClr val="bg1"/>
                </a:solidFill>
              </a:rPr>
              <a:t>	</a:t>
            </a:r>
            <a:r>
              <a:rPr lang="tr-TR" b="1" dirty="0">
                <a:solidFill>
                  <a:schemeClr val="bg1"/>
                </a:solidFill>
              </a:rPr>
              <a:t>TEMEL İLKELER</a:t>
            </a:r>
          </a:p>
        </p:txBody>
      </p:sp>
    </p:spTree>
    <p:extLst>
      <p:ext uri="{BB962C8B-B14F-4D97-AF65-F5344CB8AC3E}">
        <p14:creationId xmlns:p14="http://schemas.microsoft.com/office/powerpoint/2010/main" val="295729052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ltıgen 5"/>
          <p:cNvSpPr/>
          <p:nvPr/>
        </p:nvSpPr>
        <p:spPr>
          <a:xfrm>
            <a:off x="193964" y="2784977"/>
            <a:ext cx="3232728" cy="2876913"/>
          </a:xfrm>
          <a:prstGeom prst="hexagon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smtClean="0">
                <a:solidFill>
                  <a:schemeClr val="bg1"/>
                </a:solidFill>
              </a:rPr>
              <a:t>İHALE ÖNCESİ SÜREÇ</a:t>
            </a:r>
            <a:endParaRPr lang="tr-TR" sz="3200" b="1" dirty="0">
              <a:solidFill>
                <a:schemeClr val="bg1"/>
              </a:solidFill>
            </a:endParaRPr>
          </a:p>
        </p:txBody>
      </p:sp>
      <p:sp>
        <p:nvSpPr>
          <p:cNvPr id="9" name="Altıgen 8"/>
          <p:cNvSpPr/>
          <p:nvPr/>
        </p:nvSpPr>
        <p:spPr>
          <a:xfrm>
            <a:off x="5735782" y="2784977"/>
            <a:ext cx="3057235" cy="2876913"/>
          </a:xfrm>
          <a:prstGeom prst="hexagon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smtClean="0">
                <a:solidFill>
                  <a:schemeClr val="bg1"/>
                </a:solidFill>
              </a:rPr>
              <a:t>SÖZLEŞME SÜRECİ</a:t>
            </a:r>
            <a:endParaRPr lang="tr-TR" sz="2800" b="1" dirty="0">
              <a:solidFill>
                <a:schemeClr val="bg1"/>
              </a:solidFill>
            </a:endParaRPr>
          </a:p>
        </p:txBody>
      </p:sp>
      <p:sp>
        <p:nvSpPr>
          <p:cNvPr id="10" name="Altıgen 9"/>
          <p:cNvSpPr/>
          <p:nvPr/>
        </p:nvSpPr>
        <p:spPr>
          <a:xfrm>
            <a:off x="2788317" y="1100831"/>
            <a:ext cx="3602873" cy="3131457"/>
          </a:xfrm>
          <a:prstGeom prst="hexagon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smtClean="0">
                <a:solidFill>
                  <a:schemeClr val="bg1"/>
                </a:solidFill>
              </a:rPr>
              <a:t>İHALE SÜRECİ</a:t>
            </a:r>
            <a:endParaRPr lang="tr-TR" sz="3200" b="1" dirty="0">
              <a:solidFill>
                <a:schemeClr val="bg1"/>
              </a:solidFill>
            </a:endParaRPr>
          </a:p>
        </p:txBody>
      </p:sp>
      <p:sp>
        <p:nvSpPr>
          <p:cNvPr id="15" name="Unvan 1"/>
          <p:cNvSpPr txBox="1">
            <a:spLocks/>
          </p:cNvSpPr>
          <p:nvPr/>
        </p:nvSpPr>
        <p:spPr>
          <a:xfrm>
            <a:off x="443882" y="161380"/>
            <a:ext cx="6480701" cy="488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endParaRPr lang="tr-TR" sz="2400" dirty="0">
              <a:latin typeface="+mn-lt"/>
            </a:endParaRPr>
          </a:p>
        </p:txBody>
      </p:sp>
      <p:sp>
        <p:nvSpPr>
          <p:cNvPr id="8" name="Unvan 1"/>
          <p:cNvSpPr txBox="1">
            <a:spLocks/>
          </p:cNvSpPr>
          <p:nvPr/>
        </p:nvSpPr>
        <p:spPr>
          <a:xfrm>
            <a:off x="186341" y="161380"/>
            <a:ext cx="6480701" cy="488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endParaRPr lang="tr-TR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4429884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yagram 3">
            <a:extLst>
              <a:ext uri="{FF2B5EF4-FFF2-40B4-BE49-F238E27FC236}">
                <a16:creationId xmlns:a16="http://schemas.microsoft.com/office/drawing/2014/main" id="{3058CD15-8634-4761-8D52-A1ADEBC9D6E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20468088"/>
              </p:ext>
            </p:extLst>
          </p:nvPr>
        </p:nvGraphicFramePr>
        <p:xfrm>
          <a:off x="395120" y="512064"/>
          <a:ext cx="7920880" cy="55620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74888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/>
              <a:t>İhtiyacın Ortaya Çıkması</a:t>
            </a:r>
            <a:endParaRPr lang="tr-TR" sz="40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1420495"/>
          </a:xfrm>
        </p:spPr>
        <p:txBody>
          <a:bodyPr>
            <a:normAutofit/>
          </a:bodyPr>
          <a:lstStyle/>
          <a:p>
            <a:r>
              <a:rPr lang="tr-TR" dirty="0" smtClean="0"/>
              <a:t>İhtiyacın belirlenmesi idarenin sorumluluğu ve takdirindedir.</a:t>
            </a:r>
          </a:p>
          <a:p>
            <a:r>
              <a:rPr lang="tr-TR" dirty="0" smtClean="0"/>
              <a:t>Ancak, Temel İlkeler ile sınırlandırılmıştır.</a:t>
            </a:r>
          </a:p>
          <a:p>
            <a:r>
              <a:rPr lang="tr-TR" dirty="0" smtClean="0"/>
              <a:t>Kanun kapsamında ve idarenin görev tanımları dahilinde olmalıdır.</a:t>
            </a:r>
          </a:p>
        </p:txBody>
      </p:sp>
      <p:sp>
        <p:nvSpPr>
          <p:cNvPr id="4" name="İçerik Yer Tutucusu 2"/>
          <p:cNvSpPr txBox="1">
            <a:spLocks/>
          </p:cNvSpPr>
          <p:nvPr/>
        </p:nvSpPr>
        <p:spPr>
          <a:xfrm>
            <a:off x="735330" y="3381056"/>
            <a:ext cx="7886700" cy="14204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4000" b="1" dirty="0" smtClean="0">
                <a:solidFill>
                  <a:srgbClr val="FF0000"/>
                </a:solidFill>
              </a:rPr>
              <a:t>SORU???</a:t>
            </a:r>
          </a:p>
          <a:p>
            <a:pPr marL="0" indent="0">
              <a:buNone/>
            </a:pPr>
            <a:r>
              <a:rPr lang="tr-TR" sz="2800" dirty="0" smtClean="0"/>
              <a:t>Kamu İhale Kurumu ihtiyacı denetleyebilir mi?</a:t>
            </a:r>
          </a:p>
        </p:txBody>
      </p:sp>
    </p:spTree>
    <p:extLst>
      <p:ext uri="{BB962C8B-B14F-4D97-AF65-F5344CB8AC3E}">
        <p14:creationId xmlns:p14="http://schemas.microsoft.com/office/powerpoint/2010/main" val="1780334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/>
              <a:t>Teknik Şartnameler</a:t>
            </a:r>
            <a:endParaRPr lang="tr-TR" sz="40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28650" y="2136521"/>
            <a:ext cx="7886700" cy="3880231"/>
          </a:xfrm>
        </p:spPr>
        <p:txBody>
          <a:bodyPr/>
          <a:lstStyle/>
          <a:p>
            <a:r>
              <a:rPr lang="tr-TR" dirty="0" smtClean="0"/>
              <a:t>Temin edilecek malın &amp; hizmetin veya yapım işinin teknik detaylarını içerir. (projeler dahil)</a:t>
            </a:r>
          </a:p>
          <a:p>
            <a:r>
              <a:rPr lang="tr-TR" altLang="tr-TR" dirty="0" smtClean="0">
                <a:latin typeface="Calibri" panose="020F0502020204030204" pitchFamily="34" charset="0"/>
                <a:cs typeface="Arial" panose="020B0604020202020204" pitchFamily="34" charset="0"/>
              </a:rPr>
              <a:t>Teknik şartnamelerde </a:t>
            </a:r>
            <a:r>
              <a:rPr lang="tr-TR" altLang="tr-TR" dirty="0" smtClean="0">
                <a:latin typeface="Calibri" panose="020F0502020204030204" pitchFamily="34" charset="0"/>
                <a:cs typeface="Calibri" panose="020F0502020204030204" pitchFamily="34" charset="0"/>
              </a:rPr>
              <a:t>idarenin</a:t>
            </a:r>
            <a:r>
              <a:rPr lang="tr-TR" altLang="tr-TR" dirty="0" smtClean="0">
                <a:latin typeface="Calibri" panose="020F0502020204030204" pitchFamily="34" charset="0"/>
                <a:cs typeface="Arial" panose="020B0604020202020204" pitchFamily="34" charset="0"/>
              </a:rPr>
              <a:t> ihtiyacının </a:t>
            </a:r>
            <a:r>
              <a:rPr lang="tr-TR" altLang="tr-TR" b="1" dirty="0" smtClean="0">
                <a:solidFill>
                  <a:srgbClr val="C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açık, net ve tereddüde yer vermeyecek şekilde </a:t>
            </a:r>
            <a:r>
              <a:rPr lang="tr-TR" altLang="tr-TR" dirty="0" smtClean="0">
                <a:latin typeface="Calibri" panose="020F0502020204030204" pitchFamily="34" charset="0"/>
                <a:cs typeface="Arial" panose="020B0604020202020204" pitchFamily="34" charset="0"/>
              </a:rPr>
              <a:t>belirtilmesi gerekir.  </a:t>
            </a:r>
          </a:p>
          <a:p>
            <a:r>
              <a:rPr lang="tr-TR" altLang="tr-TR" dirty="0" smtClean="0">
                <a:latin typeface="Calibri" panose="020F0502020204030204" pitchFamily="34" charset="0"/>
                <a:cs typeface="Arial" panose="020B0604020202020204" pitchFamily="34" charset="0"/>
              </a:rPr>
              <a:t>İdarelerce hazırlanması esastır. Ancak, danışmanlık hizmeti ile de hazırlatılabilir.</a:t>
            </a:r>
          </a:p>
          <a:p>
            <a:r>
              <a:rPr lang="tr-TR" altLang="tr-TR" dirty="0" smtClean="0">
                <a:latin typeface="Calibri" panose="020F0502020204030204" pitchFamily="34" charset="0"/>
                <a:cs typeface="Arial" panose="020B0604020202020204" pitchFamily="34" charset="0"/>
              </a:rPr>
              <a:t>Yeterlik belgeleri ve kriterlerine yer verilmemelidir.</a:t>
            </a:r>
          </a:p>
          <a:p>
            <a:pPr marL="0" indent="0">
              <a:buNone/>
            </a:pPr>
            <a:endParaRPr lang="tr-TR" altLang="tr-TR" dirty="0" smtClean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3987032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/>
              <a:t>Teknik Şartnameler</a:t>
            </a:r>
            <a:endParaRPr lang="tr-TR" sz="40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28650" y="1690689"/>
            <a:ext cx="7886700" cy="3880231"/>
          </a:xfrm>
        </p:spPr>
        <p:txBody>
          <a:bodyPr>
            <a:normAutofit lnSpcReduction="10000"/>
          </a:bodyPr>
          <a:lstStyle/>
          <a:p>
            <a:pPr algn="just">
              <a:spcBef>
                <a:spcPts val="450"/>
              </a:spcBef>
              <a:spcAft>
                <a:spcPts val="450"/>
              </a:spcAft>
              <a:defRPr/>
            </a:pPr>
            <a:r>
              <a:rPr lang="tr-TR" b="1" dirty="0">
                <a:latin typeface="Calibri" panose="020F0502020204030204" pitchFamily="34" charset="0"/>
                <a:cs typeface="Arial" panose="020B0604020202020204" pitchFamily="34" charset="0"/>
              </a:rPr>
              <a:t>Teknik kriterler ve özelliklerin; </a:t>
            </a:r>
          </a:p>
          <a:p>
            <a:pPr marL="564356" lvl="1" indent="-285750" algn="just">
              <a:spcBef>
                <a:spcPts val="450"/>
              </a:spcBef>
              <a:spcAft>
                <a:spcPts val="450"/>
              </a:spcAft>
              <a:buFont typeface="Wingdings" panose="05000000000000000000" pitchFamily="2" charset="2"/>
              <a:buChar char="ü"/>
              <a:defRPr/>
            </a:pPr>
            <a:r>
              <a:rPr lang="tr-TR" b="1" dirty="0">
                <a:latin typeface="Calibri" panose="020F0502020204030204" pitchFamily="34" charset="0"/>
                <a:cs typeface="Arial" panose="020B0604020202020204" pitchFamily="34" charset="0"/>
              </a:rPr>
              <a:t>Verimliliği ve fonksiyonelliği sağlamaya yönelik olması, </a:t>
            </a:r>
          </a:p>
          <a:p>
            <a:pPr marL="564356" lvl="1" indent="-285750" algn="just">
              <a:buFont typeface="Wingdings" panose="05000000000000000000" pitchFamily="2" charset="2"/>
              <a:buChar char="ü"/>
              <a:defRPr/>
            </a:pPr>
            <a:r>
              <a:rPr lang="tr-TR" b="1" dirty="0">
                <a:latin typeface="Calibri" panose="020F0502020204030204" pitchFamily="34" charset="0"/>
                <a:cs typeface="Arial" panose="020B0604020202020204" pitchFamily="34" charset="0"/>
              </a:rPr>
              <a:t>Rekabeti engelleyici hususlar içermemesi </a:t>
            </a:r>
          </a:p>
          <a:p>
            <a:pPr marL="564356" lvl="1" indent="-285750" algn="just">
              <a:spcBef>
                <a:spcPts val="450"/>
              </a:spcBef>
              <a:spcAft>
                <a:spcPts val="450"/>
              </a:spcAft>
              <a:buFont typeface="Wingdings" panose="05000000000000000000" pitchFamily="2" charset="2"/>
              <a:buChar char="ü"/>
              <a:defRPr/>
            </a:pPr>
            <a:r>
              <a:rPr lang="tr-TR" b="1" dirty="0">
                <a:latin typeface="Calibri" panose="020F0502020204030204" pitchFamily="34" charset="0"/>
                <a:cs typeface="Arial" panose="020B0604020202020204" pitchFamily="34" charset="0"/>
              </a:rPr>
              <a:t>Fırsat eşitliğini sağlaması zorunludur</a:t>
            </a:r>
            <a:r>
              <a:rPr lang="tr-TR" b="1" dirty="0" smtClean="0">
                <a:latin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278606" lvl="1" indent="0" algn="just">
              <a:spcBef>
                <a:spcPts val="450"/>
              </a:spcBef>
              <a:spcAft>
                <a:spcPts val="450"/>
              </a:spcAft>
              <a:buNone/>
              <a:defRPr/>
            </a:pPr>
            <a:endParaRPr lang="tr-TR" b="1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spcBef>
                <a:spcPts val="450"/>
              </a:spcBef>
              <a:spcAft>
                <a:spcPts val="450"/>
              </a:spcAft>
              <a:buFont typeface="Calibri" panose="020F0502020204030204" pitchFamily="34" charset="0"/>
              <a:buChar char="×"/>
            </a:pPr>
            <a:r>
              <a:rPr lang="tr-TR" altLang="tr-TR" dirty="0" smtClean="0">
                <a:latin typeface="Calibri" panose="020F0502020204030204" pitchFamily="34" charset="0"/>
                <a:cs typeface="Arial" panose="020B0604020202020204" pitchFamily="34" charset="0"/>
              </a:rPr>
              <a:t>Marka</a:t>
            </a:r>
            <a:r>
              <a:rPr lang="tr-TR" altLang="tr-TR" dirty="0">
                <a:latin typeface="Calibri" panose="020F0502020204030204" pitchFamily="34" charset="0"/>
                <a:cs typeface="Arial" panose="020B0604020202020204" pitchFamily="34" charset="0"/>
              </a:rPr>
              <a:t>, model, patent, kaynak veya ürün belirtilemez ve belirli bir marka veya modele yönelik özellik ve tanımlamalara </a:t>
            </a:r>
            <a:r>
              <a:rPr lang="tr-TR" altLang="tr-TR" b="1" dirty="0" smtClean="0">
                <a:latin typeface="Calibri" panose="020F0502020204030204" pitchFamily="34" charset="0"/>
                <a:cs typeface="Arial" panose="020B0604020202020204" pitchFamily="34" charset="0"/>
              </a:rPr>
              <a:t>yer verilemez</a:t>
            </a:r>
            <a:r>
              <a:rPr lang="tr-TR" altLang="tr-TR" dirty="0">
                <a:latin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tr-TR" altLang="tr-TR" dirty="0" smtClean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spcBef>
                <a:spcPts val="450"/>
              </a:spcBef>
              <a:spcAft>
                <a:spcPts val="450"/>
              </a:spcAft>
              <a:buFont typeface="Calibri" panose="020F0502020204030204" pitchFamily="34" charset="0"/>
              <a:buChar char="×"/>
            </a:pPr>
            <a:endParaRPr lang="tr-TR" altLang="tr-TR" b="1" dirty="0" smtClean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spcBef>
                <a:spcPts val="450"/>
              </a:spcBef>
              <a:spcAft>
                <a:spcPts val="450"/>
              </a:spcAft>
              <a:buFont typeface="Wingdings" panose="05000000000000000000" pitchFamily="2" charset="2"/>
              <a:buChar char="ü"/>
            </a:pPr>
            <a:r>
              <a:rPr lang="tr-TR" altLang="tr-TR" dirty="0">
                <a:latin typeface="Calibri" panose="020F0502020204030204" pitchFamily="34" charset="0"/>
                <a:cs typeface="Arial" panose="020B0604020202020204" pitchFamily="34" charset="0"/>
              </a:rPr>
              <a:t>Ancak, ulusal ve/veya uluslararası teknik standartların bulunmaması veya teknik özelliklerin belirlenmesinin mümkün olmaması hallerinde </a:t>
            </a:r>
            <a:r>
              <a:rPr lang="tr-TR" altLang="tr-TR" b="1" dirty="0" smtClean="0">
                <a:latin typeface="Calibri" panose="020F0502020204030204" pitchFamily="34" charset="0"/>
                <a:cs typeface="Arial" panose="020B0604020202020204" pitchFamily="34" charset="0"/>
              </a:rPr>
              <a:t>“veya dengi” ifadesine yer verilmek şartıyla </a:t>
            </a:r>
            <a:r>
              <a:rPr lang="tr-TR" altLang="tr-TR" dirty="0">
                <a:latin typeface="Calibri" panose="020F0502020204030204" pitchFamily="34" charset="0"/>
                <a:cs typeface="Arial" panose="020B0604020202020204" pitchFamily="34" charset="0"/>
              </a:rPr>
              <a:t>marka veya model belirtilebilir.</a:t>
            </a:r>
            <a:r>
              <a:rPr lang="tr-TR" altLang="tr-TR" b="1" dirty="0" smtClean="0"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tr-TR" altLang="tr-TR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tr-TR" altLang="tr-TR" dirty="0" smtClean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2443462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/>
              <a:t>Teknik Şartnameler</a:t>
            </a:r>
            <a:endParaRPr lang="tr-TR" sz="40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28650" y="1690689"/>
            <a:ext cx="7886700" cy="38802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altLang="tr-TR" dirty="0" smtClean="0">
                <a:latin typeface="Calibri" panose="020F0502020204030204" pitchFamily="34" charset="0"/>
                <a:cs typeface="Arial" panose="020B0604020202020204" pitchFamily="34" charset="0"/>
              </a:rPr>
              <a:t>Örnek ihale: Şoför ve akaryakıt hariç araç kiralama hizmeti alımı</a:t>
            </a:r>
          </a:p>
          <a:p>
            <a:pPr marL="0" indent="0">
              <a:buNone/>
            </a:pPr>
            <a:endParaRPr lang="tr-TR" altLang="tr-TR" dirty="0" smtClean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tr-TR" altLang="tr-TR" dirty="0" smtClean="0">
                <a:latin typeface="Calibri" panose="020F0502020204030204" pitchFamily="34" charset="0"/>
                <a:cs typeface="Arial" panose="020B0604020202020204" pitchFamily="34" charset="0"/>
              </a:rPr>
              <a:t>Araçların teknik özellikleri:</a:t>
            </a:r>
          </a:p>
          <a:p>
            <a:r>
              <a:rPr lang="tr-TR" altLang="tr-TR" dirty="0" smtClean="0">
                <a:latin typeface="Calibri" panose="020F0502020204030204" pitchFamily="34" charset="0"/>
                <a:cs typeface="Arial" panose="020B0604020202020204" pitchFamily="34" charset="0"/>
              </a:rPr>
              <a:t>1600 cc motor hacmine sahip</a:t>
            </a:r>
          </a:p>
          <a:p>
            <a:r>
              <a:rPr lang="tr-TR" altLang="tr-TR" dirty="0" smtClean="0">
                <a:latin typeface="Calibri" panose="020F0502020204030204" pitchFamily="34" charset="0"/>
                <a:cs typeface="Arial" panose="020B0604020202020204" pitchFamily="34" charset="0"/>
              </a:rPr>
              <a:t>100 km ortalama yakıt tüketimi 6 </a:t>
            </a:r>
            <a:r>
              <a:rPr lang="tr-TR" altLang="tr-TR" dirty="0" err="1" smtClean="0">
                <a:latin typeface="Calibri" panose="020F0502020204030204" pitchFamily="34" charset="0"/>
                <a:cs typeface="Arial" panose="020B0604020202020204" pitchFamily="34" charset="0"/>
              </a:rPr>
              <a:t>lt</a:t>
            </a:r>
            <a:endParaRPr lang="tr-TR" altLang="tr-TR" dirty="0" smtClean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tr-TR" altLang="tr-TR" dirty="0" smtClean="0">
                <a:latin typeface="Calibri" panose="020F0502020204030204" pitchFamily="34" charset="0"/>
                <a:cs typeface="Arial" panose="020B0604020202020204" pitchFamily="34" charset="0"/>
              </a:rPr>
              <a:t>Otomatik 7 ileri vites</a:t>
            </a:r>
          </a:p>
          <a:p>
            <a:r>
              <a:rPr lang="tr-TR" altLang="tr-TR" dirty="0" smtClean="0">
                <a:latin typeface="Calibri" panose="020F0502020204030204" pitchFamily="34" charset="0"/>
                <a:cs typeface="Arial" panose="020B0604020202020204" pitchFamily="34" charset="0"/>
              </a:rPr>
              <a:t>120 </a:t>
            </a:r>
            <a:r>
              <a:rPr lang="tr-TR" altLang="tr-TR" dirty="0" err="1" smtClean="0">
                <a:latin typeface="Calibri" panose="020F0502020204030204" pitchFamily="34" charset="0"/>
                <a:cs typeface="Arial" panose="020B0604020202020204" pitchFamily="34" charset="0"/>
              </a:rPr>
              <a:t>hp</a:t>
            </a:r>
            <a:endParaRPr lang="tr-TR" altLang="tr-TR" dirty="0" smtClean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657589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/>
              <a:t>Yaklaşık Maliyet</a:t>
            </a:r>
            <a:endParaRPr lang="tr-TR" sz="40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28650" y="1690689"/>
            <a:ext cx="7886700" cy="4289487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450"/>
              </a:spcBef>
              <a:spcAft>
                <a:spcPts val="450"/>
              </a:spcAft>
              <a:buNone/>
            </a:pPr>
            <a:r>
              <a:rPr lang="tr-TR" b="1" dirty="0" smtClean="0">
                <a:latin typeface="Calibri" panose="020F0502020204030204" pitchFamily="34" charset="0"/>
              </a:rPr>
              <a:t>Her </a:t>
            </a:r>
            <a:r>
              <a:rPr lang="tr-TR" b="1" dirty="0">
                <a:latin typeface="Calibri" panose="020F0502020204030204" pitchFamily="34" charset="0"/>
              </a:rPr>
              <a:t>türlü fiyat araştırması</a:t>
            </a:r>
            <a:r>
              <a:rPr lang="tr-TR" dirty="0">
                <a:latin typeface="Calibri" panose="020F0502020204030204" pitchFamily="34" charset="0"/>
              </a:rPr>
              <a:t> yapılarak katma değer vergisi hariç olmak üzere yaklaşık maliyet belirlenir ve </a:t>
            </a:r>
            <a:r>
              <a:rPr lang="tr-TR" b="1" dirty="0">
                <a:latin typeface="Calibri" panose="020F0502020204030204" pitchFamily="34" charset="0"/>
              </a:rPr>
              <a:t>dayanaklarıyla birlikte</a:t>
            </a:r>
            <a:r>
              <a:rPr lang="tr-TR" dirty="0">
                <a:latin typeface="Calibri" panose="020F0502020204030204" pitchFamily="34" charset="0"/>
              </a:rPr>
              <a:t> </a:t>
            </a:r>
            <a:r>
              <a:rPr lang="tr-TR" b="1" dirty="0">
                <a:latin typeface="Calibri" panose="020F0502020204030204" pitchFamily="34" charset="0"/>
              </a:rPr>
              <a:t>bir hesap cetvelinde gösterilir</a:t>
            </a:r>
            <a:r>
              <a:rPr lang="tr-TR" dirty="0" smtClean="0">
                <a:latin typeface="Calibri" panose="020F0502020204030204" pitchFamily="34" charset="0"/>
              </a:rPr>
              <a:t>.</a:t>
            </a:r>
          </a:p>
          <a:p>
            <a:pPr marL="0" indent="0" algn="just">
              <a:spcBef>
                <a:spcPts val="450"/>
              </a:spcBef>
              <a:spcAft>
                <a:spcPts val="450"/>
              </a:spcAft>
              <a:buNone/>
            </a:pPr>
            <a:endParaRPr lang="tr-TR" dirty="0">
              <a:latin typeface="Calibri" panose="020F0502020204030204" pitchFamily="34" charset="0"/>
            </a:endParaRPr>
          </a:p>
          <a:p>
            <a:pPr marL="0" indent="0" algn="just">
              <a:spcBef>
                <a:spcPts val="450"/>
              </a:spcBef>
              <a:spcAft>
                <a:spcPts val="450"/>
              </a:spcAft>
              <a:buNone/>
            </a:pPr>
            <a:r>
              <a:rPr lang="tr-TR" dirty="0" smtClean="0">
                <a:latin typeface="Calibri" panose="020F0502020204030204" pitchFamily="34" charset="0"/>
              </a:rPr>
              <a:t>Gizlidir ve son teklifler ile birlikte açıklanır. (İdarenin sorumluluğundadır)</a:t>
            </a:r>
          </a:p>
          <a:p>
            <a:pPr marL="0" indent="0" algn="just">
              <a:spcBef>
                <a:spcPts val="450"/>
              </a:spcBef>
              <a:spcAft>
                <a:spcPts val="450"/>
              </a:spcAft>
              <a:buNone/>
            </a:pPr>
            <a:endParaRPr lang="tr-TR" dirty="0" smtClean="0">
              <a:latin typeface="Calibri" panose="020F0502020204030204" pitchFamily="34" charset="0"/>
            </a:endParaRPr>
          </a:p>
          <a:p>
            <a:pPr marL="0" indent="0" algn="just">
              <a:spcBef>
                <a:spcPts val="450"/>
              </a:spcBef>
              <a:spcAft>
                <a:spcPts val="450"/>
              </a:spcAft>
              <a:buNone/>
            </a:pPr>
            <a:r>
              <a:rPr lang="tr-TR" dirty="0" smtClean="0">
                <a:latin typeface="Calibri" panose="020F0502020204030204" pitchFamily="34" charset="0"/>
              </a:rPr>
              <a:t>Danışmanlık yoluyla da hesaplatılabilir.</a:t>
            </a:r>
          </a:p>
          <a:p>
            <a:pPr marL="0" indent="0" algn="just">
              <a:spcBef>
                <a:spcPts val="450"/>
              </a:spcBef>
              <a:spcAft>
                <a:spcPts val="450"/>
              </a:spcAft>
              <a:buNone/>
            </a:pPr>
            <a:endParaRPr lang="tr-TR" dirty="0">
              <a:latin typeface="Calibri" panose="020F0502020204030204" pitchFamily="34" charset="0"/>
            </a:endParaRPr>
          </a:p>
          <a:p>
            <a:pPr marL="0" indent="0" algn="just">
              <a:spcBef>
                <a:spcPts val="450"/>
              </a:spcBef>
              <a:spcAft>
                <a:spcPts val="450"/>
              </a:spcAft>
              <a:buNone/>
            </a:pPr>
            <a:endParaRPr lang="tr-TR" dirty="0" smtClean="0">
              <a:latin typeface="Calibri" panose="020F0502020204030204" pitchFamily="34" charset="0"/>
            </a:endParaRPr>
          </a:p>
          <a:p>
            <a:pPr marL="0" indent="0" algn="just">
              <a:spcBef>
                <a:spcPts val="450"/>
              </a:spcBef>
              <a:spcAft>
                <a:spcPts val="450"/>
              </a:spcAft>
              <a:buNone/>
            </a:pPr>
            <a:endParaRPr lang="tr-TR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tr-TR" altLang="tr-TR" dirty="0" smtClean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304972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yagram 4"/>
          <p:cNvGraphicFramePr/>
          <p:nvPr>
            <p:extLst>
              <p:ext uri="{D42A27DB-BD31-4B8C-83A1-F6EECF244321}">
                <p14:modId xmlns:p14="http://schemas.microsoft.com/office/powerpoint/2010/main" val="559233952"/>
              </p:ext>
            </p:extLst>
          </p:nvPr>
        </p:nvGraphicFramePr>
        <p:xfrm>
          <a:off x="452759" y="1247594"/>
          <a:ext cx="8282868" cy="48961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Unvan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16236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FBB83A1-0509-427F-A7AB-71E8310615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0FBB83A1-0509-427F-A7AB-71E83106159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F16AD25-2BFD-45DA-ACC6-4A6BE669D1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EF16AD25-2BFD-45DA-ACC6-4A6BE669D1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25E9350-660C-4DB4-BAA5-FEB8B83BA0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>
                                            <p:graphicEl>
                                              <a:dgm id="{A25E9350-660C-4DB4-BAA5-FEB8B83BA0E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F6A6E56-E83D-442A-997F-D5F89568A6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">
                                            <p:graphicEl>
                                              <a:dgm id="{CF6A6E56-E83D-442A-997F-D5F89568A6C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737C47E-0315-4A55-AB4B-F0CDC6E9E7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>
                                            <p:graphicEl>
                                              <a:dgm id="{E737C47E-0315-4A55-AB4B-F0CDC6E9E7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944AC04-8497-42C4-AD58-AD5583D73F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>
                                            <p:graphicEl>
                                              <a:dgm id="{F944AC04-8497-42C4-AD58-AD5583D73F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415964A-996F-4675-BC42-47108A9046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">
                                            <p:graphicEl>
                                              <a:dgm id="{2415964A-996F-4675-BC42-47108A90466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97512C2-984D-463E-BE59-A4195A83C3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>
                                            <p:graphicEl>
                                              <a:dgm id="{297512C2-984D-463E-BE59-A4195A83C33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87E9F8E-EC23-460B-A603-0AD391A301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">
                                            <p:graphicEl>
                                              <a:dgm id="{187E9F8E-EC23-460B-A603-0AD391A301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51BA7CA-5E3C-4F48-B124-402EE5FCD7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">
                                            <p:graphicEl>
                                              <a:dgm id="{451BA7CA-5E3C-4F48-B124-402EE5FCD7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79448A7-148E-49C1-968D-C70F976229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">
                                            <p:graphicEl>
                                              <a:dgm id="{579448A7-148E-49C1-968D-C70F976229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4C4EC03-7920-4050-972B-05E9BD176D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">
                                            <p:graphicEl>
                                              <a:dgm id="{B4C4EC03-7920-4050-972B-05E9BD176D8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EC6285A-EFC3-460F-BC15-06FB93AD6B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">
                                            <p:graphicEl>
                                              <a:dgm id="{4EC6285A-EFC3-460F-BC15-06FB93AD6B4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/>
              <a:t>Yaklaşık Maliyetin Etkisi</a:t>
            </a:r>
            <a:endParaRPr lang="tr-TR" sz="40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28650" y="1690689"/>
            <a:ext cx="7886700" cy="4289487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450"/>
              </a:spcBef>
              <a:spcAft>
                <a:spcPts val="450"/>
              </a:spcAft>
              <a:buNone/>
            </a:pPr>
            <a:r>
              <a:rPr lang="tr-TR" dirty="0" smtClean="0">
                <a:latin typeface="Calibri" panose="020F0502020204030204" pitchFamily="34" charset="0"/>
              </a:rPr>
              <a:t>Ödenek kontrolü</a:t>
            </a:r>
          </a:p>
          <a:p>
            <a:pPr marL="0" indent="0" algn="just">
              <a:spcBef>
                <a:spcPts val="450"/>
              </a:spcBef>
              <a:spcAft>
                <a:spcPts val="450"/>
              </a:spcAft>
              <a:buNone/>
            </a:pPr>
            <a:r>
              <a:rPr lang="tr-TR" dirty="0" smtClean="0">
                <a:latin typeface="Calibri" panose="020F0502020204030204" pitchFamily="34" charset="0"/>
              </a:rPr>
              <a:t>İhale usulünün tespiti</a:t>
            </a:r>
          </a:p>
          <a:p>
            <a:pPr marL="0" indent="0" algn="just">
              <a:spcBef>
                <a:spcPts val="450"/>
              </a:spcBef>
              <a:spcAft>
                <a:spcPts val="450"/>
              </a:spcAft>
              <a:buNone/>
            </a:pPr>
            <a:r>
              <a:rPr lang="tr-TR" dirty="0" smtClean="0">
                <a:latin typeface="Calibri" panose="020F0502020204030204" pitchFamily="34" charset="0"/>
              </a:rPr>
              <a:t>İlan süreleri</a:t>
            </a:r>
          </a:p>
          <a:p>
            <a:pPr marL="0" indent="0" algn="just">
              <a:spcBef>
                <a:spcPts val="450"/>
              </a:spcBef>
              <a:spcAft>
                <a:spcPts val="450"/>
              </a:spcAft>
              <a:buNone/>
            </a:pPr>
            <a:r>
              <a:rPr lang="tr-TR" dirty="0" smtClean="0">
                <a:latin typeface="Calibri" panose="020F0502020204030204" pitchFamily="34" charset="0"/>
              </a:rPr>
              <a:t>Yeterlik belgeleri &amp; kriterleri</a:t>
            </a:r>
          </a:p>
          <a:p>
            <a:pPr marL="0" indent="0" algn="just">
              <a:spcBef>
                <a:spcPts val="450"/>
              </a:spcBef>
              <a:spcAft>
                <a:spcPts val="450"/>
              </a:spcAft>
              <a:buNone/>
            </a:pPr>
            <a:r>
              <a:rPr lang="tr-TR" dirty="0" smtClean="0">
                <a:latin typeface="Calibri" panose="020F0502020204030204" pitchFamily="34" charset="0"/>
              </a:rPr>
              <a:t>Aşırı düşük tekliflerin belirlenmesi &amp; değerlendirilmesi</a:t>
            </a:r>
          </a:p>
          <a:p>
            <a:pPr marL="0" indent="0" algn="just">
              <a:spcBef>
                <a:spcPts val="450"/>
              </a:spcBef>
              <a:spcAft>
                <a:spcPts val="450"/>
              </a:spcAft>
              <a:buNone/>
            </a:pPr>
            <a:r>
              <a:rPr lang="tr-TR" dirty="0" err="1" smtClean="0">
                <a:latin typeface="Calibri" panose="020F0502020204030204" pitchFamily="34" charset="0"/>
              </a:rPr>
              <a:t>İtirazen</a:t>
            </a:r>
            <a:r>
              <a:rPr lang="tr-TR" dirty="0" smtClean="0">
                <a:latin typeface="Calibri" panose="020F0502020204030204" pitchFamily="34" charset="0"/>
              </a:rPr>
              <a:t> şikayet bedeli </a:t>
            </a:r>
          </a:p>
          <a:p>
            <a:pPr marL="0" indent="0" algn="just">
              <a:spcBef>
                <a:spcPts val="450"/>
              </a:spcBef>
              <a:spcAft>
                <a:spcPts val="450"/>
              </a:spcAft>
              <a:buNone/>
            </a:pPr>
            <a:r>
              <a:rPr lang="tr-TR" dirty="0" smtClean="0">
                <a:latin typeface="Calibri" panose="020F0502020204030204" pitchFamily="34" charset="0"/>
              </a:rPr>
              <a:t>Yabancı isteklilerin katılımı</a:t>
            </a:r>
          </a:p>
          <a:p>
            <a:pPr marL="0" indent="0" algn="just">
              <a:spcBef>
                <a:spcPts val="450"/>
              </a:spcBef>
              <a:spcAft>
                <a:spcPts val="450"/>
              </a:spcAft>
              <a:buNone/>
            </a:pPr>
            <a:endParaRPr lang="tr-TR" b="1" dirty="0" smtClean="0">
              <a:solidFill>
                <a:srgbClr val="C00000"/>
              </a:solidFill>
              <a:latin typeface="Calibri" panose="020F0502020204030204" pitchFamily="34" charset="0"/>
            </a:endParaRPr>
          </a:p>
          <a:p>
            <a:pPr marL="0" indent="0" algn="just">
              <a:spcBef>
                <a:spcPts val="450"/>
              </a:spcBef>
              <a:spcAft>
                <a:spcPts val="450"/>
              </a:spcAft>
              <a:buNone/>
            </a:pPr>
            <a:endParaRPr lang="tr-TR" dirty="0">
              <a:latin typeface="Calibri" panose="020F0502020204030204" pitchFamily="34" charset="0"/>
            </a:endParaRPr>
          </a:p>
          <a:p>
            <a:pPr marL="0" indent="0" algn="just">
              <a:spcBef>
                <a:spcPts val="450"/>
              </a:spcBef>
              <a:spcAft>
                <a:spcPts val="450"/>
              </a:spcAft>
              <a:buNone/>
            </a:pPr>
            <a:endParaRPr lang="tr-TR" dirty="0">
              <a:latin typeface="Calibri" panose="020F0502020204030204" pitchFamily="34" charset="0"/>
            </a:endParaRPr>
          </a:p>
          <a:p>
            <a:pPr marL="0" indent="0" algn="just">
              <a:spcBef>
                <a:spcPts val="450"/>
              </a:spcBef>
              <a:spcAft>
                <a:spcPts val="450"/>
              </a:spcAft>
              <a:buNone/>
            </a:pPr>
            <a:endParaRPr lang="tr-TR" dirty="0" smtClean="0">
              <a:latin typeface="Calibri" panose="020F0502020204030204" pitchFamily="34" charset="0"/>
            </a:endParaRPr>
          </a:p>
          <a:p>
            <a:pPr marL="0" indent="0" algn="just">
              <a:spcBef>
                <a:spcPts val="450"/>
              </a:spcBef>
              <a:spcAft>
                <a:spcPts val="450"/>
              </a:spcAft>
              <a:buNone/>
            </a:pPr>
            <a:endParaRPr lang="tr-TR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tr-TR" altLang="tr-TR" dirty="0" smtClean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4185701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/>
              <a:t>Yaklaşık Maliyetin Tespiti</a:t>
            </a:r>
            <a:endParaRPr lang="tr-TR" sz="40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28650" y="1690689"/>
            <a:ext cx="7886700" cy="4289487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450"/>
              </a:spcBef>
              <a:spcAft>
                <a:spcPts val="450"/>
              </a:spcAft>
              <a:buNone/>
            </a:pPr>
            <a:r>
              <a:rPr lang="tr-TR" dirty="0" smtClean="0">
                <a:latin typeface="Calibri" panose="020F0502020204030204" pitchFamily="34" charset="0"/>
              </a:rPr>
              <a:t>İhalenin konusu: Personel </a:t>
            </a:r>
            <a:r>
              <a:rPr lang="tr-TR" smtClean="0">
                <a:latin typeface="Calibri" panose="020F0502020204030204" pitchFamily="34" charset="0"/>
              </a:rPr>
              <a:t>taşıma hizmeti </a:t>
            </a:r>
            <a:r>
              <a:rPr lang="tr-TR" dirty="0" smtClean="0">
                <a:latin typeface="Calibri" panose="020F0502020204030204" pitchFamily="34" charset="0"/>
              </a:rPr>
              <a:t>alımı</a:t>
            </a:r>
          </a:p>
          <a:p>
            <a:pPr marL="0" indent="0" algn="just">
              <a:spcBef>
                <a:spcPts val="450"/>
              </a:spcBef>
              <a:spcAft>
                <a:spcPts val="450"/>
              </a:spcAft>
              <a:buNone/>
            </a:pPr>
            <a:r>
              <a:rPr lang="tr-TR" dirty="0" smtClean="0">
                <a:latin typeface="Calibri" panose="020F0502020204030204" pitchFamily="34" charset="0"/>
              </a:rPr>
              <a:t>Yaklaşık maliyet için 3 firmadan fiyat teklifi</a:t>
            </a:r>
          </a:p>
          <a:p>
            <a:pPr marL="0" indent="0" algn="just">
              <a:spcBef>
                <a:spcPts val="450"/>
              </a:spcBef>
              <a:spcAft>
                <a:spcPts val="450"/>
              </a:spcAft>
              <a:buNone/>
            </a:pPr>
            <a:r>
              <a:rPr lang="tr-TR" dirty="0" smtClean="0">
                <a:latin typeface="Calibri" panose="020F0502020204030204" pitchFamily="34" charset="0"/>
              </a:rPr>
              <a:t> A firması: 7.500.000,00 TL</a:t>
            </a:r>
          </a:p>
          <a:p>
            <a:pPr marL="0" indent="0" algn="just">
              <a:spcBef>
                <a:spcPts val="450"/>
              </a:spcBef>
              <a:spcAft>
                <a:spcPts val="450"/>
              </a:spcAft>
              <a:buNone/>
            </a:pPr>
            <a:r>
              <a:rPr lang="tr-TR" dirty="0" smtClean="0">
                <a:latin typeface="Calibri" panose="020F0502020204030204" pitchFamily="34" charset="0"/>
              </a:rPr>
              <a:t> B firması: 12.500.000,00 TL</a:t>
            </a:r>
          </a:p>
          <a:p>
            <a:pPr marL="0" indent="0" algn="just">
              <a:spcBef>
                <a:spcPts val="450"/>
              </a:spcBef>
              <a:spcAft>
                <a:spcPts val="450"/>
              </a:spcAft>
              <a:buNone/>
            </a:pPr>
            <a:r>
              <a:rPr lang="tr-TR" dirty="0">
                <a:latin typeface="Calibri" panose="020F0502020204030204" pitchFamily="34" charset="0"/>
              </a:rPr>
              <a:t> </a:t>
            </a:r>
            <a:r>
              <a:rPr lang="tr-TR" dirty="0" smtClean="0">
                <a:latin typeface="Calibri" panose="020F0502020204030204" pitchFamily="34" charset="0"/>
              </a:rPr>
              <a:t>C firması: 16.000.000,00 TL</a:t>
            </a:r>
          </a:p>
          <a:p>
            <a:pPr marL="0" indent="0" algn="just">
              <a:spcBef>
                <a:spcPts val="450"/>
              </a:spcBef>
              <a:spcAft>
                <a:spcPts val="450"/>
              </a:spcAft>
              <a:buNone/>
            </a:pPr>
            <a:endParaRPr lang="tr-TR" dirty="0">
              <a:latin typeface="Calibri" panose="020F0502020204030204" pitchFamily="34" charset="0"/>
            </a:endParaRPr>
          </a:p>
          <a:p>
            <a:pPr marL="0" indent="0" algn="just">
              <a:spcBef>
                <a:spcPts val="450"/>
              </a:spcBef>
              <a:spcAft>
                <a:spcPts val="450"/>
              </a:spcAft>
              <a:buNone/>
            </a:pPr>
            <a:r>
              <a:rPr lang="tr-TR" dirty="0" smtClean="0">
                <a:latin typeface="Calibri" panose="020F0502020204030204" pitchFamily="34" charset="0"/>
              </a:rPr>
              <a:t>YM: 12.000.000,00 TL (ortalaması)</a:t>
            </a:r>
          </a:p>
          <a:p>
            <a:pPr marL="0" indent="0" algn="just">
              <a:spcBef>
                <a:spcPts val="450"/>
              </a:spcBef>
              <a:spcAft>
                <a:spcPts val="450"/>
              </a:spcAft>
              <a:buNone/>
            </a:pPr>
            <a:endParaRPr lang="tr-TR" b="1" dirty="0">
              <a:solidFill>
                <a:srgbClr val="C00000"/>
              </a:solidFill>
              <a:latin typeface="Calibri" panose="020F0502020204030204" pitchFamily="34" charset="0"/>
            </a:endParaRPr>
          </a:p>
          <a:p>
            <a:pPr marL="0" indent="0" algn="just">
              <a:spcBef>
                <a:spcPts val="450"/>
              </a:spcBef>
              <a:spcAft>
                <a:spcPts val="450"/>
              </a:spcAft>
              <a:buNone/>
            </a:pPr>
            <a:endParaRPr lang="tr-TR" b="1" dirty="0">
              <a:solidFill>
                <a:srgbClr val="C00000"/>
              </a:solidFill>
              <a:latin typeface="Calibri" panose="020F0502020204030204" pitchFamily="34" charset="0"/>
            </a:endParaRPr>
          </a:p>
          <a:p>
            <a:pPr marL="0" indent="0" algn="just">
              <a:spcBef>
                <a:spcPts val="450"/>
              </a:spcBef>
              <a:spcAft>
                <a:spcPts val="450"/>
              </a:spcAft>
              <a:buNone/>
            </a:pPr>
            <a:endParaRPr lang="tr-TR" b="1" dirty="0" smtClean="0">
              <a:solidFill>
                <a:srgbClr val="C00000"/>
              </a:solidFill>
              <a:latin typeface="Calibri" panose="020F0502020204030204" pitchFamily="34" charset="0"/>
            </a:endParaRPr>
          </a:p>
          <a:p>
            <a:pPr marL="0" indent="0" algn="just">
              <a:spcBef>
                <a:spcPts val="450"/>
              </a:spcBef>
              <a:spcAft>
                <a:spcPts val="450"/>
              </a:spcAft>
              <a:buNone/>
            </a:pPr>
            <a:endParaRPr lang="tr-TR" dirty="0">
              <a:latin typeface="Calibri" panose="020F0502020204030204" pitchFamily="34" charset="0"/>
            </a:endParaRPr>
          </a:p>
          <a:p>
            <a:pPr marL="0" indent="0" algn="just">
              <a:spcBef>
                <a:spcPts val="450"/>
              </a:spcBef>
              <a:spcAft>
                <a:spcPts val="450"/>
              </a:spcAft>
              <a:buNone/>
            </a:pPr>
            <a:endParaRPr lang="tr-TR" dirty="0">
              <a:latin typeface="Calibri" panose="020F0502020204030204" pitchFamily="34" charset="0"/>
            </a:endParaRPr>
          </a:p>
          <a:p>
            <a:pPr marL="0" indent="0" algn="just">
              <a:spcBef>
                <a:spcPts val="450"/>
              </a:spcBef>
              <a:spcAft>
                <a:spcPts val="450"/>
              </a:spcAft>
              <a:buNone/>
            </a:pPr>
            <a:endParaRPr lang="tr-TR" dirty="0" smtClean="0">
              <a:latin typeface="Calibri" panose="020F0502020204030204" pitchFamily="34" charset="0"/>
            </a:endParaRPr>
          </a:p>
          <a:p>
            <a:pPr marL="0" indent="0" algn="just">
              <a:spcBef>
                <a:spcPts val="450"/>
              </a:spcBef>
              <a:spcAft>
                <a:spcPts val="450"/>
              </a:spcAft>
              <a:buNone/>
            </a:pPr>
            <a:endParaRPr lang="tr-TR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tr-TR" altLang="tr-TR" dirty="0" smtClean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</p:txBody>
      </p:sp>
      <p:sp>
        <p:nvSpPr>
          <p:cNvPr id="4" name="Dikdörtgen 3"/>
          <p:cNvSpPr/>
          <p:nvPr/>
        </p:nvSpPr>
        <p:spPr>
          <a:xfrm>
            <a:off x="5753798" y="2958269"/>
            <a:ext cx="273876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0" cap="none" spc="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İdare Ne </a:t>
            </a:r>
          </a:p>
          <a:p>
            <a:pPr algn="ctr"/>
            <a:r>
              <a:rPr lang="tr-TR" sz="5400" b="0" cap="none" spc="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Yapmalı?</a:t>
            </a:r>
            <a:endParaRPr lang="tr-TR" sz="5400" b="0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81097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/>
              <a:t>Yaklaşık Maliyetin Tespiti</a:t>
            </a:r>
            <a:endParaRPr lang="tr-TR" sz="40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28650" y="1690689"/>
            <a:ext cx="7886700" cy="4289487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450"/>
              </a:spcBef>
              <a:spcAft>
                <a:spcPts val="450"/>
              </a:spcAft>
              <a:buNone/>
            </a:pPr>
            <a:r>
              <a:rPr lang="tr-TR" dirty="0" smtClean="0">
                <a:latin typeface="Calibri" panose="020F0502020204030204" pitchFamily="34" charset="0"/>
              </a:rPr>
              <a:t>İdare piyasadaki kişilere aynı teklif yazısını göndermeli</a:t>
            </a:r>
          </a:p>
          <a:p>
            <a:pPr marL="0" indent="0" algn="just">
              <a:spcBef>
                <a:spcPts val="450"/>
              </a:spcBef>
              <a:spcAft>
                <a:spcPts val="450"/>
              </a:spcAft>
              <a:buNone/>
            </a:pPr>
            <a:endParaRPr lang="tr-TR" dirty="0" smtClean="0">
              <a:latin typeface="Calibri" panose="020F0502020204030204" pitchFamily="34" charset="0"/>
            </a:endParaRPr>
          </a:p>
          <a:p>
            <a:pPr marL="0" indent="0" algn="just">
              <a:spcBef>
                <a:spcPts val="450"/>
              </a:spcBef>
              <a:spcAft>
                <a:spcPts val="450"/>
              </a:spcAft>
              <a:buNone/>
            </a:pPr>
            <a:r>
              <a:rPr lang="tr-TR" dirty="0" smtClean="0">
                <a:latin typeface="Calibri" panose="020F0502020204030204" pitchFamily="34" charset="0"/>
              </a:rPr>
              <a:t>Yazı içerisinde işin teknik detayları &amp; giderlerin tümü belirtilmeli (Mümkünse Teknik Şartname de yollanmalı)</a:t>
            </a:r>
          </a:p>
          <a:p>
            <a:pPr marL="0" indent="0" algn="just">
              <a:spcBef>
                <a:spcPts val="450"/>
              </a:spcBef>
              <a:spcAft>
                <a:spcPts val="450"/>
              </a:spcAft>
              <a:buNone/>
            </a:pPr>
            <a:endParaRPr lang="tr-TR" dirty="0" smtClean="0">
              <a:latin typeface="Calibri" panose="020F0502020204030204" pitchFamily="34" charset="0"/>
            </a:endParaRPr>
          </a:p>
          <a:p>
            <a:pPr marL="0" indent="0" algn="just">
              <a:spcBef>
                <a:spcPts val="450"/>
              </a:spcBef>
              <a:spcAft>
                <a:spcPts val="450"/>
              </a:spcAft>
              <a:buNone/>
            </a:pPr>
            <a:r>
              <a:rPr lang="tr-TR" dirty="0" smtClean="0">
                <a:latin typeface="Calibri" panose="020F0502020204030204" pitchFamily="34" charset="0"/>
              </a:rPr>
              <a:t>Gerçeği yansıtmayan fiyat teklifleri hesaplamaya dahil edilmemeli (Tespiti ve gerekçelendirilmesi idarenin sorumluluğunda)</a:t>
            </a:r>
          </a:p>
          <a:p>
            <a:pPr marL="0" indent="0" algn="just">
              <a:spcBef>
                <a:spcPts val="450"/>
              </a:spcBef>
              <a:spcAft>
                <a:spcPts val="450"/>
              </a:spcAft>
              <a:buNone/>
            </a:pPr>
            <a:endParaRPr lang="tr-TR" dirty="0">
              <a:latin typeface="Calibri" panose="020F0502020204030204" pitchFamily="34" charset="0"/>
            </a:endParaRPr>
          </a:p>
          <a:p>
            <a:pPr marL="0" indent="0" algn="just">
              <a:spcBef>
                <a:spcPts val="450"/>
              </a:spcBef>
              <a:spcAft>
                <a:spcPts val="450"/>
              </a:spcAft>
              <a:buNone/>
            </a:pPr>
            <a:r>
              <a:rPr lang="tr-TR" dirty="0" smtClean="0">
                <a:latin typeface="Calibri" panose="020F0502020204030204" pitchFamily="34" charset="0"/>
              </a:rPr>
              <a:t>Devamlı aynı kişilerden fiyat teklifi alınmaktan kaçınılmalı</a:t>
            </a:r>
            <a:endParaRPr lang="tr-TR" dirty="0">
              <a:latin typeface="Calibri" panose="020F0502020204030204" pitchFamily="34" charset="0"/>
            </a:endParaRPr>
          </a:p>
          <a:p>
            <a:pPr marL="0" indent="0" algn="just">
              <a:spcBef>
                <a:spcPts val="450"/>
              </a:spcBef>
              <a:spcAft>
                <a:spcPts val="450"/>
              </a:spcAft>
              <a:buNone/>
            </a:pPr>
            <a:endParaRPr lang="tr-TR" b="1" dirty="0">
              <a:solidFill>
                <a:srgbClr val="C00000"/>
              </a:solidFill>
              <a:latin typeface="Calibri" panose="020F0502020204030204" pitchFamily="34" charset="0"/>
            </a:endParaRPr>
          </a:p>
          <a:p>
            <a:pPr marL="0" indent="0" algn="just">
              <a:spcBef>
                <a:spcPts val="450"/>
              </a:spcBef>
              <a:spcAft>
                <a:spcPts val="450"/>
              </a:spcAft>
              <a:buNone/>
            </a:pPr>
            <a:endParaRPr lang="tr-TR" b="1" dirty="0" smtClean="0">
              <a:solidFill>
                <a:srgbClr val="C00000"/>
              </a:solidFill>
              <a:latin typeface="Calibri" panose="020F0502020204030204" pitchFamily="34" charset="0"/>
            </a:endParaRPr>
          </a:p>
          <a:p>
            <a:pPr marL="0" indent="0" algn="just">
              <a:spcBef>
                <a:spcPts val="450"/>
              </a:spcBef>
              <a:spcAft>
                <a:spcPts val="450"/>
              </a:spcAft>
              <a:buNone/>
            </a:pPr>
            <a:endParaRPr lang="tr-TR" dirty="0">
              <a:latin typeface="Calibri" panose="020F0502020204030204" pitchFamily="34" charset="0"/>
            </a:endParaRPr>
          </a:p>
          <a:p>
            <a:pPr marL="0" indent="0" algn="just">
              <a:spcBef>
                <a:spcPts val="450"/>
              </a:spcBef>
              <a:spcAft>
                <a:spcPts val="450"/>
              </a:spcAft>
              <a:buNone/>
            </a:pPr>
            <a:endParaRPr lang="tr-TR" dirty="0">
              <a:latin typeface="Calibri" panose="020F0502020204030204" pitchFamily="34" charset="0"/>
            </a:endParaRPr>
          </a:p>
          <a:p>
            <a:pPr marL="0" indent="0" algn="just">
              <a:spcBef>
                <a:spcPts val="450"/>
              </a:spcBef>
              <a:spcAft>
                <a:spcPts val="450"/>
              </a:spcAft>
              <a:buNone/>
            </a:pPr>
            <a:endParaRPr lang="tr-TR" dirty="0" smtClean="0">
              <a:latin typeface="Calibri" panose="020F0502020204030204" pitchFamily="34" charset="0"/>
            </a:endParaRPr>
          </a:p>
          <a:p>
            <a:pPr marL="0" indent="0" algn="just">
              <a:spcBef>
                <a:spcPts val="450"/>
              </a:spcBef>
              <a:spcAft>
                <a:spcPts val="450"/>
              </a:spcAft>
              <a:buNone/>
            </a:pPr>
            <a:endParaRPr lang="tr-TR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tr-TR" altLang="tr-TR" dirty="0" smtClean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2911681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552866" cy="1400530"/>
          </a:xfrm>
        </p:spPr>
        <p:txBody>
          <a:bodyPr>
            <a:normAutofit/>
          </a:bodyPr>
          <a:lstStyle/>
          <a:p>
            <a:r>
              <a:rPr lang="tr-TR" sz="4000" b="1" dirty="0" smtClean="0"/>
              <a:t>YM Üzerindeki Teklifler </a:t>
            </a:r>
            <a:endParaRPr lang="tr-TR" sz="40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28650" y="1853248"/>
            <a:ext cx="7886700" cy="4126928"/>
          </a:xfrm>
        </p:spPr>
        <p:txBody>
          <a:bodyPr>
            <a:normAutofit/>
          </a:bodyPr>
          <a:lstStyle/>
          <a:p>
            <a:pPr algn="just">
              <a:spcBef>
                <a:spcPts val="450"/>
              </a:spcBef>
              <a:spcAft>
                <a:spcPts val="450"/>
              </a:spcAft>
              <a:buFont typeface="Wingdings" panose="05000000000000000000" pitchFamily="2" charset="2"/>
              <a:buChar char="ü"/>
            </a:pPr>
            <a:r>
              <a:rPr lang="tr-TR" dirty="0" smtClean="0">
                <a:latin typeface="Calibri" panose="020F0502020204030204" pitchFamily="34" charset="0"/>
              </a:rPr>
              <a:t>Yaklaşık Maliyet doğru hesaplanmış mı?</a:t>
            </a:r>
            <a:endParaRPr lang="tr-TR" dirty="0">
              <a:latin typeface="Calibri" panose="020F0502020204030204" pitchFamily="34" charset="0"/>
            </a:endParaRPr>
          </a:p>
          <a:p>
            <a:pPr algn="just">
              <a:spcBef>
                <a:spcPts val="450"/>
              </a:spcBef>
              <a:spcAft>
                <a:spcPts val="450"/>
              </a:spcAft>
              <a:buFont typeface="Wingdings" panose="05000000000000000000" pitchFamily="2" charset="2"/>
              <a:buChar char="ü"/>
            </a:pPr>
            <a:r>
              <a:rPr lang="tr-TR" dirty="0" smtClean="0">
                <a:latin typeface="Calibri" panose="020F0502020204030204" pitchFamily="34" charset="0"/>
              </a:rPr>
              <a:t>Yaklaşık Maliyet güncel mi?</a:t>
            </a:r>
            <a:endParaRPr lang="tr-TR" dirty="0">
              <a:latin typeface="Calibri" panose="020F0502020204030204" pitchFamily="34" charset="0"/>
            </a:endParaRPr>
          </a:p>
          <a:p>
            <a:pPr algn="just">
              <a:spcBef>
                <a:spcPts val="450"/>
              </a:spcBef>
              <a:spcAft>
                <a:spcPts val="450"/>
              </a:spcAft>
              <a:buFont typeface="Wingdings" panose="05000000000000000000" pitchFamily="2" charset="2"/>
              <a:buChar char="ü"/>
            </a:pPr>
            <a:r>
              <a:rPr lang="tr-TR" dirty="0" smtClean="0">
                <a:latin typeface="Calibri" panose="020F0502020204030204" pitchFamily="34" charset="0"/>
              </a:rPr>
              <a:t>Yeterli ödenek mevcut mu?</a:t>
            </a:r>
          </a:p>
          <a:p>
            <a:pPr marL="0" indent="0" algn="just">
              <a:spcBef>
                <a:spcPts val="450"/>
              </a:spcBef>
              <a:spcAft>
                <a:spcPts val="450"/>
              </a:spcAft>
              <a:buNone/>
            </a:pPr>
            <a:endParaRPr lang="tr-TR" sz="3200" dirty="0" smtClean="0">
              <a:latin typeface="Calibri" panose="020F0502020204030204" pitchFamily="34" charset="0"/>
            </a:endParaRPr>
          </a:p>
          <a:p>
            <a:pPr marL="0" indent="0" algn="just">
              <a:spcBef>
                <a:spcPts val="450"/>
              </a:spcBef>
              <a:spcAft>
                <a:spcPts val="450"/>
              </a:spcAft>
              <a:buNone/>
            </a:pPr>
            <a:r>
              <a:rPr lang="tr-TR" sz="32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İhale yetkilisinin onayı ile ihale sonuçlandırılabilir.</a:t>
            </a:r>
            <a:endParaRPr lang="tr-TR" sz="3200" b="1" dirty="0">
              <a:solidFill>
                <a:srgbClr val="C00000"/>
              </a:solidFill>
              <a:latin typeface="Calibri" panose="020F0502020204030204" pitchFamily="34" charset="0"/>
            </a:endParaRPr>
          </a:p>
          <a:p>
            <a:pPr marL="0" indent="0" algn="just">
              <a:spcBef>
                <a:spcPts val="450"/>
              </a:spcBef>
              <a:spcAft>
                <a:spcPts val="450"/>
              </a:spcAft>
              <a:buNone/>
            </a:pPr>
            <a:endParaRPr lang="tr-TR" b="1" dirty="0" smtClean="0">
              <a:solidFill>
                <a:srgbClr val="C00000"/>
              </a:solidFill>
              <a:latin typeface="Calibri" panose="020F0502020204030204" pitchFamily="34" charset="0"/>
            </a:endParaRPr>
          </a:p>
          <a:p>
            <a:pPr marL="0" indent="0" algn="just">
              <a:spcBef>
                <a:spcPts val="450"/>
              </a:spcBef>
              <a:spcAft>
                <a:spcPts val="450"/>
              </a:spcAft>
              <a:buNone/>
            </a:pPr>
            <a:endParaRPr lang="tr-TR" dirty="0">
              <a:latin typeface="Calibri" panose="020F0502020204030204" pitchFamily="34" charset="0"/>
            </a:endParaRPr>
          </a:p>
          <a:p>
            <a:pPr marL="0" indent="0" algn="just">
              <a:spcBef>
                <a:spcPts val="450"/>
              </a:spcBef>
              <a:spcAft>
                <a:spcPts val="450"/>
              </a:spcAft>
              <a:buNone/>
            </a:pPr>
            <a:endParaRPr lang="tr-TR" dirty="0">
              <a:latin typeface="Calibri" panose="020F0502020204030204" pitchFamily="34" charset="0"/>
            </a:endParaRPr>
          </a:p>
          <a:p>
            <a:pPr marL="0" indent="0" algn="just">
              <a:spcBef>
                <a:spcPts val="450"/>
              </a:spcBef>
              <a:spcAft>
                <a:spcPts val="450"/>
              </a:spcAft>
              <a:buNone/>
            </a:pPr>
            <a:endParaRPr lang="tr-TR" dirty="0" smtClean="0">
              <a:latin typeface="Calibri" panose="020F0502020204030204" pitchFamily="34" charset="0"/>
            </a:endParaRPr>
          </a:p>
          <a:p>
            <a:pPr marL="0" indent="0" algn="just">
              <a:spcBef>
                <a:spcPts val="450"/>
              </a:spcBef>
              <a:spcAft>
                <a:spcPts val="450"/>
              </a:spcAft>
              <a:buNone/>
            </a:pPr>
            <a:endParaRPr lang="tr-TR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tr-TR" altLang="tr-TR" dirty="0" smtClean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2789506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/>
              <a:t>İhale Usulleri</a:t>
            </a:r>
            <a:endParaRPr lang="tr-TR" sz="4000" b="1" dirty="0"/>
          </a:p>
        </p:txBody>
      </p:sp>
      <p:sp>
        <p:nvSpPr>
          <p:cNvPr id="4" name="Yuvarlatılmış Dikdörtgen 3"/>
          <p:cNvSpPr/>
          <p:nvPr/>
        </p:nvSpPr>
        <p:spPr>
          <a:xfrm>
            <a:off x="1005840" y="1764792"/>
            <a:ext cx="3026664" cy="187452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Açık İhale Usulü</a:t>
            </a:r>
            <a:endParaRPr lang="tr-TR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Yuvarlatılmış Dikdörtgen 4"/>
          <p:cNvSpPr/>
          <p:nvPr/>
        </p:nvSpPr>
        <p:spPr>
          <a:xfrm>
            <a:off x="4322064" y="1764792"/>
            <a:ext cx="3026664" cy="1874520"/>
          </a:xfrm>
          <a:prstGeom prst="roundRect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Belli İstekliler Arasında İhale Usulü</a:t>
            </a:r>
            <a:endParaRPr lang="tr-TR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Yuvarlatılmış Dikdörtgen 5"/>
          <p:cNvSpPr/>
          <p:nvPr/>
        </p:nvSpPr>
        <p:spPr>
          <a:xfrm>
            <a:off x="1005840" y="4093464"/>
            <a:ext cx="3026664" cy="1874520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Pazarlık Usulü</a:t>
            </a:r>
          </a:p>
        </p:txBody>
      </p:sp>
      <p:sp>
        <p:nvSpPr>
          <p:cNvPr id="7" name="Yuvarlatılmış Dikdörtgen 6"/>
          <p:cNvSpPr/>
          <p:nvPr/>
        </p:nvSpPr>
        <p:spPr>
          <a:xfrm>
            <a:off x="4363212" y="4093464"/>
            <a:ext cx="3026664" cy="187452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Doğrudan Temin</a:t>
            </a:r>
            <a:endParaRPr lang="tr-TR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7060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443882" y="1782417"/>
            <a:ext cx="8298466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tr-TR" sz="2400" dirty="0">
                <a:latin typeface="Calibri" panose="020F0502020204030204" pitchFamily="34" charset="0"/>
              </a:rPr>
              <a:t>Bütün isteklilerin </a:t>
            </a:r>
            <a:r>
              <a:rPr lang="tr-TR" sz="2400" b="1" dirty="0">
                <a:latin typeface="Calibri" panose="020F0502020204030204" pitchFamily="34" charset="0"/>
              </a:rPr>
              <a:t>teklif verebildiği </a:t>
            </a:r>
            <a:r>
              <a:rPr lang="tr-TR" sz="2400" dirty="0">
                <a:latin typeface="Calibri" panose="020F0502020204030204" pitchFamily="34" charset="0"/>
              </a:rPr>
              <a:t>bir usuldür.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tr-TR" sz="2400" dirty="0" smtClean="0">
                <a:latin typeface="Calibri" panose="020F0502020204030204" pitchFamily="34" charset="0"/>
              </a:rPr>
              <a:t>Temel ihale usulü</a:t>
            </a:r>
            <a:endParaRPr lang="tr-TR" sz="2400" dirty="0">
              <a:latin typeface="Calibri" panose="020F0502020204030204" pitchFamily="34" charset="0"/>
            </a:endParaRP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tr-TR" sz="2400" dirty="0" smtClean="0">
                <a:latin typeface="Calibri" panose="020F0502020204030204" pitchFamily="34" charset="0"/>
              </a:rPr>
              <a:t>Tek </a:t>
            </a:r>
            <a:r>
              <a:rPr lang="tr-TR" sz="2400" dirty="0">
                <a:latin typeface="Calibri" panose="020F0502020204030204" pitchFamily="34" charset="0"/>
              </a:rPr>
              <a:t>bir isteklinin ihaleye katılması halinde dahi idarenin uygun bulması şartıyla ihale sonuçlandırılabilir</a:t>
            </a:r>
            <a:r>
              <a:rPr lang="tr-TR" sz="2400" dirty="0" smtClean="0">
                <a:latin typeface="Calibri" panose="020F0502020204030204" pitchFamily="34" charset="0"/>
              </a:rPr>
              <a:t>. </a:t>
            </a:r>
            <a:r>
              <a:rPr lang="tr-TR" sz="24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(</a:t>
            </a:r>
            <a:r>
              <a:rPr lang="tr-TR" sz="24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REKABET???)</a:t>
            </a:r>
            <a:endParaRPr lang="tr-TR" sz="24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57" name="Dikdörtgen 14"/>
          <p:cNvSpPr/>
          <p:nvPr/>
        </p:nvSpPr>
        <p:spPr>
          <a:xfrm>
            <a:off x="0" y="740794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1600" b="1" dirty="0">
                <a:solidFill>
                  <a:schemeClr val="bg1"/>
                </a:solidFill>
              </a:rPr>
              <a:t>	Açık </a:t>
            </a:r>
            <a:r>
              <a:rPr lang="tr-TR" sz="1600" b="1" dirty="0" smtClean="0">
                <a:solidFill>
                  <a:schemeClr val="bg1"/>
                </a:solidFill>
              </a:rPr>
              <a:t>İhale Usulü</a:t>
            </a:r>
            <a:endParaRPr lang="tr-TR" sz="1600" b="1" dirty="0">
              <a:solidFill>
                <a:schemeClr val="bg1"/>
              </a:solidFill>
            </a:endParaRPr>
          </a:p>
        </p:txBody>
      </p:sp>
      <p:sp>
        <p:nvSpPr>
          <p:cNvPr id="8" name="Unvan 1"/>
          <p:cNvSpPr txBox="1">
            <a:spLocks/>
          </p:cNvSpPr>
          <p:nvPr/>
        </p:nvSpPr>
        <p:spPr>
          <a:xfrm>
            <a:off x="443882" y="161380"/>
            <a:ext cx="6480701" cy="488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endParaRPr lang="tr-TR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1845327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443881" y="1711613"/>
            <a:ext cx="8289921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just">
              <a:spcBef>
                <a:spcPts val="600"/>
              </a:spcBef>
              <a:spcAft>
                <a:spcPts val="600"/>
              </a:spcAft>
              <a:defRPr/>
            </a:pPr>
            <a:r>
              <a:rPr lang="tr-TR" sz="2400" dirty="0" smtClean="0">
                <a:latin typeface="Calibri" panose="020F0502020204030204" pitchFamily="34" charset="0"/>
              </a:rPr>
              <a:t>Yapılacak </a:t>
            </a:r>
            <a:r>
              <a:rPr lang="tr-TR" sz="2400" b="1" dirty="0">
                <a:latin typeface="Calibri" panose="020F0502020204030204" pitchFamily="34" charset="0"/>
              </a:rPr>
              <a:t>ön yeterlik değerlendirmesi sonucunda idarece davet edilen</a:t>
            </a:r>
            <a:r>
              <a:rPr lang="tr-TR" sz="2400" dirty="0">
                <a:latin typeface="Calibri" panose="020F0502020204030204" pitchFamily="34" charset="0"/>
              </a:rPr>
              <a:t> isteklilerin teklif verebildiği usuldür.</a:t>
            </a:r>
          </a:p>
          <a:p>
            <a:pPr marL="628650" lvl="1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tr-TR" sz="2400" b="1" dirty="0">
                <a:latin typeface="Calibri" panose="020F0502020204030204" pitchFamily="34" charset="0"/>
              </a:rPr>
              <a:t>İşin özelliğinin uzmanlık ve/veya ileri teknoloji gerektirmesi nedeniyle açık ihale usulünün uygulanamadığı işler ile </a:t>
            </a:r>
          </a:p>
          <a:p>
            <a:pPr marL="628650" lvl="1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tr-TR" sz="2400" b="1" dirty="0">
                <a:latin typeface="Calibri" panose="020F0502020204030204" pitchFamily="34" charset="0"/>
              </a:rPr>
              <a:t>Yaklaşık maliyeti eşik değerin yarısını aşan yapım </a:t>
            </a:r>
            <a:r>
              <a:rPr lang="tr-TR" sz="2400" b="1" dirty="0" smtClean="0">
                <a:latin typeface="Calibri" panose="020F0502020204030204" pitchFamily="34" charset="0"/>
              </a:rPr>
              <a:t>işi </a:t>
            </a:r>
            <a:endParaRPr lang="tr-TR" sz="2400" b="1" i="1" dirty="0">
              <a:latin typeface="Calibri" panose="020F0502020204030204" pitchFamily="34" charset="0"/>
            </a:endParaRPr>
          </a:p>
          <a:p>
            <a:pPr marL="0" lvl="1" algn="just">
              <a:spcBef>
                <a:spcPts val="600"/>
              </a:spcBef>
              <a:spcAft>
                <a:spcPts val="600"/>
              </a:spcAft>
              <a:defRPr/>
            </a:pPr>
            <a:r>
              <a:rPr lang="tr-TR" sz="2400" b="1" dirty="0">
                <a:latin typeface="Calibri" panose="020F0502020204030204" pitchFamily="34" charset="0"/>
              </a:rPr>
              <a:t>ihalelerinde kullanılabilir.</a:t>
            </a:r>
          </a:p>
        </p:txBody>
      </p:sp>
      <p:sp>
        <p:nvSpPr>
          <p:cNvPr id="58" name="Dikdörtgen 14"/>
          <p:cNvSpPr/>
          <p:nvPr/>
        </p:nvSpPr>
        <p:spPr>
          <a:xfrm>
            <a:off x="0" y="740794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1600" b="1" dirty="0">
                <a:solidFill>
                  <a:schemeClr val="bg1"/>
                </a:solidFill>
              </a:rPr>
              <a:t>	Belli İstekliler Arasında İhale Usulü</a:t>
            </a:r>
          </a:p>
        </p:txBody>
      </p:sp>
      <p:sp>
        <p:nvSpPr>
          <p:cNvPr id="8" name="Unvan 1"/>
          <p:cNvSpPr txBox="1">
            <a:spLocks/>
          </p:cNvSpPr>
          <p:nvPr/>
        </p:nvSpPr>
        <p:spPr>
          <a:xfrm>
            <a:off x="443882" y="161380"/>
            <a:ext cx="6480701" cy="488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endParaRPr lang="tr-TR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032122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Yuvarlatılmış Dikdörtgen 6"/>
          <p:cNvSpPr/>
          <p:nvPr/>
        </p:nvSpPr>
        <p:spPr>
          <a:xfrm>
            <a:off x="512248" y="1859969"/>
            <a:ext cx="1692568" cy="128258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/>
              <a:t>İLAN</a:t>
            </a:r>
            <a:endParaRPr lang="tr-TR" b="1" dirty="0"/>
          </a:p>
          <a:p>
            <a:pPr algn="ctr"/>
            <a:r>
              <a:rPr lang="tr-TR" sz="1600" dirty="0"/>
              <a:t>Ön Yeterlik Dokümanı</a:t>
            </a:r>
          </a:p>
          <a:p>
            <a:pPr algn="ctr"/>
            <a:r>
              <a:rPr lang="tr-TR" sz="1600" dirty="0"/>
              <a:t>İhale Dokümanı</a:t>
            </a:r>
          </a:p>
        </p:txBody>
      </p:sp>
      <p:sp>
        <p:nvSpPr>
          <p:cNvPr id="30" name="Yuvarlatılmış Dikdörtgen 29"/>
          <p:cNvSpPr/>
          <p:nvPr/>
        </p:nvSpPr>
        <p:spPr>
          <a:xfrm>
            <a:off x="3330392" y="1839776"/>
            <a:ext cx="1918720" cy="128258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/>
              <a:t>ÖN YETERLİK AŞAMASI</a:t>
            </a:r>
          </a:p>
        </p:txBody>
      </p:sp>
      <p:sp>
        <p:nvSpPr>
          <p:cNvPr id="9" name="Sağ Ok 8"/>
          <p:cNvSpPr/>
          <p:nvPr/>
        </p:nvSpPr>
        <p:spPr>
          <a:xfrm>
            <a:off x="5508246" y="2287525"/>
            <a:ext cx="534959" cy="387085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350"/>
          </a:p>
        </p:txBody>
      </p:sp>
      <p:sp>
        <p:nvSpPr>
          <p:cNvPr id="31" name="Yuvarlatılmış Dikdörtgen 30"/>
          <p:cNvSpPr/>
          <p:nvPr/>
        </p:nvSpPr>
        <p:spPr>
          <a:xfrm>
            <a:off x="6355632" y="1877604"/>
            <a:ext cx="2130342" cy="124017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/>
              <a:t>TEKLİF AŞAMASI</a:t>
            </a:r>
          </a:p>
        </p:txBody>
      </p:sp>
      <p:sp>
        <p:nvSpPr>
          <p:cNvPr id="33" name="Sağ Ok 32"/>
          <p:cNvSpPr/>
          <p:nvPr/>
        </p:nvSpPr>
        <p:spPr>
          <a:xfrm>
            <a:off x="2454574" y="2312395"/>
            <a:ext cx="534959" cy="370589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350"/>
          </a:p>
        </p:txBody>
      </p:sp>
      <p:sp>
        <p:nvSpPr>
          <p:cNvPr id="10" name="Metin kutusu 9"/>
          <p:cNvSpPr txBox="1"/>
          <p:nvPr/>
        </p:nvSpPr>
        <p:spPr>
          <a:xfrm>
            <a:off x="5395870" y="2012313"/>
            <a:ext cx="75971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350" b="1" dirty="0"/>
              <a:t>DAVET</a:t>
            </a:r>
          </a:p>
        </p:txBody>
      </p:sp>
      <p:sp>
        <p:nvSpPr>
          <p:cNvPr id="11" name="Dikdörtgen 10"/>
          <p:cNvSpPr/>
          <p:nvPr/>
        </p:nvSpPr>
        <p:spPr>
          <a:xfrm>
            <a:off x="2989533" y="3453352"/>
            <a:ext cx="251871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tr-TR" dirty="0" smtClean="0">
                <a:latin typeface="Calibri" panose="020F0502020204030204" pitchFamily="34" charset="0"/>
              </a:rPr>
              <a:t>	İdareler</a:t>
            </a:r>
            <a:r>
              <a:rPr lang="tr-TR" dirty="0">
                <a:latin typeface="Calibri" panose="020F0502020204030204" pitchFamily="34" charset="0"/>
              </a:rPr>
              <a:t>, yeterlik kriterlerini karşılayan adayların tamamını veya kısa listeye girebilen adayların tamamını davet eder.</a:t>
            </a:r>
            <a:endParaRPr lang="tr-TR" dirty="0"/>
          </a:p>
        </p:txBody>
      </p:sp>
      <p:sp>
        <p:nvSpPr>
          <p:cNvPr id="12" name="Dikdörtgen 11"/>
          <p:cNvSpPr/>
          <p:nvPr/>
        </p:nvSpPr>
        <p:spPr>
          <a:xfrm>
            <a:off x="6043206" y="3387876"/>
            <a:ext cx="268205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tr-TR" dirty="0" smtClean="0">
                <a:latin typeface="Calibri" panose="020F0502020204030204" pitchFamily="34" charset="0"/>
              </a:rPr>
              <a:t>	İhaleye </a:t>
            </a:r>
            <a:r>
              <a:rPr lang="tr-TR" dirty="0">
                <a:latin typeface="Calibri" panose="020F0502020204030204" pitchFamily="34" charset="0"/>
              </a:rPr>
              <a:t>davet edilebilecek aday sayısının </a:t>
            </a:r>
            <a:r>
              <a:rPr lang="tr-TR" b="1" dirty="0">
                <a:solidFill>
                  <a:srgbClr val="C00000"/>
                </a:solidFill>
                <a:latin typeface="Calibri" panose="020F0502020204030204" pitchFamily="34" charset="0"/>
              </a:rPr>
              <a:t>beşten az olması </a:t>
            </a:r>
            <a:r>
              <a:rPr lang="tr-TR" dirty="0">
                <a:latin typeface="Calibri" panose="020F0502020204030204" pitchFamily="34" charset="0"/>
              </a:rPr>
              <a:t>veya teklif veren istekli sayısının </a:t>
            </a:r>
            <a:r>
              <a:rPr lang="tr-TR" b="1" dirty="0">
                <a:solidFill>
                  <a:srgbClr val="C00000"/>
                </a:solidFill>
                <a:latin typeface="Calibri" panose="020F0502020204030204" pitchFamily="34" charset="0"/>
              </a:rPr>
              <a:t>üçten az olması </a:t>
            </a:r>
            <a:r>
              <a:rPr lang="tr-TR" dirty="0">
                <a:latin typeface="Calibri" panose="020F0502020204030204" pitchFamily="34" charset="0"/>
              </a:rPr>
              <a:t>halinde ihale iptal edilir.</a:t>
            </a:r>
            <a:endParaRPr lang="tr-TR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14" name="Unvan 1"/>
          <p:cNvSpPr txBox="1">
            <a:spLocks/>
          </p:cNvSpPr>
          <p:nvPr/>
        </p:nvSpPr>
        <p:spPr>
          <a:xfrm>
            <a:off x="443882" y="161380"/>
            <a:ext cx="6480701" cy="488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r>
              <a:rPr lang="tr-TR" sz="2400" dirty="0" smtClean="0">
                <a:latin typeface="+mn-lt"/>
              </a:rPr>
              <a:t>İHALE ÖNCESİ SÜREÇ</a:t>
            </a:r>
            <a:endParaRPr lang="tr-TR" sz="2400" dirty="0">
              <a:latin typeface="+mn-lt"/>
            </a:endParaRPr>
          </a:p>
        </p:txBody>
      </p:sp>
      <p:sp>
        <p:nvSpPr>
          <p:cNvPr id="15" name="Dikdörtgen 14"/>
          <p:cNvSpPr/>
          <p:nvPr/>
        </p:nvSpPr>
        <p:spPr>
          <a:xfrm>
            <a:off x="0" y="740794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1600" b="1" dirty="0">
                <a:solidFill>
                  <a:schemeClr val="bg1"/>
                </a:solidFill>
              </a:rPr>
              <a:t>	Belli İstekliler Arasında İhale Usulü</a:t>
            </a:r>
          </a:p>
        </p:txBody>
      </p:sp>
    </p:spTree>
    <p:extLst>
      <p:ext uri="{BB962C8B-B14F-4D97-AF65-F5344CB8AC3E}">
        <p14:creationId xmlns:p14="http://schemas.microsoft.com/office/powerpoint/2010/main" val="3683014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0" grpId="0" animBg="1"/>
      <p:bldP spid="9" grpId="0" animBg="1"/>
      <p:bldP spid="31" grpId="0" animBg="1"/>
      <p:bldP spid="33" grpId="0" animBg="1"/>
      <p:bldP spid="10" grpId="0"/>
      <p:bldP spid="11" grpId="0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443882" y="1167958"/>
            <a:ext cx="8401015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1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tr-TR" b="1" dirty="0" smtClean="0">
                <a:solidFill>
                  <a:srgbClr val="B63E3F"/>
                </a:solidFill>
                <a:latin typeface="Calibri" panose="020F0502020204030204" pitchFamily="34" charset="0"/>
              </a:rPr>
              <a:t>Ön </a:t>
            </a:r>
            <a:r>
              <a:rPr lang="tr-TR" b="1" dirty="0">
                <a:solidFill>
                  <a:srgbClr val="B63E3F"/>
                </a:solidFill>
                <a:latin typeface="Calibri" panose="020F0502020204030204" pitchFamily="34" charset="0"/>
              </a:rPr>
              <a:t>yeterlik ilanının ve ön yeterlik değerlendirmesinin yapılması </a:t>
            </a:r>
            <a:r>
              <a:rPr lang="tr-TR" dirty="0">
                <a:latin typeface="Calibri" panose="020F0502020204030204" pitchFamily="34" charset="0"/>
              </a:rPr>
              <a:t>zorunludur,</a:t>
            </a:r>
          </a:p>
          <a:p>
            <a:pPr marL="285750" lvl="1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tr-TR" dirty="0">
                <a:latin typeface="Calibri" panose="020F0502020204030204" pitchFamily="34" charset="0"/>
              </a:rPr>
              <a:t>Ön yeterlik ilanında ve ihale dokümanında yeterlik kriterleri belirtilir,</a:t>
            </a:r>
          </a:p>
          <a:p>
            <a:pPr marL="285750" lvl="1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tr-TR" dirty="0">
                <a:latin typeface="Calibri" panose="020F0502020204030204" pitchFamily="34" charset="0"/>
              </a:rPr>
              <a:t>Yeterli bulunan isteklilerin tamamı teklif vermeye davet edilebileceği gibi, ön yeterlik ilanı ve ihale dokümanında belirtilmesi kaydıyla yeterli bulunan belli sayıda istekli teklif vermeye davet edilebilir, </a:t>
            </a:r>
          </a:p>
          <a:p>
            <a:pPr marL="285750" lvl="1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tr-TR" dirty="0">
                <a:latin typeface="Calibri" panose="020F0502020204030204" pitchFamily="34" charset="0"/>
              </a:rPr>
              <a:t>Ön yeterlik değerlendirilmesi sonucunda idarece davet edilen adaylar teklif verebilirler. </a:t>
            </a:r>
          </a:p>
          <a:p>
            <a:pPr marL="285750" lvl="1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tr-TR" dirty="0" smtClean="0">
                <a:latin typeface="Calibri" panose="020F0502020204030204" pitchFamily="34" charset="0"/>
              </a:rPr>
              <a:t>Teklif </a:t>
            </a:r>
            <a:r>
              <a:rPr lang="tr-TR" dirty="0">
                <a:latin typeface="Calibri" panose="020F0502020204030204" pitchFamily="34" charset="0"/>
              </a:rPr>
              <a:t>veren istekli sayısının </a:t>
            </a:r>
            <a:r>
              <a:rPr lang="tr-TR" b="1" dirty="0">
                <a:solidFill>
                  <a:srgbClr val="B63E3F"/>
                </a:solidFill>
                <a:latin typeface="Calibri" panose="020F0502020204030204" pitchFamily="34" charset="0"/>
              </a:rPr>
              <a:t>3'ten az olması </a:t>
            </a:r>
            <a:r>
              <a:rPr lang="tr-TR" dirty="0">
                <a:latin typeface="Calibri" panose="020F0502020204030204" pitchFamily="34" charset="0"/>
              </a:rPr>
              <a:t>nedeniyle ihalenin </a:t>
            </a:r>
            <a:r>
              <a:rPr lang="tr-TR" b="1" dirty="0">
                <a:solidFill>
                  <a:srgbClr val="B63E3F"/>
                </a:solidFill>
                <a:latin typeface="Calibri" panose="020F0502020204030204" pitchFamily="34" charset="0"/>
              </a:rPr>
              <a:t>iptal edilmesi </a:t>
            </a:r>
            <a:r>
              <a:rPr lang="tr-TR" dirty="0">
                <a:latin typeface="Calibri" panose="020F0502020204030204" pitchFamily="34" charset="0"/>
              </a:rPr>
              <a:t>halinde, ihale dokümanı gözden geçirilerek varsa hatalar ve eksiklikler giderilmek suretiyle yeterlik alan adayların tamamı tekrar teklif vermeye davet edilebilir.</a:t>
            </a:r>
          </a:p>
        </p:txBody>
      </p:sp>
      <p:sp>
        <p:nvSpPr>
          <p:cNvPr id="58" name="Dikdörtgen 14"/>
          <p:cNvSpPr/>
          <p:nvPr/>
        </p:nvSpPr>
        <p:spPr>
          <a:xfrm>
            <a:off x="0" y="740794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1600" b="1" dirty="0">
                <a:solidFill>
                  <a:schemeClr val="bg1"/>
                </a:solidFill>
              </a:rPr>
              <a:t>	Belli İstekliler Arasında İhale Usulü</a:t>
            </a:r>
          </a:p>
        </p:txBody>
      </p:sp>
      <p:sp>
        <p:nvSpPr>
          <p:cNvPr id="8" name="Unvan 1"/>
          <p:cNvSpPr txBox="1">
            <a:spLocks/>
          </p:cNvSpPr>
          <p:nvPr/>
        </p:nvSpPr>
        <p:spPr>
          <a:xfrm>
            <a:off x="443882" y="161380"/>
            <a:ext cx="6480701" cy="488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endParaRPr lang="tr-TR" sz="2400" dirty="0">
              <a:latin typeface="+mn-lt"/>
            </a:endParaRPr>
          </a:p>
        </p:txBody>
      </p:sp>
      <p:sp>
        <p:nvSpPr>
          <p:cNvPr id="15" name="Köşeli Çift Ayraç 14"/>
          <p:cNvSpPr/>
          <p:nvPr/>
        </p:nvSpPr>
        <p:spPr>
          <a:xfrm rot="10800000">
            <a:off x="3241440" y="4986997"/>
            <a:ext cx="252026" cy="282584"/>
          </a:xfrm>
          <a:prstGeom prst="chevron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350" dirty="0">
              <a:solidFill>
                <a:schemeClr val="tx1"/>
              </a:solidFill>
            </a:endParaRPr>
          </a:p>
        </p:txBody>
      </p:sp>
      <p:sp>
        <p:nvSpPr>
          <p:cNvPr id="16" name="Metin kutusu 15"/>
          <p:cNvSpPr txBox="1"/>
          <p:nvPr/>
        </p:nvSpPr>
        <p:spPr>
          <a:xfrm>
            <a:off x="727698" y="4798530"/>
            <a:ext cx="2276107" cy="64633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chemeClr val="bg1"/>
                </a:solidFill>
              </a:rPr>
              <a:t>İhaleye davet edilecek aday sayısı </a:t>
            </a:r>
          </a:p>
        </p:txBody>
      </p:sp>
      <p:sp>
        <p:nvSpPr>
          <p:cNvPr id="17" name="Köşeli Çift Ayraç 16"/>
          <p:cNvSpPr/>
          <p:nvPr/>
        </p:nvSpPr>
        <p:spPr>
          <a:xfrm rot="10800000">
            <a:off x="3261176" y="5809362"/>
            <a:ext cx="232290" cy="276999"/>
          </a:xfrm>
          <a:prstGeom prst="chevron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350" dirty="0">
              <a:solidFill>
                <a:schemeClr val="tx1"/>
              </a:solidFill>
            </a:endParaRPr>
          </a:p>
        </p:txBody>
      </p:sp>
      <p:sp>
        <p:nvSpPr>
          <p:cNvPr id="18" name="Metin kutusu 17"/>
          <p:cNvSpPr txBox="1"/>
          <p:nvPr/>
        </p:nvSpPr>
        <p:spPr>
          <a:xfrm>
            <a:off x="3731100" y="4798530"/>
            <a:ext cx="1856787" cy="57708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chemeClr val="bg1"/>
                </a:solidFill>
              </a:rPr>
              <a:t>5(beş)’ten </a:t>
            </a:r>
            <a:r>
              <a:rPr lang="tr-TR" b="1" dirty="0" smtClean="0">
                <a:solidFill>
                  <a:schemeClr val="bg1"/>
                </a:solidFill>
              </a:rPr>
              <a:t>küçük</a:t>
            </a:r>
          </a:p>
          <a:p>
            <a:endParaRPr lang="tr-TR" sz="1350" b="1" dirty="0">
              <a:solidFill>
                <a:schemeClr val="bg1"/>
              </a:solidFill>
            </a:endParaRPr>
          </a:p>
        </p:txBody>
      </p:sp>
      <p:sp>
        <p:nvSpPr>
          <p:cNvPr id="19" name="Metin kutusu 18"/>
          <p:cNvSpPr txBox="1"/>
          <p:nvPr/>
        </p:nvSpPr>
        <p:spPr>
          <a:xfrm>
            <a:off x="748890" y="5623124"/>
            <a:ext cx="2276106" cy="64633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chemeClr val="bg1"/>
                </a:solidFill>
              </a:rPr>
              <a:t>Teklif veren istekli sayısı</a:t>
            </a:r>
          </a:p>
        </p:txBody>
      </p:sp>
      <p:sp>
        <p:nvSpPr>
          <p:cNvPr id="20" name="Metin kutusu 19"/>
          <p:cNvSpPr txBox="1"/>
          <p:nvPr/>
        </p:nvSpPr>
        <p:spPr>
          <a:xfrm>
            <a:off x="3729645" y="5676271"/>
            <a:ext cx="1856788" cy="57708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chemeClr val="bg1"/>
                </a:solidFill>
              </a:rPr>
              <a:t>3(Üç)</a:t>
            </a:r>
            <a:r>
              <a:rPr lang="tr-TR" b="1" dirty="0" smtClean="0">
                <a:solidFill>
                  <a:schemeClr val="bg1"/>
                </a:solidFill>
              </a:rPr>
              <a:t>’ten küçük</a:t>
            </a:r>
          </a:p>
          <a:p>
            <a:endParaRPr lang="tr-TR" sz="1350" b="1" dirty="0">
              <a:solidFill>
                <a:schemeClr val="bg1"/>
              </a:solidFill>
            </a:endParaRPr>
          </a:p>
        </p:txBody>
      </p:sp>
      <p:sp>
        <p:nvSpPr>
          <p:cNvPr id="21" name="Metin kutusu 20"/>
          <p:cNvSpPr txBox="1"/>
          <p:nvPr/>
        </p:nvSpPr>
        <p:spPr>
          <a:xfrm>
            <a:off x="5896509" y="5252033"/>
            <a:ext cx="2144902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tr-TR" b="1" dirty="0">
                <a:solidFill>
                  <a:srgbClr val="B63E3F"/>
                </a:solidFill>
              </a:rPr>
              <a:t>Olması durumunda ihale iptal edilir.</a:t>
            </a:r>
          </a:p>
        </p:txBody>
      </p:sp>
    </p:spTree>
    <p:extLst>
      <p:ext uri="{BB962C8B-B14F-4D97-AF65-F5344CB8AC3E}">
        <p14:creationId xmlns:p14="http://schemas.microsoft.com/office/powerpoint/2010/main" val="361875961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443882" y="1167958"/>
            <a:ext cx="8401015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1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tr-TR" sz="2400" dirty="0">
                <a:latin typeface="Calibri" panose="020F0502020204030204" pitchFamily="34" charset="0"/>
              </a:rPr>
              <a:t>Puanlama yapılması durumunda adaylar en yüksek puan alandan başlanarak listeye alınır</a:t>
            </a:r>
            <a:r>
              <a:rPr lang="tr-TR" sz="2400" dirty="0" smtClean="0">
                <a:latin typeface="Calibri" panose="020F0502020204030204" pitchFamily="34" charset="0"/>
              </a:rPr>
              <a:t>.</a:t>
            </a:r>
          </a:p>
          <a:p>
            <a:pPr marL="285750" lvl="1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tr-TR" sz="2400" dirty="0" smtClean="0">
                <a:latin typeface="Calibri" panose="020F0502020204030204" pitchFamily="34" charset="0"/>
              </a:rPr>
              <a:t>Puanların </a:t>
            </a:r>
            <a:r>
              <a:rPr lang="tr-TR" sz="2400" dirty="0">
                <a:latin typeface="Calibri" panose="020F0502020204030204" pitchFamily="34" charset="0"/>
              </a:rPr>
              <a:t>eşit olması durumunda, eşit puana sahip adayların tamamı listeye alınır.</a:t>
            </a:r>
          </a:p>
          <a:p>
            <a:pPr marL="285750" lvl="1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tr-TR" sz="2400" dirty="0" smtClean="0">
                <a:latin typeface="Calibri" panose="020F0502020204030204" pitchFamily="34" charset="0"/>
              </a:rPr>
              <a:t>Yeterliği </a:t>
            </a:r>
            <a:r>
              <a:rPr lang="tr-TR" sz="2400" dirty="0">
                <a:latin typeface="Calibri" panose="020F0502020204030204" pitchFamily="34" charset="0"/>
              </a:rPr>
              <a:t>belirlenen aday sayısı teklif vermeye davet edilecek aday sayısından az ise yeterliği tespit edilen tüm adaylar </a:t>
            </a:r>
            <a:r>
              <a:rPr lang="tr-TR" sz="2400" b="1">
                <a:solidFill>
                  <a:srgbClr val="C00000"/>
                </a:solidFill>
                <a:latin typeface="Calibri" panose="020F0502020204030204" pitchFamily="34" charset="0"/>
              </a:rPr>
              <a:t>(</a:t>
            </a:r>
            <a:r>
              <a:rPr lang="tr-TR" sz="2400" b="1" smtClean="0">
                <a:solidFill>
                  <a:srgbClr val="C00000"/>
                </a:solidFill>
                <a:latin typeface="Calibri" panose="020F0502020204030204" pitchFamily="34" charset="0"/>
              </a:rPr>
              <a:t>beşten </a:t>
            </a:r>
            <a:r>
              <a:rPr lang="tr-TR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az olmamak kaydıyla) </a:t>
            </a:r>
            <a:r>
              <a:rPr lang="tr-TR" sz="2400" dirty="0">
                <a:latin typeface="Calibri" panose="020F0502020204030204" pitchFamily="34" charset="0"/>
              </a:rPr>
              <a:t>teklif vermeye davet edilecektir.</a:t>
            </a:r>
          </a:p>
        </p:txBody>
      </p:sp>
      <p:sp>
        <p:nvSpPr>
          <p:cNvPr id="58" name="Dikdörtgen 14"/>
          <p:cNvSpPr/>
          <p:nvPr/>
        </p:nvSpPr>
        <p:spPr>
          <a:xfrm>
            <a:off x="0" y="740794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1600" b="1" dirty="0">
                <a:solidFill>
                  <a:schemeClr val="bg1"/>
                </a:solidFill>
              </a:rPr>
              <a:t>	Belli İstekliler Arasında İhale Usulü</a:t>
            </a:r>
          </a:p>
        </p:txBody>
      </p:sp>
      <p:sp>
        <p:nvSpPr>
          <p:cNvPr id="8" name="Unvan 1"/>
          <p:cNvSpPr txBox="1">
            <a:spLocks/>
          </p:cNvSpPr>
          <p:nvPr/>
        </p:nvSpPr>
        <p:spPr>
          <a:xfrm>
            <a:off x="443882" y="161380"/>
            <a:ext cx="6480701" cy="488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r>
              <a:rPr lang="tr-TR" sz="2400" dirty="0" smtClean="0">
                <a:latin typeface="+mn-lt"/>
              </a:rPr>
              <a:t>İHALE ÖNCESİ SÜREÇ</a:t>
            </a:r>
            <a:endParaRPr lang="tr-TR" sz="2400" dirty="0">
              <a:latin typeface="+mn-lt"/>
            </a:endParaRPr>
          </a:p>
        </p:txBody>
      </p:sp>
      <p:pic>
        <p:nvPicPr>
          <p:cNvPr id="13" name="Resim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7266" y="4153391"/>
            <a:ext cx="1883120" cy="2510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73555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443882" y="1871529"/>
            <a:ext cx="828137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tr-TR" altLang="tr-TR" sz="2400" dirty="0">
                <a:latin typeface="Calibri" panose="020F0502020204030204" pitchFamily="34" charset="0"/>
              </a:rPr>
              <a:t>Kanun’da belirtilen hallerde kullanılabilen, ihale sürecinin </a:t>
            </a:r>
            <a:r>
              <a:rPr lang="tr-TR" altLang="tr-TR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iki aşamalı </a:t>
            </a:r>
            <a:r>
              <a:rPr lang="tr-TR" altLang="tr-TR" sz="2400" dirty="0">
                <a:latin typeface="Calibri" panose="020F0502020204030204" pitchFamily="34" charset="0"/>
              </a:rPr>
              <a:t>olarak gerçekleştirildiği, İdarenin;</a:t>
            </a:r>
          </a:p>
          <a:p>
            <a:pPr marL="628650" lvl="1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tr-TR" altLang="tr-TR" sz="2400" b="1" dirty="0">
                <a:latin typeface="Calibri" panose="020F0502020204030204" pitchFamily="34" charset="0"/>
              </a:rPr>
              <a:t>Teknik detayları, </a:t>
            </a:r>
          </a:p>
          <a:p>
            <a:pPr marL="628650" lvl="1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tr-TR" altLang="tr-TR" sz="2400" b="1">
                <a:latin typeface="Calibri" panose="020F0502020204030204" pitchFamily="34" charset="0"/>
              </a:rPr>
              <a:t>Gerçekleştirme </a:t>
            </a:r>
            <a:r>
              <a:rPr lang="tr-TR" altLang="tr-TR" sz="2400" b="1" smtClean="0">
                <a:latin typeface="Calibri" panose="020F0502020204030204" pitchFamily="34" charset="0"/>
              </a:rPr>
              <a:t>yöntemlerini, görüştüğü,</a:t>
            </a:r>
            <a:endParaRPr lang="tr-TR" altLang="tr-TR" sz="2400" b="1" dirty="0">
              <a:latin typeface="Calibri" panose="020F0502020204030204" pitchFamily="34" charset="0"/>
            </a:endParaRPr>
          </a:p>
          <a:p>
            <a:pPr marL="628650" lvl="1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tr-TR" altLang="tr-TR" sz="2400" b="1" dirty="0" smtClean="0">
                <a:latin typeface="Calibri" panose="020F0502020204030204" pitchFamily="34" charset="0"/>
              </a:rPr>
              <a:t>İlk </a:t>
            </a:r>
            <a:r>
              <a:rPr lang="tr-TR" altLang="tr-TR" sz="2400" b="1" dirty="0">
                <a:latin typeface="Calibri" panose="020F0502020204030204" pitchFamily="34" charset="0"/>
              </a:rPr>
              <a:t>fiyat tekliflerini aşmamak üzere isteklilerden ihale kararına esas olacak son yazılı fiyat </a:t>
            </a:r>
            <a:r>
              <a:rPr lang="tr-TR" altLang="tr-TR" sz="2400" b="1" dirty="0" smtClean="0">
                <a:latin typeface="Calibri" panose="020F0502020204030204" pitchFamily="34" charset="0"/>
              </a:rPr>
              <a:t>tekliflerinin alındığı usuldür</a:t>
            </a:r>
            <a:r>
              <a:rPr lang="tr-TR" altLang="tr-TR" sz="2400" b="1" dirty="0">
                <a:latin typeface="Calibri" panose="020F0502020204030204" pitchFamily="34" charset="0"/>
              </a:rPr>
              <a:t>. </a:t>
            </a:r>
          </a:p>
        </p:txBody>
      </p:sp>
      <p:sp>
        <p:nvSpPr>
          <p:cNvPr id="20" name="Dikdörtgen 14"/>
          <p:cNvSpPr/>
          <p:nvPr/>
        </p:nvSpPr>
        <p:spPr>
          <a:xfrm>
            <a:off x="0" y="740794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1600" b="1" dirty="0">
                <a:solidFill>
                  <a:schemeClr val="bg1"/>
                </a:solidFill>
              </a:rPr>
              <a:t>	 Pazarlık Usulü İhale</a:t>
            </a:r>
          </a:p>
        </p:txBody>
      </p:sp>
      <p:sp>
        <p:nvSpPr>
          <p:cNvPr id="9" name="Unvan 1"/>
          <p:cNvSpPr txBox="1">
            <a:spLocks/>
          </p:cNvSpPr>
          <p:nvPr/>
        </p:nvSpPr>
        <p:spPr>
          <a:xfrm>
            <a:off x="443882" y="161380"/>
            <a:ext cx="6480701" cy="488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r>
              <a:rPr lang="tr-TR" sz="2400" dirty="0" smtClean="0">
                <a:latin typeface="+mn-lt"/>
              </a:rPr>
              <a:t>İHALE ÖNCESİ SÜREÇ</a:t>
            </a:r>
            <a:endParaRPr lang="tr-TR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436571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443882" y="1450572"/>
            <a:ext cx="8281374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4622" indent="-342900" algn="just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lphaLcParenR"/>
            </a:pPr>
            <a:r>
              <a:rPr lang="tr-TR" sz="1600" dirty="0" smtClean="0"/>
              <a:t>Açık </a:t>
            </a:r>
            <a:r>
              <a:rPr lang="tr-TR" sz="1600" dirty="0"/>
              <a:t>ihale usulü veya belli istekliler arasında ihale usulü ile yapılan ihale sonucunda </a:t>
            </a:r>
            <a:r>
              <a:rPr lang="tr-TR" sz="1600" b="1" dirty="0">
                <a:solidFill>
                  <a:srgbClr val="C00000"/>
                </a:solidFill>
              </a:rPr>
              <a:t>teklif çıkmaması</a:t>
            </a:r>
          </a:p>
          <a:p>
            <a:pPr marL="404622" indent="-342900" algn="just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lphaLcParenR"/>
            </a:pPr>
            <a:r>
              <a:rPr lang="tr-TR" sz="1600" dirty="0" smtClean="0"/>
              <a:t>Doğal </a:t>
            </a:r>
            <a:r>
              <a:rPr lang="tr-TR" sz="1600" dirty="0"/>
              <a:t>afetler, salgın hastalıklar, can veya mal kaybı tehlikesi gibi </a:t>
            </a:r>
            <a:r>
              <a:rPr lang="tr-TR" sz="1600" b="1" dirty="0">
                <a:solidFill>
                  <a:srgbClr val="C00000"/>
                </a:solidFill>
              </a:rPr>
              <a:t>ani ve beklenmeyen</a:t>
            </a:r>
            <a:r>
              <a:rPr lang="tr-TR" sz="1600" dirty="0"/>
              <a:t> veya  </a:t>
            </a:r>
            <a:r>
              <a:rPr lang="tr-TR" sz="1600" b="1" dirty="0">
                <a:solidFill>
                  <a:srgbClr val="C00000"/>
                </a:solidFill>
              </a:rPr>
              <a:t>yapım tekniği açısından özellik arz eden</a:t>
            </a:r>
            <a:r>
              <a:rPr lang="tr-TR" sz="1600" dirty="0"/>
              <a:t> veya yapı veya can ve mal güvenliğinin sağlanması açısından </a:t>
            </a:r>
            <a:r>
              <a:rPr lang="tr-TR" sz="1600" b="1" dirty="0">
                <a:solidFill>
                  <a:srgbClr val="C00000"/>
                </a:solidFill>
              </a:rPr>
              <a:t>ivedilikle yapılması gerekliliği idarece belirlenen hallerde</a:t>
            </a:r>
            <a:r>
              <a:rPr lang="tr-TR" sz="1600" dirty="0"/>
              <a:t> veyahut </a:t>
            </a:r>
            <a:r>
              <a:rPr lang="tr-TR" sz="1600" b="1" dirty="0">
                <a:solidFill>
                  <a:srgbClr val="C00000"/>
                </a:solidFill>
              </a:rPr>
              <a:t>idare tarafından önceden öngörülemeyen olayların ortaya çıkması</a:t>
            </a:r>
            <a:r>
              <a:rPr lang="tr-TR" sz="1600" dirty="0"/>
              <a:t> üzerine ihalenin ivedi olarak yapılmasının zorunlu olması          </a:t>
            </a:r>
          </a:p>
          <a:p>
            <a:pPr marL="404622" indent="-342900" algn="just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lphaLcParenR"/>
            </a:pPr>
            <a:r>
              <a:rPr lang="tr-TR" sz="1600" b="1" dirty="0">
                <a:solidFill>
                  <a:srgbClr val="C00000"/>
                </a:solidFill>
              </a:rPr>
              <a:t>Savunma ve güvenlikle</a:t>
            </a:r>
            <a:r>
              <a:rPr lang="tr-TR" sz="1600" dirty="0"/>
              <a:t> ilgili özel durumların ortaya çıkması üzerine ihalenin </a:t>
            </a:r>
            <a:r>
              <a:rPr lang="tr-TR" sz="1600" b="1" dirty="0">
                <a:solidFill>
                  <a:srgbClr val="C00000"/>
                </a:solidFill>
              </a:rPr>
              <a:t>ivedi</a:t>
            </a:r>
            <a:r>
              <a:rPr lang="tr-TR" sz="1600" dirty="0"/>
              <a:t> olarak yapılmasının zorunlu olması</a:t>
            </a:r>
          </a:p>
          <a:p>
            <a:pPr marL="404622" indent="-342900" algn="just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lphaLcParenR"/>
            </a:pPr>
            <a:r>
              <a:rPr lang="tr-TR" sz="1600" dirty="0" smtClean="0"/>
              <a:t>İhalenin</a:t>
            </a:r>
            <a:r>
              <a:rPr lang="tr-TR" sz="1600" dirty="0"/>
              <a:t>, </a:t>
            </a:r>
            <a:r>
              <a:rPr lang="tr-TR" sz="1600" b="1" dirty="0">
                <a:solidFill>
                  <a:srgbClr val="C00000"/>
                </a:solidFill>
              </a:rPr>
              <a:t>araştırma</a:t>
            </a:r>
            <a:r>
              <a:rPr lang="tr-TR" sz="1600" dirty="0"/>
              <a:t> ve </a:t>
            </a:r>
            <a:r>
              <a:rPr lang="tr-TR" sz="1600" b="1" dirty="0">
                <a:solidFill>
                  <a:srgbClr val="C00000"/>
                </a:solidFill>
              </a:rPr>
              <a:t>geliştirme sürecine </a:t>
            </a:r>
            <a:r>
              <a:rPr lang="tr-TR" sz="1600" dirty="0"/>
              <a:t>ihtiyaç gösteren ve </a:t>
            </a:r>
            <a:r>
              <a:rPr lang="tr-TR" sz="1600" b="1" dirty="0">
                <a:solidFill>
                  <a:srgbClr val="C00000"/>
                </a:solidFill>
              </a:rPr>
              <a:t>seri üretime konu olmayan</a:t>
            </a:r>
            <a:r>
              <a:rPr lang="tr-TR" sz="1600" dirty="0"/>
              <a:t> nitelikte </a:t>
            </a:r>
            <a:r>
              <a:rPr lang="tr-TR" sz="1600" dirty="0" smtClean="0"/>
              <a:t>olması</a:t>
            </a:r>
            <a:endParaRPr lang="tr-TR" sz="1600" dirty="0"/>
          </a:p>
          <a:p>
            <a:pPr marL="404622" indent="-342900" algn="just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lphaLcParenR"/>
            </a:pPr>
            <a:r>
              <a:rPr lang="tr-TR" sz="1600" dirty="0" smtClean="0"/>
              <a:t>İhale </a:t>
            </a:r>
            <a:r>
              <a:rPr lang="tr-TR" sz="1600" dirty="0"/>
              <a:t>konusu mal veya hizmet alımları ile yapım işlerinin </a:t>
            </a:r>
            <a:r>
              <a:rPr lang="tr-TR" sz="1600" b="1" dirty="0">
                <a:solidFill>
                  <a:srgbClr val="C00000"/>
                </a:solidFill>
              </a:rPr>
              <a:t>özgün nitelikte </a:t>
            </a:r>
            <a:r>
              <a:rPr lang="tr-TR" sz="1600" dirty="0"/>
              <a:t>ve </a:t>
            </a:r>
            <a:r>
              <a:rPr lang="tr-TR" sz="1600" b="1" dirty="0">
                <a:solidFill>
                  <a:srgbClr val="C00000"/>
                </a:solidFill>
              </a:rPr>
              <a:t>karmaşık</a:t>
            </a:r>
            <a:r>
              <a:rPr lang="tr-TR" sz="1600" dirty="0"/>
              <a:t> olması nedeniyle teknik ve malî özelliklerinin gerekli olan netlikte </a:t>
            </a:r>
            <a:r>
              <a:rPr lang="tr-TR" sz="1600" dirty="0" smtClean="0"/>
              <a:t>belirlenememesi</a:t>
            </a:r>
          </a:p>
          <a:p>
            <a:pPr marL="404622" indent="-342900" algn="just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lphaLcParenR"/>
            </a:pPr>
            <a:r>
              <a:rPr lang="tr-TR" sz="1600" dirty="0" smtClean="0"/>
              <a:t>İdarelerin </a:t>
            </a:r>
            <a:r>
              <a:rPr lang="tr-TR" sz="1600" dirty="0"/>
              <a:t>yaklaşık maliyeti </a:t>
            </a:r>
            <a:r>
              <a:rPr lang="tr-TR" dirty="0" smtClean="0"/>
              <a:t>2.668.214,00</a:t>
            </a:r>
            <a:r>
              <a:rPr lang="tr-TR" sz="1600" dirty="0" smtClean="0"/>
              <a:t> </a:t>
            </a:r>
            <a:r>
              <a:rPr lang="tr-TR" sz="1600" dirty="0"/>
              <a:t>(</a:t>
            </a:r>
            <a:r>
              <a:rPr lang="tr-TR" sz="1600" dirty="0" smtClean="0"/>
              <a:t>2025 </a:t>
            </a:r>
            <a:r>
              <a:rPr lang="tr-TR" sz="1600" dirty="0"/>
              <a:t>yılı için) kadar olan </a:t>
            </a:r>
            <a:r>
              <a:rPr lang="tr-TR" sz="1600" b="1" dirty="0">
                <a:solidFill>
                  <a:srgbClr val="C00000"/>
                </a:solidFill>
              </a:rPr>
              <a:t>mamul mal</a:t>
            </a:r>
            <a:r>
              <a:rPr lang="tr-TR" sz="1600" dirty="0"/>
              <a:t>, </a:t>
            </a:r>
            <a:r>
              <a:rPr lang="tr-TR" sz="1600" b="1" dirty="0">
                <a:solidFill>
                  <a:srgbClr val="C00000"/>
                </a:solidFill>
              </a:rPr>
              <a:t>malzeme</a:t>
            </a:r>
            <a:r>
              <a:rPr lang="tr-TR" sz="1600" dirty="0"/>
              <a:t> veya </a:t>
            </a:r>
            <a:r>
              <a:rPr lang="tr-TR" sz="1600" b="1" dirty="0">
                <a:solidFill>
                  <a:srgbClr val="C00000"/>
                </a:solidFill>
              </a:rPr>
              <a:t>hizmet alımları</a:t>
            </a:r>
            <a:r>
              <a:rPr lang="tr-TR" sz="1600" dirty="0" smtClean="0"/>
              <a:t>.</a:t>
            </a:r>
            <a:endParaRPr lang="tr-TR" sz="1350" dirty="0"/>
          </a:p>
        </p:txBody>
      </p:sp>
      <p:sp>
        <p:nvSpPr>
          <p:cNvPr id="7" name="Dikdörtgen 14"/>
          <p:cNvSpPr/>
          <p:nvPr/>
        </p:nvSpPr>
        <p:spPr>
          <a:xfrm>
            <a:off x="0" y="740794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1600" b="1" dirty="0">
                <a:solidFill>
                  <a:schemeClr val="bg1"/>
                </a:solidFill>
              </a:rPr>
              <a:t>	 Pazarlık Usulü İhale</a:t>
            </a:r>
          </a:p>
        </p:txBody>
      </p:sp>
      <p:sp>
        <p:nvSpPr>
          <p:cNvPr id="8" name="Unvan 1"/>
          <p:cNvSpPr txBox="1">
            <a:spLocks/>
          </p:cNvSpPr>
          <p:nvPr/>
        </p:nvSpPr>
        <p:spPr>
          <a:xfrm>
            <a:off x="443882" y="161380"/>
            <a:ext cx="6480701" cy="488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endParaRPr lang="tr-TR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7202506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2108988" y="3966473"/>
            <a:ext cx="6616268" cy="15799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 algn="just">
              <a:spcBef>
                <a:spcPts val="150"/>
              </a:spcBef>
              <a:spcAft>
                <a:spcPts val="150"/>
              </a:spcAft>
              <a:buFont typeface="Arial" panose="020B0604020202020204" pitchFamily="34" charset="0"/>
              <a:buChar char="•"/>
              <a:defRPr/>
            </a:pPr>
            <a:r>
              <a:rPr lang="tr-TR" b="1" dirty="0">
                <a:solidFill>
                  <a:srgbClr val="C00000"/>
                </a:solidFill>
                <a:latin typeface="Calibri" panose="020F0502020204030204" pitchFamily="34" charset="0"/>
                <a:sym typeface="Wingdings 2"/>
              </a:rPr>
              <a:t>Fiyat içermeyen</a:t>
            </a:r>
            <a:r>
              <a:rPr lang="tr-TR" dirty="0">
                <a:solidFill>
                  <a:srgbClr val="C00000"/>
                </a:solidFill>
                <a:latin typeface="Calibri" panose="020F0502020204030204" pitchFamily="34" charset="0"/>
                <a:sym typeface="Wingdings 2"/>
              </a:rPr>
              <a:t> </a:t>
            </a:r>
            <a:r>
              <a:rPr lang="tr-TR" dirty="0">
                <a:latin typeface="Calibri" panose="020F0502020204030204" pitchFamily="34" charset="0"/>
                <a:sym typeface="Wingdings 2"/>
              </a:rPr>
              <a:t>ilk teklifler sunulur. (işin teknik detayları ve gerçekleştirme yöntemleri)</a:t>
            </a:r>
          </a:p>
          <a:p>
            <a:pPr marL="257175" indent="-257175" algn="just">
              <a:spcBef>
                <a:spcPts val="150"/>
              </a:spcBef>
              <a:spcAft>
                <a:spcPts val="150"/>
              </a:spcAft>
              <a:buFont typeface="Arial" panose="020B0604020202020204" pitchFamily="34" charset="0"/>
              <a:buChar char="•"/>
              <a:defRPr/>
            </a:pPr>
            <a:r>
              <a:rPr lang="tr-TR" dirty="0">
                <a:latin typeface="Calibri" panose="020F0502020204030204" pitchFamily="34" charset="0"/>
                <a:sym typeface="Wingdings 2"/>
              </a:rPr>
              <a:t>Her bir istekli ile görüşülerek </a:t>
            </a:r>
            <a:r>
              <a:rPr lang="tr-TR" b="1" dirty="0">
                <a:solidFill>
                  <a:srgbClr val="C00000"/>
                </a:solidFill>
                <a:latin typeface="Calibri" panose="020F0502020204030204" pitchFamily="34" charset="0"/>
                <a:sym typeface="Wingdings 2"/>
              </a:rPr>
              <a:t>şartlar netleştirilir</a:t>
            </a:r>
            <a:r>
              <a:rPr lang="tr-TR" dirty="0">
                <a:latin typeface="Calibri" panose="020F0502020204030204" pitchFamily="34" charset="0"/>
                <a:sym typeface="Wingdings 2"/>
              </a:rPr>
              <a:t>. </a:t>
            </a:r>
          </a:p>
          <a:p>
            <a:pPr marL="257175" indent="-257175" algn="just">
              <a:spcBef>
                <a:spcPts val="150"/>
              </a:spcBef>
              <a:spcAft>
                <a:spcPts val="150"/>
              </a:spcAft>
              <a:buFont typeface="Arial" panose="020B0604020202020204" pitchFamily="34" charset="0"/>
              <a:buChar char="•"/>
              <a:defRPr/>
            </a:pPr>
            <a:r>
              <a:rPr lang="tr-TR" dirty="0">
                <a:latin typeface="Calibri" panose="020F0502020204030204" pitchFamily="34" charset="0"/>
                <a:sym typeface="Wingdings 2"/>
              </a:rPr>
              <a:t>«Şartları netleştirilmiş teknik şartnameye» dayalı ve </a:t>
            </a:r>
            <a:r>
              <a:rPr lang="tr-TR" b="1" dirty="0">
                <a:solidFill>
                  <a:srgbClr val="C00000"/>
                </a:solidFill>
                <a:latin typeface="Calibri" panose="020F0502020204030204" pitchFamily="34" charset="0"/>
                <a:sym typeface="Wingdings 2"/>
              </a:rPr>
              <a:t>fiyat içeren ikinci teklifler</a:t>
            </a:r>
            <a:r>
              <a:rPr lang="tr-TR" dirty="0">
                <a:solidFill>
                  <a:srgbClr val="C00000"/>
                </a:solidFill>
                <a:latin typeface="Calibri" panose="020F0502020204030204" pitchFamily="34" charset="0"/>
                <a:sym typeface="Wingdings 2"/>
              </a:rPr>
              <a:t> </a:t>
            </a:r>
            <a:r>
              <a:rPr lang="tr-TR" dirty="0">
                <a:latin typeface="Calibri" panose="020F0502020204030204" pitchFamily="34" charset="0"/>
                <a:sym typeface="Wingdings 2"/>
              </a:rPr>
              <a:t>alınır. </a:t>
            </a:r>
          </a:p>
        </p:txBody>
      </p:sp>
      <p:sp>
        <p:nvSpPr>
          <p:cNvPr id="31" name="Yuvarlatılmış Dikdörtgen 30"/>
          <p:cNvSpPr/>
          <p:nvPr/>
        </p:nvSpPr>
        <p:spPr>
          <a:xfrm>
            <a:off x="212435" y="1424779"/>
            <a:ext cx="1736005" cy="115666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latin typeface="Calibri" panose="020F0502020204030204" pitchFamily="34" charset="0"/>
              </a:rPr>
              <a:t>(b), (c) ve (f) bentleri</a:t>
            </a:r>
            <a:endParaRPr lang="tr-TR" b="1" dirty="0"/>
          </a:p>
        </p:txBody>
      </p:sp>
      <p:sp>
        <p:nvSpPr>
          <p:cNvPr id="32" name="Yuvarlatılmış Dikdörtgen 31"/>
          <p:cNvSpPr/>
          <p:nvPr/>
        </p:nvSpPr>
        <p:spPr>
          <a:xfrm>
            <a:off x="212435" y="3966473"/>
            <a:ext cx="1736005" cy="1153863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latin typeface="Calibri" panose="020F0502020204030204" pitchFamily="34" charset="0"/>
              </a:rPr>
              <a:t>(a), (d) ve (e) bentleri</a:t>
            </a:r>
            <a:endParaRPr lang="tr-TR" b="1" dirty="0"/>
          </a:p>
        </p:txBody>
      </p:sp>
      <p:sp>
        <p:nvSpPr>
          <p:cNvPr id="4" name="Dikdörtgen 3"/>
          <p:cNvSpPr/>
          <p:nvPr/>
        </p:nvSpPr>
        <p:spPr>
          <a:xfrm>
            <a:off x="443882" y="5468299"/>
            <a:ext cx="83280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1913" algn="just">
              <a:defRPr/>
            </a:pPr>
            <a:r>
              <a:rPr lang="tr-TR" dirty="0">
                <a:latin typeface="Calibri" panose="020F0502020204030204" pitchFamily="34" charset="0"/>
              </a:rPr>
              <a:t>Pazarlık usulü kapsamında yapılacak ihalelerde, </a:t>
            </a:r>
            <a:r>
              <a:rPr lang="tr-TR" b="1" dirty="0">
                <a:solidFill>
                  <a:srgbClr val="C00000"/>
                </a:solidFill>
                <a:latin typeface="Calibri" panose="020F0502020204030204" pitchFamily="34" charset="0"/>
              </a:rPr>
              <a:t>ilk fiyat tekliflerini aşmamak üzere</a:t>
            </a:r>
            <a:r>
              <a:rPr lang="tr-TR" dirty="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  <a:r>
              <a:rPr lang="tr-TR" dirty="0">
                <a:latin typeface="Calibri" panose="020F0502020204030204" pitchFamily="34" charset="0"/>
              </a:rPr>
              <a:t>isteklilerden ihale kararına esas olacak </a:t>
            </a:r>
            <a:r>
              <a:rPr lang="tr-TR" b="1" dirty="0">
                <a:solidFill>
                  <a:srgbClr val="C00000"/>
                </a:solidFill>
                <a:latin typeface="Calibri" panose="020F0502020204030204" pitchFamily="34" charset="0"/>
              </a:rPr>
              <a:t>son yazılı fiyat teklifleri</a:t>
            </a:r>
            <a:r>
              <a:rPr lang="tr-TR" dirty="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  <a:r>
              <a:rPr lang="tr-TR" dirty="0">
                <a:latin typeface="Calibri" panose="020F0502020204030204" pitchFamily="34" charset="0"/>
              </a:rPr>
              <a:t>alınarak ihale sonuçlandırılır.</a:t>
            </a:r>
            <a:endParaRPr lang="tr-TR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7" name="Dikdörtgen 6"/>
          <p:cNvSpPr/>
          <p:nvPr/>
        </p:nvSpPr>
        <p:spPr>
          <a:xfrm>
            <a:off x="2155654" y="1405899"/>
            <a:ext cx="6616268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 algn="just">
              <a:spcBef>
                <a:spcPts val="150"/>
              </a:spcBef>
              <a:spcAft>
                <a:spcPts val="150"/>
              </a:spcAft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</a:rPr>
              <a:t>İlan yapılması </a:t>
            </a:r>
            <a:r>
              <a:rPr lang="tr-TR" b="1" dirty="0">
                <a:solidFill>
                  <a:srgbClr val="C00000"/>
                </a:solidFill>
                <a:latin typeface="Calibri" panose="020F0502020204030204" pitchFamily="34" charset="0"/>
              </a:rPr>
              <a:t>zorunlu değildir</a:t>
            </a:r>
            <a:r>
              <a:rPr lang="tr-TR" dirty="0">
                <a:latin typeface="Calibri" panose="020F0502020204030204" pitchFamily="34" charset="0"/>
              </a:rPr>
              <a:t>.</a:t>
            </a:r>
          </a:p>
          <a:p>
            <a:pPr marL="257175" indent="-257175" algn="just">
              <a:spcBef>
                <a:spcPts val="150"/>
              </a:spcBef>
              <a:spcAft>
                <a:spcPts val="150"/>
              </a:spcAft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</a:rPr>
              <a:t>İlan yapılmayan hallerde </a:t>
            </a:r>
            <a:r>
              <a:rPr lang="tr-TR" b="1" dirty="0">
                <a:solidFill>
                  <a:srgbClr val="C00000"/>
                </a:solidFill>
                <a:latin typeface="Calibri" panose="020F0502020204030204" pitchFamily="34" charset="0"/>
              </a:rPr>
              <a:t>en az üç</a:t>
            </a:r>
            <a:r>
              <a:rPr lang="tr-TR" dirty="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  <a:r>
              <a:rPr lang="tr-TR" dirty="0">
                <a:latin typeface="Calibri" panose="020F0502020204030204" pitchFamily="34" charset="0"/>
              </a:rPr>
              <a:t>istekli davet edilerek, yeterlik belgelerini ve fiyat tekliflerini birlikte vermeleri istenir</a:t>
            </a:r>
            <a:r>
              <a:rPr lang="tr-TR" dirty="0" smtClean="0">
                <a:latin typeface="Calibri" panose="020F0502020204030204" pitchFamily="34" charset="0"/>
              </a:rPr>
              <a:t>.</a:t>
            </a:r>
          </a:p>
          <a:p>
            <a:pPr marL="257175" indent="-257175" algn="just">
              <a:spcBef>
                <a:spcPts val="150"/>
              </a:spcBef>
              <a:spcAft>
                <a:spcPts val="150"/>
              </a:spcAft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</a:rPr>
              <a:t>Davet edilmiş olan </a:t>
            </a:r>
            <a:r>
              <a:rPr lang="tr-TR" b="1" dirty="0">
                <a:solidFill>
                  <a:srgbClr val="C00000"/>
                </a:solidFill>
                <a:latin typeface="Calibri" panose="020F0502020204030204" pitchFamily="34" charset="0"/>
              </a:rPr>
              <a:t>gerçek ya da tüzel kişinin (iş </a:t>
            </a:r>
            <a:r>
              <a:rPr lang="tr-TR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ortaklığı/konsorsiyum) olarak </a:t>
            </a:r>
            <a:r>
              <a:rPr lang="tr-TR" b="1" dirty="0">
                <a:solidFill>
                  <a:srgbClr val="C00000"/>
                </a:solidFill>
                <a:latin typeface="Calibri" panose="020F0502020204030204" pitchFamily="34" charset="0"/>
              </a:rPr>
              <a:t>teklif verilmesi halinde) pilot/koordinatör </a:t>
            </a:r>
            <a:r>
              <a:rPr lang="tr-TR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ortak </a:t>
            </a:r>
            <a:r>
              <a:rPr lang="tr-TR" b="1" dirty="0">
                <a:solidFill>
                  <a:srgbClr val="C00000"/>
                </a:solidFill>
                <a:latin typeface="Calibri" panose="020F0502020204030204" pitchFamily="34" charset="0"/>
              </a:rPr>
              <a:t>olarak belirlenmesi zorunludur</a:t>
            </a:r>
            <a:r>
              <a:rPr lang="tr-TR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. </a:t>
            </a:r>
            <a:r>
              <a:rPr lang="tr-TR" b="1" dirty="0" smtClean="0">
                <a:latin typeface="Calibri" panose="020F0502020204030204" pitchFamily="34" charset="0"/>
              </a:rPr>
              <a:t>(15.06.2024)</a:t>
            </a:r>
            <a:endParaRPr lang="tr-TR" b="1" dirty="0">
              <a:solidFill>
                <a:srgbClr val="C00000"/>
              </a:solidFill>
              <a:latin typeface="Calibri" panose="020F0502020204030204" pitchFamily="34" charset="0"/>
            </a:endParaRPr>
          </a:p>
          <a:p>
            <a:pPr marL="257175" indent="-257175" algn="just">
              <a:spcBef>
                <a:spcPts val="150"/>
              </a:spcBef>
              <a:spcAft>
                <a:spcPts val="150"/>
              </a:spcAft>
              <a:buFont typeface="Arial" panose="020B0604020202020204" pitchFamily="34" charset="0"/>
              <a:buChar char="•"/>
            </a:pPr>
            <a:endParaRPr lang="tr-TR" dirty="0">
              <a:latin typeface="Calibri" panose="020F0502020204030204" pitchFamily="34" charset="0"/>
            </a:endParaRPr>
          </a:p>
        </p:txBody>
      </p:sp>
      <p:sp>
        <p:nvSpPr>
          <p:cNvPr id="11" name="Unvan 1"/>
          <p:cNvSpPr txBox="1">
            <a:spLocks/>
          </p:cNvSpPr>
          <p:nvPr/>
        </p:nvSpPr>
        <p:spPr>
          <a:xfrm>
            <a:off x="443882" y="161380"/>
            <a:ext cx="6480701" cy="488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endParaRPr lang="tr-TR" sz="2400" dirty="0">
              <a:latin typeface="+mn-lt"/>
            </a:endParaRPr>
          </a:p>
        </p:txBody>
      </p:sp>
      <p:sp>
        <p:nvSpPr>
          <p:cNvPr id="12" name="Dikdörtgen 14"/>
          <p:cNvSpPr/>
          <p:nvPr/>
        </p:nvSpPr>
        <p:spPr>
          <a:xfrm>
            <a:off x="0" y="740794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1600" b="1" dirty="0">
                <a:solidFill>
                  <a:schemeClr val="bg1"/>
                </a:solidFill>
              </a:rPr>
              <a:t>	 Pazarlık Usulü İhale</a:t>
            </a:r>
          </a:p>
        </p:txBody>
      </p:sp>
    </p:spTree>
    <p:extLst>
      <p:ext uri="{BB962C8B-B14F-4D97-AF65-F5344CB8AC3E}">
        <p14:creationId xmlns:p14="http://schemas.microsoft.com/office/powerpoint/2010/main" val="356963882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1" grpId="0" animBg="1"/>
      <p:bldP spid="32" grpId="0" animBg="1"/>
      <p:bldP spid="4" grpId="0"/>
      <p:bldP spid="7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443882" y="1253504"/>
            <a:ext cx="8281374" cy="31128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tr-TR" altLang="tr-TR" sz="2400" dirty="0">
                <a:latin typeface="Calibri" panose="020F0502020204030204" pitchFamily="34" charset="0"/>
              </a:rPr>
              <a:t>Yaklaşık maliyet </a:t>
            </a:r>
            <a:r>
              <a:rPr lang="tr-TR" altLang="tr-TR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son yazılı fiyat teklifleri ile birlikte açıklanır</a:t>
            </a:r>
            <a:r>
              <a:rPr lang="tr-TR" altLang="tr-TR" sz="2400" dirty="0">
                <a:latin typeface="Calibri" panose="020F0502020204030204" pitchFamily="34" charset="0"/>
              </a:rPr>
              <a:t/>
            </a:r>
            <a:br>
              <a:rPr lang="tr-TR" altLang="tr-TR" sz="2400" dirty="0">
                <a:latin typeface="Calibri" panose="020F0502020204030204" pitchFamily="34" charset="0"/>
              </a:rPr>
            </a:br>
            <a:r>
              <a:rPr lang="tr-TR" altLang="tr-TR" sz="2400" dirty="0">
                <a:latin typeface="Calibri" panose="020F0502020204030204" pitchFamily="34" charset="0"/>
              </a:rPr>
              <a:t>(Son yazılı fiyat teklifleri verilmese bile verileceği zamanda)</a:t>
            </a:r>
          </a:p>
          <a:p>
            <a:pPr marL="285750" indent="-28575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tr-TR" altLang="tr-TR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Tek geçerli teklif</a:t>
            </a:r>
            <a:r>
              <a:rPr lang="tr-TR" altLang="tr-TR" sz="2400" dirty="0">
                <a:solidFill>
                  <a:srgbClr val="C00000"/>
                </a:solidFill>
                <a:latin typeface="Calibri" panose="020F0502020204030204" pitchFamily="34" charset="0"/>
              </a:rPr>
              <a:t> </a:t>
            </a:r>
            <a:r>
              <a:rPr lang="tr-TR" altLang="tr-TR" sz="2400" dirty="0">
                <a:latin typeface="Calibri" panose="020F0502020204030204" pitchFamily="34" charset="0"/>
              </a:rPr>
              <a:t>ile dahi ihale sonuçlandırılabilir. </a:t>
            </a:r>
          </a:p>
          <a:p>
            <a:pPr marL="285750" indent="-28575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tr-TR" altLang="tr-TR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Şikayet süresi</a:t>
            </a:r>
            <a:r>
              <a:rPr lang="tr-TR" altLang="tr-TR" sz="2400" dirty="0">
                <a:solidFill>
                  <a:srgbClr val="C00000"/>
                </a:solidFill>
                <a:latin typeface="Calibri" panose="020F0502020204030204" pitchFamily="34" charset="0"/>
              </a:rPr>
              <a:t>, </a:t>
            </a:r>
            <a:r>
              <a:rPr lang="tr-TR" altLang="tr-TR" sz="2400" dirty="0">
                <a:latin typeface="Calibri" panose="020F0502020204030204" pitchFamily="34" charset="0"/>
              </a:rPr>
              <a:t>(b) ve (c) bentlerine göre yapılan ihalelerde </a:t>
            </a:r>
            <a:r>
              <a:rPr lang="tr-TR" altLang="tr-TR" sz="2400" b="1" dirty="0">
                <a:latin typeface="Calibri" panose="020F0502020204030204" pitchFamily="34" charset="0"/>
              </a:rPr>
              <a:t> </a:t>
            </a:r>
            <a:r>
              <a:rPr lang="tr-TR" altLang="tr-TR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5 gün</a:t>
            </a:r>
            <a:r>
              <a:rPr lang="tr-TR" altLang="tr-TR" sz="2400" dirty="0">
                <a:latin typeface="Calibri" panose="020F0502020204030204" pitchFamily="34" charset="0"/>
              </a:rPr>
              <a:t>, diğer hallerde </a:t>
            </a:r>
            <a:r>
              <a:rPr lang="tr-TR" altLang="tr-TR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10 gündür</a:t>
            </a:r>
            <a:r>
              <a:rPr lang="tr-TR" altLang="tr-TR" sz="2400" dirty="0"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9" name="Unvan 1"/>
          <p:cNvSpPr txBox="1">
            <a:spLocks/>
          </p:cNvSpPr>
          <p:nvPr/>
        </p:nvSpPr>
        <p:spPr>
          <a:xfrm>
            <a:off x="443882" y="161380"/>
            <a:ext cx="6480701" cy="488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r>
              <a:rPr lang="tr-TR" sz="2400" dirty="0" smtClean="0">
                <a:latin typeface="+mn-lt"/>
              </a:rPr>
              <a:t>İHALE ÖNCESİ SÜREÇ</a:t>
            </a:r>
            <a:endParaRPr lang="tr-TR" sz="2400" dirty="0">
              <a:latin typeface="+mn-lt"/>
            </a:endParaRPr>
          </a:p>
        </p:txBody>
      </p:sp>
      <p:sp>
        <p:nvSpPr>
          <p:cNvPr id="10" name="Dikdörtgen 14"/>
          <p:cNvSpPr/>
          <p:nvPr/>
        </p:nvSpPr>
        <p:spPr>
          <a:xfrm>
            <a:off x="0" y="740794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1600" b="1" dirty="0">
                <a:solidFill>
                  <a:schemeClr val="bg1"/>
                </a:solidFill>
              </a:rPr>
              <a:t>	 Pazarlık Usulü İhale</a:t>
            </a:r>
          </a:p>
        </p:txBody>
      </p:sp>
    </p:spTree>
    <p:extLst>
      <p:ext uri="{BB962C8B-B14F-4D97-AF65-F5344CB8AC3E}">
        <p14:creationId xmlns:p14="http://schemas.microsoft.com/office/powerpoint/2010/main" val="164338092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İçerik Yer Tutucusu 2"/>
          <p:cNvSpPr txBox="1">
            <a:spLocks/>
          </p:cNvSpPr>
          <p:nvPr/>
        </p:nvSpPr>
        <p:spPr>
          <a:xfrm>
            <a:off x="496389" y="2255551"/>
            <a:ext cx="7883434" cy="2350739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1913" algn="just">
              <a:defRPr/>
            </a:pPr>
            <a:endParaRPr lang="tr-TR" sz="1500" dirty="0">
              <a:latin typeface="Calibri" panose="020F0502020204030204" pitchFamily="34" charset="0"/>
              <a:sym typeface="Wingdings 2"/>
            </a:endParaRPr>
          </a:p>
          <a:p>
            <a:pPr marL="61913" algn="just"/>
            <a:endParaRPr lang="tr-TR" sz="1500" dirty="0">
              <a:latin typeface="Calibri" panose="020F0502020204030204" pitchFamily="34" charset="0"/>
            </a:endParaRPr>
          </a:p>
          <a:p>
            <a:pPr marL="266700" indent="-204788" algn="just">
              <a:buFont typeface="Wingdings" panose="05000000000000000000" pitchFamily="2" charset="2"/>
              <a:buChar char="Ø"/>
            </a:pPr>
            <a:endParaRPr lang="tr-TR" sz="1500" dirty="0">
              <a:latin typeface="Calibri" panose="020F0502020204030204" pitchFamily="34" charset="0"/>
            </a:endParaRPr>
          </a:p>
        </p:txBody>
      </p:sp>
      <p:sp>
        <p:nvSpPr>
          <p:cNvPr id="4" name="Metin kutusu 3"/>
          <p:cNvSpPr txBox="1"/>
          <p:nvPr/>
        </p:nvSpPr>
        <p:spPr>
          <a:xfrm>
            <a:off x="258156" y="2255551"/>
            <a:ext cx="8512819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  <a:defRPr/>
            </a:pPr>
            <a:r>
              <a:rPr lang="tr-TR" b="1" dirty="0">
                <a:cs typeface="Arial" charset="0"/>
                <a:sym typeface="Wingdings 2"/>
              </a:rPr>
              <a:t>21’inci maddenin (b), (c) ve (f) bentleri kapsamında gerçekleştirilen mal alımlarında</a:t>
            </a:r>
            <a:r>
              <a:rPr lang="tr-TR" dirty="0">
                <a:cs typeface="Arial" charset="0"/>
                <a:sym typeface="Wingdings 2"/>
              </a:rPr>
              <a:t>; </a:t>
            </a:r>
          </a:p>
          <a:p>
            <a:pPr marL="394097" indent="-257175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tr-TR" b="1" dirty="0">
                <a:solidFill>
                  <a:srgbClr val="C00000"/>
                </a:solidFill>
                <a:cs typeface="Arial" charset="0"/>
                <a:sym typeface="Wingdings 2"/>
              </a:rPr>
              <a:t>Malın sözleşme yapma süresi içinde teslimi ve</a:t>
            </a:r>
          </a:p>
          <a:p>
            <a:pPr marL="394097" indent="-257175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tr-TR" b="1" dirty="0">
                <a:solidFill>
                  <a:srgbClr val="C00000"/>
                </a:solidFill>
                <a:cs typeface="Arial" charset="0"/>
                <a:sym typeface="Wingdings 2"/>
              </a:rPr>
              <a:t>İdarece uygun bulunması halinde sözleşme yapılması ve kesin teminat alınması </a:t>
            </a:r>
          </a:p>
          <a:p>
            <a:pPr marL="136922" algn="just">
              <a:spcBef>
                <a:spcPts val="600"/>
              </a:spcBef>
              <a:spcAft>
                <a:spcPts val="600"/>
              </a:spcAft>
              <a:defRPr/>
            </a:pPr>
            <a:r>
              <a:rPr lang="tr-TR" b="1" dirty="0" smtClean="0">
                <a:cs typeface="Arial" charset="0"/>
                <a:sym typeface="Wingdings 2"/>
              </a:rPr>
              <a:t>zorunlu </a:t>
            </a:r>
            <a:r>
              <a:rPr lang="tr-TR" b="1" dirty="0">
                <a:cs typeface="Arial" charset="0"/>
                <a:sym typeface="Wingdings 2"/>
              </a:rPr>
              <a:t>değildir</a:t>
            </a:r>
            <a:r>
              <a:rPr lang="tr-TR" b="1" dirty="0" smtClean="0">
                <a:cs typeface="Arial" charset="0"/>
                <a:sym typeface="Wingdings 2"/>
              </a:rPr>
              <a:t>.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tr-TR" dirty="0" smtClean="0"/>
              <a:t>Malın</a:t>
            </a:r>
            <a:r>
              <a:rPr lang="tr-TR" dirty="0"/>
              <a:t>, sözleşme yapma süresi içinde teslim edilmesi ve kesin kabulünün yapılması durumunda </a:t>
            </a:r>
            <a:r>
              <a:rPr lang="tr-TR" b="1" dirty="0">
                <a:solidFill>
                  <a:srgbClr val="C00000"/>
                </a:solidFill>
              </a:rPr>
              <a:t>kesin teminat alınmamasına karşın</a:t>
            </a:r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tr-TR" dirty="0"/>
              <a:t>ihale üzerinde bırakılan istekli ile </a:t>
            </a:r>
            <a:r>
              <a:rPr lang="tr-TR" b="1" dirty="0">
                <a:solidFill>
                  <a:srgbClr val="C00000"/>
                </a:solidFill>
              </a:rPr>
              <a:t>sözleşme imzalanabilir. 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tr-TR" dirty="0"/>
              <a:t>Ancak ihale üzerinde bırakılan </a:t>
            </a:r>
            <a:r>
              <a:rPr lang="tr-TR" b="1" dirty="0"/>
              <a:t>istekliden kesin teminat alınması </a:t>
            </a:r>
            <a:r>
              <a:rPr lang="tr-TR" dirty="0"/>
              <a:t>ve alım konusu malın satış sonrası servis, bakım ve onarım hizmetleri ile </a:t>
            </a:r>
            <a:r>
              <a:rPr lang="tr-TR" b="1" dirty="0"/>
              <a:t>garantisine yönelik düzenleme yapılması </a:t>
            </a:r>
            <a:r>
              <a:rPr lang="tr-TR" dirty="0"/>
              <a:t>durumunda idare tarafından </a:t>
            </a:r>
            <a:r>
              <a:rPr lang="tr-TR" b="1" dirty="0">
                <a:solidFill>
                  <a:srgbClr val="C00000"/>
                </a:solidFill>
              </a:rPr>
              <a:t>sözleşme imzalanması zorunludur</a:t>
            </a:r>
            <a:r>
              <a:rPr lang="tr-TR" dirty="0"/>
              <a:t>.</a:t>
            </a:r>
          </a:p>
        </p:txBody>
      </p:sp>
      <p:sp>
        <p:nvSpPr>
          <p:cNvPr id="9" name="Yuvarlatılmış Dikdörtgen 8"/>
          <p:cNvSpPr/>
          <p:nvPr/>
        </p:nvSpPr>
        <p:spPr>
          <a:xfrm>
            <a:off x="3414655" y="1098885"/>
            <a:ext cx="1736005" cy="115666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>
                <a:latin typeface="Calibri" panose="020F0502020204030204" pitchFamily="34" charset="0"/>
              </a:rPr>
              <a:t>(b), (c) ve (f) bentleri</a:t>
            </a:r>
            <a:endParaRPr lang="tr-TR" b="1" dirty="0"/>
          </a:p>
        </p:txBody>
      </p:sp>
      <p:sp>
        <p:nvSpPr>
          <p:cNvPr id="10" name="Unvan 1"/>
          <p:cNvSpPr txBox="1">
            <a:spLocks/>
          </p:cNvSpPr>
          <p:nvPr/>
        </p:nvSpPr>
        <p:spPr>
          <a:xfrm>
            <a:off x="443882" y="161380"/>
            <a:ext cx="6480701" cy="488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r>
              <a:rPr lang="tr-TR" sz="2400" dirty="0" smtClean="0">
                <a:latin typeface="+mn-lt"/>
              </a:rPr>
              <a:t>İHALE ÖNCESİ SÜREÇ</a:t>
            </a:r>
            <a:endParaRPr lang="tr-TR" sz="2400" dirty="0">
              <a:latin typeface="+mn-lt"/>
            </a:endParaRPr>
          </a:p>
        </p:txBody>
      </p:sp>
      <p:sp>
        <p:nvSpPr>
          <p:cNvPr id="11" name="Dikdörtgen 14"/>
          <p:cNvSpPr/>
          <p:nvPr/>
        </p:nvSpPr>
        <p:spPr>
          <a:xfrm>
            <a:off x="0" y="740794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1600" b="1" dirty="0">
                <a:solidFill>
                  <a:schemeClr val="bg1"/>
                </a:solidFill>
              </a:rPr>
              <a:t>	 Pazarlık Usulü İhale</a:t>
            </a:r>
          </a:p>
        </p:txBody>
      </p:sp>
    </p:spTree>
    <p:extLst>
      <p:ext uri="{BB962C8B-B14F-4D97-AF65-F5344CB8AC3E}">
        <p14:creationId xmlns:p14="http://schemas.microsoft.com/office/powerpoint/2010/main" val="285738737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443882" y="1754814"/>
            <a:ext cx="8272828" cy="34132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Kanunda 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belirtilen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hallerde</a:t>
            </a:r>
          </a:p>
          <a:p>
            <a:pPr marL="800100" lvl="1" indent="-34290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Teknik şartların ve fiyatın görüşülerek 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doğrudan temin edilebildiği </a:t>
            </a:r>
            <a:r>
              <a:rPr lang="tr-TR" dirty="0" smtClean="0">
                <a:latin typeface="Calibri" panose="020F0502020204030204" pitchFamily="34" charset="0"/>
                <a:cs typeface="Calibri" panose="020F0502020204030204" pitchFamily="34" charset="0"/>
              </a:rPr>
              <a:t>yöntem</a:t>
            </a: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tr-TR" dirty="0" smtClean="0">
                <a:latin typeface="Calibri" panose="020F0502020204030204" pitchFamily="34" charset="0"/>
                <a:cs typeface="Calibri" panose="020F0502020204030204" pitchFamily="34" charset="0"/>
              </a:rPr>
              <a:t>Doğrudan temin bir ihale usulü değildir.</a:t>
            </a:r>
            <a:endParaRPr lang="tr-TR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80000"/>
              </a:lnSpc>
              <a:buFont typeface="Wingdings" panose="05000000000000000000" pitchFamily="2" charset="2"/>
              <a:buChar char="§"/>
            </a:pP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Usul ve esaslar Kanunun 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22 </a:t>
            </a:r>
            <a:r>
              <a:rPr lang="tr-TR" b="1" dirty="0" err="1">
                <a:latin typeface="Calibri" panose="020F0502020204030204" pitchFamily="34" charset="0"/>
                <a:cs typeface="Calibri" panose="020F0502020204030204" pitchFamily="34" charset="0"/>
              </a:rPr>
              <a:t>nci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 maddesinde 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düzenlenmiştir. Buna göre ihtiyaçlar;</a:t>
            </a:r>
          </a:p>
          <a:p>
            <a:pPr marL="800100" lvl="1" indent="-342900">
              <a:lnSpc>
                <a:spcPct val="80000"/>
              </a:lnSpc>
              <a:buFont typeface="Wingdings" panose="05000000000000000000" pitchFamily="2" charset="2"/>
              <a:buChar char="ü"/>
            </a:pPr>
            <a:endParaRPr lang="tr-TR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İhale komisyonu 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kurma ve </a:t>
            </a:r>
          </a:p>
          <a:p>
            <a:pPr marL="800100" lvl="1" indent="-34290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Kanunun 10 uncu maddesindeki 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yeterlik kurallarını arama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zorunluluğu 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bulunmaksızın, </a:t>
            </a:r>
          </a:p>
          <a:p>
            <a:pPr marL="800100" lvl="1" indent="-34290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İhale yetkilisince görevlendirilecek kişi veya kişiler tarafından 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piyasada fiyat araştırması yapılarak 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temin edilmektedir.</a:t>
            </a:r>
          </a:p>
          <a:p>
            <a:pPr marL="401241" indent="-332185" algn="just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Wingdings" panose="05000000000000000000" pitchFamily="2" charset="2"/>
              <a:buChar char="ü"/>
              <a:defRPr/>
            </a:pPr>
            <a:endParaRPr lang="tr-TR" altLang="tr-TR" sz="2000" dirty="0">
              <a:latin typeface="Calibri" panose="020F0502020204030204" pitchFamily="34" charset="0"/>
            </a:endParaRPr>
          </a:p>
        </p:txBody>
      </p:sp>
      <p:sp>
        <p:nvSpPr>
          <p:cNvPr id="22" name="İçerik Yer Tutucusu 2"/>
          <p:cNvSpPr txBox="1">
            <a:spLocks/>
          </p:cNvSpPr>
          <p:nvPr/>
        </p:nvSpPr>
        <p:spPr>
          <a:xfrm>
            <a:off x="836712" y="1754814"/>
            <a:ext cx="5832648" cy="3834426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1913" algn="just">
              <a:defRPr/>
            </a:pPr>
            <a:endParaRPr lang="tr-TR" sz="1500" dirty="0">
              <a:latin typeface="Calibri" panose="020F0502020204030204" pitchFamily="34" charset="0"/>
              <a:sym typeface="Wingdings 2"/>
            </a:endParaRPr>
          </a:p>
          <a:p>
            <a:pPr marL="266700" indent="-204788" algn="just">
              <a:buFont typeface="Wingdings" panose="05000000000000000000" pitchFamily="2" charset="2"/>
              <a:buChar char="Ø"/>
            </a:pPr>
            <a:endParaRPr lang="tr-TR" sz="1500" dirty="0">
              <a:latin typeface="Calibri" panose="020F0502020204030204" pitchFamily="34" charset="0"/>
            </a:endParaRPr>
          </a:p>
          <a:p>
            <a:pPr marL="266700" indent="-204788" algn="just">
              <a:buFont typeface="Wingdings" panose="05000000000000000000" pitchFamily="2" charset="2"/>
              <a:buChar char="Ø"/>
            </a:pPr>
            <a:endParaRPr lang="tr-TR" sz="1500" dirty="0">
              <a:latin typeface="Calibri" panose="020F0502020204030204" pitchFamily="34" charset="0"/>
            </a:endParaRPr>
          </a:p>
          <a:p>
            <a:pPr marL="266700" indent="-204788" algn="just">
              <a:buFont typeface="Wingdings" panose="05000000000000000000" pitchFamily="2" charset="2"/>
              <a:buChar char="Ø"/>
            </a:pPr>
            <a:endParaRPr lang="tr-TR" sz="1500" dirty="0">
              <a:latin typeface="Calibri" panose="020F0502020204030204" pitchFamily="34" charset="0"/>
            </a:endParaRPr>
          </a:p>
        </p:txBody>
      </p:sp>
      <p:sp>
        <p:nvSpPr>
          <p:cNvPr id="21" name="Dikdörtgen 14"/>
          <p:cNvSpPr/>
          <p:nvPr/>
        </p:nvSpPr>
        <p:spPr>
          <a:xfrm>
            <a:off x="0" y="740794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1600" b="1" dirty="0">
                <a:solidFill>
                  <a:schemeClr val="bg1"/>
                </a:solidFill>
              </a:rPr>
              <a:t>	 Doğrudan </a:t>
            </a:r>
            <a:r>
              <a:rPr lang="tr-TR" sz="1600" b="1" dirty="0" smtClean="0">
                <a:solidFill>
                  <a:schemeClr val="bg1"/>
                </a:solidFill>
              </a:rPr>
              <a:t>Temin</a:t>
            </a:r>
            <a:endParaRPr lang="tr-TR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48580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443882" y="1754814"/>
            <a:ext cx="8272828" cy="43550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§"/>
              <a:defRPr/>
            </a:pP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İdarenin takdirine bırakılmayan hususlar</a:t>
            </a:r>
          </a:p>
          <a:p>
            <a:pPr>
              <a:spcBef>
                <a:spcPts val="0"/>
              </a:spcBef>
              <a:buClr>
                <a:schemeClr val="accent3"/>
              </a:buClr>
              <a:defRPr/>
            </a:pP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3275" indent="-266700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İhtiyaçların karşılanmasında 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onay belgesi düzenlenmesi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</a:p>
          <a:p>
            <a:pPr marL="803275" indent="-266700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Onayı takiben 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ihale yetkilisince en az bir kişi 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görevlendirilmesi, </a:t>
            </a:r>
          </a:p>
          <a:p>
            <a:pPr marL="803275" indent="-266700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Görevlendirilen kişilerce piyasada 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fiyat araştırması 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yapılması, </a:t>
            </a:r>
          </a:p>
          <a:p>
            <a:pPr marL="803275" indent="-266700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Fiyat araştırmasına ilişkin belgelerin dayanakları ile birlikte 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onay belgesine eklenmesi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</a:p>
          <a:p>
            <a:pPr marL="803275" indent="-266700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Alımı yapılacak malın teslimi veya hizmet ya da yapım işinin 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belli bir süreyi gerektirmesi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durumunda 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alımın sözleşmeye bağlanması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</a:p>
          <a:p>
            <a:pPr marL="536575">
              <a:lnSpc>
                <a:spcPct val="150000"/>
              </a:lnSpc>
              <a:spcBef>
                <a:spcPts val="0"/>
              </a:spcBef>
              <a:defRPr/>
            </a:pP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     Zorunludur.  </a:t>
            </a:r>
          </a:p>
          <a:p>
            <a:pPr marL="401241" indent="-332185" algn="just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Wingdings" panose="05000000000000000000" pitchFamily="2" charset="2"/>
              <a:buChar char="ü"/>
              <a:defRPr/>
            </a:pPr>
            <a:endParaRPr lang="tr-TR" altLang="tr-TR" sz="2000" dirty="0">
              <a:latin typeface="Calibri" panose="020F0502020204030204" pitchFamily="34" charset="0"/>
            </a:endParaRPr>
          </a:p>
        </p:txBody>
      </p:sp>
      <p:sp>
        <p:nvSpPr>
          <p:cNvPr id="22" name="İçerik Yer Tutucusu 2"/>
          <p:cNvSpPr txBox="1">
            <a:spLocks/>
          </p:cNvSpPr>
          <p:nvPr/>
        </p:nvSpPr>
        <p:spPr>
          <a:xfrm>
            <a:off x="836712" y="1754814"/>
            <a:ext cx="5832648" cy="3834426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1913" algn="just">
              <a:defRPr/>
            </a:pPr>
            <a:endParaRPr lang="tr-TR" sz="1500" dirty="0">
              <a:latin typeface="Calibri" panose="020F0502020204030204" pitchFamily="34" charset="0"/>
              <a:sym typeface="Wingdings 2"/>
            </a:endParaRPr>
          </a:p>
          <a:p>
            <a:pPr marL="266700" indent="-204788" algn="just">
              <a:buFont typeface="Wingdings" panose="05000000000000000000" pitchFamily="2" charset="2"/>
              <a:buChar char="Ø"/>
            </a:pPr>
            <a:endParaRPr lang="tr-TR" sz="1500" dirty="0">
              <a:latin typeface="Calibri" panose="020F0502020204030204" pitchFamily="34" charset="0"/>
            </a:endParaRPr>
          </a:p>
          <a:p>
            <a:pPr marL="266700" indent="-204788" algn="just">
              <a:buFont typeface="Wingdings" panose="05000000000000000000" pitchFamily="2" charset="2"/>
              <a:buChar char="Ø"/>
            </a:pPr>
            <a:endParaRPr lang="tr-TR" sz="1500" dirty="0">
              <a:latin typeface="Calibri" panose="020F0502020204030204" pitchFamily="34" charset="0"/>
            </a:endParaRPr>
          </a:p>
          <a:p>
            <a:pPr marL="266700" indent="-204788" algn="just">
              <a:buFont typeface="Wingdings" panose="05000000000000000000" pitchFamily="2" charset="2"/>
              <a:buChar char="Ø"/>
            </a:pPr>
            <a:endParaRPr lang="tr-TR" sz="1500" dirty="0">
              <a:latin typeface="Calibri" panose="020F0502020204030204" pitchFamily="34" charset="0"/>
            </a:endParaRPr>
          </a:p>
        </p:txBody>
      </p:sp>
      <p:sp>
        <p:nvSpPr>
          <p:cNvPr id="21" name="Dikdörtgen 14"/>
          <p:cNvSpPr/>
          <p:nvPr/>
        </p:nvSpPr>
        <p:spPr>
          <a:xfrm>
            <a:off x="0" y="740794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1600" b="1" dirty="0">
                <a:solidFill>
                  <a:schemeClr val="bg1"/>
                </a:solidFill>
              </a:rPr>
              <a:t>	 Doğrudan </a:t>
            </a:r>
            <a:r>
              <a:rPr lang="tr-TR" sz="1600" b="1" dirty="0" smtClean="0">
                <a:solidFill>
                  <a:schemeClr val="bg1"/>
                </a:solidFill>
              </a:rPr>
              <a:t>Temin</a:t>
            </a:r>
            <a:endParaRPr lang="tr-TR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642725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308579" y="2005740"/>
            <a:ext cx="8593932" cy="2118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450"/>
              </a:spcBef>
              <a:spcAft>
                <a:spcPts val="450"/>
              </a:spcAft>
            </a:pPr>
            <a:endParaRPr lang="tr-TR" altLang="tr-TR" sz="1500" dirty="0">
              <a:latin typeface="Calibri" panose="020F0502020204030204" pitchFamily="34" charset="0"/>
            </a:endParaRPr>
          </a:p>
          <a:p>
            <a:pPr algn="just">
              <a:spcBef>
                <a:spcPts val="450"/>
              </a:spcBef>
              <a:spcAft>
                <a:spcPts val="450"/>
              </a:spcAft>
            </a:pPr>
            <a:endParaRPr lang="tr-TR" altLang="tr-TR" sz="1500" dirty="0">
              <a:latin typeface="Calibri" panose="020F0502020204030204" pitchFamily="34" charset="0"/>
            </a:endParaRPr>
          </a:p>
          <a:p>
            <a:pPr algn="just">
              <a:spcBef>
                <a:spcPts val="450"/>
              </a:spcBef>
              <a:spcAft>
                <a:spcPts val="450"/>
              </a:spcAft>
            </a:pPr>
            <a:endParaRPr lang="tr-TR" altLang="tr-TR" sz="1500" dirty="0">
              <a:latin typeface="Calibri" panose="020F0502020204030204" pitchFamily="34" charset="0"/>
            </a:endParaRPr>
          </a:p>
          <a:p>
            <a:pPr algn="just">
              <a:spcBef>
                <a:spcPts val="450"/>
              </a:spcBef>
              <a:spcAft>
                <a:spcPts val="450"/>
              </a:spcAft>
            </a:pPr>
            <a:endParaRPr lang="tr-TR" altLang="tr-TR" sz="1500" dirty="0">
              <a:latin typeface="Calibri" panose="020F0502020204030204" pitchFamily="34" charset="0"/>
            </a:endParaRPr>
          </a:p>
          <a:p>
            <a:pPr algn="just">
              <a:spcBef>
                <a:spcPts val="450"/>
              </a:spcBef>
              <a:spcAft>
                <a:spcPts val="450"/>
              </a:spcAft>
            </a:pPr>
            <a:endParaRPr lang="tr-TR" altLang="tr-TR" sz="1500" dirty="0">
              <a:latin typeface="Calibri" panose="020F0502020204030204" pitchFamily="34" charset="0"/>
            </a:endParaRPr>
          </a:p>
          <a:p>
            <a:pPr algn="just">
              <a:spcBef>
                <a:spcPts val="450"/>
              </a:spcBef>
              <a:spcAft>
                <a:spcPts val="450"/>
              </a:spcAft>
            </a:pPr>
            <a:endParaRPr lang="tr-TR" altLang="tr-TR" sz="1500" dirty="0">
              <a:latin typeface="Calibri" panose="020F0502020204030204" pitchFamily="34" charset="0"/>
            </a:endParaRPr>
          </a:p>
        </p:txBody>
      </p:sp>
      <p:sp>
        <p:nvSpPr>
          <p:cNvPr id="22" name="İçerik Yer Tutucusu 2"/>
          <p:cNvSpPr txBox="1">
            <a:spLocks/>
          </p:cNvSpPr>
          <p:nvPr/>
        </p:nvSpPr>
        <p:spPr>
          <a:xfrm>
            <a:off x="443882" y="1347024"/>
            <a:ext cx="8386082" cy="4351468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LcParenR"/>
              <a:defRPr/>
            </a:pPr>
            <a:r>
              <a:rPr lang="tr-TR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İhtiyacın 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sadece gerçek veya tüzel tek kişi tarafından karşılanabileceğinin tespit </a:t>
            </a:r>
            <a:r>
              <a:rPr lang="tr-TR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edilmesi</a:t>
            </a:r>
            <a:endParaRPr lang="tr-TR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LcParenR"/>
              <a:defRPr/>
            </a:pPr>
            <a:r>
              <a:rPr lang="tr-TR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Sadece 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gerçek veya tüzel tek kişinin ihtiyaç ile ilgili özel bir hakka sahip olması, </a:t>
            </a:r>
            <a:endParaRPr lang="tr-TR" sz="1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LcParenR"/>
              <a:defRPr/>
            </a:pPr>
            <a:r>
              <a:rPr lang="tr-TR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Mevcut 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mal, ekipman, teknoloji veya hizmetlerle uyumun ve standardizasyonun sağlanması için zorunlu olan mal ve hizmetlerin, asıl sözleşmeye dayalı olarak düzenlenecek ve toplam süreleri 3 yılı geçmeyecek sözleşmelerle ilk alım yapılan gerçek veya tüzel kişiden alınması</a:t>
            </a:r>
            <a:r>
              <a:rPr lang="tr-TR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endParaRPr lang="tr-TR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LcParenR"/>
              <a:defRPr/>
            </a:pPr>
            <a:r>
              <a:rPr lang="tr-TR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Büyükşehir 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belediyesi sınırları dahilinde bulunan idarelerin </a:t>
            </a:r>
            <a:r>
              <a:rPr lang="tr-T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800.366,00 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TL</a:t>
            </a:r>
            <a:r>
              <a:rPr lang="tr-TR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diğer idarelerin </a:t>
            </a:r>
            <a:r>
              <a:rPr lang="tr-TR" sz="2000" dirty="0" smtClean="0"/>
              <a:t>266.618,00</a:t>
            </a:r>
            <a:r>
              <a:rPr lang="tr-TR" dirty="0" smtClean="0"/>
              <a:t> </a:t>
            </a:r>
            <a:r>
              <a:rPr lang="tr-TR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TL’yi</a:t>
            </a:r>
            <a:r>
              <a:rPr lang="tr-TR" sz="1800" baseline="300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aşmayan ihtiyaçları ile temsil ağırlama faaliyetleri kapsamında yapılacak konaklama, seyahat ve iaşeye ilişkin alımlar</a:t>
            </a:r>
            <a:r>
              <a:rPr lang="tr-TR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tr-TR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lphaLcParenR"/>
              <a:defRPr/>
            </a:pPr>
            <a:r>
              <a:rPr lang="tr-TR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İdarelerin 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ihtiyacına uygun taşınmaz mal alımı veya kiralanması</a:t>
            </a:r>
            <a:r>
              <a:rPr lang="tr-TR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3"/>
              </a:buClr>
              <a:defRPr/>
            </a:pPr>
            <a:r>
              <a:rPr lang="tr-TR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Doğrudan 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temin yapılabilecek diğer haller 22’nci maddede hüküm altına alınmıştır.</a:t>
            </a:r>
          </a:p>
        </p:txBody>
      </p:sp>
      <p:sp>
        <p:nvSpPr>
          <p:cNvPr id="8" name="Unvan 1"/>
          <p:cNvSpPr txBox="1">
            <a:spLocks/>
          </p:cNvSpPr>
          <p:nvPr/>
        </p:nvSpPr>
        <p:spPr>
          <a:xfrm>
            <a:off x="443882" y="161380"/>
            <a:ext cx="6480701" cy="488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endParaRPr lang="tr-TR" sz="2400" dirty="0">
              <a:latin typeface="+mn-lt"/>
            </a:endParaRPr>
          </a:p>
        </p:txBody>
      </p:sp>
      <p:sp>
        <p:nvSpPr>
          <p:cNvPr id="9" name="Dikdörtgen 14"/>
          <p:cNvSpPr/>
          <p:nvPr/>
        </p:nvSpPr>
        <p:spPr>
          <a:xfrm>
            <a:off x="0" y="740794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1600" b="1" dirty="0">
                <a:solidFill>
                  <a:schemeClr val="bg1"/>
                </a:solidFill>
              </a:rPr>
              <a:t>	 Doğrudan </a:t>
            </a:r>
            <a:r>
              <a:rPr lang="tr-TR" sz="1600" b="1" dirty="0" smtClean="0">
                <a:solidFill>
                  <a:schemeClr val="bg1"/>
                </a:solidFill>
              </a:rPr>
              <a:t>Temin</a:t>
            </a:r>
            <a:endParaRPr lang="tr-TR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79128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75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308579" y="2005740"/>
            <a:ext cx="8593932" cy="2118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450"/>
              </a:spcBef>
              <a:spcAft>
                <a:spcPts val="450"/>
              </a:spcAft>
            </a:pPr>
            <a:endParaRPr lang="tr-TR" altLang="tr-TR" sz="1500" dirty="0">
              <a:latin typeface="Calibri" panose="020F0502020204030204" pitchFamily="34" charset="0"/>
            </a:endParaRPr>
          </a:p>
          <a:p>
            <a:pPr algn="just">
              <a:spcBef>
                <a:spcPts val="450"/>
              </a:spcBef>
              <a:spcAft>
                <a:spcPts val="450"/>
              </a:spcAft>
            </a:pPr>
            <a:endParaRPr lang="tr-TR" altLang="tr-TR" sz="1500" dirty="0">
              <a:latin typeface="Calibri" panose="020F0502020204030204" pitchFamily="34" charset="0"/>
            </a:endParaRPr>
          </a:p>
          <a:p>
            <a:pPr algn="just">
              <a:spcBef>
                <a:spcPts val="450"/>
              </a:spcBef>
              <a:spcAft>
                <a:spcPts val="450"/>
              </a:spcAft>
            </a:pPr>
            <a:endParaRPr lang="tr-TR" altLang="tr-TR" sz="1500" dirty="0">
              <a:latin typeface="Calibri" panose="020F0502020204030204" pitchFamily="34" charset="0"/>
            </a:endParaRPr>
          </a:p>
          <a:p>
            <a:pPr algn="just">
              <a:spcBef>
                <a:spcPts val="450"/>
              </a:spcBef>
              <a:spcAft>
                <a:spcPts val="450"/>
              </a:spcAft>
            </a:pPr>
            <a:endParaRPr lang="tr-TR" altLang="tr-TR" sz="1500" dirty="0">
              <a:latin typeface="Calibri" panose="020F0502020204030204" pitchFamily="34" charset="0"/>
            </a:endParaRPr>
          </a:p>
          <a:p>
            <a:pPr algn="just">
              <a:spcBef>
                <a:spcPts val="450"/>
              </a:spcBef>
              <a:spcAft>
                <a:spcPts val="450"/>
              </a:spcAft>
            </a:pPr>
            <a:endParaRPr lang="tr-TR" altLang="tr-TR" sz="1500" dirty="0">
              <a:latin typeface="Calibri" panose="020F0502020204030204" pitchFamily="34" charset="0"/>
            </a:endParaRPr>
          </a:p>
          <a:p>
            <a:pPr algn="just">
              <a:spcBef>
                <a:spcPts val="450"/>
              </a:spcBef>
              <a:spcAft>
                <a:spcPts val="450"/>
              </a:spcAft>
            </a:pPr>
            <a:endParaRPr lang="tr-TR" altLang="tr-TR" sz="1500" dirty="0">
              <a:latin typeface="Calibri" panose="020F0502020204030204" pitchFamily="34" charset="0"/>
            </a:endParaRPr>
          </a:p>
        </p:txBody>
      </p:sp>
      <p:sp>
        <p:nvSpPr>
          <p:cNvPr id="22" name="İçerik Yer Tutucusu 2"/>
          <p:cNvSpPr txBox="1">
            <a:spLocks/>
          </p:cNvSpPr>
          <p:nvPr/>
        </p:nvSpPr>
        <p:spPr>
          <a:xfrm>
            <a:off x="443882" y="1452026"/>
            <a:ext cx="8272828" cy="4436709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tr-TR" sz="1800" dirty="0">
                <a:cs typeface="Arial" panose="020B0604020202020204" pitchFamily="34" charset="0"/>
              </a:rPr>
              <a:t>Doğrudan temin kapsamında, idareler tarafından </a:t>
            </a:r>
            <a:r>
              <a:rPr lang="tr-TR" sz="1800" b="1" dirty="0">
                <a:cs typeface="Arial" panose="020B0604020202020204" pitchFamily="34" charset="0"/>
              </a:rPr>
              <a:t>sözleşme imzalanması zorunlu değildir.</a:t>
            </a:r>
            <a:r>
              <a:rPr lang="tr-TR" sz="1800" dirty="0">
                <a:cs typeface="Arial" panose="020B0604020202020204" pitchFamily="34" charset="0"/>
              </a:rPr>
              <a:t> İdarece </a:t>
            </a:r>
            <a:r>
              <a:rPr lang="tr-TR" sz="1800" b="1" dirty="0">
                <a:cs typeface="Arial" panose="020B0604020202020204" pitchFamily="34" charset="0"/>
              </a:rPr>
              <a:t>gerekli görülmesi durumunda</a:t>
            </a:r>
            <a:r>
              <a:rPr lang="tr-TR" sz="1800" dirty="0">
                <a:cs typeface="Arial" panose="020B0604020202020204" pitchFamily="34" charset="0"/>
              </a:rPr>
              <a:t> sözleşme imzalanabilir. </a:t>
            </a:r>
            <a:endParaRPr lang="tr-TR" sz="1800" dirty="0" smtClean="0"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endParaRPr lang="tr-TR" sz="1800" dirty="0"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3"/>
              </a:buClr>
              <a:defRPr/>
            </a:pPr>
            <a:r>
              <a:rPr lang="tr-TR" sz="1800" b="1" dirty="0">
                <a:cs typeface="Arial" panose="020B0604020202020204" pitchFamily="34" charset="0"/>
                <a:sym typeface="Wingdings 2"/>
              </a:rPr>
              <a:t>İstisna</a:t>
            </a:r>
            <a:r>
              <a:rPr lang="tr-TR" sz="1800" dirty="0">
                <a:cs typeface="Arial" panose="020B0604020202020204" pitchFamily="34" charset="0"/>
                <a:sym typeface="Wingdings 2"/>
              </a:rPr>
              <a:t>: </a:t>
            </a:r>
          </a:p>
          <a:p>
            <a:pPr marL="407194" lvl="1" indent="-257175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tr-TR" sz="1800" b="1" dirty="0">
                <a:cs typeface="Arial" panose="020B0604020202020204" pitchFamily="34" charset="0"/>
                <a:sym typeface="Wingdings 2"/>
              </a:rPr>
              <a:t>İdarelerce, </a:t>
            </a:r>
            <a:r>
              <a:rPr lang="tr-TR" sz="1800" b="1" dirty="0" smtClean="0">
                <a:cs typeface="Arial" panose="020B0604020202020204" pitchFamily="34" charset="0"/>
                <a:sym typeface="Wingdings 2"/>
              </a:rPr>
              <a:t>4734/22-(c</a:t>
            </a:r>
            <a:r>
              <a:rPr lang="tr-TR" sz="1800" b="1" dirty="0">
                <a:cs typeface="Arial" panose="020B0604020202020204" pitchFamily="34" charset="0"/>
                <a:sym typeface="Wingdings 2"/>
              </a:rPr>
              <a:t>) bendi kapsamında (uyum ve standardizasyon için alım yapılan kişiden temin) </a:t>
            </a:r>
            <a:r>
              <a:rPr lang="tr-TR" sz="1800" b="1" dirty="0" smtClean="0">
                <a:cs typeface="Arial" panose="020B0604020202020204" pitchFamily="34" charset="0"/>
                <a:sym typeface="Wingdings 2"/>
              </a:rPr>
              <a:t>alım yapılması durumunda sözleşme </a:t>
            </a:r>
            <a:r>
              <a:rPr lang="tr-TR" sz="1800" b="1" dirty="0">
                <a:cs typeface="Arial" panose="020B0604020202020204" pitchFamily="34" charset="0"/>
                <a:sym typeface="Wingdings 2"/>
              </a:rPr>
              <a:t>imzalanması zorunludur. Bu sözleşmenin 3 yılı geçmemesi gerekmektedir. </a:t>
            </a:r>
          </a:p>
          <a:p>
            <a:pPr marL="407194" lvl="1" indent="-257175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tr-TR" sz="1800" b="1" dirty="0">
                <a:cs typeface="Arial" panose="020B0604020202020204" pitchFamily="34" charset="0"/>
                <a:sym typeface="Wingdings 2"/>
              </a:rPr>
              <a:t>Belirli bir sürede ifayı gerektiren alımlarda da sözleşme imzalanması zorunludur. </a:t>
            </a:r>
          </a:p>
          <a:p>
            <a:pPr marL="0" lvl="1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endParaRPr lang="tr-TR" sz="1800" b="1" dirty="0" smtClean="0">
              <a:cs typeface="Arial" panose="020B0604020202020204" pitchFamily="34" charset="0"/>
              <a:sym typeface="Wingdings 2"/>
            </a:endParaRPr>
          </a:p>
        </p:txBody>
      </p:sp>
      <p:sp>
        <p:nvSpPr>
          <p:cNvPr id="8" name="Unvan 1"/>
          <p:cNvSpPr txBox="1">
            <a:spLocks/>
          </p:cNvSpPr>
          <p:nvPr/>
        </p:nvSpPr>
        <p:spPr>
          <a:xfrm>
            <a:off x="443882" y="161380"/>
            <a:ext cx="6480701" cy="488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endParaRPr lang="tr-TR" sz="2400" dirty="0">
              <a:latin typeface="+mn-lt"/>
            </a:endParaRPr>
          </a:p>
        </p:txBody>
      </p:sp>
      <p:sp>
        <p:nvSpPr>
          <p:cNvPr id="9" name="Dikdörtgen 14"/>
          <p:cNvSpPr/>
          <p:nvPr/>
        </p:nvSpPr>
        <p:spPr>
          <a:xfrm>
            <a:off x="0" y="740794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1600" b="1" dirty="0">
                <a:solidFill>
                  <a:schemeClr val="bg1"/>
                </a:solidFill>
              </a:rPr>
              <a:t>	 Doğrudan </a:t>
            </a:r>
            <a:r>
              <a:rPr lang="tr-TR" sz="1600" b="1" dirty="0" smtClean="0">
                <a:solidFill>
                  <a:schemeClr val="bg1"/>
                </a:solidFill>
              </a:rPr>
              <a:t>Temin</a:t>
            </a:r>
            <a:endParaRPr lang="tr-TR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34498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308579" y="2005740"/>
            <a:ext cx="8593932" cy="2118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450"/>
              </a:spcBef>
              <a:spcAft>
                <a:spcPts val="450"/>
              </a:spcAft>
            </a:pPr>
            <a:endParaRPr lang="tr-TR" altLang="tr-TR" sz="1500" dirty="0">
              <a:latin typeface="Calibri" panose="020F0502020204030204" pitchFamily="34" charset="0"/>
            </a:endParaRPr>
          </a:p>
          <a:p>
            <a:pPr algn="just">
              <a:spcBef>
                <a:spcPts val="450"/>
              </a:spcBef>
              <a:spcAft>
                <a:spcPts val="450"/>
              </a:spcAft>
            </a:pPr>
            <a:endParaRPr lang="tr-TR" altLang="tr-TR" sz="1500" dirty="0">
              <a:latin typeface="Calibri" panose="020F0502020204030204" pitchFamily="34" charset="0"/>
            </a:endParaRPr>
          </a:p>
          <a:p>
            <a:pPr algn="just">
              <a:spcBef>
                <a:spcPts val="450"/>
              </a:spcBef>
              <a:spcAft>
                <a:spcPts val="450"/>
              </a:spcAft>
            </a:pPr>
            <a:endParaRPr lang="tr-TR" altLang="tr-TR" sz="1500" dirty="0">
              <a:latin typeface="Calibri" panose="020F0502020204030204" pitchFamily="34" charset="0"/>
            </a:endParaRPr>
          </a:p>
          <a:p>
            <a:pPr algn="just">
              <a:spcBef>
                <a:spcPts val="450"/>
              </a:spcBef>
              <a:spcAft>
                <a:spcPts val="450"/>
              </a:spcAft>
            </a:pPr>
            <a:endParaRPr lang="tr-TR" altLang="tr-TR" sz="1500" dirty="0">
              <a:latin typeface="Calibri" panose="020F0502020204030204" pitchFamily="34" charset="0"/>
            </a:endParaRPr>
          </a:p>
          <a:p>
            <a:pPr algn="just">
              <a:spcBef>
                <a:spcPts val="450"/>
              </a:spcBef>
              <a:spcAft>
                <a:spcPts val="450"/>
              </a:spcAft>
            </a:pPr>
            <a:endParaRPr lang="tr-TR" altLang="tr-TR" sz="1500" dirty="0">
              <a:latin typeface="Calibri" panose="020F0502020204030204" pitchFamily="34" charset="0"/>
            </a:endParaRPr>
          </a:p>
          <a:p>
            <a:pPr algn="just">
              <a:spcBef>
                <a:spcPts val="450"/>
              </a:spcBef>
              <a:spcAft>
                <a:spcPts val="450"/>
              </a:spcAft>
            </a:pPr>
            <a:endParaRPr lang="tr-TR" altLang="tr-TR" sz="1500" dirty="0">
              <a:latin typeface="Calibri" panose="020F0502020204030204" pitchFamily="34" charset="0"/>
            </a:endParaRPr>
          </a:p>
        </p:txBody>
      </p:sp>
      <p:sp>
        <p:nvSpPr>
          <p:cNvPr id="22" name="İçerik Yer Tutucusu 2"/>
          <p:cNvSpPr txBox="1">
            <a:spLocks/>
          </p:cNvSpPr>
          <p:nvPr/>
        </p:nvSpPr>
        <p:spPr>
          <a:xfrm>
            <a:off x="443882" y="1452026"/>
            <a:ext cx="8272828" cy="4436709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tr-TR" sz="1800" b="1" dirty="0" smtClean="0">
                <a:cs typeface="Arial" panose="020B0604020202020204" pitchFamily="34" charset="0"/>
                <a:sym typeface="Wingdings 2"/>
              </a:rPr>
              <a:t>İdari Şartname</a:t>
            </a:r>
          </a:p>
          <a:p>
            <a:pPr marL="285750" indent="-28575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tr-TR" sz="1800" b="1" dirty="0" smtClean="0">
                <a:cs typeface="Arial" panose="020B0604020202020204" pitchFamily="34" charset="0"/>
                <a:sym typeface="Wingdings 2"/>
              </a:rPr>
              <a:t>Sözleşme Tasarısı</a:t>
            </a:r>
          </a:p>
          <a:p>
            <a:pPr marL="285750" indent="-28575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tr-TR" sz="1800" b="1" dirty="0" smtClean="0">
                <a:cs typeface="Arial" panose="020B0604020202020204" pitchFamily="34" charset="0"/>
                <a:sym typeface="Wingdings 2"/>
              </a:rPr>
              <a:t>Teknik Şartname (Projeler)</a:t>
            </a:r>
          </a:p>
          <a:p>
            <a:pPr marL="285750" indent="-28575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tr-TR" sz="1800" b="1" dirty="0" smtClean="0">
                <a:cs typeface="Arial" panose="020B0604020202020204" pitchFamily="34" charset="0"/>
                <a:sym typeface="Wingdings 2"/>
              </a:rPr>
              <a:t> Standart formlar</a:t>
            </a:r>
          </a:p>
          <a:p>
            <a:pPr marL="285750" indent="-28575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tr-TR" sz="1800" b="1" dirty="0" smtClean="0">
                <a:cs typeface="Arial" panose="020B0604020202020204" pitchFamily="34" charset="0"/>
                <a:sym typeface="Wingdings 2"/>
              </a:rPr>
              <a:t>Birim fiyat tarifleri</a:t>
            </a:r>
          </a:p>
          <a:p>
            <a:pPr marL="285750" indent="-28575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tr-TR" sz="1800" b="1" dirty="0" smtClean="0">
                <a:cs typeface="Arial" panose="020B0604020202020204" pitchFamily="34" charset="0"/>
                <a:sym typeface="Wingdings 2"/>
              </a:rPr>
              <a:t>Analiz formatları</a:t>
            </a:r>
          </a:p>
          <a:p>
            <a:pPr marL="285750" indent="-28575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tr-TR" sz="1800" b="1" dirty="0" smtClean="0">
                <a:cs typeface="Arial" panose="020B0604020202020204" pitchFamily="34" charset="0"/>
                <a:sym typeface="Wingdings 2"/>
              </a:rPr>
              <a:t>Varsa zeyilname</a:t>
            </a:r>
          </a:p>
          <a:p>
            <a:pPr marL="285750" indent="-28575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endParaRPr lang="tr-TR" sz="1800" b="1" dirty="0">
              <a:cs typeface="Arial" panose="020B0604020202020204" pitchFamily="34" charset="0"/>
              <a:sym typeface="Wingdings 2"/>
            </a:endParaRPr>
          </a:p>
          <a:p>
            <a:pPr marL="285750" indent="-28575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tr-TR" sz="1800" b="1" dirty="0" smtClean="0">
                <a:cs typeface="Arial" panose="020B0604020202020204" pitchFamily="34" charset="0"/>
                <a:sym typeface="Wingdings 2"/>
              </a:rPr>
              <a:t>İhale dokümanında yer alan düzenlemeler birbiri ile çelişkili olmamalı!!!</a:t>
            </a:r>
          </a:p>
          <a:p>
            <a:pPr marL="285750" indent="-28575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endParaRPr lang="tr-TR" sz="1800" b="1" dirty="0" smtClean="0">
              <a:cs typeface="Arial" panose="020B0604020202020204" pitchFamily="34" charset="0"/>
              <a:sym typeface="Wingdings 2"/>
            </a:endParaRPr>
          </a:p>
          <a:p>
            <a:pPr marL="285750" indent="-28575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endParaRPr lang="tr-TR" sz="1800" b="1" dirty="0">
              <a:cs typeface="Arial" panose="020B0604020202020204" pitchFamily="34" charset="0"/>
              <a:sym typeface="Wingdings 2"/>
            </a:endParaRPr>
          </a:p>
          <a:p>
            <a:pPr marL="0" lvl="1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endParaRPr lang="tr-TR" sz="1800" b="1" dirty="0" smtClean="0">
              <a:cs typeface="Arial" panose="020B0604020202020204" pitchFamily="34" charset="0"/>
              <a:sym typeface="Wingdings 2"/>
            </a:endParaRPr>
          </a:p>
        </p:txBody>
      </p:sp>
      <p:sp>
        <p:nvSpPr>
          <p:cNvPr id="8" name="Unvan 1"/>
          <p:cNvSpPr txBox="1">
            <a:spLocks/>
          </p:cNvSpPr>
          <p:nvPr/>
        </p:nvSpPr>
        <p:spPr>
          <a:xfrm>
            <a:off x="443882" y="161380"/>
            <a:ext cx="6480701" cy="488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endParaRPr lang="tr-TR" sz="2400" dirty="0">
              <a:latin typeface="+mn-lt"/>
            </a:endParaRPr>
          </a:p>
        </p:txBody>
      </p:sp>
      <p:sp>
        <p:nvSpPr>
          <p:cNvPr id="9" name="Dikdörtgen 14"/>
          <p:cNvSpPr/>
          <p:nvPr/>
        </p:nvSpPr>
        <p:spPr>
          <a:xfrm>
            <a:off x="0" y="740794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1600" b="1" dirty="0">
                <a:solidFill>
                  <a:schemeClr val="bg1"/>
                </a:solidFill>
              </a:rPr>
              <a:t>	 </a:t>
            </a:r>
            <a:r>
              <a:rPr lang="tr-TR" sz="1600" b="1" dirty="0" smtClean="0">
                <a:solidFill>
                  <a:schemeClr val="bg1"/>
                </a:solidFill>
              </a:rPr>
              <a:t>İhale Dokümanı</a:t>
            </a:r>
            <a:endParaRPr lang="tr-TR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45588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443882" y="1441207"/>
            <a:ext cx="8264282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tr-TR" dirty="0" smtClean="0">
                <a:cs typeface="Arial" panose="020B0604020202020204" pitchFamily="34" charset="0"/>
              </a:rPr>
              <a:t>İhaleye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tr-TR" altLang="tr-TR" dirty="0" smtClean="0">
                <a:cs typeface="Arial" panose="020B0604020202020204" pitchFamily="34" charset="0"/>
              </a:rPr>
              <a:t>Tekliflerin hazırlanmasına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tr-TR" altLang="tr-TR" dirty="0" smtClean="0">
                <a:cs typeface="Arial" panose="020B0604020202020204" pitchFamily="34" charset="0"/>
              </a:rPr>
              <a:t>Tekliflerin alınmasına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tr-TR" altLang="tr-TR" dirty="0" smtClean="0">
                <a:cs typeface="Arial" panose="020B0604020202020204" pitchFamily="34" charset="0"/>
              </a:rPr>
              <a:t>Tekliflerin değerlendirilmesine 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tr-TR" altLang="tr-TR" dirty="0" smtClean="0">
                <a:cs typeface="Arial" panose="020B0604020202020204" pitchFamily="34" charset="0"/>
              </a:rPr>
              <a:t>İhalenin sonuçlandırılmasına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tr-TR" altLang="tr-TR" dirty="0" smtClean="0">
                <a:cs typeface="Arial" panose="020B0604020202020204" pitchFamily="34" charset="0"/>
              </a:rPr>
              <a:t>İlişkin düzenlemeler yer alır.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endParaRPr lang="tr-TR" altLang="tr-TR" dirty="0" smtClean="0"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tr-TR" altLang="tr-TR" dirty="0" smtClean="0">
                <a:cs typeface="Arial" panose="020B0604020202020204" pitchFamily="34" charset="0"/>
              </a:rPr>
              <a:t>DİKKAT: 7. madde YETERLİK BELGELERİ &amp; KRİTERLERİ !!!!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tr-TR" altLang="tr-TR" dirty="0">
                <a:cs typeface="Arial" panose="020B0604020202020204" pitchFamily="34" charset="0"/>
              </a:rPr>
              <a:t>	</a:t>
            </a:r>
            <a:r>
              <a:rPr lang="tr-TR" altLang="tr-TR" dirty="0" smtClean="0">
                <a:cs typeface="Arial" panose="020B0604020202020204" pitchFamily="34" charset="0"/>
              </a:rPr>
              <a:t>	25.madde TEKLİF FİYATA DAHİL GİDERLER</a:t>
            </a:r>
            <a:endParaRPr lang="tr-TR" altLang="tr-TR" dirty="0"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endParaRPr lang="tr-TR" altLang="tr-TR" dirty="0" smtClean="0"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endParaRPr lang="tr-TR" altLang="tr-TR" dirty="0"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endParaRPr lang="tr-TR" altLang="tr-TR" dirty="0" smtClean="0"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endParaRPr lang="tr-TR" altLang="tr-TR" dirty="0"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endParaRPr lang="tr-TR" altLang="tr-TR" dirty="0">
              <a:cs typeface="Arial" panose="020B0604020202020204" pitchFamily="34" charset="0"/>
            </a:endParaRPr>
          </a:p>
        </p:txBody>
      </p:sp>
      <p:sp>
        <p:nvSpPr>
          <p:cNvPr id="19" name="Dikdörtgen 14"/>
          <p:cNvSpPr/>
          <p:nvPr/>
        </p:nvSpPr>
        <p:spPr>
          <a:xfrm>
            <a:off x="0" y="740794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1600" b="1" dirty="0">
                <a:solidFill>
                  <a:schemeClr val="bg1"/>
                </a:solidFill>
              </a:rPr>
              <a:t>	 </a:t>
            </a:r>
            <a:r>
              <a:rPr lang="tr-TR" sz="1600" b="1" dirty="0" smtClean="0">
                <a:solidFill>
                  <a:schemeClr val="bg1"/>
                </a:solidFill>
              </a:rPr>
              <a:t>İdari Şartname</a:t>
            </a:r>
            <a:endParaRPr lang="tr-TR" sz="1600" b="1" dirty="0">
              <a:solidFill>
                <a:schemeClr val="bg1"/>
              </a:solidFill>
            </a:endParaRPr>
          </a:p>
        </p:txBody>
      </p:sp>
      <p:sp>
        <p:nvSpPr>
          <p:cNvPr id="7" name="Unvan 1"/>
          <p:cNvSpPr txBox="1">
            <a:spLocks/>
          </p:cNvSpPr>
          <p:nvPr/>
        </p:nvSpPr>
        <p:spPr>
          <a:xfrm>
            <a:off x="443882" y="161380"/>
            <a:ext cx="6480701" cy="488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endParaRPr lang="tr-TR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0133898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19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443881" y="2921115"/>
            <a:ext cx="8272828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Yeterlik kapsamında aranılacak kriterler ve</a:t>
            </a:r>
            <a:r>
              <a:rPr lang="tr-TR" alt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 istenecek belgeler, </a:t>
            </a:r>
            <a:r>
              <a:rPr lang="tr-TR" altLang="tr-TR" sz="2400" b="1" dirty="0">
                <a:latin typeface="Calibri" panose="020F0502020204030204" pitchFamily="34" charset="0"/>
                <a:cs typeface="Calibri" panose="020F0502020204030204" pitchFamily="34" charset="0"/>
              </a:rPr>
              <a:t>rekabeti engelleyecek şekilde belirlenemez</a:t>
            </a:r>
            <a:r>
              <a:rPr lang="tr-TR" alt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tr-TR" alt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Yeterlik değerlendirmesi için istenecek belgelerin ve yeterlik kriterlerinin </a:t>
            </a:r>
            <a:r>
              <a:rPr lang="tr-TR" altLang="tr-TR" sz="2400" b="1" dirty="0">
                <a:latin typeface="Calibri" panose="020F0502020204030204" pitchFamily="34" charset="0"/>
                <a:cs typeface="Calibri" panose="020F0502020204030204" pitchFamily="34" charset="0"/>
              </a:rPr>
              <a:t>ilan ve idari şartnamede belirtilmesi zorunludur</a:t>
            </a:r>
            <a:r>
              <a:rPr lang="tr-TR" alt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tr-TR" alt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Yeterliğe ilişkin ilkeler ve yeterlik koşullarının ayrıntısı ilgili uygulama yönetmeliklerinde ve Kamu İhale Genel Tebliği’nde bulunmaktadır.</a:t>
            </a:r>
          </a:p>
        </p:txBody>
      </p:sp>
      <p:sp>
        <p:nvSpPr>
          <p:cNvPr id="30" name="Yuvarlatılmış Dikdörtgen 29"/>
          <p:cNvSpPr/>
          <p:nvPr/>
        </p:nvSpPr>
        <p:spPr>
          <a:xfrm>
            <a:off x="443881" y="1818403"/>
            <a:ext cx="3891049" cy="65485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>
              <a:lnSpc>
                <a:spcPct val="90000"/>
              </a:lnSpc>
              <a:spcBef>
                <a:spcPts val="375"/>
              </a:spcBef>
            </a:pPr>
            <a:r>
              <a:rPr lang="tr-TR" sz="2400" b="1" dirty="0">
                <a:solidFill>
                  <a:schemeClr val="bg1"/>
                </a:solidFill>
                <a:cs typeface="Arial" panose="020B0604020202020204" pitchFamily="34" charset="0"/>
              </a:rPr>
              <a:t>Ekonomik ve Mali Yeterlik</a:t>
            </a:r>
          </a:p>
        </p:txBody>
      </p:sp>
      <p:sp>
        <p:nvSpPr>
          <p:cNvPr id="31" name="Yuvarlatılmış Dikdörtgen 30"/>
          <p:cNvSpPr/>
          <p:nvPr/>
        </p:nvSpPr>
        <p:spPr>
          <a:xfrm>
            <a:off x="4825660" y="1818403"/>
            <a:ext cx="3891049" cy="65485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>
              <a:lnSpc>
                <a:spcPct val="90000"/>
              </a:lnSpc>
              <a:spcBef>
                <a:spcPts val="375"/>
              </a:spcBef>
            </a:pPr>
            <a:r>
              <a:rPr lang="tr-TR" sz="2400" b="1" dirty="0">
                <a:solidFill>
                  <a:schemeClr val="bg1"/>
                </a:solidFill>
                <a:cs typeface="Arial" panose="020B0604020202020204" pitchFamily="34" charset="0"/>
              </a:rPr>
              <a:t>Mesleki ve Teknik Yeterlik</a:t>
            </a:r>
          </a:p>
        </p:txBody>
      </p:sp>
      <p:sp>
        <p:nvSpPr>
          <p:cNvPr id="9" name="Dikdörtgen 14"/>
          <p:cNvSpPr/>
          <p:nvPr/>
        </p:nvSpPr>
        <p:spPr>
          <a:xfrm>
            <a:off x="0" y="740794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1600" b="1" dirty="0">
                <a:solidFill>
                  <a:schemeClr val="bg1"/>
                </a:solidFill>
              </a:rPr>
              <a:t>	</a:t>
            </a:r>
            <a:r>
              <a:rPr lang="tr-TR" sz="1600" b="1" dirty="0" smtClean="0">
                <a:solidFill>
                  <a:schemeClr val="bg1"/>
                </a:solidFill>
              </a:rPr>
              <a:t>Yeterlik </a:t>
            </a:r>
            <a:r>
              <a:rPr lang="tr-TR" sz="1600" b="1" dirty="0">
                <a:solidFill>
                  <a:schemeClr val="bg1"/>
                </a:solidFill>
              </a:rPr>
              <a:t>Belgeleri ve </a:t>
            </a:r>
            <a:r>
              <a:rPr lang="tr-TR" sz="1600" b="1" dirty="0" smtClean="0">
                <a:solidFill>
                  <a:schemeClr val="bg1"/>
                </a:solidFill>
              </a:rPr>
              <a:t>Kriterleri</a:t>
            </a:r>
            <a:endParaRPr lang="tr-TR" sz="1600" b="1" dirty="0">
              <a:solidFill>
                <a:schemeClr val="bg1"/>
              </a:solidFill>
            </a:endParaRPr>
          </a:p>
        </p:txBody>
      </p:sp>
      <p:sp>
        <p:nvSpPr>
          <p:cNvPr id="10" name="Unvan 1"/>
          <p:cNvSpPr txBox="1">
            <a:spLocks/>
          </p:cNvSpPr>
          <p:nvPr/>
        </p:nvSpPr>
        <p:spPr>
          <a:xfrm>
            <a:off x="443882" y="161380"/>
            <a:ext cx="6480701" cy="488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endParaRPr lang="tr-TR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7453777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0" grpId="0" animBg="1"/>
      <p:bldP spid="31" grpId="0" animBg="1"/>
      <p:bldP spid="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443882" y="1441207"/>
            <a:ext cx="8264282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tr-TR" dirty="0" smtClean="0">
                <a:cs typeface="Arial" panose="020B0604020202020204" pitchFamily="34" charset="0"/>
              </a:rPr>
              <a:t>Sözleşmenin tarafları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tr-TR" altLang="tr-TR" dirty="0" smtClean="0">
                <a:cs typeface="Arial" panose="020B0604020202020204" pitchFamily="34" charset="0"/>
              </a:rPr>
              <a:t>Sözleşme bedeli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tr-TR" altLang="tr-TR" dirty="0" smtClean="0">
                <a:cs typeface="Arial" panose="020B0604020202020204" pitchFamily="34" charset="0"/>
              </a:rPr>
              <a:t>İşin süresi, teslim yeri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tr-TR" altLang="tr-TR" dirty="0" smtClean="0">
                <a:cs typeface="Arial" panose="020B0604020202020204" pitchFamily="34" charset="0"/>
              </a:rPr>
              <a:t>Cezalar ve oranları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tr-TR" altLang="tr-TR" dirty="0" smtClean="0">
                <a:cs typeface="Arial" panose="020B0604020202020204" pitchFamily="34" charset="0"/>
              </a:rPr>
              <a:t>Anlaşmazlıkların çözümüne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tr-TR" altLang="tr-TR" dirty="0" smtClean="0">
                <a:cs typeface="Arial" panose="020B0604020202020204" pitchFamily="34" charset="0"/>
              </a:rPr>
              <a:t>İlişkin düzenlemeler yer alır.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endParaRPr lang="tr-TR" altLang="tr-TR" dirty="0" smtClean="0"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tr-TR" altLang="tr-TR" dirty="0" smtClean="0">
                <a:cs typeface="Arial" panose="020B0604020202020204" pitchFamily="34" charset="0"/>
              </a:rPr>
              <a:t>DİKKAT: 16. madde </a:t>
            </a:r>
            <a:r>
              <a:rPr lang="tr-TR" b="1" dirty="0"/>
              <a:t>Sözleşmeye aykırılık halleri, cezalar ve sözleşmenin feshi</a:t>
            </a:r>
            <a:endParaRPr lang="tr-TR" altLang="tr-TR" dirty="0" smtClean="0"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r>
              <a:rPr lang="tr-TR" altLang="tr-TR" dirty="0">
                <a:cs typeface="Arial" panose="020B0604020202020204" pitchFamily="34" charset="0"/>
              </a:rPr>
              <a:t>	</a:t>
            </a:r>
            <a:r>
              <a:rPr lang="tr-TR" altLang="tr-TR" dirty="0" smtClean="0">
                <a:cs typeface="Arial" panose="020B0604020202020204" pitchFamily="34" charset="0"/>
              </a:rPr>
              <a:t>	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endParaRPr lang="tr-TR" altLang="tr-TR" dirty="0"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endParaRPr lang="tr-TR" altLang="tr-TR" dirty="0" smtClean="0"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endParaRPr lang="tr-TR" altLang="tr-TR" dirty="0"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</a:pPr>
            <a:endParaRPr lang="tr-TR" altLang="tr-TR" dirty="0">
              <a:cs typeface="Arial" panose="020B0604020202020204" pitchFamily="34" charset="0"/>
            </a:endParaRPr>
          </a:p>
        </p:txBody>
      </p:sp>
      <p:sp>
        <p:nvSpPr>
          <p:cNvPr id="19" name="Dikdörtgen 14"/>
          <p:cNvSpPr/>
          <p:nvPr/>
        </p:nvSpPr>
        <p:spPr>
          <a:xfrm>
            <a:off x="0" y="740794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1600" b="1" dirty="0">
                <a:solidFill>
                  <a:schemeClr val="bg1"/>
                </a:solidFill>
              </a:rPr>
              <a:t>	 </a:t>
            </a:r>
            <a:r>
              <a:rPr lang="tr-TR" sz="1600" b="1" dirty="0" smtClean="0">
                <a:solidFill>
                  <a:schemeClr val="bg1"/>
                </a:solidFill>
              </a:rPr>
              <a:t>Sözleşme Tasarısı</a:t>
            </a:r>
            <a:endParaRPr lang="tr-TR" sz="1600" b="1" dirty="0">
              <a:solidFill>
                <a:schemeClr val="bg1"/>
              </a:solidFill>
            </a:endParaRPr>
          </a:p>
        </p:txBody>
      </p:sp>
      <p:sp>
        <p:nvSpPr>
          <p:cNvPr id="7" name="Unvan 1"/>
          <p:cNvSpPr txBox="1">
            <a:spLocks/>
          </p:cNvSpPr>
          <p:nvPr/>
        </p:nvSpPr>
        <p:spPr>
          <a:xfrm>
            <a:off x="443882" y="161380"/>
            <a:ext cx="6480701" cy="488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endParaRPr lang="tr-TR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5765727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19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Dikdörtgen 14"/>
          <p:cNvSpPr/>
          <p:nvPr/>
        </p:nvSpPr>
        <p:spPr>
          <a:xfrm>
            <a:off x="0" y="740794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1600" b="1" dirty="0">
                <a:solidFill>
                  <a:schemeClr val="bg1"/>
                </a:solidFill>
              </a:rPr>
              <a:t>	 </a:t>
            </a:r>
            <a:r>
              <a:rPr lang="tr-TR" sz="1600" b="1" dirty="0" smtClean="0">
                <a:solidFill>
                  <a:schemeClr val="bg1"/>
                </a:solidFill>
              </a:rPr>
              <a:t>Zeyilname</a:t>
            </a:r>
            <a:endParaRPr lang="tr-TR" sz="1600" b="1" dirty="0">
              <a:solidFill>
                <a:schemeClr val="bg1"/>
              </a:solidFill>
            </a:endParaRPr>
          </a:p>
        </p:txBody>
      </p:sp>
      <p:sp>
        <p:nvSpPr>
          <p:cNvPr id="13" name="Dikdörtgen 12"/>
          <p:cNvSpPr/>
          <p:nvPr/>
        </p:nvSpPr>
        <p:spPr>
          <a:xfrm>
            <a:off x="247329" y="1384420"/>
            <a:ext cx="8255738" cy="3369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Bef>
                <a:spcPts val="450"/>
              </a:spcBef>
              <a:spcAft>
                <a:spcPts val="450"/>
              </a:spcAft>
              <a:buFont typeface="Wingdings" panose="05000000000000000000" pitchFamily="2" charset="2"/>
              <a:buChar char="ü"/>
              <a:defRPr/>
            </a:pPr>
            <a:endParaRPr lang="tr-TR" dirty="0" smtClean="0">
              <a:cs typeface="Arial" panose="020B0604020202020204" pitchFamily="34" charset="0"/>
            </a:endParaRPr>
          </a:p>
          <a:p>
            <a:pPr marL="285750" indent="-285750" algn="just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tr-TR" altLang="tr-TR" dirty="0">
                <a:cs typeface="Arial" panose="020B0604020202020204" pitchFamily="34" charset="0"/>
              </a:rPr>
              <a:t>İlan yapıldıktan sonra dokümanda </a:t>
            </a:r>
            <a:r>
              <a:rPr lang="tr-TR" altLang="tr-TR" b="1" dirty="0">
                <a:cs typeface="Arial" panose="020B0604020202020204" pitchFamily="34" charset="0"/>
              </a:rPr>
              <a:t>değişiklik yapılmaması esastır.</a:t>
            </a:r>
          </a:p>
          <a:p>
            <a:pPr marL="285750" indent="-285750" algn="just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tr-TR" dirty="0">
                <a:cs typeface="Arial" panose="020B0604020202020204" pitchFamily="34" charset="0"/>
              </a:rPr>
              <a:t>Ancak aşağıdaki hallerde </a:t>
            </a:r>
            <a:r>
              <a:rPr lang="tr-TR" b="1" dirty="0">
                <a:cs typeface="Arial" panose="020B0604020202020204" pitchFamily="34" charset="0"/>
              </a:rPr>
              <a:t>zeyilname</a:t>
            </a:r>
            <a:r>
              <a:rPr lang="tr-TR" dirty="0">
                <a:cs typeface="Arial" panose="020B0604020202020204" pitchFamily="34" charset="0"/>
              </a:rPr>
              <a:t> ile </a:t>
            </a:r>
            <a:r>
              <a:rPr lang="tr-TR" b="1" dirty="0">
                <a:cs typeface="Arial" panose="020B0604020202020204" pitchFamily="34" charset="0"/>
              </a:rPr>
              <a:t>dokümanda değişiklik yapılabilir:</a:t>
            </a:r>
            <a:endParaRPr lang="tr-TR" dirty="0">
              <a:cs typeface="Arial" panose="020B0604020202020204" pitchFamily="34" charset="0"/>
            </a:endParaRPr>
          </a:p>
          <a:p>
            <a:pPr marL="285750" indent="-285750" algn="just">
              <a:spcBef>
                <a:spcPts val="450"/>
              </a:spcBef>
              <a:spcAft>
                <a:spcPts val="450"/>
              </a:spcAft>
              <a:buFont typeface="Wingdings" panose="05000000000000000000" pitchFamily="2" charset="2"/>
              <a:buChar char="ü"/>
              <a:defRPr/>
            </a:pPr>
            <a:r>
              <a:rPr lang="tr-TR" dirty="0" smtClean="0">
                <a:cs typeface="Arial" panose="020B0604020202020204" pitchFamily="34" charset="0"/>
              </a:rPr>
              <a:t>Zeyilnamenin</a:t>
            </a:r>
            <a:r>
              <a:rPr lang="tr-TR" dirty="0">
                <a:cs typeface="Arial" panose="020B0604020202020204" pitchFamily="34" charset="0"/>
              </a:rPr>
              <a:t>, </a:t>
            </a:r>
            <a:r>
              <a:rPr lang="tr-TR" b="1" dirty="0">
                <a:cs typeface="Arial" panose="020B0604020202020204" pitchFamily="34" charset="0"/>
              </a:rPr>
              <a:t>ihale veya son başvuru tarihinden en az 10 gün öncesinde</a:t>
            </a:r>
            <a:r>
              <a:rPr lang="tr-TR" dirty="0">
                <a:cs typeface="Arial" panose="020B0604020202020204" pitchFamily="34" charset="0"/>
              </a:rPr>
              <a:t> doküman edinenlerin tamamına gönderilmesi şarttır. </a:t>
            </a:r>
          </a:p>
          <a:p>
            <a:pPr marL="285750" indent="-285750" algn="just">
              <a:spcBef>
                <a:spcPts val="450"/>
              </a:spcBef>
              <a:spcAft>
                <a:spcPts val="450"/>
              </a:spcAft>
              <a:buFont typeface="Wingdings" panose="05000000000000000000" pitchFamily="2" charset="2"/>
              <a:buChar char="ü"/>
              <a:defRPr/>
            </a:pPr>
            <a:r>
              <a:rPr lang="tr-TR" dirty="0">
                <a:cs typeface="Arial" panose="020B0604020202020204" pitchFamily="34" charset="0"/>
              </a:rPr>
              <a:t>Süre yeterli değil ise </a:t>
            </a:r>
            <a:r>
              <a:rPr lang="tr-TR" b="1" dirty="0">
                <a:cs typeface="Arial" panose="020B0604020202020204" pitchFamily="34" charset="0"/>
              </a:rPr>
              <a:t>ihale tarihi bir defaya mahsus olmak üzere en fazla 20 gün</a:t>
            </a:r>
            <a:r>
              <a:rPr lang="tr-TR" dirty="0">
                <a:cs typeface="Arial" panose="020B0604020202020204" pitchFamily="34" charset="0"/>
              </a:rPr>
              <a:t> zeyilname ile ertelenebilir.</a:t>
            </a:r>
          </a:p>
          <a:p>
            <a:pPr marL="285750" indent="-285750" algn="just">
              <a:spcBef>
                <a:spcPts val="450"/>
              </a:spcBef>
              <a:spcAft>
                <a:spcPts val="450"/>
              </a:spcAft>
              <a:buFont typeface="Wingdings" panose="05000000000000000000" pitchFamily="2" charset="2"/>
              <a:buChar char="ü"/>
              <a:defRPr/>
            </a:pPr>
            <a:r>
              <a:rPr lang="tr-TR" dirty="0" smtClean="0">
                <a:cs typeface="Arial" panose="020B0604020202020204" pitchFamily="34" charset="0"/>
              </a:rPr>
              <a:t>İhalenin </a:t>
            </a:r>
            <a:r>
              <a:rPr lang="tr-TR" dirty="0">
                <a:cs typeface="Arial" panose="020B0604020202020204" pitchFamily="34" charset="0"/>
              </a:rPr>
              <a:t>ertelenmesi halinde tekliflerini vermiş olan isteklilere </a:t>
            </a:r>
            <a:r>
              <a:rPr lang="tr-TR" b="1" dirty="0">
                <a:cs typeface="Arial" panose="020B0604020202020204" pitchFamily="34" charset="0"/>
              </a:rPr>
              <a:t>tekliflerini geri çekerek yeniden teklif verme imkanı</a:t>
            </a:r>
            <a:r>
              <a:rPr lang="tr-TR" dirty="0">
                <a:cs typeface="Arial" panose="020B0604020202020204" pitchFamily="34" charset="0"/>
              </a:rPr>
              <a:t> tanınır.</a:t>
            </a:r>
          </a:p>
        </p:txBody>
      </p:sp>
      <p:sp>
        <p:nvSpPr>
          <p:cNvPr id="8" name="Unvan 1"/>
          <p:cNvSpPr txBox="1">
            <a:spLocks/>
          </p:cNvSpPr>
          <p:nvPr/>
        </p:nvSpPr>
        <p:spPr>
          <a:xfrm>
            <a:off x="443882" y="161380"/>
            <a:ext cx="6480701" cy="488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endParaRPr lang="tr-TR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1078080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443882" y="1435694"/>
            <a:ext cx="8281374" cy="51306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Clr>
                <a:srgbClr val="2D2A26"/>
              </a:buClr>
              <a:buFont typeface="Wingdings" panose="05000000000000000000" pitchFamily="2" charset="2"/>
              <a:buChar char="§"/>
              <a:defRPr/>
            </a:pP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İhale komisyonunun kurulması;</a:t>
            </a:r>
          </a:p>
          <a:p>
            <a:pPr marL="800100" lvl="1" indent="-342900" algn="just">
              <a:lnSpc>
                <a:spcPct val="30000"/>
              </a:lnSpc>
              <a:buClr>
                <a:srgbClr val="2D2A26"/>
              </a:buClr>
              <a:buFont typeface="Wingdings" panose="05000000000000000000" pitchFamily="2" charset="2"/>
              <a:buChar char="ü"/>
              <a:defRPr/>
            </a:pPr>
            <a:endParaRPr lang="tr-TR" alt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lnSpc>
                <a:spcPct val="100000"/>
              </a:lnSpc>
              <a:buClr>
                <a:srgbClr val="2D2A26"/>
              </a:buClr>
              <a:buFont typeface="Wingdings" panose="05000000000000000000" pitchFamily="2" charset="2"/>
              <a:buChar char="ü"/>
              <a:defRPr/>
            </a:pP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Yedek üyelerle birlikte </a:t>
            </a:r>
            <a:r>
              <a:rPr lang="tr-TR" altLang="tr-TR" b="1" dirty="0">
                <a:latin typeface="Calibri" panose="020F0502020204030204" pitchFamily="34" charset="0"/>
                <a:cs typeface="Calibri" panose="020F0502020204030204" pitchFamily="34" charset="0"/>
              </a:rPr>
              <a:t>ihale yetkilisi </a:t>
            </a: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tarafından oluşturulur.</a:t>
            </a:r>
          </a:p>
          <a:p>
            <a:pPr marL="800100" lvl="1" indent="-342900" algn="just">
              <a:lnSpc>
                <a:spcPct val="100000"/>
              </a:lnSpc>
              <a:buClr>
                <a:srgbClr val="2D2A26"/>
              </a:buClr>
              <a:buFont typeface="Wingdings" panose="05000000000000000000" pitchFamily="2" charset="2"/>
              <a:buChar char="ü"/>
              <a:defRPr/>
            </a:pP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İhale ilanı/davet tarihini izleyen </a:t>
            </a:r>
            <a:r>
              <a:rPr lang="tr-TR" altLang="tr-TR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geç üç gün</a:t>
            </a:r>
            <a:r>
              <a:rPr lang="tr-TR" altLang="tr-TR" b="1" dirty="0">
                <a:latin typeface="Calibri" panose="020F0502020204030204" pitchFamily="34" charset="0"/>
                <a:cs typeface="Calibri" panose="020F0502020204030204" pitchFamily="34" charset="0"/>
              </a:rPr>
              <a:t> ihale dokümanı kendilerine verilmelidir.</a:t>
            </a: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800100" lvl="1" indent="-342900" algn="just">
              <a:lnSpc>
                <a:spcPct val="100000"/>
              </a:lnSpc>
              <a:buClr>
                <a:srgbClr val="2D2A26"/>
              </a:buClr>
              <a:buFont typeface="Wingdings" panose="05000000000000000000" pitchFamily="2" charset="2"/>
              <a:buChar char="ü"/>
              <a:defRPr/>
            </a:pPr>
            <a:endParaRPr lang="tr-TR" alt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lnSpc>
                <a:spcPct val="100000"/>
              </a:lnSpc>
              <a:buClr>
                <a:srgbClr val="2D2A26"/>
              </a:buClr>
              <a:buFont typeface="Wingdings" panose="05000000000000000000" pitchFamily="2" charset="2"/>
              <a:buChar char="ü"/>
              <a:defRPr/>
            </a:pP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İhale yetkilisi ihale komisyonunda görev alamaz.</a:t>
            </a:r>
          </a:p>
          <a:p>
            <a:pPr marL="800100" lvl="1" indent="-342900">
              <a:lnSpc>
                <a:spcPct val="30000"/>
              </a:lnSpc>
              <a:buClr>
                <a:srgbClr val="2D2A26"/>
              </a:buClr>
              <a:buFont typeface="Wingdings" panose="05000000000000000000" pitchFamily="2" charset="2"/>
              <a:buChar char="ü"/>
              <a:defRPr/>
            </a:pPr>
            <a:endParaRPr lang="tr-TR" alt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lnSpc>
                <a:spcPct val="100000"/>
              </a:lnSpc>
              <a:buClr>
                <a:srgbClr val="2D2A26"/>
              </a:buClr>
              <a:buFont typeface="Wingdings" panose="05000000000000000000" pitchFamily="2" charset="2"/>
              <a:buChar char="ü"/>
              <a:defRPr/>
            </a:pP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Komisyon </a:t>
            </a:r>
            <a:r>
              <a:rPr lang="tr-TR" altLang="tr-TR" b="1" dirty="0">
                <a:latin typeface="Calibri" panose="020F0502020204030204" pitchFamily="34" charset="0"/>
                <a:cs typeface="Calibri" panose="020F0502020204030204" pitchFamily="34" charset="0"/>
              </a:rPr>
              <a:t>idarenin personelinden </a:t>
            </a: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oluşturulur.</a:t>
            </a:r>
          </a:p>
          <a:p>
            <a:pPr marL="1257300" lvl="2" indent="-342900">
              <a:lnSpc>
                <a:spcPct val="100000"/>
              </a:lnSpc>
              <a:buClr>
                <a:srgbClr val="2D2A26"/>
              </a:buClr>
              <a:buFont typeface="Arial" panose="020B0604020202020204" pitchFamily="34" charset="0"/>
              <a:buChar char="•"/>
              <a:defRPr/>
            </a:pP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Yeterli sayıda veya nitelikte personel yoksa </a:t>
            </a:r>
            <a:r>
              <a:rPr lang="tr-TR" altLang="tr-TR" b="1" dirty="0">
                <a:latin typeface="Calibri" panose="020F0502020204030204" pitchFamily="34" charset="0"/>
                <a:cs typeface="Calibri" panose="020F0502020204030204" pitchFamily="34" charset="0"/>
              </a:rPr>
              <a:t>Kanun kapsamındaki diğer idarelerden </a:t>
            </a: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üye alınabilir.</a:t>
            </a:r>
          </a:p>
          <a:p>
            <a:pPr marL="800100" lvl="1" indent="-342900" algn="just">
              <a:lnSpc>
                <a:spcPct val="30000"/>
              </a:lnSpc>
              <a:buClr>
                <a:srgbClr val="2D2A26"/>
              </a:buClr>
              <a:buFont typeface="Wingdings" panose="05000000000000000000" pitchFamily="2" charset="2"/>
              <a:buChar char="ü"/>
              <a:defRPr/>
            </a:pPr>
            <a:endParaRPr lang="tr-TR" alt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rgbClr val="2D2A26"/>
              </a:buClr>
              <a:buFont typeface="Wingdings" panose="05000000000000000000" pitchFamily="2" charset="2"/>
              <a:buChar char="ü"/>
              <a:defRPr/>
            </a:pP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Komisyon </a:t>
            </a:r>
            <a:r>
              <a:rPr lang="tr-TR" altLang="tr-TR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az 5 ve tek sayıda </a:t>
            </a: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kişiden oluşur.</a:t>
            </a:r>
          </a:p>
          <a:p>
            <a:pPr marL="800100" lvl="1" indent="-342900" algn="just">
              <a:lnSpc>
                <a:spcPct val="30000"/>
              </a:lnSpc>
              <a:buClr>
                <a:srgbClr val="2D2A26"/>
              </a:buClr>
              <a:buFont typeface="Wingdings" panose="05000000000000000000" pitchFamily="2" charset="2"/>
              <a:buChar char="ü"/>
              <a:defRPr/>
            </a:pPr>
            <a:endParaRPr lang="tr-TR" alt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lnSpc>
                <a:spcPct val="100000"/>
              </a:lnSpc>
              <a:buClr>
                <a:srgbClr val="2D2A26"/>
              </a:buClr>
              <a:buFont typeface="Wingdings" panose="05000000000000000000" pitchFamily="2" charset="2"/>
              <a:buChar char="ü"/>
              <a:defRPr/>
            </a:pP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Üyelerden </a:t>
            </a:r>
            <a:r>
              <a:rPr lang="tr-TR" altLang="tr-TR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az ikisi </a:t>
            </a: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ihale konusu </a:t>
            </a:r>
            <a:r>
              <a:rPr lang="tr-TR" altLang="tr-TR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işin uzmanı </a:t>
            </a: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olacaktır. (Kimler uzman üye olabilir???)</a:t>
            </a:r>
          </a:p>
          <a:p>
            <a:pPr marL="1257300" lvl="2" indent="-342900" algn="just">
              <a:lnSpc>
                <a:spcPct val="100000"/>
              </a:lnSpc>
              <a:buClr>
                <a:srgbClr val="2D2A26"/>
              </a:buClr>
              <a:buFont typeface="Arial" panose="020B0604020202020204" pitchFamily="34" charset="0"/>
              <a:buChar char="•"/>
              <a:defRPr/>
            </a:pP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Danışmanlıkta </a:t>
            </a:r>
            <a:r>
              <a:rPr lang="tr-TR" altLang="tr-TR" b="1" dirty="0">
                <a:latin typeface="Calibri" panose="020F0502020204030204" pitchFamily="34" charset="0"/>
                <a:cs typeface="Calibri" panose="020F0502020204030204" pitchFamily="34" charset="0"/>
              </a:rPr>
              <a:t>mali üye hariç hepsi uzman </a:t>
            </a: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olmalı.</a:t>
            </a:r>
          </a:p>
          <a:p>
            <a:pPr marL="800100" lvl="1" indent="-342900" algn="just">
              <a:lnSpc>
                <a:spcPct val="30000"/>
              </a:lnSpc>
              <a:buClr>
                <a:srgbClr val="2D2A26"/>
              </a:buClr>
              <a:buFont typeface="Wingdings" panose="05000000000000000000" pitchFamily="2" charset="2"/>
              <a:buChar char="ü"/>
              <a:defRPr/>
            </a:pPr>
            <a:endParaRPr lang="tr-TR" altLang="tr-TR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rgbClr val="2D2A26"/>
              </a:buClr>
              <a:buFont typeface="Wingdings" panose="05000000000000000000" pitchFamily="2" charset="2"/>
              <a:buChar char="ü"/>
              <a:defRPr/>
            </a:pPr>
            <a:r>
              <a:rPr lang="tr-TR" altLang="tr-TR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Bir üyenin </a:t>
            </a:r>
            <a:r>
              <a:rPr lang="tr-TR" altLang="tr-TR" b="1" dirty="0">
                <a:latin typeface="Calibri" panose="020F0502020204030204" pitchFamily="34" charset="0"/>
                <a:cs typeface="Calibri" panose="020F0502020204030204" pitchFamily="34" charset="0"/>
              </a:rPr>
              <a:t>muhasebe veya mali işlerden sorumlu </a:t>
            </a: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personel olması zorunludur.</a:t>
            </a:r>
          </a:p>
          <a:p>
            <a:pPr marL="800100" lvl="1" indent="-342900" algn="just">
              <a:lnSpc>
                <a:spcPct val="30000"/>
              </a:lnSpc>
              <a:buClr>
                <a:srgbClr val="2D2A26"/>
              </a:buClr>
              <a:buFont typeface="Wingdings" panose="05000000000000000000" pitchFamily="2" charset="2"/>
              <a:buChar char="ü"/>
              <a:defRPr/>
            </a:pPr>
            <a:endParaRPr lang="tr-TR" alt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Clr>
                <a:srgbClr val="2D2A26"/>
              </a:buClr>
              <a:buFont typeface="Wingdings" panose="05000000000000000000" pitchFamily="2" charset="2"/>
              <a:buChar char="ü"/>
              <a:defRPr/>
            </a:pP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Yedek üyeler, </a:t>
            </a:r>
            <a:r>
              <a:rPr lang="tr-TR" altLang="tr-TR" b="1" dirty="0">
                <a:latin typeface="Calibri" panose="020F0502020204030204" pitchFamily="34" charset="0"/>
                <a:cs typeface="Calibri" panose="020F0502020204030204" pitchFamily="34" charset="0"/>
              </a:rPr>
              <a:t>asıl üyelerin taşıması gereken </a:t>
            </a: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özelliklere sahip olmalıdır.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tr-TR" altLang="tr-TR" sz="2000" b="1" dirty="0" smtClean="0">
                <a:solidFill>
                  <a:srgbClr val="C00000"/>
                </a:solidFill>
                <a:cs typeface="Arial" panose="020B0604020202020204" pitchFamily="34" charset="0"/>
              </a:rPr>
              <a:t> </a:t>
            </a:r>
            <a:endParaRPr lang="tr-TR" altLang="tr-TR" sz="2000" b="1" dirty="0">
              <a:solidFill>
                <a:srgbClr val="C00000"/>
              </a:solidFill>
              <a:cs typeface="Arial" panose="020B0604020202020204" pitchFamily="34" charset="0"/>
            </a:endParaRPr>
          </a:p>
        </p:txBody>
      </p:sp>
      <p:sp>
        <p:nvSpPr>
          <p:cNvPr id="26" name="Dikdörtgen 14"/>
          <p:cNvSpPr/>
          <p:nvPr/>
        </p:nvSpPr>
        <p:spPr>
          <a:xfrm>
            <a:off x="0" y="740794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1600" b="1" dirty="0">
                <a:solidFill>
                  <a:schemeClr val="bg1"/>
                </a:solidFill>
              </a:rPr>
              <a:t>	 </a:t>
            </a:r>
            <a:r>
              <a:rPr lang="tr-TR" sz="1600" b="1" dirty="0" smtClean="0">
                <a:solidFill>
                  <a:schemeClr val="bg1"/>
                </a:solidFill>
              </a:rPr>
              <a:t>İhale Komisyonu Kurulması</a:t>
            </a:r>
            <a:endParaRPr lang="tr-TR" sz="1600" b="1" dirty="0">
              <a:solidFill>
                <a:schemeClr val="bg1"/>
              </a:solidFill>
            </a:endParaRPr>
          </a:p>
        </p:txBody>
      </p:sp>
      <p:sp>
        <p:nvSpPr>
          <p:cNvPr id="8" name="Unvan 1"/>
          <p:cNvSpPr txBox="1">
            <a:spLocks/>
          </p:cNvSpPr>
          <p:nvPr/>
        </p:nvSpPr>
        <p:spPr>
          <a:xfrm>
            <a:off x="443882" y="161380"/>
            <a:ext cx="6480701" cy="488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endParaRPr lang="tr-TR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2472914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443881" y="1435693"/>
            <a:ext cx="8272829" cy="319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lnSpc>
                <a:spcPct val="100000"/>
              </a:lnSpc>
              <a:buClr>
                <a:srgbClr val="2D2A26"/>
              </a:buClr>
              <a:buFont typeface="Wingdings" panose="05000000000000000000" pitchFamily="2" charset="2"/>
              <a:buChar char="ü"/>
              <a:defRPr/>
            </a:pP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Başka adlar altında </a:t>
            </a:r>
            <a:r>
              <a:rPr lang="tr-TR" altLang="tr-TR" b="1" dirty="0">
                <a:latin typeface="Calibri" panose="020F0502020204030204" pitchFamily="34" charset="0"/>
                <a:cs typeface="Calibri" panose="020F0502020204030204" pitchFamily="34" charset="0"/>
              </a:rPr>
              <a:t>komisyonlar kurulamaz</a:t>
            </a: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800100" lvl="1" indent="-342900">
              <a:lnSpc>
                <a:spcPct val="40000"/>
              </a:lnSpc>
              <a:buClr>
                <a:srgbClr val="2D2A26"/>
              </a:buClr>
              <a:buFont typeface="Wingdings" panose="05000000000000000000" pitchFamily="2" charset="2"/>
              <a:buChar char="ü"/>
              <a:defRPr/>
            </a:pPr>
            <a:endParaRPr lang="tr-TR" alt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lnSpc>
                <a:spcPct val="100000"/>
              </a:lnSpc>
              <a:buClr>
                <a:srgbClr val="2D2A26"/>
              </a:buClr>
              <a:buFont typeface="Wingdings" panose="05000000000000000000" pitchFamily="2" charset="2"/>
              <a:buChar char="ü"/>
              <a:defRPr/>
            </a:pP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Üyeler </a:t>
            </a:r>
            <a:r>
              <a:rPr lang="tr-TR" altLang="tr-TR" b="1" dirty="0">
                <a:latin typeface="Calibri" panose="020F0502020204030204" pitchFamily="34" charset="0"/>
                <a:cs typeface="Calibri" panose="020F0502020204030204" pitchFamily="34" charset="0"/>
              </a:rPr>
              <a:t>muayene ve kabul komisyonunda </a:t>
            </a: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veya </a:t>
            </a:r>
            <a:r>
              <a:rPr lang="tr-TR" altLang="tr-TR" b="1" dirty="0">
                <a:latin typeface="Calibri" panose="020F0502020204030204" pitchFamily="34" charset="0"/>
                <a:cs typeface="Calibri" panose="020F0502020204030204" pitchFamily="34" charset="0"/>
              </a:rPr>
              <a:t>kontrol teşkilatında </a:t>
            </a: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görev alabilir. 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800100" lvl="1" indent="-342900" algn="just">
              <a:lnSpc>
                <a:spcPct val="40000"/>
              </a:lnSpc>
              <a:buFont typeface="Wingdings" panose="05000000000000000000" pitchFamily="2" charset="2"/>
              <a:buChar char="ü"/>
              <a:defRPr/>
            </a:pP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lnSpc>
                <a:spcPct val="100000"/>
              </a:lnSpc>
              <a:buFont typeface="Wingdings" panose="05000000000000000000" pitchFamily="2" charset="2"/>
              <a:buChar char="ü"/>
              <a:defRPr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Komisyon 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eksiksiz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toplanır.</a:t>
            </a:r>
          </a:p>
          <a:p>
            <a:pPr marL="800100" lvl="1" indent="-342900" algn="just">
              <a:lnSpc>
                <a:spcPct val="40000"/>
              </a:lnSpc>
              <a:buFont typeface="Wingdings" panose="05000000000000000000" pitchFamily="2" charset="2"/>
              <a:buChar char="ü"/>
              <a:defRPr/>
            </a:pP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lnSpc>
                <a:spcPct val="100000"/>
              </a:lnSpc>
              <a:buFont typeface="Wingdings" panose="05000000000000000000" pitchFamily="2" charset="2"/>
              <a:buChar char="ü"/>
              <a:defRPr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Kararlar 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çoğunlukla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alınır ve kararlarda 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çekimser kalınamaz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800100" lvl="1" indent="-342900" algn="just">
              <a:lnSpc>
                <a:spcPct val="40000"/>
              </a:lnSpc>
              <a:buFont typeface="Wingdings" panose="05000000000000000000" pitchFamily="2" charset="2"/>
              <a:buChar char="ü"/>
              <a:defRPr/>
            </a:pP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lnSpc>
                <a:spcPct val="100000"/>
              </a:lnSpc>
              <a:buFont typeface="Wingdings" panose="05000000000000000000" pitchFamily="2" charset="2"/>
              <a:buChar char="ü"/>
              <a:defRPr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Başkan ve üyeler kararlarından 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sorumludur.</a:t>
            </a:r>
          </a:p>
          <a:p>
            <a:pPr marL="800100" lvl="1" indent="-342900" algn="just">
              <a:lnSpc>
                <a:spcPct val="30000"/>
              </a:lnSpc>
              <a:buFont typeface="Wingdings" panose="05000000000000000000" pitchFamily="2" charset="2"/>
              <a:buChar char="ü"/>
              <a:defRPr/>
            </a:pP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lnSpc>
                <a:spcPct val="100000"/>
              </a:lnSpc>
              <a:buFont typeface="Wingdings" panose="05000000000000000000" pitchFamily="2" charset="2"/>
              <a:buChar char="ü"/>
              <a:defRPr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Karşı oy, gerekçeleri yazılarak ve imzalanarak kullanılabilir.</a:t>
            </a:r>
          </a:p>
          <a:p>
            <a:pPr marL="800100" lvl="1" indent="-342900" algn="just">
              <a:lnSpc>
                <a:spcPct val="30000"/>
              </a:lnSpc>
              <a:buFont typeface="Wingdings" panose="05000000000000000000" pitchFamily="2" charset="2"/>
              <a:buChar char="ü"/>
              <a:defRPr/>
            </a:pP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lnSpc>
                <a:spcPct val="100000"/>
              </a:lnSpc>
              <a:buFont typeface="Wingdings" panose="05000000000000000000" pitchFamily="2" charset="2"/>
              <a:buChar char="ü"/>
              <a:defRPr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Alınan kararlar ve düzenlenen tutanaklar, komisyon başkan ve üyelerinin adları, soyadları ve 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görev unvanları 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belirtilerek imzalanır.</a:t>
            </a:r>
          </a:p>
        </p:txBody>
      </p:sp>
      <p:sp>
        <p:nvSpPr>
          <p:cNvPr id="27" name="Dikdörtgen 14"/>
          <p:cNvSpPr/>
          <p:nvPr/>
        </p:nvSpPr>
        <p:spPr>
          <a:xfrm>
            <a:off x="0" y="740794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1600" b="1" dirty="0">
                <a:solidFill>
                  <a:schemeClr val="bg1"/>
                </a:solidFill>
              </a:rPr>
              <a:t>	 </a:t>
            </a:r>
            <a:r>
              <a:rPr lang="tr-TR" sz="1600" b="1" dirty="0" smtClean="0">
                <a:solidFill>
                  <a:schemeClr val="bg1"/>
                </a:solidFill>
              </a:rPr>
              <a:t>İhale Komisyonu Kurulması</a:t>
            </a:r>
            <a:endParaRPr lang="tr-TR" sz="1600" b="1" dirty="0">
              <a:solidFill>
                <a:schemeClr val="bg1"/>
              </a:solidFill>
            </a:endParaRPr>
          </a:p>
        </p:txBody>
      </p:sp>
      <p:sp>
        <p:nvSpPr>
          <p:cNvPr id="8" name="Unvan 1"/>
          <p:cNvSpPr txBox="1">
            <a:spLocks/>
          </p:cNvSpPr>
          <p:nvPr/>
        </p:nvSpPr>
        <p:spPr>
          <a:xfrm>
            <a:off x="443882" y="161380"/>
            <a:ext cx="6480701" cy="488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endParaRPr lang="tr-TR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3279166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443881" y="1435693"/>
            <a:ext cx="8272829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 algn="just">
              <a:spcBef>
                <a:spcPts val="450"/>
              </a:spcBef>
              <a:spcAft>
                <a:spcPts val="450"/>
              </a:spcAft>
              <a:buFont typeface="Arial" panose="020B0604020202020204" pitchFamily="34" charset="0"/>
              <a:buChar char="•"/>
              <a:defRPr/>
            </a:pP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Açık ihale usulü ile ve</a:t>
            </a:r>
          </a:p>
          <a:p>
            <a:pPr marL="257175" indent="-257175" algn="just">
              <a:spcBef>
                <a:spcPts val="450"/>
              </a:spcBef>
              <a:spcAft>
                <a:spcPts val="450"/>
              </a:spcAft>
              <a:buFont typeface="Arial" panose="020B0604020202020204" pitchFamily="34" charset="0"/>
              <a:buChar char="•"/>
              <a:defRPr/>
            </a:pP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Pazarlık usulü (b), (c) ve (f) bentlerine göre</a:t>
            </a:r>
          </a:p>
          <a:p>
            <a:pPr algn="just">
              <a:spcBef>
                <a:spcPts val="450"/>
              </a:spcBef>
              <a:spcAft>
                <a:spcPts val="450"/>
              </a:spcAft>
              <a:defRPr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yapılan ihalelerin </a:t>
            </a: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elektronik ihale olarak gerçekleştirilmesi zorunludur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>
              <a:spcBef>
                <a:spcPts val="450"/>
              </a:spcBef>
              <a:spcAft>
                <a:spcPts val="450"/>
              </a:spcAft>
              <a:defRPr/>
            </a:pPr>
            <a:endParaRPr lang="tr-T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57175" indent="-257175" algn="just">
              <a:spcBef>
                <a:spcPts val="450"/>
              </a:spcBef>
              <a:spcAft>
                <a:spcPts val="450"/>
              </a:spcAft>
              <a:buFont typeface="Arial" panose="020B0604020202020204" pitchFamily="34" charset="0"/>
              <a:buChar char="•"/>
              <a:defRPr/>
            </a:pP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BİAİU ile ve</a:t>
            </a:r>
          </a:p>
          <a:p>
            <a:pPr marL="257175" indent="-257175" algn="just">
              <a:spcBef>
                <a:spcPts val="450"/>
              </a:spcBef>
              <a:spcAft>
                <a:spcPts val="450"/>
              </a:spcAft>
              <a:buFont typeface="Arial" panose="020B0604020202020204" pitchFamily="34" charset="0"/>
              <a:buChar char="•"/>
              <a:defRPr/>
            </a:pP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Pazarlık usulü (a), (d) ve (e) bentlerine göre</a:t>
            </a:r>
          </a:p>
          <a:p>
            <a:pPr algn="just">
              <a:spcBef>
                <a:spcPts val="450"/>
              </a:spcBef>
              <a:spcAft>
                <a:spcPts val="450"/>
              </a:spcAft>
              <a:defRPr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yapılan ihalelerin </a:t>
            </a: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elektronik ihale olarak gerçekleştirilmesi zorunlu değildir.</a:t>
            </a:r>
            <a:endParaRPr lang="tr-T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Dikdörtgen 14"/>
          <p:cNvSpPr/>
          <p:nvPr/>
        </p:nvSpPr>
        <p:spPr>
          <a:xfrm>
            <a:off x="0" y="740794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1600" b="1" dirty="0">
                <a:solidFill>
                  <a:schemeClr val="bg1"/>
                </a:solidFill>
              </a:rPr>
              <a:t>	 </a:t>
            </a:r>
            <a:r>
              <a:rPr lang="tr-TR" sz="1600" b="1" dirty="0" smtClean="0">
                <a:solidFill>
                  <a:schemeClr val="bg1"/>
                </a:solidFill>
              </a:rPr>
              <a:t>İhale Süreci</a:t>
            </a:r>
            <a:endParaRPr lang="tr-TR" sz="1600" b="1" dirty="0">
              <a:solidFill>
                <a:schemeClr val="bg1"/>
              </a:solidFill>
            </a:endParaRPr>
          </a:p>
        </p:txBody>
      </p:sp>
      <p:sp>
        <p:nvSpPr>
          <p:cNvPr id="8" name="Unvan 1"/>
          <p:cNvSpPr txBox="1">
            <a:spLocks/>
          </p:cNvSpPr>
          <p:nvPr/>
        </p:nvSpPr>
        <p:spPr>
          <a:xfrm>
            <a:off x="443882" y="161380"/>
            <a:ext cx="6480701" cy="488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endParaRPr lang="tr-TR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7486197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443881" y="1435693"/>
            <a:ext cx="8272829" cy="4813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§"/>
              <a:defRPr/>
            </a:pP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Ortak girişimler</a:t>
            </a:r>
          </a:p>
          <a:p>
            <a:pPr marL="742950" lvl="1" indent="-285750">
              <a:lnSpc>
                <a:spcPct val="30000"/>
              </a:lnSpc>
              <a:buFont typeface="Wingdings" panose="05000000000000000000" pitchFamily="2" charset="2"/>
              <a:buChar char="ü"/>
              <a:defRPr/>
            </a:pP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lnSpc>
                <a:spcPct val="110000"/>
              </a:lnSpc>
              <a:buFont typeface="Wingdings" panose="05000000000000000000" pitchFamily="2" charset="2"/>
              <a:buChar char="ü"/>
              <a:defRPr/>
            </a:pPr>
            <a:r>
              <a:rPr lang="tr-TR" sz="1600" b="1" dirty="0">
                <a:latin typeface="Calibri" panose="020F0502020204030204" pitchFamily="34" charset="0"/>
                <a:cs typeface="Calibri" panose="020F0502020204030204" pitchFamily="34" charset="0"/>
              </a:rPr>
              <a:t>Birden fazla </a:t>
            </a:r>
            <a:r>
              <a:rPr lang="tr-TR" sz="1600" dirty="0">
                <a:latin typeface="Calibri" panose="020F0502020204030204" pitchFamily="34" charset="0"/>
                <a:cs typeface="Calibri" panose="020F0502020204030204" pitchFamily="34" charset="0"/>
              </a:rPr>
              <a:t>gerçek veya tüzel kişinin bir araya gelerek, belirli bir yatırım projesi için oluşturdukları ortak işletme.</a:t>
            </a:r>
            <a:endParaRPr lang="tr-TR" sz="16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ü"/>
              <a:defRPr/>
            </a:pPr>
            <a:r>
              <a:rPr lang="tr-TR" sz="1600" b="1" u="sng" dirty="0">
                <a:latin typeface="Calibri" panose="020F0502020204030204" pitchFamily="34" charset="0"/>
                <a:cs typeface="Calibri" panose="020F0502020204030204" pitchFamily="34" charset="0"/>
              </a:rPr>
              <a:t>İş ortaklığı </a:t>
            </a:r>
            <a:r>
              <a:rPr lang="tr-TR" sz="1600" dirty="0">
                <a:latin typeface="Calibri" panose="020F0502020204030204" pitchFamily="34" charset="0"/>
                <a:cs typeface="Calibri" panose="020F0502020204030204" pitchFamily="34" charset="0"/>
              </a:rPr>
              <a:t>veya </a:t>
            </a:r>
            <a:r>
              <a:rPr lang="tr-TR" sz="1600" b="1" u="sng" dirty="0">
                <a:latin typeface="Calibri" panose="020F0502020204030204" pitchFamily="34" charset="0"/>
                <a:cs typeface="Calibri" panose="020F0502020204030204" pitchFamily="34" charset="0"/>
              </a:rPr>
              <a:t>konsorsiyum</a:t>
            </a:r>
            <a:r>
              <a:rPr lang="tr-TR" sz="1600" dirty="0">
                <a:latin typeface="Calibri" panose="020F0502020204030204" pitchFamily="34" charset="0"/>
                <a:cs typeface="Calibri" panose="020F0502020204030204" pitchFamily="34" charset="0"/>
              </a:rPr>
              <a:t> olarak iki türlü oluşturulabilir.</a:t>
            </a:r>
          </a:p>
          <a:p>
            <a:pPr marL="742950" lvl="1" indent="-285750">
              <a:lnSpc>
                <a:spcPct val="30000"/>
              </a:lnSpc>
              <a:buFont typeface="Wingdings" panose="05000000000000000000" pitchFamily="2" charset="2"/>
              <a:buChar char="ü"/>
              <a:defRPr/>
            </a:pPr>
            <a:endParaRPr lang="tr-TR" altLang="tr-TR" dirty="0">
              <a:latin typeface="Calibri" panose="020F0502020204030204" pitchFamily="34" charset="0"/>
              <a:ea typeface="Trebuchet MS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tr-TR" altLang="tr-TR" b="1" dirty="0">
                <a:latin typeface="Calibri" panose="020F0502020204030204" pitchFamily="34" charset="0"/>
                <a:ea typeface="Trebuchet MS" pitchFamily="34" charset="0"/>
                <a:cs typeface="Calibri" panose="020F0502020204030204" pitchFamily="34" charset="0"/>
              </a:rPr>
              <a:t>İş ortaklıkları</a:t>
            </a:r>
          </a:p>
          <a:p>
            <a:pPr marL="742950" lvl="1" indent="-285750">
              <a:lnSpc>
                <a:spcPct val="40000"/>
              </a:lnSpc>
              <a:buFont typeface="Wingdings" panose="05000000000000000000" pitchFamily="2" charset="2"/>
              <a:buChar char="ü"/>
              <a:defRPr/>
            </a:pPr>
            <a:endParaRPr lang="tr-TR" altLang="tr-TR" sz="1600" dirty="0">
              <a:latin typeface="Calibri" panose="020F0502020204030204" pitchFamily="34" charset="0"/>
              <a:ea typeface="Trebuchet MS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ü"/>
              <a:defRPr/>
            </a:pPr>
            <a:r>
              <a:rPr lang="tr-TR" altLang="tr-TR" sz="1600" b="1" dirty="0">
                <a:latin typeface="Calibri" panose="020F0502020204030204" pitchFamily="34" charset="0"/>
                <a:ea typeface="Trebuchet MS" pitchFamily="34" charset="0"/>
                <a:cs typeface="Calibri" panose="020F0502020204030204" pitchFamily="34" charset="0"/>
              </a:rPr>
              <a:t>Her türlü </a:t>
            </a:r>
            <a:r>
              <a:rPr lang="tr-TR" altLang="tr-TR" sz="1600" dirty="0">
                <a:latin typeface="Calibri" panose="020F0502020204030204" pitchFamily="34" charset="0"/>
                <a:ea typeface="Trebuchet MS" pitchFamily="34" charset="0"/>
                <a:cs typeface="Calibri" panose="020F0502020204030204" pitchFamily="34" charset="0"/>
              </a:rPr>
              <a:t>ihaleye katılabilir. </a:t>
            </a:r>
          </a:p>
          <a:p>
            <a:pPr marL="742950" lvl="1" indent="-285750">
              <a:buFont typeface="Wingdings" panose="05000000000000000000" pitchFamily="2" charset="2"/>
              <a:buChar char="ü"/>
              <a:defRPr/>
            </a:pPr>
            <a:r>
              <a:rPr lang="tr-TR" altLang="tr-TR" sz="1600" dirty="0">
                <a:latin typeface="Calibri" panose="020F0502020204030204" pitchFamily="34" charset="0"/>
                <a:ea typeface="Trebuchet MS" pitchFamily="34" charset="0"/>
                <a:cs typeface="Calibri" panose="020F0502020204030204" pitchFamily="34" charset="0"/>
              </a:rPr>
              <a:t>Pilot/özel ortağın ve hisselerinin de belirlendiği </a:t>
            </a:r>
            <a:r>
              <a:rPr lang="tr-TR" altLang="tr-TR" sz="1600" b="1" dirty="0">
                <a:latin typeface="Calibri" panose="020F0502020204030204" pitchFamily="34" charset="0"/>
                <a:ea typeface="Trebuchet MS" pitchFamily="34" charset="0"/>
                <a:cs typeface="Calibri" panose="020F0502020204030204" pitchFamily="34" charset="0"/>
              </a:rPr>
              <a:t>“İş Ortaklığı Beyannamesi” </a:t>
            </a:r>
            <a:r>
              <a:rPr lang="tr-TR" altLang="tr-TR" sz="1600" dirty="0">
                <a:latin typeface="Calibri" panose="020F0502020204030204" pitchFamily="34" charset="0"/>
                <a:ea typeface="Trebuchet MS" pitchFamily="34" charset="0"/>
                <a:cs typeface="Calibri" panose="020F0502020204030204" pitchFamily="34" charset="0"/>
              </a:rPr>
              <a:t>sunulur.</a:t>
            </a:r>
          </a:p>
          <a:p>
            <a:pPr marL="742950" lvl="1" indent="-285750">
              <a:buFont typeface="Wingdings" panose="05000000000000000000" pitchFamily="2" charset="2"/>
              <a:buChar char="ü"/>
              <a:defRPr/>
            </a:pPr>
            <a:r>
              <a:rPr lang="tr-TR" altLang="tr-TR" sz="1600" b="1" dirty="0">
                <a:latin typeface="Calibri" panose="020F0502020204030204" pitchFamily="34" charset="0"/>
                <a:ea typeface="Trebuchet MS" pitchFamily="34" charset="0"/>
                <a:cs typeface="Calibri" panose="020F0502020204030204" pitchFamily="34" charset="0"/>
              </a:rPr>
              <a:t>En çok hisseye sahip </a:t>
            </a:r>
            <a:r>
              <a:rPr lang="tr-TR" altLang="tr-TR" sz="1600" dirty="0">
                <a:latin typeface="Calibri" panose="020F0502020204030204" pitchFamily="34" charset="0"/>
                <a:ea typeface="Trebuchet MS" pitchFamily="34" charset="0"/>
                <a:cs typeface="Calibri" panose="020F0502020204030204" pitchFamily="34" charset="0"/>
              </a:rPr>
              <a:t>ortak, pilot ortak olarak gösterilir, diğer ortak özel ortaktır.</a:t>
            </a:r>
          </a:p>
          <a:p>
            <a:pPr marL="742950" lvl="1" indent="-285750">
              <a:lnSpc>
                <a:spcPct val="100000"/>
              </a:lnSpc>
              <a:buFont typeface="Wingdings" panose="05000000000000000000" pitchFamily="2" charset="2"/>
              <a:buChar char="ü"/>
              <a:defRPr/>
            </a:pPr>
            <a:r>
              <a:rPr lang="tr-TR" altLang="tr-TR" sz="1600" dirty="0">
                <a:latin typeface="Calibri" panose="020F0502020204030204" pitchFamily="34" charset="0"/>
                <a:ea typeface="Trebuchet MS" pitchFamily="34" charset="0"/>
                <a:cs typeface="Calibri" panose="020F0502020204030204" pitchFamily="34" charset="0"/>
              </a:rPr>
              <a:t>Sözleşme imzalanmandan önce </a:t>
            </a:r>
            <a:r>
              <a:rPr lang="tr-TR" altLang="tr-TR" sz="1600" b="1" dirty="0">
                <a:latin typeface="Calibri" panose="020F0502020204030204" pitchFamily="34" charset="0"/>
                <a:ea typeface="Trebuchet MS" pitchFamily="34" charset="0"/>
                <a:cs typeface="Calibri" panose="020F0502020204030204" pitchFamily="34" charset="0"/>
              </a:rPr>
              <a:t>noter onaylı iş ortaklığı sözleşmesinin </a:t>
            </a:r>
            <a:r>
              <a:rPr lang="tr-TR" altLang="tr-TR" sz="1600" dirty="0">
                <a:latin typeface="Calibri" panose="020F0502020204030204" pitchFamily="34" charset="0"/>
                <a:ea typeface="Trebuchet MS" pitchFamily="34" charset="0"/>
                <a:cs typeface="Calibri" panose="020F0502020204030204" pitchFamily="34" charset="0"/>
              </a:rPr>
              <a:t>idareye verilmesi zorunludur. 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tr-TR" altLang="tr-TR" b="1" dirty="0">
                <a:latin typeface="Calibri" panose="020F0502020204030204" pitchFamily="34" charset="0"/>
                <a:ea typeface="Trebuchet MS" pitchFamily="34" charset="0"/>
                <a:cs typeface="Calibri" panose="020F0502020204030204" pitchFamily="34" charset="0"/>
              </a:rPr>
              <a:t>Konsorsiyum</a:t>
            </a:r>
          </a:p>
          <a:p>
            <a:pPr marL="742950" lvl="1" indent="-285750">
              <a:lnSpc>
                <a:spcPct val="40000"/>
              </a:lnSpc>
              <a:buFont typeface="Wingdings" panose="05000000000000000000" pitchFamily="2" charset="2"/>
              <a:buChar char="ü"/>
              <a:defRPr/>
            </a:pPr>
            <a:endParaRPr lang="tr-TR" altLang="tr-TR" sz="1600" dirty="0">
              <a:latin typeface="Calibri" panose="020F0502020204030204" pitchFamily="34" charset="0"/>
              <a:ea typeface="Trebuchet MS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ü"/>
              <a:defRPr/>
            </a:pPr>
            <a:r>
              <a:rPr lang="tr-TR" altLang="tr-TR" sz="1600" dirty="0">
                <a:latin typeface="Calibri" panose="020F0502020204030204" pitchFamily="34" charset="0"/>
                <a:ea typeface="Trebuchet MS" pitchFamily="34" charset="0"/>
                <a:cs typeface="Calibri" panose="020F0502020204030204" pitchFamily="34" charset="0"/>
              </a:rPr>
              <a:t>İş </a:t>
            </a:r>
            <a:r>
              <a:rPr lang="tr-TR" altLang="tr-TR" sz="1600" b="1" dirty="0">
                <a:latin typeface="Calibri" panose="020F0502020204030204" pitchFamily="34" charset="0"/>
                <a:ea typeface="Trebuchet MS" pitchFamily="34" charset="0"/>
                <a:cs typeface="Calibri" panose="020F0502020204030204" pitchFamily="34" charset="0"/>
              </a:rPr>
              <a:t>farklı uzmanlıklar gerektiriyor </a:t>
            </a:r>
            <a:r>
              <a:rPr lang="tr-TR" altLang="tr-TR" sz="1600" dirty="0">
                <a:latin typeface="Calibri" panose="020F0502020204030204" pitchFamily="34" charset="0"/>
                <a:ea typeface="Trebuchet MS" pitchFamily="34" charset="0"/>
                <a:cs typeface="Calibri" panose="020F0502020204030204" pitchFamily="34" charset="0"/>
              </a:rPr>
              <a:t>ise konsorsiyumların ihaleye katılması öngörülebilir.</a:t>
            </a:r>
          </a:p>
          <a:p>
            <a:pPr marL="742950" lvl="1" indent="-285750">
              <a:buFont typeface="Wingdings" panose="05000000000000000000" pitchFamily="2" charset="2"/>
              <a:buChar char="ü"/>
              <a:defRPr/>
            </a:pPr>
            <a:r>
              <a:rPr lang="tr-TR" altLang="tr-TR" sz="1600" dirty="0">
                <a:latin typeface="Calibri" panose="020F0502020204030204" pitchFamily="34" charset="0"/>
                <a:ea typeface="Trebuchet MS" pitchFamily="34" charset="0"/>
                <a:cs typeface="Calibri" panose="020F0502020204030204" pitchFamily="34" charset="0"/>
              </a:rPr>
              <a:t>İşin uzmanlık gerektiren kısımları </a:t>
            </a:r>
            <a:r>
              <a:rPr lang="tr-TR" altLang="tr-TR" sz="1600" b="1" dirty="0">
                <a:latin typeface="Calibri" panose="020F0502020204030204" pitchFamily="34" charset="0"/>
                <a:ea typeface="Trebuchet MS" pitchFamily="34" charset="0"/>
                <a:cs typeface="Calibri" panose="020F0502020204030204" pitchFamily="34" charset="0"/>
              </a:rPr>
              <a:t>ilan ve dokümanda </a:t>
            </a:r>
            <a:r>
              <a:rPr lang="tr-TR" altLang="tr-TR" sz="1600" dirty="0">
                <a:latin typeface="Calibri" panose="020F0502020204030204" pitchFamily="34" charset="0"/>
                <a:ea typeface="Trebuchet MS" pitchFamily="34" charset="0"/>
                <a:cs typeface="Calibri" panose="020F0502020204030204" pitchFamily="34" charset="0"/>
              </a:rPr>
              <a:t>belirtilmelidir.</a:t>
            </a:r>
          </a:p>
          <a:p>
            <a:pPr marL="742950" lvl="1" indent="-285750">
              <a:buFont typeface="Wingdings" panose="05000000000000000000" pitchFamily="2" charset="2"/>
              <a:buChar char="ü"/>
              <a:defRPr/>
            </a:pPr>
            <a:r>
              <a:rPr lang="tr-TR" altLang="tr-TR" sz="1600" b="1" dirty="0">
                <a:latin typeface="Calibri" panose="020F0502020204030204" pitchFamily="34" charset="0"/>
                <a:ea typeface="Trebuchet MS" pitchFamily="34" charset="0"/>
                <a:cs typeface="Calibri" panose="020F0502020204030204" pitchFamily="34" charset="0"/>
              </a:rPr>
              <a:t>“Konsorsiyum Beyannamesi”  </a:t>
            </a:r>
            <a:r>
              <a:rPr lang="tr-TR" altLang="tr-TR" sz="1600" dirty="0">
                <a:latin typeface="Calibri" panose="020F0502020204030204" pitchFamily="34" charset="0"/>
                <a:ea typeface="Trebuchet MS" pitchFamily="34" charset="0"/>
                <a:cs typeface="Calibri" panose="020F0502020204030204" pitchFamily="34" charset="0"/>
              </a:rPr>
              <a:t>teklifle birlikte verilir.</a:t>
            </a:r>
          </a:p>
          <a:p>
            <a:pPr marL="742950" lvl="1" indent="-285750">
              <a:lnSpc>
                <a:spcPct val="100000"/>
              </a:lnSpc>
              <a:buFont typeface="Wingdings" panose="05000000000000000000" pitchFamily="2" charset="2"/>
              <a:buChar char="ü"/>
              <a:defRPr/>
            </a:pPr>
            <a:r>
              <a:rPr lang="tr-TR" altLang="tr-TR" sz="1600" dirty="0">
                <a:latin typeface="Calibri" panose="020F0502020204030204" pitchFamily="34" charset="0"/>
                <a:ea typeface="Trebuchet MS" pitchFamily="34" charset="0"/>
                <a:cs typeface="Calibri" panose="020F0502020204030204" pitchFamily="34" charset="0"/>
              </a:rPr>
              <a:t>Sözleşme imzalanmadan önce </a:t>
            </a:r>
            <a:r>
              <a:rPr lang="tr-TR" altLang="tr-TR" sz="1600" b="1" dirty="0">
                <a:latin typeface="Calibri" panose="020F0502020204030204" pitchFamily="34" charset="0"/>
                <a:ea typeface="Trebuchet MS" pitchFamily="34" charset="0"/>
                <a:cs typeface="Calibri" panose="020F0502020204030204" pitchFamily="34" charset="0"/>
              </a:rPr>
              <a:t>noter onaylı konsorsiyum sözleşmesinin </a:t>
            </a:r>
            <a:r>
              <a:rPr lang="tr-TR" altLang="tr-TR" sz="1600" dirty="0">
                <a:latin typeface="Calibri" panose="020F0502020204030204" pitchFamily="34" charset="0"/>
                <a:ea typeface="Trebuchet MS" pitchFamily="34" charset="0"/>
                <a:cs typeface="Calibri" panose="020F0502020204030204" pitchFamily="34" charset="0"/>
              </a:rPr>
              <a:t>idareye verilmesi zorunludur. </a:t>
            </a:r>
            <a:endParaRPr lang="tr-TR" altLang="tr-TR" sz="1600" b="1" dirty="0">
              <a:latin typeface="Calibri" panose="020F0502020204030204" pitchFamily="34" charset="0"/>
              <a:ea typeface="Trebuchet MS" pitchFamily="34" charset="0"/>
              <a:cs typeface="Calibri" panose="020F0502020204030204" pitchFamily="34" charset="0"/>
            </a:endParaRPr>
          </a:p>
          <a:p>
            <a:endParaRPr lang="tr-TR" dirty="0"/>
          </a:p>
        </p:txBody>
      </p:sp>
      <p:sp>
        <p:nvSpPr>
          <p:cNvPr id="27" name="Dikdörtgen 14"/>
          <p:cNvSpPr/>
          <p:nvPr/>
        </p:nvSpPr>
        <p:spPr>
          <a:xfrm>
            <a:off x="0" y="740794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1600" b="1" dirty="0">
                <a:solidFill>
                  <a:schemeClr val="bg1"/>
                </a:solidFill>
              </a:rPr>
              <a:t>	 </a:t>
            </a:r>
            <a:r>
              <a:rPr lang="tr-TR" sz="1600" b="1" dirty="0" smtClean="0">
                <a:solidFill>
                  <a:schemeClr val="bg1"/>
                </a:solidFill>
              </a:rPr>
              <a:t>Ortak Girişim</a:t>
            </a:r>
            <a:endParaRPr lang="tr-TR" sz="1600" b="1" dirty="0">
              <a:solidFill>
                <a:schemeClr val="bg1"/>
              </a:solidFill>
            </a:endParaRPr>
          </a:p>
        </p:txBody>
      </p:sp>
      <p:sp>
        <p:nvSpPr>
          <p:cNvPr id="8" name="Unvan 1"/>
          <p:cNvSpPr txBox="1">
            <a:spLocks/>
          </p:cNvSpPr>
          <p:nvPr/>
        </p:nvSpPr>
        <p:spPr>
          <a:xfrm>
            <a:off x="443882" y="161380"/>
            <a:ext cx="6480701" cy="488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endParaRPr lang="tr-TR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6398538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Dikdörtgen 14"/>
          <p:cNvSpPr/>
          <p:nvPr/>
        </p:nvSpPr>
        <p:spPr>
          <a:xfrm>
            <a:off x="0" y="740794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1600" b="1" dirty="0">
                <a:solidFill>
                  <a:schemeClr val="bg1"/>
                </a:solidFill>
              </a:rPr>
              <a:t>	 </a:t>
            </a:r>
            <a:r>
              <a:rPr lang="tr-TR" sz="1600" b="1" dirty="0" smtClean="0">
                <a:solidFill>
                  <a:schemeClr val="bg1"/>
                </a:solidFill>
              </a:rPr>
              <a:t>İş Ortaklığına Özel Şartlar </a:t>
            </a:r>
            <a:endParaRPr lang="tr-TR" sz="1600" b="1" dirty="0">
              <a:solidFill>
                <a:schemeClr val="bg1"/>
              </a:solidFill>
            </a:endParaRPr>
          </a:p>
        </p:txBody>
      </p:sp>
      <p:sp>
        <p:nvSpPr>
          <p:cNvPr id="8" name="Unvan 1"/>
          <p:cNvSpPr txBox="1">
            <a:spLocks/>
          </p:cNvSpPr>
          <p:nvPr/>
        </p:nvSpPr>
        <p:spPr>
          <a:xfrm>
            <a:off x="443882" y="161380"/>
            <a:ext cx="6480701" cy="488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r>
              <a:rPr lang="tr-TR" sz="2400" dirty="0" smtClean="0">
                <a:latin typeface="+mn-lt"/>
              </a:rPr>
              <a:t>İHALE SÜRECİ</a:t>
            </a:r>
            <a:endParaRPr lang="tr-TR" sz="2400" dirty="0">
              <a:latin typeface="+mn-lt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241539" y="1392545"/>
            <a:ext cx="8626415" cy="2410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 algn="just">
              <a:spcBef>
                <a:spcPts val="150"/>
              </a:spcBef>
              <a:spcAft>
                <a:spcPts val="150"/>
              </a:spcAft>
              <a:buFont typeface="Arial" panose="020B0604020202020204" pitchFamily="34" charset="0"/>
              <a:buChar char="•"/>
            </a:pPr>
            <a:r>
              <a:rPr lang="tr-TR" dirty="0">
                <a:latin typeface="Calibri" panose="020F0502020204030204" pitchFamily="34" charset="0"/>
              </a:rPr>
              <a:t>İş ortaklığı olarak sözleşme imzalanması halinde, ortaklık oranları ve pilot ortak ile diğer ortakların işin yerine getirilmesinde müştereken ve </a:t>
            </a:r>
            <a:r>
              <a:rPr lang="tr-TR" dirty="0" err="1">
                <a:latin typeface="Calibri" panose="020F0502020204030204" pitchFamily="34" charset="0"/>
              </a:rPr>
              <a:t>müteselsilen</a:t>
            </a:r>
            <a:r>
              <a:rPr lang="tr-TR" dirty="0">
                <a:latin typeface="Calibri" panose="020F0502020204030204" pitchFamily="34" charset="0"/>
              </a:rPr>
              <a:t> sorumlu olduğu açıkça belirtilir ve </a:t>
            </a:r>
            <a:r>
              <a:rPr lang="tr-TR" b="1" dirty="0">
                <a:solidFill>
                  <a:srgbClr val="C00000"/>
                </a:solidFill>
                <a:latin typeface="Calibri" panose="020F0502020204030204" pitchFamily="34" charset="0"/>
              </a:rPr>
              <a:t>bu oranlar işin sonuna kadar değiştirilemez.</a:t>
            </a:r>
            <a:r>
              <a:rPr lang="tr-TR" b="1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tr-TR" b="1" dirty="0">
                <a:latin typeface="Calibri" panose="020F0502020204030204" pitchFamily="34" charset="0"/>
              </a:rPr>
              <a:t>(15.06.2024)</a:t>
            </a:r>
            <a:endParaRPr lang="tr-TR" b="1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marL="257175" indent="-257175" algn="just">
              <a:spcBef>
                <a:spcPts val="150"/>
              </a:spcBef>
              <a:spcAft>
                <a:spcPts val="150"/>
              </a:spcAft>
              <a:buFont typeface="Arial" panose="020B0604020202020204" pitchFamily="34" charset="0"/>
              <a:buChar char="•"/>
            </a:pPr>
            <a:endParaRPr lang="tr-TR" dirty="0">
              <a:latin typeface="Calibri" panose="020F0502020204030204" pitchFamily="34" charset="0"/>
            </a:endParaRPr>
          </a:p>
          <a:p>
            <a:pPr marL="257175" indent="-257175" algn="just">
              <a:spcBef>
                <a:spcPts val="150"/>
              </a:spcBef>
              <a:spcAft>
                <a:spcPts val="150"/>
              </a:spcAft>
              <a:buFont typeface="Arial" panose="020B0604020202020204" pitchFamily="34" charset="0"/>
              <a:buChar char="•"/>
            </a:pPr>
            <a:r>
              <a:rPr lang="tr-TR" b="1" dirty="0">
                <a:solidFill>
                  <a:srgbClr val="C00000"/>
                </a:solidFill>
                <a:latin typeface="Calibri" panose="020F0502020204030204" pitchFamily="34" charset="0"/>
              </a:rPr>
              <a:t>Ancak</a:t>
            </a:r>
            <a:r>
              <a:rPr lang="tr-TR" dirty="0">
                <a:latin typeface="Calibri" panose="020F0502020204030204" pitchFamily="34" charset="0"/>
              </a:rPr>
              <a:t> ilk ihaledeki şartların sağlanması,  pilot ortağın değişmemesi, fiyat dışı unsur üzerinden puanlama yapılan ihalelerde iş ortaklığının aldığı puanın azalmaması koşullarının bir arada bulunması kaydıyla bu oranlar idare onayı ile değiştirilebilir.” </a:t>
            </a:r>
            <a:r>
              <a:rPr lang="tr-TR" b="1" dirty="0">
                <a:latin typeface="Calibri" panose="020F0502020204030204" pitchFamily="34" charset="0"/>
              </a:rPr>
              <a:t>(15.06.2024)</a:t>
            </a:r>
            <a:endParaRPr lang="tr-TR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528367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Metin kutusu 23"/>
          <p:cNvSpPr txBox="1"/>
          <p:nvPr/>
        </p:nvSpPr>
        <p:spPr>
          <a:xfrm>
            <a:off x="421933" y="1432191"/>
            <a:ext cx="8593880" cy="4376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tr-TR" altLang="tr-TR" b="1" dirty="0">
                <a:latin typeface="Calibri" panose="020F0502020204030204" pitchFamily="34" charset="0"/>
                <a:cs typeface="Calibri" panose="020F0502020204030204" pitchFamily="34" charset="0"/>
              </a:rPr>
              <a:t>Teminatlar</a:t>
            </a:r>
          </a:p>
          <a:p>
            <a:pPr marL="800100" lvl="1" indent="-342900">
              <a:lnSpc>
                <a:spcPct val="10000"/>
              </a:lnSpc>
              <a:buFont typeface="Wingdings" panose="05000000000000000000" pitchFamily="2" charset="2"/>
              <a:buChar char="ü"/>
            </a:pPr>
            <a:endParaRPr lang="tr-TR" altLang="tr-TR" sz="2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tr-TR" altLang="tr-TR" sz="1600" dirty="0">
                <a:latin typeface="Calibri" panose="020F0502020204030204" pitchFamily="34" charset="0"/>
                <a:cs typeface="Calibri" panose="020F0502020204030204" pitchFamily="34" charset="0"/>
              </a:rPr>
              <a:t>Türk parası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tr-TR" altLang="tr-TR" sz="1600" dirty="0">
                <a:latin typeface="Calibri" panose="020F0502020204030204" pitchFamily="34" charset="0"/>
                <a:cs typeface="Calibri" panose="020F0502020204030204" pitchFamily="34" charset="0"/>
              </a:rPr>
              <a:t>Teminat mektupları </a:t>
            </a:r>
            <a:r>
              <a:rPr lang="tr-TR" altLang="tr-T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(e-teminat mektupları)</a:t>
            </a:r>
            <a:endParaRPr lang="tr-TR" altLang="tr-T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tr-TR" altLang="tr-TR" sz="1600" dirty="0">
                <a:latin typeface="Calibri" panose="020F0502020204030204" pitchFamily="34" charset="0"/>
                <a:cs typeface="Calibri" panose="020F0502020204030204" pitchFamily="34" charset="0"/>
              </a:rPr>
              <a:t>Devlet iç borçlanma senetleri (DİBS) </a:t>
            </a:r>
            <a:endParaRPr lang="tr-TR" altLang="tr-TR" sz="16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tr-TR" altLang="tr-TR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tr-TR" altLang="tr-TR" b="1" dirty="0">
                <a:latin typeface="Calibri" panose="020F0502020204030204" pitchFamily="34" charset="0"/>
                <a:cs typeface="Calibri" panose="020F0502020204030204" pitchFamily="34" charset="0"/>
              </a:rPr>
              <a:t>Geçici Teminat 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tr-TR" altLang="tr-TR" sz="1600" dirty="0">
                <a:latin typeface="Calibri" panose="020F0502020204030204" pitchFamily="34" charset="0"/>
                <a:cs typeface="Calibri" panose="020F0502020204030204" pitchFamily="34" charset="0"/>
              </a:rPr>
              <a:t>Teklif bedelinin </a:t>
            </a:r>
            <a:r>
              <a:rPr lang="tr-TR" altLang="tr-TR" sz="1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az %3’ü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tr-TR" altLang="tr-T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İhale sürecine ilişkin   </a:t>
            </a:r>
            <a:endParaRPr lang="tr-TR" altLang="tr-T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tr-TR" altLang="tr-TR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tr-TR" altLang="tr-TR" b="1" dirty="0">
                <a:latin typeface="Calibri" panose="020F0502020204030204" pitchFamily="34" charset="0"/>
                <a:cs typeface="Calibri" panose="020F0502020204030204" pitchFamily="34" charset="0"/>
              </a:rPr>
              <a:t>Kesin Teminat 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tr-TR" altLang="tr-TR" sz="1600" dirty="0">
                <a:latin typeface="Calibri" panose="020F0502020204030204" pitchFamily="34" charset="0"/>
                <a:cs typeface="Calibri" panose="020F0502020204030204" pitchFamily="34" charset="0"/>
              </a:rPr>
              <a:t>Sözleşme bedelinin </a:t>
            </a:r>
            <a:r>
              <a:rPr lang="tr-TR" altLang="tr-TR" sz="1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%6’sı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tr-TR" altLang="tr-TR" sz="1600" dirty="0">
                <a:latin typeface="Calibri" panose="020F0502020204030204" pitchFamily="34" charset="0"/>
                <a:cs typeface="Calibri" panose="020F0502020204030204" pitchFamily="34" charset="0"/>
              </a:rPr>
              <a:t>İhalenin </a:t>
            </a:r>
            <a:r>
              <a:rPr lang="tr-TR" altLang="tr-TR" sz="1600" b="1" dirty="0">
                <a:latin typeface="Calibri" panose="020F0502020204030204" pitchFamily="34" charset="0"/>
                <a:cs typeface="Calibri" panose="020F0502020204030204" pitchFamily="34" charset="0"/>
              </a:rPr>
              <a:t>sınır değerin altındaki isteklinin </a:t>
            </a:r>
            <a:r>
              <a:rPr lang="tr-TR" altLang="tr-TR" sz="1600" dirty="0">
                <a:latin typeface="Calibri" panose="020F0502020204030204" pitchFamily="34" charset="0"/>
                <a:cs typeface="Calibri" panose="020F0502020204030204" pitchFamily="34" charset="0"/>
              </a:rPr>
              <a:t>üzerinde bırakılması halinde </a:t>
            </a:r>
            <a:r>
              <a:rPr lang="tr-TR" altLang="tr-TR" sz="1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yaklaşık maliyetin %9’u </a:t>
            </a:r>
            <a:r>
              <a:rPr lang="tr-TR" altLang="tr-TR" sz="1600" dirty="0">
                <a:latin typeface="Calibri" panose="020F0502020204030204" pitchFamily="34" charset="0"/>
                <a:cs typeface="Calibri" panose="020F0502020204030204" pitchFamily="34" charset="0"/>
              </a:rPr>
              <a:t>oranında alınır. 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tr-TR" altLang="tr-TR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Sözleşme sürecine ilişkin</a:t>
            </a:r>
            <a:endParaRPr lang="tr-TR" altLang="tr-T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altLang="tr-TR" sz="24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dirty="0"/>
          </a:p>
        </p:txBody>
      </p:sp>
      <p:sp>
        <p:nvSpPr>
          <p:cNvPr id="19" name="Dikdörtgen 14"/>
          <p:cNvSpPr/>
          <p:nvPr/>
        </p:nvSpPr>
        <p:spPr>
          <a:xfrm>
            <a:off x="0" y="740794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1600" b="1" dirty="0">
                <a:solidFill>
                  <a:schemeClr val="bg1"/>
                </a:solidFill>
              </a:rPr>
              <a:t>	 </a:t>
            </a:r>
            <a:r>
              <a:rPr lang="tr-TR" sz="1600" b="1" dirty="0" smtClean="0">
                <a:solidFill>
                  <a:schemeClr val="bg1"/>
                </a:solidFill>
              </a:rPr>
              <a:t>Teminatlar</a:t>
            </a:r>
          </a:p>
        </p:txBody>
      </p:sp>
      <p:sp>
        <p:nvSpPr>
          <p:cNvPr id="7" name="Unvan 1"/>
          <p:cNvSpPr txBox="1">
            <a:spLocks/>
          </p:cNvSpPr>
          <p:nvPr/>
        </p:nvSpPr>
        <p:spPr>
          <a:xfrm>
            <a:off x="443882" y="161380"/>
            <a:ext cx="6480701" cy="488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endParaRPr lang="tr-TR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5603525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uiExpand="1" build="p"/>
      <p:bldP spid="19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Yuvarlatılmış Dikdörtgen 4"/>
          <p:cNvSpPr/>
          <p:nvPr/>
        </p:nvSpPr>
        <p:spPr>
          <a:xfrm>
            <a:off x="951060" y="2002407"/>
            <a:ext cx="5541179" cy="76758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500" b="1" dirty="0"/>
              <a:t>İHALE DIŞI BIRAKILMA NEDENLERİ (</a:t>
            </a:r>
            <a:r>
              <a:rPr lang="tr-TR" sz="1500" b="1" dirty="0" smtClean="0"/>
              <a:t>4734-10.madde)</a:t>
            </a:r>
            <a:endParaRPr lang="tr-TR" sz="1500" b="1" dirty="0"/>
          </a:p>
        </p:txBody>
      </p:sp>
      <p:sp>
        <p:nvSpPr>
          <p:cNvPr id="6" name="Yuvarlatılmış Dikdörtgen 5"/>
          <p:cNvSpPr/>
          <p:nvPr/>
        </p:nvSpPr>
        <p:spPr>
          <a:xfrm>
            <a:off x="2532888" y="2950415"/>
            <a:ext cx="5213533" cy="76758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500" b="1" dirty="0"/>
              <a:t>İHALEYE KATILAMAYACAK OLANLAR (</a:t>
            </a:r>
            <a:r>
              <a:rPr lang="tr-TR" sz="1500" b="1" dirty="0" smtClean="0"/>
              <a:t>4734-11.madde)</a:t>
            </a:r>
            <a:endParaRPr lang="tr-TR" sz="1500" b="1" dirty="0"/>
          </a:p>
        </p:txBody>
      </p:sp>
      <p:sp>
        <p:nvSpPr>
          <p:cNvPr id="7" name="Yuvarlatılmış Dikdörtgen 6"/>
          <p:cNvSpPr/>
          <p:nvPr/>
        </p:nvSpPr>
        <p:spPr>
          <a:xfrm>
            <a:off x="951062" y="3898424"/>
            <a:ext cx="5641762" cy="76758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500" b="1" dirty="0"/>
              <a:t>YASAK FİİL VE DAVRANIŞLAR (</a:t>
            </a:r>
            <a:r>
              <a:rPr lang="tr-TR" sz="1500" b="1" dirty="0" smtClean="0"/>
              <a:t>4734-17.madde)</a:t>
            </a:r>
            <a:endParaRPr lang="tr-TR" sz="1500" b="1" dirty="0"/>
          </a:p>
        </p:txBody>
      </p:sp>
      <p:sp>
        <p:nvSpPr>
          <p:cNvPr id="9" name="Unvan 1"/>
          <p:cNvSpPr txBox="1">
            <a:spLocks/>
          </p:cNvSpPr>
          <p:nvPr/>
        </p:nvSpPr>
        <p:spPr>
          <a:xfrm>
            <a:off x="443882" y="161380"/>
            <a:ext cx="6480701" cy="488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endParaRPr lang="tr-TR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9897342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301765" y="1299915"/>
            <a:ext cx="842349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6213" algn="just">
              <a:spcBef>
                <a:spcPts val="600"/>
              </a:spcBef>
              <a:spcAft>
                <a:spcPts val="600"/>
              </a:spcAft>
            </a:pP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a)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İflas eden, tasfiye halinde olan, işleri mahkeme tarafından yürütülen, konkordato ilân eden, </a:t>
            </a:r>
            <a:r>
              <a:rPr lang="tr-T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işlerini 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askıya alan veya kendi ülkesindeki mevzuat hükümlerine göre benzer bir durumda olan.</a:t>
            </a:r>
          </a:p>
          <a:p>
            <a:pPr marL="176213" algn="just">
              <a:spcBef>
                <a:spcPts val="600"/>
              </a:spcBef>
              <a:spcAft>
                <a:spcPts val="600"/>
              </a:spcAft>
            </a:pP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b)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İflası ilân edilen, zorunlu tasfiye kararı verilen, alacaklılara karşı borçlarından dolayı mahkeme </a:t>
            </a:r>
            <a:r>
              <a:rPr lang="tr-T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idaresi 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altında bulunan veya kendi ülkesindeki mevzuat hükümlerine göre benzer bir durumda olan.</a:t>
            </a:r>
          </a:p>
          <a:p>
            <a:pPr marL="176213" algn="just">
              <a:spcBef>
                <a:spcPts val="600"/>
              </a:spcBef>
              <a:spcAft>
                <a:spcPts val="600"/>
              </a:spcAft>
            </a:pP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c)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Türkiye'nin veya kendi ülkesinin mevzuat hükümleri uyarınca </a:t>
            </a: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kesinleşmiş sosyal güvenlik prim borcu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olan.</a:t>
            </a:r>
          </a:p>
          <a:p>
            <a:pPr marL="176213" algn="just">
              <a:spcBef>
                <a:spcPts val="600"/>
              </a:spcBef>
              <a:spcAft>
                <a:spcPts val="600"/>
              </a:spcAft>
            </a:pP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d)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Türkiye'nin veya kendi ülkesinin mevzuat hükümleri uyarınca </a:t>
            </a: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kesinleşmiş vergi borcu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olan.</a:t>
            </a:r>
          </a:p>
          <a:p>
            <a:pPr marL="176213" algn="just">
              <a:spcBef>
                <a:spcPts val="600"/>
              </a:spcBef>
              <a:spcAft>
                <a:spcPts val="600"/>
              </a:spcAft>
            </a:pP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e)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İhale tarihinden önceki </a:t>
            </a: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beş yıl içinde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mesleki faaliyetlerinden dolayı yargı kararıyla hüküm giyen</a:t>
            </a:r>
            <a:r>
              <a:rPr lang="tr-T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tr-T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Unvan 1"/>
          <p:cNvSpPr txBox="1">
            <a:spLocks/>
          </p:cNvSpPr>
          <p:nvPr/>
        </p:nvSpPr>
        <p:spPr>
          <a:xfrm>
            <a:off x="443882" y="161380"/>
            <a:ext cx="6480701" cy="488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endParaRPr lang="tr-TR" sz="2400" dirty="0">
              <a:latin typeface="+mn-lt"/>
            </a:endParaRPr>
          </a:p>
        </p:txBody>
      </p:sp>
      <p:sp>
        <p:nvSpPr>
          <p:cNvPr id="10" name="Dikdörtgen 14"/>
          <p:cNvSpPr/>
          <p:nvPr/>
        </p:nvSpPr>
        <p:spPr>
          <a:xfrm>
            <a:off x="0" y="740794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1600" b="1" dirty="0">
                <a:solidFill>
                  <a:schemeClr val="bg1"/>
                </a:solidFill>
              </a:rPr>
              <a:t>	 </a:t>
            </a:r>
            <a:r>
              <a:rPr lang="tr-TR" sz="1600" b="1" dirty="0" smtClean="0">
                <a:solidFill>
                  <a:schemeClr val="bg1"/>
                </a:solidFill>
              </a:rPr>
              <a:t>İhale Dışı Bırakılma Nedenleri (10.madde)</a:t>
            </a:r>
            <a:endParaRPr lang="tr-TR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250023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10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301765" y="1299915"/>
            <a:ext cx="842349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6213" algn="just">
              <a:spcBef>
                <a:spcPts val="600"/>
              </a:spcBef>
              <a:spcAft>
                <a:spcPts val="600"/>
              </a:spcAft>
            </a:pPr>
            <a:r>
              <a:rPr lang="tr-T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İhale tarihinden önceki </a:t>
            </a: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beş yıl içinde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, ihaleyi yapan idareye yaptığı işler sırasında </a:t>
            </a: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iş veya meslek ahlakına aykırı 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faaliyetlerde bulunduğu bu idare tarafından ispat edilen.</a:t>
            </a:r>
          </a:p>
          <a:p>
            <a:pPr marL="176213" algn="just">
              <a:spcBef>
                <a:spcPts val="600"/>
              </a:spcBef>
              <a:spcAft>
                <a:spcPts val="600"/>
              </a:spcAft>
            </a:pP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g)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İhale tarihi itibariyle, mevzuatı gereği </a:t>
            </a: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kayıtlı olduğu oda tarafından mesleki faaliyetten men edilmiş olan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176213" algn="just">
              <a:spcBef>
                <a:spcPts val="600"/>
              </a:spcBef>
              <a:spcAft>
                <a:spcPts val="600"/>
              </a:spcAft>
            </a:pP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h) 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Bu maddede belirtilen </a:t>
            </a: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bilgi ve belgeleri vermeyen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veya </a:t>
            </a: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yanıltıcı bilgi 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ve/veya</a:t>
            </a: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 sahte belge verdiği tespit edilen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176213" algn="just">
              <a:spcBef>
                <a:spcPts val="600"/>
              </a:spcBef>
              <a:spcAft>
                <a:spcPts val="600"/>
              </a:spcAft>
            </a:pP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i)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11 inci maddeye göre </a:t>
            </a: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ihaleye katılamayacağı belirtildiği halde ihaleye katılan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176213" algn="just">
              <a:spcBef>
                <a:spcPts val="600"/>
              </a:spcBef>
              <a:spcAft>
                <a:spcPts val="600"/>
              </a:spcAft>
            </a:pP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j) 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17 </a:t>
            </a: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nci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maddede belirtilen </a:t>
            </a: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yasak fiil veya davranışlarda bulundukları tespit edilen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8" name="Unvan 1"/>
          <p:cNvSpPr txBox="1">
            <a:spLocks/>
          </p:cNvSpPr>
          <p:nvPr/>
        </p:nvSpPr>
        <p:spPr>
          <a:xfrm>
            <a:off x="443882" y="161380"/>
            <a:ext cx="6480701" cy="488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endParaRPr lang="tr-TR" sz="2400" dirty="0">
              <a:latin typeface="+mn-lt"/>
            </a:endParaRPr>
          </a:p>
        </p:txBody>
      </p:sp>
      <p:sp>
        <p:nvSpPr>
          <p:cNvPr id="10" name="Dikdörtgen 14"/>
          <p:cNvSpPr/>
          <p:nvPr/>
        </p:nvSpPr>
        <p:spPr>
          <a:xfrm>
            <a:off x="0" y="740794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1600" b="1" dirty="0">
                <a:solidFill>
                  <a:schemeClr val="bg1"/>
                </a:solidFill>
              </a:rPr>
              <a:t>	 </a:t>
            </a:r>
            <a:r>
              <a:rPr lang="tr-TR" sz="1600" b="1" dirty="0" smtClean="0">
                <a:solidFill>
                  <a:schemeClr val="bg1"/>
                </a:solidFill>
              </a:rPr>
              <a:t>İhale Dışı Bırakılma Nedenleri (10.madde)</a:t>
            </a:r>
            <a:endParaRPr lang="tr-TR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33142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301765" y="1299915"/>
            <a:ext cx="8423492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tr-TR" sz="2400" b="1" dirty="0">
                <a:latin typeface="Calibri" panose="020F0502020204030204" pitchFamily="34" charset="0"/>
                <a:cs typeface="Calibri" panose="020F0502020204030204" pitchFamily="34" charset="0"/>
              </a:rPr>
              <a:t>Mücbir sebep halleri dışında, </a:t>
            </a: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ihale üzerinde kalan istekli, yasal yükümlülüklerini yerine getirerek (a, b, c, d, e ve g bentlerinde sayılan durumlara ilişkin bilgi ve/veya belgeleri sunarak) </a:t>
            </a:r>
            <a:r>
              <a:rPr lang="tr-T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sözleşme imzalamak zorundadır. </a:t>
            </a: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Bu zorunluluğa uyulmaması halinde, ihale üzerinde kalan isteklinin </a:t>
            </a:r>
            <a:r>
              <a:rPr lang="tr-TR" sz="2400" b="1" dirty="0">
                <a:latin typeface="Calibri" panose="020F0502020204030204" pitchFamily="34" charset="0"/>
                <a:cs typeface="Calibri" panose="020F0502020204030204" pitchFamily="34" charset="0"/>
              </a:rPr>
              <a:t>geçici teminatı gelir kaydedilerek yasaklama hükümleri uygulanır</a:t>
            </a:r>
            <a:r>
              <a:rPr lang="tr-TR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lvl="0"/>
            <a:endParaRPr lang="tr-TR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400" b="1" dirty="0">
                <a:latin typeface="Calibri" panose="020F0502020204030204" pitchFamily="34" charset="0"/>
                <a:cs typeface="Calibri" panose="020F0502020204030204" pitchFamily="34" charset="0"/>
              </a:rPr>
              <a:t>Ancak,</a:t>
            </a: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 Kanunun (a), (b), (c), (d), (e) ve (g) bentlerine ilişkin taahhüt edilen durumu tevsik etmek üzere </a:t>
            </a:r>
            <a:r>
              <a:rPr lang="tr-TR" sz="2400" b="1" dirty="0">
                <a:latin typeface="Calibri" panose="020F0502020204030204" pitchFamily="34" charset="0"/>
                <a:cs typeface="Calibri" panose="020F0502020204030204" pitchFamily="34" charset="0"/>
              </a:rPr>
              <a:t>idareye sunulan bilgi ve/veya belgelerin taahhüt edilen duruma aykırı hususlar içermesi halinde, </a:t>
            </a: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ihale üzerinde kalan isteklinin </a:t>
            </a:r>
            <a:r>
              <a:rPr lang="tr-TR" sz="2400" b="1" dirty="0">
                <a:latin typeface="Calibri" panose="020F0502020204030204" pitchFamily="34" charset="0"/>
                <a:cs typeface="Calibri" panose="020F0502020204030204" pitchFamily="34" charset="0"/>
              </a:rPr>
              <a:t>geçici teminatı gelir kaydedilmekle birlikte, </a:t>
            </a: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hakkında Kanunun 58 inci maddesi hükümleri </a:t>
            </a:r>
            <a:r>
              <a:rPr lang="tr-TR" sz="2400" b="1" dirty="0">
                <a:latin typeface="Calibri" panose="020F0502020204030204" pitchFamily="34" charset="0"/>
                <a:cs typeface="Calibri" panose="020F0502020204030204" pitchFamily="34" charset="0"/>
              </a:rPr>
              <a:t>uygulanmaz. </a:t>
            </a:r>
          </a:p>
          <a:p>
            <a:pPr lvl="0"/>
            <a:endParaRPr lang="tr-TR" sz="24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endParaRPr lang="tr-TR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endParaRPr lang="tr-T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Unvan 1"/>
          <p:cNvSpPr txBox="1">
            <a:spLocks/>
          </p:cNvSpPr>
          <p:nvPr/>
        </p:nvSpPr>
        <p:spPr>
          <a:xfrm>
            <a:off x="443882" y="161380"/>
            <a:ext cx="6480701" cy="488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endParaRPr lang="tr-TR" sz="2400" dirty="0">
              <a:latin typeface="+mn-lt"/>
            </a:endParaRPr>
          </a:p>
        </p:txBody>
      </p:sp>
      <p:sp>
        <p:nvSpPr>
          <p:cNvPr id="10" name="Dikdörtgen 14"/>
          <p:cNvSpPr/>
          <p:nvPr/>
        </p:nvSpPr>
        <p:spPr>
          <a:xfrm>
            <a:off x="0" y="740794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1600" b="1" dirty="0">
                <a:solidFill>
                  <a:schemeClr val="bg1"/>
                </a:solidFill>
              </a:rPr>
              <a:t>	 </a:t>
            </a:r>
            <a:r>
              <a:rPr lang="tr-TR" sz="1600" b="1" dirty="0" smtClean="0">
                <a:solidFill>
                  <a:schemeClr val="bg1"/>
                </a:solidFill>
              </a:rPr>
              <a:t>İhale Dışı Bırakılma Nedenleri (10.madde)</a:t>
            </a:r>
            <a:endParaRPr lang="tr-TR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9787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293219" y="1456241"/>
            <a:ext cx="8440584" cy="45037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13" indent="-265113" algn="just">
              <a:spcBef>
                <a:spcPts val="225"/>
              </a:spcBef>
              <a:spcAft>
                <a:spcPts val="225"/>
              </a:spcAft>
            </a:pP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a)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4734 sayılı Kanun ve diğer kanunlardaki hükümler gereğince 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geçici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veya 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sürekli olarak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idarelerce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veya 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mahkeme kararıyla kamu ihalelerine katılmaktan yasaklanmış olanlar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ile 12/4/1991 tarihli ve 3713 sayılı Terörle Mücadele Kanunu kapsamına giren suçlardan veya örgütlü suçlardan veyahut kendi ülkesinde ya da yabancı bir ülkede kamu görevlilerine rüşvet verme suçundan dolayı hükümlü bulunanlar.</a:t>
            </a:r>
          </a:p>
          <a:p>
            <a:pPr algn="just">
              <a:spcBef>
                <a:spcPts val="225"/>
              </a:spcBef>
              <a:spcAft>
                <a:spcPts val="225"/>
              </a:spcAft>
            </a:pP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b) 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İlgili mercilerce 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hileli iflas ettiğine karar verilenler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65113" indent="-265113" algn="just">
              <a:spcBef>
                <a:spcPts val="225"/>
              </a:spcBef>
              <a:spcAft>
                <a:spcPts val="225"/>
              </a:spcAft>
            </a:pP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c)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İhaleyi yapan idarenin 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ihale yetkilisi kişileri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ile 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bu yetkiye sahip kurullarda </a:t>
            </a:r>
            <a:r>
              <a:rPr lang="tr-TR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görevli kişiler</a:t>
            </a:r>
            <a:r>
              <a:rPr lang="tr-TR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65113" indent="-265113" algn="just">
              <a:spcBef>
                <a:spcPts val="225"/>
              </a:spcBef>
              <a:spcAft>
                <a:spcPts val="225"/>
              </a:spcAft>
            </a:pPr>
            <a:r>
              <a:rPr lang="tr-TR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d)</a:t>
            </a:r>
            <a:r>
              <a:rPr lang="tr-TR" dirty="0" smtClean="0">
                <a:latin typeface="Calibri" panose="020F0502020204030204" pitchFamily="34" charset="0"/>
                <a:cs typeface="Calibri" panose="020F0502020204030204" pitchFamily="34" charset="0"/>
              </a:rPr>
              <a:t> İhaleyi yapan idarenin ihale konusu işle ilgili </a:t>
            </a:r>
            <a:r>
              <a:rPr lang="tr-TR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her türlü ihale işlemlerini hazırlamak</a:t>
            </a:r>
            <a:r>
              <a:rPr lang="tr-TR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tr-TR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yürütmek</a:t>
            </a:r>
            <a:r>
              <a:rPr lang="tr-TR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tr-TR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sonuçlandırmak</a:t>
            </a:r>
            <a:r>
              <a:rPr lang="tr-TR" dirty="0" smtClean="0">
                <a:latin typeface="Calibri" panose="020F0502020204030204" pitchFamily="34" charset="0"/>
                <a:cs typeface="Calibri" panose="020F0502020204030204" pitchFamily="34" charset="0"/>
              </a:rPr>
              <a:t> ve </a:t>
            </a:r>
            <a:r>
              <a:rPr lang="tr-TR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onaylamakla görevli olanlar</a:t>
            </a:r>
            <a:r>
              <a:rPr lang="tr-TR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65113" indent="-265113" algn="just">
              <a:spcBef>
                <a:spcPts val="225"/>
              </a:spcBef>
              <a:spcAft>
                <a:spcPts val="225"/>
              </a:spcAft>
            </a:pPr>
            <a:r>
              <a:rPr lang="tr-TR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e)</a:t>
            </a:r>
            <a:r>
              <a:rPr lang="tr-TR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(c) ve (d) bentlerinde belirtilen şahısların </a:t>
            </a:r>
            <a:r>
              <a:rPr lang="tr-TR" dirty="0" smtClean="0">
                <a:latin typeface="Calibri" panose="020F0502020204030204" pitchFamily="34" charset="0"/>
                <a:cs typeface="Calibri" panose="020F0502020204030204" pitchFamily="34" charset="0"/>
              </a:rPr>
              <a:t>eşleri ve üçüncü dereceye kadar kan ve ikinci dereceye kadar kayın  hısımları ile evlatlıkları ve evlat edinenleri.</a:t>
            </a:r>
          </a:p>
          <a:p>
            <a:pPr marL="265113" indent="-265113" algn="just">
              <a:spcBef>
                <a:spcPts val="225"/>
              </a:spcBef>
              <a:spcAft>
                <a:spcPts val="225"/>
              </a:spcAft>
            </a:pPr>
            <a:r>
              <a:rPr lang="tr-TR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(c), (d) ve (e) bentlerinde belirtilenlerin 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ortakları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ile 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şirketleri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(bu kişilerin yönetim kurullarında görevli bulunmadıkları veya sermayesinin % 10'undan fazlasına sahip olmadıkları anonim şirketler hariç)</a:t>
            </a:r>
          </a:p>
        </p:txBody>
      </p:sp>
      <p:sp>
        <p:nvSpPr>
          <p:cNvPr id="4" name="Unvan 1"/>
          <p:cNvSpPr txBox="1">
            <a:spLocks/>
          </p:cNvSpPr>
          <p:nvPr/>
        </p:nvSpPr>
        <p:spPr>
          <a:xfrm>
            <a:off x="443882" y="161380"/>
            <a:ext cx="6480701" cy="488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r>
              <a:rPr lang="tr-TR" sz="2400" dirty="0" smtClean="0">
                <a:latin typeface="+mn-lt"/>
              </a:rPr>
              <a:t>İHALEYE KATILIM ENGELLERİ</a:t>
            </a:r>
            <a:endParaRPr lang="tr-TR" sz="2400" dirty="0">
              <a:latin typeface="+mn-lt"/>
            </a:endParaRPr>
          </a:p>
        </p:txBody>
      </p:sp>
      <p:sp>
        <p:nvSpPr>
          <p:cNvPr id="6" name="Dikdörtgen 14"/>
          <p:cNvSpPr/>
          <p:nvPr/>
        </p:nvSpPr>
        <p:spPr>
          <a:xfrm>
            <a:off x="0" y="740794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1600" b="1" dirty="0">
                <a:solidFill>
                  <a:schemeClr val="bg1"/>
                </a:solidFill>
              </a:rPr>
              <a:t>	 </a:t>
            </a:r>
            <a:r>
              <a:rPr lang="tr-TR" sz="1600" b="1" dirty="0" smtClean="0">
                <a:solidFill>
                  <a:schemeClr val="bg1"/>
                </a:solidFill>
              </a:rPr>
              <a:t>İhaleye Katılamayacak Olanlar (4734/11)</a:t>
            </a:r>
            <a:endParaRPr lang="tr-TR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963458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6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267581" y="1447697"/>
            <a:ext cx="8449130" cy="46063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7472" indent="-285750" algn="just">
              <a:spcBef>
                <a:spcPts val="450"/>
              </a:spcBef>
              <a:spcAft>
                <a:spcPts val="450"/>
              </a:spcAft>
              <a:buFont typeface="Wingdings" panose="05000000000000000000" pitchFamily="2" charset="2"/>
              <a:buChar char="ü"/>
              <a:defRPr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İhale konusu işin </a:t>
            </a: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danışmanlık hizmetini yapan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yükleniciler bu işin ihalesine katılamazlar ve alt yüklenicisi olamazlar. </a:t>
            </a:r>
          </a:p>
          <a:p>
            <a:pPr marL="347472" indent="-285750" algn="just">
              <a:spcBef>
                <a:spcPts val="450"/>
              </a:spcBef>
              <a:spcAft>
                <a:spcPts val="450"/>
              </a:spcAft>
              <a:buFont typeface="Wingdings" panose="05000000000000000000" pitchFamily="2" charset="2"/>
              <a:buChar char="ü"/>
              <a:defRPr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İhale konusu işin </a:t>
            </a: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yüklenicileri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de o işin </a:t>
            </a: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danışmanlık hizmeti ihalelerine katılamazlar.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347472" indent="-285750" algn="just">
              <a:spcBef>
                <a:spcPts val="450"/>
              </a:spcBef>
              <a:spcAft>
                <a:spcPts val="450"/>
              </a:spcAft>
              <a:buFont typeface="Wingdings" panose="05000000000000000000" pitchFamily="2" charset="2"/>
              <a:buChar char="ü"/>
              <a:defRPr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İhaleyi yapan idare bünyesindeki </a:t>
            </a: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vakıf, dernek, birlik, sandık gibi kuruluşlar ile bu kuruluşların ortak oldukları şirketler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bu idarelerin ihalelerine katılamazlar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7472" indent="-285750" algn="just">
              <a:spcBef>
                <a:spcPts val="450"/>
              </a:spcBef>
              <a:spcAft>
                <a:spcPts val="450"/>
              </a:spcAft>
              <a:buFont typeface="Wingdings" panose="05000000000000000000" pitchFamily="2" charset="2"/>
              <a:buChar char="ü"/>
              <a:defRPr/>
            </a:pP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Bu yasaklara rağmen ihaleye katılan istekliler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ihale dışı bırakılarak geçici teminatları gelir kaydedilir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. (Bu fiil yasak fiil ve davranış kapsamında da yer aldığında ayrıca hakkında yasaklama kararı verilir)</a:t>
            </a:r>
          </a:p>
          <a:p>
            <a:pPr marL="347472" indent="-285750" algn="just">
              <a:spcBef>
                <a:spcPts val="450"/>
              </a:spcBef>
              <a:spcAft>
                <a:spcPts val="450"/>
              </a:spcAft>
              <a:buFont typeface="Wingdings" panose="05000000000000000000" pitchFamily="2" charset="2"/>
              <a:buChar char="ü"/>
              <a:defRPr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Ayrıca, bu durumun tekliflerin değerlendirmesi aşamasında tespit edilememesi nedeniyle bunlardan biri üzerine ihale yapılmışsa, </a:t>
            </a: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teminatı gelir kaydedilerek ihale iptal edilir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4" name="Unvan 1"/>
          <p:cNvSpPr txBox="1">
            <a:spLocks/>
          </p:cNvSpPr>
          <p:nvPr/>
        </p:nvSpPr>
        <p:spPr>
          <a:xfrm>
            <a:off x="443882" y="161380"/>
            <a:ext cx="6480701" cy="488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r>
              <a:rPr lang="tr-TR" sz="20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İHALEYE KATILIM ENGELLERİ</a:t>
            </a:r>
            <a:endParaRPr lang="tr-TR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Dikdörtgen 14"/>
          <p:cNvSpPr/>
          <p:nvPr/>
        </p:nvSpPr>
        <p:spPr>
          <a:xfrm>
            <a:off x="0" y="740794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 </a:t>
            </a:r>
            <a:r>
              <a:rPr lang="tr-TR" sz="20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İhaleye Katılamayacak Olanlar (4734/11)</a:t>
            </a:r>
            <a:endParaRPr lang="tr-TR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939091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276127" y="1439150"/>
            <a:ext cx="8440583" cy="46063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13" indent="-265113" algn="just">
              <a:spcBef>
                <a:spcPts val="450"/>
              </a:spcBef>
              <a:spcAft>
                <a:spcPts val="450"/>
              </a:spcAft>
            </a:pPr>
            <a:r>
              <a:rPr lang="tr-T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a)</a:t>
            </a:r>
            <a:r>
              <a:rPr lang="tr-T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Hile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, vaat, tehdit, nüfuz kullanma, çıkar sağlama, anlaşma, irtikap, rüşvet suretiyle veya başka yollarla </a:t>
            </a: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ihaleye ilişkin işlemlere fesat karıştırmak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veya </a:t>
            </a: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buna teşebbüs  </a:t>
            </a:r>
            <a:r>
              <a:rPr lang="tr-T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etmek</a:t>
            </a:r>
            <a:r>
              <a:rPr lang="tr-T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65113" indent="-265113" algn="just">
              <a:spcBef>
                <a:spcPts val="450"/>
              </a:spcBef>
              <a:spcAft>
                <a:spcPts val="450"/>
              </a:spcAft>
            </a:pPr>
            <a:r>
              <a:rPr lang="tr-T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İsteklileri tereddüde düşürmek, katılımı engellemek, isteklilere anlaşma teklifinde bulunmak veya teşvik etmek, rekabeti veya ihale kararını etkileyecek davranışlarda </a:t>
            </a:r>
            <a:r>
              <a:rPr lang="tr-T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bulunmak.</a:t>
            </a:r>
          </a:p>
          <a:p>
            <a:pPr marL="265113" indent="-265113" algn="just">
              <a:spcBef>
                <a:spcPts val="450"/>
              </a:spcBef>
              <a:spcAft>
                <a:spcPts val="450"/>
              </a:spcAft>
            </a:pPr>
            <a:r>
              <a:rPr lang="tr-T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Sahte belge 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veya </a:t>
            </a: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sahte teminat düzenlemek, kullanmak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veya bunlara </a:t>
            </a: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teşebbüs etmek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tr-TR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65113" indent="-265113" algn="just">
              <a:spcBef>
                <a:spcPts val="450"/>
              </a:spcBef>
              <a:spcAft>
                <a:spcPts val="450"/>
              </a:spcAft>
            </a:pPr>
            <a:r>
              <a:rPr lang="tr-T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Alternatif teklif verebilme halleri dışında, ihalelerde bir istekli tarafından </a:t>
            </a: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kendisi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veya </a:t>
            </a: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başkaları adına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doğrudan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veya </a:t>
            </a: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dolaylı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olarak, </a:t>
            </a: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asaleten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ya da </a:t>
            </a: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vekaleten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birden fazla teklif vermek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>
              <a:spcBef>
                <a:spcPts val="450"/>
              </a:spcBef>
              <a:spcAft>
                <a:spcPts val="450"/>
              </a:spcAft>
            </a:pP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e) 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11’inci maddeye göre </a:t>
            </a: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ihaleye katılamayacağı belirtildiği halde ihaleye katılmak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tr-T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Unvan 1"/>
          <p:cNvSpPr txBox="1">
            <a:spLocks/>
          </p:cNvSpPr>
          <p:nvPr/>
        </p:nvSpPr>
        <p:spPr>
          <a:xfrm>
            <a:off x="443882" y="161380"/>
            <a:ext cx="6480701" cy="488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r>
              <a:rPr lang="tr-TR" sz="2400" dirty="0" smtClean="0">
                <a:latin typeface="+mn-lt"/>
              </a:rPr>
              <a:t>İHALEYE KATILIM ENGELLERİ</a:t>
            </a:r>
            <a:endParaRPr lang="tr-TR" sz="2400" dirty="0">
              <a:latin typeface="+mn-lt"/>
            </a:endParaRPr>
          </a:p>
        </p:txBody>
      </p:sp>
      <p:sp>
        <p:nvSpPr>
          <p:cNvPr id="6" name="Dikdörtgen 14"/>
          <p:cNvSpPr/>
          <p:nvPr/>
        </p:nvSpPr>
        <p:spPr>
          <a:xfrm>
            <a:off x="0" y="740794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1600" b="1" dirty="0">
                <a:solidFill>
                  <a:schemeClr val="bg1"/>
                </a:solidFill>
              </a:rPr>
              <a:t>	 </a:t>
            </a:r>
            <a:r>
              <a:rPr lang="tr-TR" sz="1600" b="1" dirty="0" smtClean="0">
                <a:solidFill>
                  <a:schemeClr val="bg1"/>
                </a:solidFill>
              </a:rPr>
              <a:t>Yasak Fiil ve Davranışlar (4734/17)</a:t>
            </a:r>
            <a:endParaRPr lang="tr-TR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856302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6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259035" y="1447697"/>
            <a:ext cx="8449129" cy="45653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 algn="just"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tr-TR" sz="1600" b="1" dirty="0"/>
              <a:t>17’nci maddede belirtilen fiil veya davranışlarda bulundukları tespit edilenler</a:t>
            </a:r>
            <a:r>
              <a:rPr lang="tr-TR" sz="1600" dirty="0"/>
              <a:t> hakkında fiil veya davranışlarının özelliğine göre, </a:t>
            </a:r>
            <a:r>
              <a:rPr lang="tr-TR" sz="1600" b="1" dirty="0"/>
              <a:t>bir yıldan az olmamak üzere iki yıla kadar</a:t>
            </a:r>
            <a:r>
              <a:rPr lang="tr-TR" sz="1600" dirty="0"/>
              <a:t>,</a:t>
            </a:r>
          </a:p>
          <a:p>
            <a:pPr marL="214313" indent="-214313" algn="just"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tr-TR" sz="1600" dirty="0"/>
              <a:t>Üzerine ihale yapıldığı halde </a:t>
            </a:r>
            <a:r>
              <a:rPr lang="tr-TR" sz="1600" b="1" dirty="0"/>
              <a:t>mücbir sebep halleri dışında usulüne göre sözleşme yapmayanlar</a:t>
            </a:r>
            <a:r>
              <a:rPr lang="tr-TR" sz="1600" dirty="0"/>
              <a:t> hakkında ise </a:t>
            </a:r>
            <a:r>
              <a:rPr lang="tr-TR" sz="1600" b="1" dirty="0"/>
              <a:t>altı aydan az olmamak üzere bir yıla kadar</a:t>
            </a:r>
            <a:r>
              <a:rPr lang="tr-TR" sz="1600" dirty="0"/>
              <a:t>,</a:t>
            </a:r>
          </a:p>
          <a:p>
            <a:pPr algn="just">
              <a:spcBef>
                <a:spcPts val="500"/>
              </a:spcBef>
              <a:spcAft>
                <a:spcPts val="500"/>
              </a:spcAft>
            </a:pPr>
            <a:r>
              <a:rPr lang="tr-TR" sz="1600" dirty="0" smtClean="0"/>
              <a:t>2’nci </a:t>
            </a:r>
            <a:r>
              <a:rPr lang="tr-TR" sz="1600" dirty="0"/>
              <a:t>ve 3’üncü maddeler ile istisna edilenler dahil bütün </a:t>
            </a:r>
            <a:r>
              <a:rPr lang="tr-TR" sz="1600" b="1" dirty="0"/>
              <a:t>kamu kurum ve kuruluşlarının ihalelerine katılmaktan yasaklama kararı verilir</a:t>
            </a:r>
            <a:r>
              <a:rPr lang="tr-TR" sz="1600" dirty="0"/>
              <a:t>.</a:t>
            </a:r>
          </a:p>
          <a:p>
            <a:pPr algn="just">
              <a:spcBef>
                <a:spcPts val="500"/>
              </a:spcBef>
              <a:spcAft>
                <a:spcPts val="500"/>
              </a:spcAft>
            </a:pPr>
            <a:endParaRPr lang="tr-TR" sz="1600" dirty="0"/>
          </a:p>
          <a:p>
            <a:pPr algn="just">
              <a:spcBef>
                <a:spcPts val="500"/>
              </a:spcBef>
              <a:spcAft>
                <a:spcPts val="500"/>
              </a:spcAft>
            </a:pPr>
            <a:r>
              <a:rPr lang="tr-TR" sz="1600" dirty="0"/>
              <a:t>Katılma yasakları;</a:t>
            </a:r>
          </a:p>
          <a:p>
            <a:pPr marL="285750" indent="-285750" algn="just">
              <a:spcBef>
                <a:spcPts val="500"/>
              </a:spcBef>
              <a:spcAft>
                <a:spcPts val="500"/>
              </a:spcAft>
              <a:buFont typeface="Wingdings" panose="05000000000000000000" pitchFamily="2" charset="2"/>
              <a:buChar char="ü"/>
            </a:pPr>
            <a:r>
              <a:rPr lang="tr-TR" sz="1600" b="1" dirty="0"/>
              <a:t>ihaleyi yapan bakanlık</a:t>
            </a:r>
            <a:r>
              <a:rPr lang="tr-TR" sz="1600" dirty="0"/>
              <a:t> veya </a:t>
            </a:r>
            <a:r>
              <a:rPr lang="tr-TR" sz="1600" b="1" dirty="0"/>
              <a:t>ilgili</a:t>
            </a:r>
            <a:r>
              <a:rPr lang="tr-TR" sz="1600" dirty="0"/>
              <a:t> veya </a:t>
            </a:r>
            <a:r>
              <a:rPr lang="tr-TR" sz="1600" b="1" dirty="0"/>
              <a:t>bağlı bulunulan bakanlık</a:t>
            </a:r>
            <a:r>
              <a:rPr lang="tr-TR" sz="1600" dirty="0"/>
              <a:t>,</a:t>
            </a:r>
          </a:p>
          <a:p>
            <a:pPr marL="285750" indent="-285750" algn="just">
              <a:spcBef>
                <a:spcPts val="500"/>
              </a:spcBef>
              <a:spcAft>
                <a:spcPts val="500"/>
              </a:spcAft>
              <a:buFont typeface="Wingdings" panose="05000000000000000000" pitchFamily="2" charset="2"/>
              <a:buChar char="ü"/>
            </a:pPr>
            <a:r>
              <a:rPr lang="tr-TR" sz="1600" dirty="0" smtClean="0"/>
              <a:t>il </a:t>
            </a:r>
            <a:r>
              <a:rPr lang="tr-TR" sz="1600" dirty="0"/>
              <a:t>özel idareleri ve</a:t>
            </a:r>
            <a:r>
              <a:rPr lang="tr-TR" sz="1600" b="1" dirty="0"/>
              <a:t> </a:t>
            </a:r>
            <a:r>
              <a:rPr lang="tr-TR" sz="1600" dirty="0"/>
              <a:t>bunlara bağlı birlik, müessese ve işletmelerde </a:t>
            </a:r>
            <a:r>
              <a:rPr lang="tr-TR" sz="1600" b="1" dirty="0"/>
              <a:t>İçişleri Bakanlığı</a:t>
            </a:r>
            <a:endParaRPr lang="tr-TR" sz="1600" dirty="0"/>
          </a:p>
          <a:p>
            <a:pPr marL="285750" indent="-285750" algn="just">
              <a:spcBef>
                <a:spcPts val="500"/>
              </a:spcBef>
              <a:spcAft>
                <a:spcPts val="500"/>
              </a:spcAft>
              <a:buFont typeface="Wingdings" panose="05000000000000000000" pitchFamily="2" charset="2"/>
              <a:buChar char="ü"/>
            </a:pPr>
            <a:r>
              <a:rPr lang="tr-TR" sz="1600" dirty="0"/>
              <a:t>belediyeler ve bunlara bağlı birlik, müessese ve işletmelerde ise </a:t>
            </a:r>
            <a:r>
              <a:rPr lang="tr-TR" sz="1600" b="1" dirty="0"/>
              <a:t>Çevre, Şehircilik ve İklim Değişikliği Bakanlığı</a:t>
            </a:r>
            <a:endParaRPr lang="tr-TR" sz="1600" dirty="0"/>
          </a:p>
          <a:p>
            <a:pPr algn="just">
              <a:spcBef>
                <a:spcPts val="500"/>
              </a:spcBef>
              <a:spcAft>
                <a:spcPts val="500"/>
              </a:spcAft>
            </a:pPr>
            <a:r>
              <a:rPr lang="tr-TR" sz="1600" dirty="0" smtClean="0"/>
              <a:t>tarafından </a:t>
            </a:r>
            <a:r>
              <a:rPr lang="tr-TR" sz="1600" dirty="0"/>
              <a:t>verilir. </a:t>
            </a:r>
          </a:p>
        </p:txBody>
      </p:sp>
      <p:sp>
        <p:nvSpPr>
          <p:cNvPr id="4" name="Unvan 1"/>
          <p:cNvSpPr txBox="1">
            <a:spLocks/>
          </p:cNvSpPr>
          <p:nvPr/>
        </p:nvSpPr>
        <p:spPr>
          <a:xfrm>
            <a:off x="443882" y="161380"/>
            <a:ext cx="6480701" cy="488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r>
              <a:rPr lang="tr-TR" sz="2400" dirty="0" smtClean="0">
                <a:latin typeface="+mn-lt"/>
              </a:rPr>
              <a:t>İHALEYE KATILIM ENGELLERİ</a:t>
            </a:r>
            <a:endParaRPr lang="tr-TR" sz="2400" dirty="0">
              <a:latin typeface="+mn-lt"/>
            </a:endParaRPr>
          </a:p>
        </p:txBody>
      </p:sp>
      <p:sp>
        <p:nvSpPr>
          <p:cNvPr id="6" name="Dikdörtgen 14"/>
          <p:cNvSpPr/>
          <p:nvPr/>
        </p:nvSpPr>
        <p:spPr>
          <a:xfrm>
            <a:off x="0" y="740794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1600" b="1" dirty="0">
                <a:solidFill>
                  <a:schemeClr val="bg1"/>
                </a:solidFill>
              </a:rPr>
              <a:t>	 </a:t>
            </a:r>
            <a:r>
              <a:rPr lang="tr-TR" sz="1600" b="1" dirty="0" smtClean="0">
                <a:solidFill>
                  <a:schemeClr val="bg1"/>
                </a:solidFill>
              </a:rPr>
              <a:t>Yasak Fiil ve Davranışlar (4734/17)</a:t>
            </a:r>
            <a:endParaRPr lang="tr-TR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41439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yagram 6"/>
          <p:cNvGraphicFramePr/>
          <p:nvPr>
            <p:extLst>
              <p:ext uri="{D42A27DB-BD31-4B8C-83A1-F6EECF244321}">
                <p14:modId xmlns:p14="http://schemas.microsoft.com/office/powerpoint/2010/main" val="411465266"/>
              </p:ext>
            </p:extLst>
          </p:nvPr>
        </p:nvGraphicFramePr>
        <p:xfrm>
          <a:off x="-1514431" y="1249764"/>
          <a:ext cx="7719288" cy="43899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Unvan 1"/>
          <p:cNvSpPr txBox="1">
            <a:spLocks/>
          </p:cNvSpPr>
          <p:nvPr/>
        </p:nvSpPr>
        <p:spPr>
          <a:xfrm>
            <a:off x="443882" y="161380"/>
            <a:ext cx="6480701" cy="488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endParaRPr lang="tr-TR" sz="2400" dirty="0">
              <a:latin typeface="+mn-lt"/>
            </a:endParaRPr>
          </a:p>
        </p:txBody>
      </p:sp>
      <p:sp>
        <p:nvSpPr>
          <p:cNvPr id="6" name="Dikdörtgen 14"/>
          <p:cNvSpPr/>
          <p:nvPr/>
        </p:nvSpPr>
        <p:spPr>
          <a:xfrm>
            <a:off x="0" y="740794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1600" b="1" dirty="0">
                <a:solidFill>
                  <a:schemeClr val="bg1"/>
                </a:solidFill>
              </a:rPr>
              <a:t>	 </a:t>
            </a:r>
            <a:r>
              <a:rPr lang="tr-TR" sz="1600" b="1" dirty="0" smtClean="0">
                <a:solidFill>
                  <a:schemeClr val="bg1"/>
                </a:solidFill>
              </a:rPr>
              <a:t>Yasaklama İşlemleri</a:t>
            </a:r>
            <a:endParaRPr lang="tr-TR" sz="1600" b="1" dirty="0">
              <a:solidFill>
                <a:schemeClr val="bg1"/>
              </a:solidFill>
            </a:endParaRPr>
          </a:p>
        </p:txBody>
      </p:sp>
      <p:sp>
        <p:nvSpPr>
          <p:cNvPr id="8" name="Metin kutusu 7"/>
          <p:cNvSpPr txBox="1"/>
          <p:nvPr/>
        </p:nvSpPr>
        <p:spPr>
          <a:xfrm>
            <a:off x="2519018" y="5812633"/>
            <a:ext cx="39460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tr-TR" sz="2400" b="1" dirty="0"/>
              <a:t>Yasaklama kararı verilir. </a:t>
            </a:r>
            <a:endParaRPr lang="tr-TR" sz="2400" dirty="0"/>
          </a:p>
        </p:txBody>
      </p:sp>
      <p:sp>
        <p:nvSpPr>
          <p:cNvPr id="2" name="Sağ Ok 1"/>
          <p:cNvSpPr/>
          <p:nvPr/>
        </p:nvSpPr>
        <p:spPr>
          <a:xfrm>
            <a:off x="4002833" y="167951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Sağ Ok 8"/>
          <p:cNvSpPr/>
          <p:nvPr/>
        </p:nvSpPr>
        <p:spPr>
          <a:xfrm>
            <a:off x="4002833" y="3161653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Sağ Ok 9"/>
          <p:cNvSpPr/>
          <p:nvPr/>
        </p:nvSpPr>
        <p:spPr>
          <a:xfrm>
            <a:off x="4002833" y="464379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graphicFrame>
        <p:nvGraphicFramePr>
          <p:cNvPr id="11" name="Diyagram 10"/>
          <p:cNvGraphicFramePr/>
          <p:nvPr>
            <p:extLst>
              <p:ext uri="{D42A27DB-BD31-4B8C-83A1-F6EECF244321}">
                <p14:modId xmlns:p14="http://schemas.microsoft.com/office/powerpoint/2010/main" val="2058642119"/>
              </p:ext>
            </p:extLst>
          </p:nvPr>
        </p:nvGraphicFramePr>
        <p:xfrm>
          <a:off x="3116694" y="1209008"/>
          <a:ext cx="7719288" cy="43899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73579488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335946" y="1447695"/>
            <a:ext cx="8397856" cy="3949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Bef>
                <a:spcPts val="450"/>
              </a:spcBef>
              <a:spcAft>
                <a:spcPts val="450"/>
              </a:spcAft>
              <a:buFont typeface="Wingdings" panose="05000000000000000000" pitchFamily="2" charset="2"/>
              <a:buChar char="ü"/>
            </a:pPr>
            <a:r>
              <a:rPr lang="tr-TR" dirty="0" smtClean="0"/>
              <a:t>Bu </a:t>
            </a:r>
            <a:r>
              <a:rPr lang="tr-TR" dirty="0"/>
              <a:t>fiil veya davranışlarda bulundukları tespit edilenler, idarelerce </a:t>
            </a:r>
            <a:r>
              <a:rPr lang="tr-TR" b="1" dirty="0"/>
              <a:t>o ihaleye iştirak ettirilmeyecekleri gibi</a:t>
            </a:r>
            <a:r>
              <a:rPr lang="tr-TR" dirty="0"/>
              <a:t> </a:t>
            </a:r>
            <a:r>
              <a:rPr lang="tr-TR" b="1" dirty="0"/>
              <a:t>yasaklama kararının yürürlüğe girdiği tarihe kadar aynı idare tarafından yapılacak sonraki ihalelere de iştirak ettirilmezle</a:t>
            </a:r>
            <a:r>
              <a:rPr lang="tr-TR" dirty="0"/>
              <a:t>r.</a:t>
            </a:r>
          </a:p>
          <a:p>
            <a:pPr marL="285750" indent="-285750" algn="just">
              <a:spcBef>
                <a:spcPts val="450"/>
              </a:spcBef>
              <a:spcAft>
                <a:spcPts val="450"/>
              </a:spcAft>
              <a:buFont typeface="Wingdings" panose="05000000000000000000" pitchFamily="2" charset="2"/>
              <a:buChar char="ü"/>
            </a:pPr>
            <a:r>
              <a:rPr lang="tr-TR" dirty="0"/>
              <a:t>Yasaklama kararları, yasaklamayı gerektiren </a:t>
            </a:r>
            <a:r>
              <a:rPr lang="tr-TR" b="1" dirty="0"/>
              <a:t>fiil veya davranışın tespit edildiği tarihi</a:t>
            </a:r>
            <a:r>
              <a:rPr lang="tr-TR" dirty="0"/>
              <a:t> </a:t>
            </a:r>
            <a:r>
              <a:rPr lang="tr-TR" b="1" dirty="0"/>
              <a:t>izleyen en geç </a:t>
            </a:r>
            <a:r>
              <a:rPr lang="tr-TR" b="1" dirty="0" err="1"/>
              <a:t>kırkbeş</a:t>
            </a:r>
            <a:r>
              <a:rPr lang="tr-TR" b="1" dirty="0"/>
              <a:t> gün içinde verilir</a:t>
            </a:r>
            <a:r>
              <a:rPr lang="tr-TR" dirty="0"/>
              <a:t>. Verilen bu karar Resmi Gazetede yayımlanmak üzere </a:t>
            </a:r>
            <a:r>
              <a:rPr lang="tr-TR" b="1" dirty="0"/>
              <a:t>en geç </a:t>
            </a:r>
            <a:r>
              <a:rPr lang="tr-TR" b="1" dirty="0" err="1"/>
              <a:t>onbeş</a:t>
            </a:r>
            <a:r>
              <a:rPr lang="tr-TR" b="1" dirty="0"/>
              <a:t> gün içinde gönderilir </a:t>
            </a:r>
            <a:r>
              <a:rPr lang="tr-TR" dirty="0"/>
              <a:t>ve yayımı tarihinde yürürlüğe girer. Bu kararlar Kamu İhale Kurumunca izlenerek, kamu ihalelerine katılmaktan yasaklı olanlara ilişkin siciller tutulur.</a:t>
            </a:r>
          </a:p>
          <a:p>
            <a:pPr marL="285750" indent="-285750" algn="just">
              <a:spcBef>
                <a:spcPts val="450"/>
              </a:spcBef>
              <a:spcAft>
                <a:spcPts val="450"/>
              </a:spcAft>
              <a:buFont typeface="Wingdings" panose="05000000000000000000" pitchFamily="2" charset="2"/>
              <a:buChar char="ü"/>
            </a:pPr>
            <a:r>
              <a:rPr lang="tr-TR" dirty="0"/>
              <a:t>İhaleyi yapan idareler, ihalelere katılmaktan yasaklamayı gerektirir bir durumla karşılaştıkları takdirde, gereğinin yapılması için bu durumu ilgili veya bağlı bulunulan bakanlığa bildirmekle yükümlüdür. </a:t>
            </a:r>
          </a:p>
        </p:txBody>
      </p:sp>
      <p:sp>
        <p:nvSpPr>
          <p:cNvPr id="4" name="Unvan 1"/>
          <p:cNvSpPr txBox="1">
            <a:spLocks/>
          </p:cNvSpPr>
          <p:nvPr/>
        </p:nvSpPr>
        <p:spPr>
          <a:xfrm>
            <a:off x="443882" y="161380"/>
            <a:ext cx="6480701" cy="488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endParaRPr lang="tr-TR" sz="2400" dirty="0">
              <a:latin typeface="+mn-lt"/>
            </a:endParaRPr>
          </a:p>
        </p:txBody>
      </p:sp>
      <p:sp>
        <p:nvSpPr>
          <p:cNvPr id="6" name="Dikdörtgen 14"/>
          <p:cNvSpPr/>
          <p:nvPr/>
        </p:nvSpPr>
        <p:spPr>
          <a:xfrm>
            <a:off x="0" y="740794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1600" b="1" dirty="0">
                <a:solidFill>
                  <a:schemeClr val="bg1"/>
                </a:solidFill>
              </a:rPr>
              <a:t>	 </a:t>
            </a:r>
            <a:r>
              <a:rPr lang="tr-TR" sz="1600" b="1" dirty="0" smtClean="0">
                <a:solidFill>
                  <a:schemeClr val="bg1"/>
                </a:solidFill>
              </a:rPr>
              <a:t>Yasaklama İşlemleri</a:t>
            </a:r>
            <a:endParaRPr lang="tr-TR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72191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443882" y="1817312"/>
            <a:ext cx="8272828" cy="4667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 eaLnBrk="0" fontAlgn="base" hangingPunct="0">
              <a:spcBef>
                <a:spcPts val="450"/>
              </a:spcBef>
              <a:spcAft>
                <a:spcPts val="450"/>
              </a:spcAft>
              <a:buFont typeface="Wingdings" panose="05000000000000000000" pitchFamily="2" charset="2"/>
              <a:buChar char="ü"/>
            </a:pPr>
            <a:r>
              <a:rPr lang="tr-TR" dirty="0" smtClean="0">
                <a:cs typeface="Arial" panose="020B0604020202020204" pitchFamily="34" charset="0"/>
              </a:rPr>
              <a:t>Taahhüt </a:t>
            </a:r>
            <a:r>
              <a:rPr lang="tr-TR" dirty="0">
                <a:cs typeface="Arial" panose="020B0604020202020204" pitchFamily="34" charset="0"/>
              </a:rPr>
              <a:t>tamamlandıktan ve kabul işlemi yapıldıktan sonra tespit edilmiş olsa dahi, yasak fiil veya davranışlardan </a:t>
            </a:r>
            <a:r>
              <a:rPr lang="tr-TR" b="1" dirty="0">
                <a:cs typeface="Arial" panose="020B0604020202020204" pitchFamily="34" charset="0"/>
              </a:rPr>
              <a:t>TCK’ya göre suç teşkil eden</a:t>
            </a:r>
            <a:r>
              <a:rPr lang="tr-TR" dirty="0">
                <a:cs typeface="Arial" panose="020B0604020202020204" pitchFamily="34" charset="0"/>
              </a:rPr>
              <a:t> fiil veya davranışlarda bulunan gerçek veya tüzel kişiler ile o işteki ortak veya vekilleri hakkında </a:t>
            </a:r>
            <a:r>
              <a:rPr lang="tr-TR" b="1" dirty="0">
                <a:cs typeface="Arial" panose="020B0604020202020204" pitchFamily="34" charset="0"/>
              </a:rPr>
              <a:t>Cumhuriyet Savcılığına suç duyurusunda bulunulur</a:t>
            </a:r>
            <a:r>
              <a:rPr lang="tr-TR" dirty="0">
                <a:cs typeface="Arial" panose="020B0604020202020204" pitchFamily="34" charset="0"/>
              </a:rPr>
              <a:t>.  </a:t>
            </a:r>
          </a:p>
          <a:p>
            <a:pPr marL="285750" indent="-285750" algn="just" eaLnBrk="0" fontAlgn="base" hangingPunct="0">
              <a:spcBef>
                <a:spcPts val="450"/>
              </a:spcBef>
              <a:spcAft>
                <a:spcPts val="450"/>
              </a:spcAft>
              <a:buFont typeface="Wingdings" panose="05000000000000000000" pitchFamily="2" charset="2"/>
              <a:buChar char="ü"/>
            </a:pPr>
            <a:r>
              <a:rPr lang="tr-TR" dirty="0">
                <a:cs typeface="Arial" panose="020B0604020202020204" pitchFamily="34" charset="0"/>
              </a:rPr>
              <a:t>Haklarında ceza kovuşturması yapılarak </a:t>
            </a:r>
            <a:r>
              <a:rPr lang="tr-TR" b="1" dirty="0">
                <a:cs typeface="Arial" panose="020B0604020202020204" pitchFamily="34" charset="0"/>
              </a:rPr>
              <a:t>kamu davası açılmasına karar verilenler</a:t>
            </a:r>
            <a:r>
              <a:rPr lang="tr-TR" dirty="0">
                <a:cs typeface="Arial" panose="020B0604020202020204" pitchFamily="34" charset="0"/>
              </a:rPr>
              <a:t> ile bunların ortakları ve ortaklıkları ilk derece </a:t>
            </a:r>
            <a:r>
              <a:rPr lang="tr-TR" b="1" dirty="0">
                <a:cs typeface="Arial" panose="020B0604020202020204" pitchFamily="34" charset="0"/>
              </a:rPr>
              <a:t>yargılama sonuna kadar</a:t>
            </a:r>
            <a:r>
              <a:rPr lang="tr-TR" dirty="0">
                <a:cs typeface="Arial" panose="020B0604020202020204" pitchFamily="34" charset="0"/>
              </a:rPr>
              <a:t> </a:t>
            </a:r>
            <a:r>
              <a:rPr lang="tr-TR" b="1" dirty="0">
                <a:cs typeface="Arial" panose="020B0604020202020204" pitchFamily="34" charset="0"/>
              </a:rPr>
              <a:t>Kanun kapsamında yer alan kamu kurum ve kuruluşlarının ihalelerine katılamaz</a:t>
            </a:r>
            <a:r>
              <a:rPr lang="tr-TR" dirty="0">
                <a:cs typeface="Arial" panose="020B0604020202020204" pitchFamily="34" charset="0"/>
              </a:rPr>
              <a:t>.</a:t>
            </a:r>
          </a:p>
          <a:p>
            <a:pPr marL="285750" indent="-285750" algn="just" eaLnBrk="0" fontAlgn="base" hangingPunct="0">
              <a:spcBef>
                <a:spcPts val="450"/>
              </a:spcBef>
              <a:spcAft>
                <a:spcPts val="450"/>
              </a:spcAft>
              <a:buFont typeface="Wingdings" panose="05000000000000000000" pitchFamily="2" charset="2"/>
              <a:buChar char="ü"/>
            </a:pPr>
            <a:r>
              <a:rPr lang="tr-TR" b="1" dirty="0">
                <a:ea typeface="Tahoma" panose="020B0604030504040204" pitchFamily="34" charset="0"/>
                <a:cs typeface="Tahoma" panose="020B0604030504040204" pitchFamily="34" charset="0"/>
              </a:rPr>
              <a:t>Haklarında kamu davası açılanlar</a:t>
            </a:r>
            <a:r>
              <a:rPr lang="tr-TR" dirty="0">
                <a:ea typeface="Tahoma" panose="020B0604030504040204" pitchFamily="34" charset="0"/>
                <a:cs typeface="Tahoma" panose="020B0604030504040204" pitchFamily="34" charset="0"/>
              </a:rPr>
              <a:t> ihaleye katılırsa sadece </a:t>
            </a:r>
            <a:r>
              <a:rPr lang="tr-TR" b="1" dirty="0">
                <a:ea typeface="Tahoma" panose="020B0604030504040204" pitchFamily="34" charset="0"/>
                <a:cs typeface="Tahoma" panose="020B0604030504040204" pitchFamily="34" charset="0"/>
              </a:rPr>
              <a:t>teklifleri değerlendirme dışı bırakılır</a:t>
            </a:r>
            <a:r>
              <a:rPr lang="tr-TR" dirty="0"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tr-TR" b="1" dirty="0">
                <a:ea typeface="Tahoma" panose="020B0604030504040204" pitchFamily="34" charset="0"/>
                <a:cs typeface="Tahoma" panose="020B0604030504040204" pitchFamily="34" charset="0"/>
              </a:rPr>
              <a:t>Geçici teminatın gelir kaydedilmesi ve haklarında  yasaklama kararı verilmesi yaptırımları uygulanmayacaktır.</a:t>
            </a:r>
          </a:p>
          <a:p>
            <a:pPr marL="257175" indent="-257175" algn="just" eaLnBrk="0" fontAlgn="base" hangingPunct="0">
              <a:spcBef>
                <a:spcPts val="450"/>
              </a:spcBef>
              <a:spcAft>
                <a:spcPts val="450"/>
              </a:spcAft>
              <a:buFont typeface="Arial" panose="020B0604020202020204" pitchFamily="34" charset="0"/>
              <a:buChar char="•"/>
            </a:pPr>
            <a:endParaRPr lang="tr-TR" sz="1500" dirty="0">
              <a:cs typeface="Arial" panose="020B0604020202020204" pitchFamily="34" charset="0"/>
            </a:endParaRPr>
          </a:p>
          <a:p>
            <a:pPr algn="just">
              <a:spcBef>
                <a:spcPts val="450"/>
              </a:spcBef>
              <a:spcAft>
                <a:spcPts val="450"/>
              </a:spcAft>
            </a:pPr>
            <a:endParaRPr lang="tr-TR" sz="1500" dirty="0"/>
          </a:p>
        </p:txBody>
      </p:sp>
      <p:sp>
        <p:nvSpPr>
          <p:cNvPr id="7" name="Dikdörtgen 14"/>
          <p:cNvSpPr/>
          <p:nvPr/>
        </p:nvSpPr>
        <p:spPr>
          <a:xfrm>
            <a:off x="0" y="692470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497BA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1350" b="1" dirty="0" smtClean="0">
                <a:solidFill>
                  <a:schemeClr val="bg1"/>
                </a:solidFill>
              </a:rPr>
              <a:t>	</a:t>
            </a:r>
            <a:r>
              <a:rPr lang="tr-TR" sz="1600" b="1" dirty="0" smtClean="0">
                <a:solidFill>
                  <a:schemeClr val="bg1"/>
                </a:solidFill>
              </a:rPr>
              <a:t> Kamu Davası Sürec</a:t>
            </a:r>
            <a:r>
              <a:rPr lang="tr-TR" sz="1600" b="1" dirty="0">
                <a:solidFill>
                  <a:schemeClr val="bg1"/>
                </a:solidFill>
              </a:rPr>
              <a:t>i</a:t>
            </a:r>
            <a:endParaRPr lang="tr-TR" sz="1600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209611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7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Metin kutusu 23"/>
          <p:cNvSpPr txBox="1"/>
          <p:nvPr/>
        </p:nvSpPr>
        <p:spPr>
          <a:xfrm>
            <a:off x="421933" y="1432191"/>
            <a:ext cx="8593880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tr-TR" altLang="tr-T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Tekliflerin Alınması 1.Oturum (4734 madde 36)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tr-TR" altLang="tr-TR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tr-TR" altLang="tr-T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Yeterlik değerlendirilmesi (4734 madde 37)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tr-TR" altLang="tr-TR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tr-TR" altLang="tr-T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Aşırı düşük teklifler ( 4734 madde 38)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tr-TR" altLang="tr-TR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tr-TR" altLang="tr-T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Fiyat dışı unsurlar ( Dokümanda düzenlenmiş ise)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tr-TR" altLang="tr-TR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tr-TR" altLang="tr-T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Yerli istekli/malına ilişkin fiyat avantajı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tr-TR" altLang="tr-TR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tr-TR" altLang="tr-T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İhalenin karara bağlanması (4734 madde 40)</a:t>
            </a:r>
            <a:endParaRPr lang="tr-TR" altLang="tr-T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dirty="0"/>
          </a:p>
        </p:txBody>
      </p:sp>
      <p:sp>
        <p:nvSpPr>
          <p:cNvPr id="19" name="Dikdörtgen 14"/>
          <p:cNvSpPr/>
          <p:nvPr/>
        </p:nvSpPr>
        <p:spPr>
          <a:xfrm>
            <a:off x="0" y="740794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1600" b="1" dirty="0">
                <a:solidFill>
                  <a:schemeClr val="bg1"/>
                </a:solidFill>
              </a:rPr>
              <a:t>	</a:t>
            </a:r>
            <a:r>
              <a:rPr lang="tr-TR" sz="2000" b="1" dirty="0">
                <a:solidFill>
                  <a:schemeClr val="bg1"/>
                </a:solidFill>
              </a:rPr>
              <a:t> </a:t>
            </a:r>
            <a:r>
              <a:rPr lang="tr-TR" sz="2000" b="1" dirty="0" smtClean="0">
                <a:solidFill>
                  <a:schemeClr val="bg1"/>
                </a:solidFill>
              </a:rPr>
              <a:t>İhale Süreci </a:t>
            </a:r>
            <a:endParaRPr lang="tr-TR" sz="1600" b="1" dirty="0" smtClean="0">
              <a:solidFill>
                <a:schemeClr val="bg1"/>
              </a:solidFill>
            </a:endParaRPr>
          </a:p>
        </p:txBody>
      </p:sp>
      <p:sp>
        <p:nvSpPr>
          <p:cNvPr id="7" name="Unvan 1"/>
          <p:cNvSpPr txBox="1">
            <a:spLocks/>
          </p:cNvSpPr>
          <p:nvPr/>
        </p:nvSpPr>
        <p:spPr>
          <a:xfrm>
            <a:off x="443882" y="161380"/>
            <a:ext cx="6480701" cy="488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endParaRPr lang="tr-TR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7911842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uiExpand="1" build="p"/>
      <p:bldP spid="19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Metin kutusu 23"/>
          <p:cNvSpPr txBox="1"/>
          <p:nvPr/>
        </p:nvSpPr>
        <p:spPr>
          <a:xfrm>
            <a:off x="421933" y="1432191"/>
            <a:ext cx="8593880" cy="3893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50000"/>
              </a:lnSpc>
              <a:buClr>
                <a:srgbClr val="C00000"/>
              </a:buClr>
            </a:pPr>
            <a:endParaRPr lang="tr-TR" alt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I. Oturum</a:t>
            </a:r>
          </a:p>
          <a:p>
            <a:pPr algn="just">
              <a:lnSpc>
                <a:spcPct val="5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tr-TR" alt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altLang="tr-TR" sz="1900" dirty="0">
                <a:latin typeface="Calibri" panose="020F0502020204030204" pitchFamily="34" charset="0"/>
                <a:cs typeface="Calibri" panose="020F0502020204030204" pitchFamily="34" charset="0"/>
              </a:rPr>
              <a:t>Tutanaklar </a:t>
            </a:r>
            <a:r>
              <a:rPr lang="tr-TR" altLang="tr-TR" sz="1900" b="1" dirty="0">
                <a:latin typeface="Calibri" panose="020F0502020204030204" pitchFamily="34" charset="0"/>
                <a:cs typeface="Calibri" panose="020F0502020204030204" pitchFamily="34" charset="0"/>
              </a:rPr>
              <a:t>EKAP üzerinden </a:t>
            </a:r>
            <a:r>
              <a:rPr lang="tr-TR" altLang="tr-TR" sz="1900" dirty="0">
                <a:latin typeface="Calibri" panose="020F0502020204030204" pitchFamily="34" charset="0"/>
                <a:cs typeface="Calibri" panose="020F0502020204030204" pitchFamily="34" charset="0"/>
              </a:rPr>
              <a:t>görüntülenebilir. </a:t>
            </a:r>
          </a:p>
          <a:p>
            <a:pPr lvl="1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altLang="tr-TR" sz="1900" dirty="0">
                <a:latin typeface="Calibri" panose="020F0502020204030204" pitchFamily="34" charset="0"/>
                <a:cs typeface="Calibri" panose="020F0502020204030204" pitchFamily="34" charset="0"/>
              </a:rPr>
              <a:t>Bu aşamada; hiçbir teklifin </a:t>
            </a:r>
            <a:r>
              <a:rPr lang="tr-TR" altLang="tr-TR" sz="1900" b="1" dirty="0">
                <a:latin typeface="Calibri" panose="020F0502020204030204" pitchFamily="34" charset="0"/>
                <a:cs typeface="Calibri" panose="020F0502020204030204" pitchFamily="34" charset="0"/>
              </a:rPr>
              <a:t>reddine/kabulüne</a:t>
            </a:r>
            <a:r>
              <a:rPr lang="tr-TR" altLang="tr-TR" sz="1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altLang="tr-TR" sz="19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karar </a:t>
            </a:r>
            <a:r>
              <a:rPr lang="tr-TR" altLang="tr-TR" sz="19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verilmez</a:t>
            </a:r>
            <a:r>
              <a:rPr lang="tr-TR" altLang="tr-TR" sz="1900" dirty="0" smtClean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tr-TR" altLang="tr-TR" sz="19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altLang="tr-TR" sz="1900" dirty="0">
                <a:latin typeface="Calibri" panose="020F0502020204030204" pitchFamily="34" charset="0"/>
                <a:cs typeface="Calibri" panose="020F0502020204030204" pitchFamily="34" charset="0"/>
              </a:rPr>
              <a:t>Teklifler ihale komisyonunca değerlendirilmek üzere </a:t>
            </a:r>
            <a:r>
              <a:rPr lang="tr-TR" altLang="tr-TR" sz="1900" b="1" dirty="0">
                <a:latin typeface="Calibri" panose="020F0502020204030204" pitchFamily="34" charset="0"/>
                <a:cs typeface="Calibri" panose="020F0502020204030204" pitchFamily="34" charset="0"/>
              </a:rPr>
              <a:t>ilk oturum kapatılır</a:t>
            </a:r>
            <a:r>
              <a:rPr lang="tr-TR" altLang="tr-TR" sz="19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lvl="1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tr-TR" alt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GB" altLang="tr-TR" dirty="0">
                <a:latin typeface="Calibri" panose="020F0502020204030204" pitchFamily="34" charset="0"/>
                <a:cs typeface="Calibri" panose="020F0502020204030204" pitchFamily="34" charset="0"/>
              </a:rPr>
              <a:t>İlk </a:t>
            </a: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oturumda düzenlenen tutanaklar </a:t>
            </a:r>
          </a:p>
          <a:p>
            <a:pPr lvl="1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altLang="tr-TR" sz="1900" dirty="0">
                <a:latin typeface="Calibri" panose="020F0502020204030204" pitchFamily="34" charset="0"/>
                <a:cs typeface="Calibri" panose="020F0502020204030204" pitchFamily="34" charset="0"/>
              </a:rPr>
              <a:t>Açılamayan e-teklif tutanağı</a:t>
            </a:r>
          </a:p>
          <a:p>
            <a:pPr lvl="1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altLang="tr-TR" sz="1900" dirty="0">
                <a:latin typeface="Calibri" panose="020F0502020204030204" pitchFamily="34" charset="0"/>
                <a:cs typeface="Calibri" panose="020F0502020204030204" pitchFamily="34" charset="0"/>
              </a:rPr>
              <a:t>E-teklif açma ve belge kontrol tutanağı</a:t>
            </a:r>
          </a:p>
          <a:p>
            <a:pPr lvl="1" algn="just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tr-TR" altLang="tr-TR" sz="1900" dirty="0">
                <a:latin typeface="Calibri" panose="020F0502020204030204" pitchFamily="34" charset="0"/>
                <a:cs typeface="Calibri" panose="020F0502020204030204" pitchFamily="34" charset="0"/>
              </a:rPr>
              <a:t>İsteklilerce teklif edilen fiyatlar tutanağı</a:t>
            </a:r>
          </a:p>
          <a:p>
            <a:pPr algn="just">
              <a:lnSpc>
                <a:spcPct val="5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tr-TR" alt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Kısmi teklif verilen ihalelerde her bir kısım için ayrı ayrı düzenlenir.</a:t>
            </a:r>
            <a:endParaRPr lang="en-GB" alt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93700" lvl="1" algn="just">
              <a:buClr>
                <a:srgbClr val="C00000"/>
              </a:buClr>
            </a:pPr>
            <a:endParaRPr lang="en-GB" altLang="tr-T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dirty="0"/>
          </a:p>
        </p:txBody>
      </p:sp>
      <p:sp>
        <p:nvSpPr>
          <p:cNvPr id="19" name="Dikdörtgen 14"/>
          <p:cNvSpPr/>
          <p:nvPr/>
        </p:nvSpPr>
        <p:spPr>
          <a:xfrm>
            <a:off x="0" y="740794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1600" b="1" dirty="0">
                <a:solidFill>
                  <a:schemeClr val="bg1"/>
                </a:solidFill>
              </a:rPr>
              <a:t>	</a:t>
            </a:r>
            <a:r>
              <a:rPr lang="tr-TR" sz="2000" b="1" dirty="0">
                <a:solidFill>
                  <a:schemeClr val="bg1"/>
                </a:solidFill>
              </a:rPr>
              <a:t> </a:t>
            </a:r>
            <a:r>
              <a:rPr lang="tr-TR" sz="2000" b="1" dirty="0" smtClean="0">
                <a:solidFill>
                  <a:schemeClr val="bg1"/>
                </a:solidFill>
              </a:rPr>
              <a:t>Elektronik İhale  </a:t>
            </a:r>
            <a:endParaRPr lang="tr-TR" sz="1600" b="1" dirty="0" smtClean="0">
              <a:solidFill>
                <a:schemeClr val="bg1"/>
              </a:solidFill>
            </a:endParaRPr>
          </a:p>
        </p:txBody>
      </p:sp>
      <p:sp>
        <p:nvSpPr>
          <p:cNvPr id="7" name="Unvan 1"/>
          <p:cNvSpPr txBox="1">
            <a:spLocks/>
          </p:cNvSpPr>
          <p:nvPr/>
        </p:nvSpPr>
        <p:spPr>
          <a:xfrm>
            <a:off x="443882" y="161380"/>
            <a:ext cx="6480701" cy="488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endParaRPr lang="tr-TR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2793668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uiExpand="1" build="p"/>
      <p:bldP spid="19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Metin kutusu 23"/>
          <p:cNvSpPr txBox="1"/>
          <p:nvPr/>
        </p:nvSpPr>
        <p:spPr>
          <a:xfrm>
            <a:off x="421933" y="1432191"/>
            <a:ext cx="8593880" cy="3854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II. Oturum</a:t>
            </a:r>
          </a:p>
          <a:p>
            <a:pPr algn="just">
              <a:lnSpc>
                <a:spcPct val="50000"/>
              </a:lnSpc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algn="just"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r>
              <a:rPr lang="tr-TR" sz="1900" dirty="0">
                <a:latin typeface="Calibri" panose="020F0502020204030204" pitchFamily="34" charset="0"/>
                <a:cs typeface="Calibri" panose="020F0502020204030204" pitchFamily="34" charset="0"/>
              </a:rPr>
              <a:t>İlk oturumun ardından ihale komisyonunca EKAP üzerinde tekliflerin değerlendirmesine başlanır.</a:t>
            </a:r>
          </a:p>
          <a:p>
            <a:pPr lvl="1" algn="just">
              <a:lnSpc>
                <a:spcPct val="50000"/>
              </a:lnSpc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endParaRPr lang="tr-TR" sz="19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algn="just"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r>
              <a:rPr lang="tr-TR" sz="1900" dirty="0">
                <a:latin typeface="Calibri" panose="020F0502020204030204" pitchFamily="34" charset="0"/>
                <a:cs typeface="Calibri" panose="020F0502020204030204" pitchFamily="34" charset="0"/>
              </a:rPr>
              <a:t>Teklif değerlendirmesinde öncelikle ilk oturumda;</a:t>
            </a:r>
          </a:p>
          <a:p>
            <a:pPr lvl="2" algn="just">
              <a:buFont typeface="Arial" panose="020B0604020202020204" pitchFamily="34" charset="0"/>
              <a:buChar char="•"/>
              <a:defRPr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e-teklifinin açılamadığı veya</a:t>
            </a:r>
          </a:p>
          <a:p>
            <a:pPr lvl="2" algn="just">
              <a:buFont typeface="Arial" panose="020B0604020202020204" pitchFamily="34" charset="0"/>
              <a:buChar char="•"/>
              <a:defRPr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Belgelerinin eksik olduğu ya da</a:t>
            </a:r>
          </a:p>
          <a:p>
            <a:pPr lvl="2" algn="just">
              <a:buFont typeface="Arial" panose="020B0604020202020204" pitchFamily="34" charset="0"/>
              <a:buChar char="•"/>
              <a:defRPr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Geçici teminatının usulüne uygun olmadığı</a:t>
            </a:r>
          </a:p>
          <a:p>
            <a:pPr lvl="3" algn="just">
              <a:buClr>
                <a:srgbClr val="C00000"/>
              </a:buClr>
              <a:buFont typeface="Wingdings" panose="05000000000000000000" pitchFamily="2" charset="2"/>
              <a:buChar char="ü"/>
              <a:defRPr/>
            </a:pPr>
            <a:r>
              <a:rPr lang="tr-TR" sz="1700" dirty="0">
                <a:latin typeface="Calibri" panose="020F0502020204030204" pitchFamily="34" charset="0"/>
                <a:cs typeface="Calibri" panose="020F0502020204030204" pitchFamily="34" charset="0"/>
              </a:rPr>
              <a:t>%3’ü sağlıyor mu?</a:t>
            </a:r>
          </a:p>
          <a:p>
            <a:pPr lvl="3" algn="just">
              <a:buClr>
                <a:srgbClr val="C00000"/>
              </a:buClr>
              <a:buFont typeface="Wingdings" panose="05000000000000000000" pitchFamily="2" charset="2"/>
              <a:buChar char="ü"/>
              <a:defRPr/>
            </a:pPr>
            <a:r>
              <a:rPr lang="tr-TR" sz="1700" dirty="0">
                <a:latin typeface="Calibri" panose="020F0502020204030204" pitchFamily="34" charset="0"/>
                <a:cs typeface="Calibri" panose="020F0502020204030204" pitchFamily="34" charset="0"/>
              </a:rPr>
              <a:t>Geçerlik süresi uygun mu?</a:t>
            </a:r>
          </a:p>
          <a:p>
            <a:pPr marL="366713" lvl="1" algn="just">
              <a:defRPr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   tespit edilenlerin teklifleri değerlendirme dışı bırakılır.</a:t>
            </a:r>
          </a:p>
          <a:p>
            <a:pPr marL="366713" lvl="1" algn="just">
              <a:lnSpc>
                <a:spcPct val="50000"/>
              </a:lnSpc>
              <a:defRPr/>
            </a:pPr>
            <a:endParaRPr lang="tr-TR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52463" lvl="1" indent="-285750" algn="just">
              <a:buFont typeface="Wingdings" panose="05000000000000000000" pitchFamily="2" charset="2"/>
              <a:buChar char="Ø"/>
              <a:defRPr/>
            </a:pP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Değerlendirme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, istekliler tarafından doldurulan 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Yeterlik Bilgileri Tablosunda  </a:t>
            </a:r>
            <a:r>
              <a:rPr lang="tr-TR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beyan edilen bilgi ve belgeler esas alınarak 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yapılır.</a:t>
            </a:r>
          </a:p>
        </p:txBody>
      </p:sp>
      <p:sp>
        <p:nvSpPr>
          <p:cNvPr id="19" name="Dikdörtgen 14"/>
          <p:cNvSpPr/>
          <p:nvPr/>
        </p:nvSpPr>
        <p:spPr>
          <a:xfrm>
            <a:off x="0" y="740794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1600" b="1" dirty="0">
                <a:solidFill>
                  <a:schemeClr val="bg1"/>
                </a:solidFill>
              </a:rPr>
              <a:t>	</a:t>
            </a:r>
            <a:r>
              <a:rPr lang="tr-TR" sz="2000" b="1" dirty="0">
                <a:solidFill>
                  <a:schemeClr val="bg1"/>
                </a:solidFill>
              </a:rPr>
              <a:t> </a:t>
            </a:r>
            <a:r>
              <a:rPr lang="tr-TR" sz="2000" b="1" dirty="0" smtClean="0">
                <a:solidFill>
                  <a:schemeClr val="bg1"/>
                </a:solidFill>
              </a:rPr>
              <a:t>Elektronik İhale  </a:t>
            </a:r>
            <a:endParaRPr lang="tr-TR" sz="1600" b="1" dirty="0" smtClean="0">
              <a:solidFill>
                <a:schemeClr val="bg1"/>
              </a:solidFill>
            </a:endParaRPr>
          </a:p>
        </p:txBody>
      </p:sp>
      <p:sp>
        <p:nvSpPr>
          <p:cNvPr id="7" name="Unvan 1"/>
          <p:cNvSpPr txBox="1">
            <a:spLocks/>
          </p:cNvSpPr>
          <p:nvPr/>
        </p:nvSpPr>
        <p:spPr>
          <a:xfrm>
            <a:off x="443882" y="161380"/>
            <a:ext cx="6480701" cy="488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endParaRPr lang="tr-TR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2514682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Metin kutusu 23"/>
          <p:cNvSpPr txBox="1"/>
          <p:nvPr/>
        </p:nvSpPr>
        <p:spPr>
          <a:xfrm>
            <a:off x="421933" y="1432191"/>
            <a:ext cx="8593880" cy="3854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II. Oturum</a:t>
            </a:r>
          </a:p>
          <a:p>
            <a:pPr algn="just">
              <a:lnSpc>
                <a:spcPct val="30000"/>
              </a:lnSpc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endParaRPr lang="tr-T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50000"/>
              </a:lnSpc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r>
              <a:rPr lang="tr-TR" sz="1900" dirty="0">
                <a:latin typeface="Calibri" panose="020F0502020204030204" pitchFamily="34" charset="0"/>
                <a:cs typeface="Calibri" panose="020F0502020204030204" pitchFamily="34" charset="0"/>
              </a:rPr>
              <a:t>Bu </a:t>
            </a:r>
            <a:r>
              <a:rPr lang="tr-TR" sz="1900" b="1" dirty="0">
                <a:latin typeface="Calibri" panose="020F0502020204030204" pitchFamily="34" charset="0"/>
                <a:cs typeface="Calibri" panose="020F0502020204030204" pitchFamily="34" charset="0"/>
              </a:rPr>
              <a:t>iki istekliden</a:t>
            </a:r>
            <a:r>
              <a:rPr lang="tr-TR" sz="1900" dirty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br>
              <a:rPr lang="tr-TR" sz="19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tr-TR" sz="19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2" algn="just"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tr-TR" sz="1900" dirty="0">
                <a:latin typeface="Calibri" panose="020F0502020204030204" pitchFamily="34" charset="0"/>
                <a:cs typeface="Calibri" panose="020F0502020204030204" pitchFamily="34" charset="0"/>
              </a:rPr>
              <a:t>Beyan Edilen Bilgileri/Yüklenen Belgeleri Tevsik Eden Belgelerin Sunulması Talebine İlişkin Form</a:t>
            </a:r>
          </a:p>
          <a:p>
            <a:pPr lvl="2" algn="just"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tr-TR" sz="1900" b="1" dirty="0">
                <a:latin typeface="Calibri" panose="020F0502020204030204" pitchFamily="34" charset="0"/>
                <a:cs typeface="Calibri" panose="020F0502020204030204" pitchFamily="34" charset="0"/>
              </a:rPr>
              <a:t>Sorgulanamayan bilgi ve belgeler </a:t>
            </a:r>
            <a:r>
              <a:rPr lang="tr-TR" sz="1900" dirty="0">
                <a:latin typeface="Calibri" panose="020F0502020204030204" pitchFamily="34" charset="0"/>
                <a:cs typeface="Calibri" panose="020F0502020204030204" pitchFamily="34" charset="0"/>
              </a:rPr>
              <a:t>ile istenilmiş ise teknik şartnameye cevaplar ve açıklamalara ilişkin tevsik edici belgeler</a:t>
            </a:r>
          </a:p>
          <a:p>
            <a:pPr marL="393700" lvl="1" indent="0" algn="just">
              <a:buClr>
                <a:srgbClr val="C00000"/>
              </a:buClr>
              <a:buNone/>
              <a:defRPr/>
            </a:pPr>
            <a:r>
              <a:rPr lang="tr-T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belgelerin sunuluş şekline uygun olarak 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sunmaları için makul bir süre verilir. </a:t>
            </a:r>
          </a:p>
          <a:p>
            <a:pPr lvl="1" algn="just">
              <a:lnSpc>
                <a:spcPct val="50000"/>
              </a:lnSpc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endParaRPr lang="tr-TR" sz="19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algn="just">
              <a:lnSpc>
                <a:spcPct val="50000"/>
              </a:lnSpc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endParaRPr lang="tr-TR" sz="19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algn="just">
              <a:lnSpc>
                <a:spcPct val="50000"/>
              </a:lnSpc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endParaRPr lang="tr-TR" sz="19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52463" lvl="1" indent="-285750" algn="just">
              <a:buFont typeface="Wingdings" panose="05000000000000000000" pitchFamily="2" charset="2"/>
              <a:buChar char="Ø"/>
              <a:defRPr/>
            </a:pP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52463" lvl="1" indent="-285750" algn="just">
              <a:buFont typeface="Wingdings" panose="05000000000000000000" pitchFamily="2" charset="2"/>
              <a:buChar char="Ø"/>
              <a:defRPr/>
            </a:pP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52463" lvl="1" indent="-285750" algn="just">
              <a:buFont typeface="Wingdings" panose="05000000000000000000" pitchFamily="2" charset="2"/>
              <a:buChar char="Ø"/>
              <a:defRPr/>
            </a:pPr>
            <a:endParaRPr lang="tr-TR" sz="11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defRPr/>
            </a:pPr>
            <a:endParaRPr lang="en-GB" sz="28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Dikdörtgen 14"/>
          <p:cNvSpPr/>
          <p:nvPr/>
        </p:nvSpPr>
        <p:spPr>
          <a:xfrm>
            <a:off x="0" y="740794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1600" b="1" dirty="0">
                <a:solidFill>
                  <a:schemeClr val="bg1"/>
                </a:solidFill>
              </a:rPr>
              <a:t>	</a:t>
            </a:r>
            <a:r>
              <a:rPr lang="tr-TR" sz="2000" b="1" dirty="0">
                <a:solidFill>
                  <a:schemeClr val="bg1"/>
                </a:solidFill>
              </a:rPr>
              <a:t> </a:t>
            </a:r>
            <a:r>
              <a:rPr lang="tr-TR" sz="2000" b="1" dirty="0" smtClean="0">
                <a:solidFill>
                  <a:schemeClr val="bg1"/>
                </a:solidFill>
              </a:rPr>
              <a:t>Elektronik İhale  </a:t>
            </a:r>
            <a:endParaRPr lang="tr-TR" sz="1600" b="1" dirty="0" smtClean="0">
              <a:solidFill>
                <a:schemeClr val="bg1"/>
              </a:solidFill>
            </a:endParaRPr>
          </a:p>
        </p:txBody>
      </p:sp>
      <p:sp>
        <p:nvSpPr>
          <p:cNvPr id="7" name="Unvan 1"/>
          <p:cNvSpPr txBox="1">
            <a:spLocks/>
          </p:cNvSpPr>
          <p:nvPr/>
        </p:nvSpPr>
        <p:spPr>
          <a:xfrm>
            <a:off x="443882" y="161380"/>
            <a:ext cx="6480701" cy="488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endParaRPr lang="tr-TR" sz="2400" dirty="0">
              <a:latin typeface="+mn-lt"/>
            </a:endParaRPr>
          </a:p>
        </p:txBody>
      </p:sp>
      <p:sp>
        <p:nvSpPr>
          <p:cNvPr id="5" name="Yuvarlatılmış Dikdörtgen 4"/>
          <p:cNvSpPr/>
          <p:nvPr/>
        </p:nvSpPr>
        <p:spPr>
          <a:xfrm>
            <a:off x="685800" y="4229647"/>
            <a:ext cx="8229600" cy="1296987"/>
          </a:xfrm>
          <a:prstGeom prst="roundRect">
            <a:avLst/>
          </a:prstGeom>
          <a:solidFill>
            <a:schemeClr val="tx1">
              <a:lumMod val="5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tr-TR" dirty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İhale dokümanında öngörülmesi halinde </a:t>
            </a:r>
            <a:r>
              <a:rPr lang="tr-TR" b="1" dirty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numune uygunluğu</a:t>
            </a:r>
            <a:r>
              <a:rPr lang="tr-TR" dirty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ve </a:t>
            </a:r>
            <a:r>
              <a:rPr lang="tr-TR" b="1" dirty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demonstrasyon</a:t>
            </a:r>
            <a:r>
              <a:rPr lang="tr-TR" dirty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işlemlerine ilişkin değerlendirme de </a:t>
            </a:r>
            <a:r>
              <a:rPr lang="tr-TR" b="1" dirty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bu süreçte </a:t>
            </a:r>
            <a:r>
              <a:rPr lang="tr-TR" dirty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tamamlanır.</a:t>
            </a:r>
          </a:p>
          <a:p>
            <a:pPr algn="ctr" eaLnBrk="1" hangingPunct="1">
              <a:defRPr/>
            </a:pPr>
            <a:endParaRPr lang="tr-TR" dirty="0">
              <a:solidFill>
                <a:schemeClr val="bg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537365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Metin kutusu 23"/>
          <p:cNvSpPr txBox="1"/>
          <p:nvPr/>
        </p:nvSpPr>
        <p:spPr>
          <a:xfrm>
            <a:off x="421933" y="1432191"/>
            <a:ext cx="8593880" cy="6263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tr-TR" sz="2200" b="1" dirty="0">
                <a:latin typeface="Calibri" panose="020F0502020204030204" pitchFamily="34" charset="0"/>
                <a:cs typeface="Calibri" panose="020F0502020204030204" pitchFamily="34" charset="0"/>
              </a:rPr>
              <a:t>II. Oturum</a:t>
            </a:r>
          </a:p>
          <a:p>
            <a:pPr marL="652463" lvl="1" indent="-285750" algn="just">
              <a:lnSpc>
                <a:spcPct val="120000"/>
              </a:lnSpc>
              <a:buFont typeface="Wingdings" panose="05000000000000000000" pitchFamily="2" charset="2"/>
              <a:buChar char="Ø"/>
              <a:defRPr/>
            </a:pPr>
            <a:r>
              <a:rPr lang="tr-TR" sz="2200" dirty="0">
                <a:latin typeface="Calibri" panose="020F0502020204030204" pitchFamily="34" charset="0"/>
                <a:cs typeface="Calibri" panose="020F0502020204030204" pitchFamily="34" charset="0"/>
              </a:rPr>
              <a:t>Verilen bu süre içerisinde,</a:t>
            </a:r>
          </a:p>
          <a:p>
            <a:pPr marL="927100" lvl="2" indent="-285750" algn="just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tr-TR" sz="2200" dirty="0">
                <a:latin typeface="Calibri" panose="020F0502020204030204" pitchFamily="34" charset="0"/>
                <a:cs typeface="Calibri" panose="020F0502020204030204" pitchFamily="34" charset="0"/>
              </a:rPr>
              <a:t>İstenen belgeleri </a:t>
            </a:r>
            <a:r>
              <a:rPr lang="tr-TR" sz="2200" b="1" dirty="0">
                <a:latin typeface="Calibri" panose="020F0502020204030204" pitchFamily="34" charset="0"/>
                <a:cs typeface="Calibri" panose="020F0502020204030204" pitchFamily="34" charset="0"/>
              </a:rPr>
              <a:t>sunmayan</a:t>
            </a:r>
            <a:r>
              <a:rPr lang="tr-TR" sz="2200" dirty="0">
                <a:latin typeface="Calibri" panose="020F0502020204030204" pitchFamily="34" charset="0"/>
                <a:cs typeface="Calibri" panose="020F0502020204030204" pitchFamily="34" charset="0"/>
              </a:rPr>
              <a:t> istekliler ile</a:t>
            </a:r>
          </a:p>
          <a:p>
            <a:pPr marL="927100" lvl="2" indent="-285750" algn="just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tr-TR" sz="2200" dirty="0">
                <a:latin typeface="Calibri" panose="020F0502020204030204" pitchFamily="34" charset="0"/>
                <a:cs typeface="Calibri" panose="020F0502020204030204" pitchFamily="34" charset="0"/>
              </a:rPr>
              <a:t>Numune ve/veya demonstrasyon işlemlerine ilişkin </a:t>
            </a:r>
            <a:r>
              <a:rPr lang="tr-TR" sz="2200" b="1" dirty="0">
                <a:latin typeface="Calibri" panose="020F0502020204030204" pitchFamily="34" charset="0"/>
                <a:cs typeface="Calibri" panose="020F0502020204030204" pitchFamily="34" charset="0"/>
              </a:rPr>
              <a:t>yükümlülüklerini yerine getirmeyen</a:t>
            </a:r>
            <a:r>
              <a:rPr lang="tr-TR" sz="2200" dirty="0">
                <a:latin typeface="Calibri" panose="020F0502020204030204" pitchFamily="34" charset="0"/>
                <a:cs typeface="Calibri" panose="020F0502020204030204" pitchFamily="34" charset="0"/>
              </a:rPr>
              <a:t> isteklilerin </a:t>
            </a:r>
            <a:r>
              <a:rPr lang="tr-TR" sz="2200" b="1" dirty="0">
                <a:latin typeface="Calibri" panose="020F0502020204030204" pitchFamily="34" charset="0"/>
                <a:cs typeface="Calibri" panose="020F0502020204030204" pitchFamily="34" charset="0"/>
              </a:rPr>
              <a:t>teklifleri </a:t>
            </a:r>
          </a:p>
          <a:p>
            <a:pPr marL="927100" lvl="2" indent="-285750" algn="just">
              <a:lnSpc>
                <a:spcPct val="30000"/>
              </a:lnSpc>
              <a:buFont typeface="Arial" panose="020B0604020202020204" pitchFamily="34" charset="0"/>
              <a:buChar char="•"/>
              <a:defRPr/>
            </a:pPr>
            <a:endParaRPr lang="tr-TR" sz="2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41350" lvl="2" indent="0" algn="just">
              <a:buNone/>
              <a:defRPr/>
            </a:pPr>
            <a:r>
              <a:rPr lang="tr-TR" sz="2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Değerlendirme dışı bırakılır</a:t>
            </a:r>
            <a:r>
              <a:rPr lang="tr-TR" sz="2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dirty="0">
                <a:latin typeface="Calibri" panose="020F0502020204030204" pitchFamily="34" charset="0"/>
                <a:cs typeface="Calibri" panose="020F0502020204030204" pitchFamily="34" charset="0"/>
              </a:rPr>
              <a:t>ve </a:t>
            </a:r>
            <a:r>
              <a:rPr lang="tr-TR" sz="2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geçici teminatları gelir</a:t>
            </a:r>
            <a:r>
              <a:rPr lang="tr-TR" sz="2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200" dirty="0">
                <a:latin typeface="Calibri" panose="020F0502020204030204" pitchFamily="34" charset="0"/>
                <a:cs typeface="Calibri" panose="020F0502020204030204" pitchFamily="34" charset="0"/>
              </a:rPr>
              <a:t>kaydedilir. </a:t>
            </a:r>
          </a:p>
          <a:p>
            <a:pPr marL="652463" lvl="1" indent="-285750" algn="just">
              <a:buFont typeface="Wingdings" panose="05000000000000000000" pitchFamily="2" charset="2"/>
              <a:buChar char="Ø"/>
              <a:defRPr/>
            </a:pP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algn="just"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r>
              <a:rPr lang="tr-TR" sz="2200" dirty="0">
                <a:latin typeface="Calibri" panose="020F0502020204030204" pitchFamily="34" charset="0"/>
                <a:cs typeface="Calibri" panose="020F0502020204030204" pitchFamily="34" charset="0"/>
              </a:rPr>
              <a:t>Verilen bu süre içerisinde,</a:t>
            </a:r>
          </a:p>
          <a:p>
            <a:pPr algn="just">
              <a:lnSpc>
                <a:spcPct val="30000"/>
              </a:lnSpc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endParaRPr lang="tr-TR" sz="2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2" algn="just"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tr-TR" sz="2200" dirty="0">
                <a:latin typeface="Calibri" panose="020F0502020204030204" pitchFamily="34" charset="0"/>
                <a:cs typeface="Calibri" panose="020F0502020204030204" pitchFamily="34" charset="0"/>
              </a:rPr>
              <a:t>Sunduğu belgeler ile beyan ettiği bilgileri </a:t>
            </a:r>
            <a:r>
              <a:rPr lang="tr-TR" sz="2200" b="1" dirty="0">
                <a:latin typeface="Calibri" panose="020F0502020204030204" pitchFamily="34" charset="0"/>
                <a:cs typeface="Calibri" panose="020F0502020204030204" pitchFamily="34" charset="0"/>
              </a:rPr>
              <a:t>doğrulayamayan</a:t>
            </a:r>
            <a:r>
              <a:rPr lang="tr-TR" sz="2200" dirty="0">
                <a:latin typeface="Calibri" panose="020F0502020204030204" pitchFamily="34" charset="0"/>
                <a:cs typeface="Calibri" panose="020F0502020204030204" pitchFamily="34" charset="0"/>
              </a:rPr>
              <a:t> veya</a:t>
            </a:r>
          </a:p>
          <a:p>
            <a:pPr lvl="2" algn="just">
              <a:lnSpc>
                <a:spcPct val="30000"/>
              </a:lnSpc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2" algn="just">
              <a:lnSpc>
                <a:spcPct val="120000"/>
              </a:lnSpc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tr-TR" sz="2200" dirty="0">
                <a:latin typeface="Calibri" panose="020F0502020204030204" pitchFamily="34" charset="0"/>
                <a:cs typeface="Calibri" panose="020F0502020204030204" pitchFamily="34" charset="0"/>
              </a:rPr>
              <a:t>Numune değerlendirilmesi ve demonstrasyon işlemi </a:t>
            </a:r>
            <a:r>
              <a:rPr lang="tr-TR" sz="2200" b="1" dirty="0">
                <a:latin typeface="Calibri" panose="020F0502020204030204" pitchFamily="34" charset="0"/>
                <a:cs typeface="Calibri" panose="020F0502020204030204" pitchFamily="34" charset="0"/>
              </a:rPr>
              <a:t>başarısız sonuçlananların </a:t>
            </a:r>
            <a:r>
              <a:rPr lang="tr-TR" sz="2200" dirty="0">
                <a:latin typeface="Calibri" panose="020F0502020204030204" pitchFamily="34" charset="0"/>
                <a:cs typeface="Calibri" panose="020F0502020204030204" pitchFamily="34" charset="0"/>
              </a:rPr>
              <a:t>teklifleri </a:t>
            </a:r>
            <a:r>
              <a:rPr lang="tr-TR" sz="2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değerlendirme dışı bırakılır</a:t>
            </a:r>
            <a:r>
              <a:rPr lang="tr-TR" sz="22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lvl="2" algn="just">
              <a:lnSpc>
                <a:spcPct val="40000"/>
              </a:lnSpc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endParaRPr lang="tr-T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2" algn="just"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tr-TR" sz="2200" dirty="0">
                <a:latin typeface="Calibri" panose="020F0502020204030204" pitchFamily="34" charset="0"/>
                <a:cs typeface="Calibri" panose="020F0502020204030204" pitchFamily="34" charset="0"/>
              </a:rPr>
              <a:t>Geçici teminatları </a:t>
            </a:r>
            <a:r>
              <a:rPr lang="tr-TR" sz="2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gelir kaydedilmez</a:t>
            </a:r>
            <a:r>
              <a:rPr lang="tr-TR" sz="22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endParaRPr lang="tr-T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defRPr/>
            </a:pPr>
            <a:endParaRPr lang="tr-T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52463" lvl="1" indent="-285750" algn="just">
              <a:buFont typeface="Wingdings" panose="05000000000000000000" pitchFamily="2" charset="2"/>
              <a:buChar char="Ø"/>
              <a:defRPr/>
            </a:pP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defRPr/>
            </a:pPr>
            <a:endParaRPr lang="en-GB" sz="28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Dikdörtgen 14"/>
          <p:cNvSpPr/>
          <p:nvPr/>
        </p:nvSpPr>
        <p:spPr>
          <a:xfrm>
            <a:off x="0" y="740794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1600" b="1" dirty="0">
                <a:solidFill>
                  <a:schemeClr val="bg1"/>
                </a:solidFill>
              </a:rPr>
              <a:t>	</a:t>
            </a:r>
            <a:r>
              <a:rPr lang="tr-TR" sz="2000" b="1" dirty="0">
                <a:solidFill>
                  <a:schemeClr val="bg1"/>
                </a:solidFill>
              </a:rPr>
              <a:t> </a:t>
            </a:r>
            <a:r>
              <a:rPr lang="tr-TR" sz="2000" b="1" dirty="0" smtClean="0">
                <a:solidFill>
                  <a:schemeClr val="bg1"/>
                </a:solidFill>
              </a:rPr>
              <a:t>Elektronik İhale  </a:t>
            </a:r>
            <a:endParaRPr lang="tr-TR" sz="1600" b="1" dirty="0" smtClean="0">
              <a:solidFill>
                <a:schemeClr val="bg1"/>
              </a:solidFill>
            </a:endParaRPr>
          </a:p>
        </p:txBody>
      </p:sp>
      <p:sp>
        <p:nvSpPr>
          <p:cNvPr id="7" name="Unvan 1"/>
          <p:cNvSpPr txBox="1">
            <a:spLocks/>
          </p:cNvSpPr>
          <p:nvPr/>
        </p:nvSpPr>
        <p:spPr>
          <a:xfrm>
            <a:off x="443882" y="161380"/>
            <a:ext cx="6480701" cy="488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endParaRPr lang="tr-TR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4232104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Metin kutusu 23"/>
          <p:cNvSpPr txBox="1"/>
          <p:nvPr/>
        </p:nvSpPr>
        <p:spPr>
          <a:xfrm>
            <a:off x="421933" y="1432191"/>
            <a:ext cx="8593880" cy="5424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Aşırı Düşük Teklifler </a:t>
            </a:r>
          </a:p>
          <a:p>
            <a:pPr algn="just">
              <a:lnSpc>
                <a:spcPct val="30000"/>
              </a:lnSpc>
              <a:buClr>
                <a:srgbClr val="C00000"/>
              </a:buClr>
              <a:defRPr/>
            </a:pPr>
            <a:endParaRPr lang="tr-TR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algn="just"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Açıklama istenmeksizin </a:t>
            </a: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teklifler reddedilecekse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393700" lvl="1" indent="0" algn="just">
              <a:lnSpc>
                <a:spcPct val="30000"/>
              </a:lnSpc>
              <a:buClr>
                <a:srgbClr val="C00000"/>
              </a:buClr>
              <a:buNone/>
              <a:defRPr/>
            </a:pPr>
            <a:endParaRPr lang="tr-TR" sz="19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2" algn="just">
              <a:lnSpc>
                <a:spcPct val="120000"/>
              </a:lnSpc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Geçerli tekliflerden EAEAT ile ikinci teklif olması öngörülen teklif sahiplerinden; </a:t>
            </a:r>
          </a:p>
          <a:p>
            <a:pPr lvl="3" algn="just">
              <a:lnSpc>
                <a:spcPct val="120000"/>
              </a:lnSpc>
              <a:buClr>
                <a:srgbClr val="C00000"/>
              </a:buClr>
              <a:buFont typeface="Wingdings" panose="05000000000000000000" pitchFamily="2" charset="2"/>
              <a:buChar char="ü"/>
              <a:defRPr/>
            </a:pPr>
            <a:r>
              <a:rPr lang="tr-TR" sz="1900" dirty="0" err="1">
                <a:latin typeface="Calibri" panose="020F0502020204030204" pitchFamily="34" charset="0"/>
                <a:cs typeface="Calibri" panose="020F0502020204030204" pitchFamily="34" charset="0"/>
              </a:rPr>
              <a:t>YTB’de</a:t>
            </a:r>
            <a:r>
              <a:rPr lang="tr-TR" sz="1900" dirty="0">
                <a:latin typeface="Calibri" panose="020F0502020204030204" pitchFamily="34" charset="0"/>
                <a:cs typeface="Calibri" panose="020F0502020204030204" pitchFamily="34" charset="0"/>
              </a:rPr>
              <a:t> beyan </a:t>
            </a:r>
            <a:r>
              <a:rPr lang="tr-TR" sz="1900" dirty="0" smtClean="0">
                <a:latin typeface="Calibri" panose="020F0502020204030204" pitchFamily="34" charset="0"/>
                <a:cs typeface="Calibri" panose="020F0502020204030204" pitchFamily="34" charset="0"/>
              </a:rPr>
              <a:t>ettikleri/yükledikleri </a:t>
            </a:r>
            <a:r>
              <a:rPr lang="tr-TR" sz="1900" b="1" dirty="0">
                <a:latin typeface="Calibri" panose="020F0502020204030204" pitchFamily="34" charset="0"/>
                <a:cs typeface="Calibri" panose="020F0502020204030204" pitchFamily="34" charset="0"/>
              </a:rPr>
              <a:t>bilgi ve belgelerden sorgulanamayanlara </a:t>
            </a:r>
            <a:r>
              <a:rPr lang="tr-TR" sz="1900" dirty="0">
                <a:latin typeface="Calibri" panose="020F0502020204030204" pitchFamily="34" charset="0"/>
                <a:cs typeface="Calibri" panose="020F0502020204030204" pitchFamily="34" charset="0"/>
              </a:rPr>
              <a:t>ilişkin tevsik edici belgeleri </a:t>
            </a:r>
            <a:r>
              <a:rPr lang="tr-TR" sz="1900" b="1" dirty="0">
                <a:latin typeface="Calibri" panose="020F0502020204030204" pitchFamily="34" charset="0"/>
                <a:cs typeface="Calibri" panose="020F0502020204030204" pitchFamily="34" charset="0"/>
              </a:rPr>
              <a:t>belgelerin sunuluş şekline uygun </a:t>
            </a:r>
            <a:r>
              <a:rPr lang="tr-TR" sz="1900" dirty="0">
                <a:latin typeface="Calibri" panose="020F0502020204030204" pitchFamily="34" charset="0"/>
                <a:cs typeface="Calibri" panose="020F0502020204030204" pitchFamily="34" charset="0"/>
              </a:rPr>
              <a:t>olarak sunmaları istenir.</a:t>
            </a:r>
          </a:p>
          <a:p>
            <a:pPr lvl="3" algn="just">
              <a:lnSpc>
                <a:spcPct val="120000"/>
              </a:lnSpc>
              <a:buClr>
                <a:srgbClr val="C00000"/>
              </a:buClr>
              <a:buFont typeface="Wingdings" panose="05000000000000000000" pitchFamily="2" charset="2"/>
              <a:buChar char="ü"/>
              <a:defRPr/>
            </a:pPr>
            <a:r>
              <a:rPr lang="tr-TR" sz="1900" dirty="0">
                <a:latin typeface="Calibri" panose="020F0502020204030204" pitchFamily="34" charset="0"/>
                <a:cs typeface="Calibri" panose="020F0502020204030204" pitchFamily="34" charset="0"/>
              </a:rPr>
              <a:t>Bu belgeleri </a:t>
            </a:r>
            <a:r>
              <a:rPr lang="tr-TR" sz="1900" b="1" dirty="0">
                <a:latin typeface="Calibri" panose="020F0502020204030204" pitchFamily="34" charset="0"/>
                <a:cs typeface="Calibri" panose="020F0502020204030204" pitchFamily="34" charset="0"/>
              </a:rPr>
              <a:t>sunmayanların</a:t>
            </a:r>
            <a:r>
              <a:rPr lang="tr-TR" sz="1900" dirty="0">
                <a:latin typeface="Calibri" panose="020F0502020204030204" pitchFamily="34" charset="0"/>
                <a:cs typeface="Calibri" panose="020F0502020204030204" pitchFamily="34" charset="0"/>
              </a:rPr>
              <a:t> teklifleri </a:t>
            </a:r>
            <a:r>
              <a:rPr lang="tr-TR" sz="19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değerlendirme dışı bırakılarak geçici teminatları </a:t>
            </a:r>
            <a:r>
              <a:rPr lang="tr-TR" sz="1900" dirty="0">
                <a:latin typeface="Calibri" panose="020F0502020204030204" pitchFamily="34" charset="0"/>
                <a:cs typeface="Calibri" panose="020F0502020204030204" pitchFamily="34" charset="0"/>
              </a:rPr>
              <a:t>gelir kaydedilir.</a:t>
            </a:r>
          </a:p>
          <a:p>
            <a:pPr lvl="3" algn="just">
              <a:lnSpc>
                <a:spcPct val="120000"/>
              </a:lnSpc>
              <a:buClr>
                <a:srgbClr val="C00000"/>
              </a:buClr>
              <a:buFont typeface="Wingdings" panose="05000000000000000000" pitchFamily="2" charset="2"/>
              <a:buChar char="ü"/>
              <a:defRPr/>
            </a:pPr>
            <a:r>
              <a:rPr lang="tr-TR" sz="1900" dirty="0">
                <a:latin typeface="Calibri" panose="020F0502020204030204" pitchFamily="34" charset="0"/>
                <a:cs typeface="Calibri" panose="020F0502020204030204" pitchFamily="34" charset="0"/>
              </a:rPr>
              <a:t>Sunduğu belgeler ile </a:t>
            </a:r>
            <a:r>
              <a:rPr lang="tr-TR" sz="1900" b="1" dirty="0">
                <a:latin typeface="Calibri" panose="020F0502020204030204" pitchFamily="34" charset="0"/>
                <a:cs typeface="Calibri" panose="020F0502020204030204" pitchFamily="34" charset="0"/>
              </a:rPr>
              <a:t>şartları sağlayamayan isteklilerin </a:t>
            </a:r>
            <a:r>
              <a:rPr lang="tr-TR" sz="1900" dirty="0">
                <a:latin typeface="Calibri" panose="020F0502020204030204" pitchFamily="34" charset="0"/>
                <a:cs typeface="Calibri" panose="020F0502020204030204" pitchFamily="34" charset="0"/>
              </a:rPr>
              <a:t>teklifleri ise </a:t>
            </a:r>
            <a:r>
              <a:rPr lang="tr-TR" sz="19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sadece değerlendirme dışı</a:t>
            </a:r>
            <a:r>
              <a:rPr lang="tr-TR" sz="1900" dirty="0">
                <a:latin typeface="Calibri" panose="020F0502020204030204" pitchFamily="34" charset="0"/>
                <a:cs typeface="Calibri" panose="020F0502020204030204" pitchFamily="34" charset="0"/>
              </a:rPr>
              <a:t> bırakılır.</a:t>
            </a:r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endParaRPr lang="tr-T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defRPr/>
            </a:pPr>
            <a:endParaRPr lang="tr-T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52463" lvl="1" indent="-285750" algn="just">
              <a:buFont typeface="Wingdings" panose="05000000000000000000" pitchFamily="2" charset="2"/>
              <a:buChar char="Ø"/>
              <a:defRPr/>
            </a:pP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defRPr/>
            </a:pPr>
            <a:endParaRPr lang="en-GB" sz="28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Dikdörtgen 14"/>
          <p:cNvSpPr/>
          <p:nvPr/>
        </p:nvSpPr>
        <p:spPr>
          <a:xfrm>
            <a:off x="0" y="740794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1600" b="1" dirty="0">
                <a:solidFill>
                  <a:schemeClr val="bg1"/>
                </a:solidFill>
              </a:rPr>
              <a:t>	</a:t>
            </a:r>
            <a:r>
              <a:rPr lang="tr-TR" sz="2000" b="1" dirty="0">
                <a:solidFill>
                  <a:schemeClr val="bg1"/>
                </a:solidFill>
              </a:rPr>
              <a:t> </a:t>
            </a:r>
            <a:r>
              <a:rPr lang="tr-TR" sz="2000" b="1" dirty="0" smtClean="0">
                <a:solidFill>
                  <a:schemeClr val="bg1"/>
                </a:solidFill>
              </a:rPr>
              <a:t>Elektronik İhale  </a:t>
            </a:r>
            <a:endParaRPr lang="tr-TR" sz="1600" b="1" dirty="0" smtClean="0">
              <a:solidFill>
                <a:schemeClr val="bg1"/>
              </a:solidFill>
            </a:endParaRPr>
          </a:p>
        </p:txBody>
      </p:sp>
      <p:sp>
        <p:nvSpPr>
          <p:cNvPr id="7" name="Unvan 1"/>
          <p:cNvSpPr txBox="1">
            <a:spLocks/>
          </p:cNvSpPr>
          <p:nvPr/>
        </p:nvSpPr>
        <p:spPr>
          <a:xfrm>
            <a:off x="443882" y="161380"/>
            <a:ext cx="6480701" cy="488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endParaRPr lang="tr-TR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2603571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Metin kutusu 23"/>
          <p:cNvSpPr txBox="1"/>
          <p:nvPr/>
        </p:nvSpPr>
        <p:spPr>
          <a:xfrm>
            <a:off x="421933" y="1432191"/>
            <a:ext cx="8593880" cy="6053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Aşırı Düşük Teklifler </a:t>
            </a:r>
          </a:p>
          <a:p>
            <a:pPr algn="just">
              <a:lnSpc>
                <a:spcPct val="30000"/>
              </a:lnSpc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endParaRPr lang="tr-TR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algn="just"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Açıklama istenecek ihalelerde t</a:t>
            </a:r>
            <a:r>
              <a:rPr lang="tr-TR" dirty="0">
                <a:latin typeface="Calibri" panose="020F0502020204030204" pitchFamily="34" charset="0"/>
                <a:cs typeface="Arial" panose="020B0604020202020204" pitchFamily="34" charset="0"/>
              </a:rPr>
              <a:t>eklif fiyatı </a:t>
            </a:r>
            <a:r>
              <a:rPr lang="tr-TR" b="1" dirty="0">
                <a:latin typeface="Calibri" panose="020F0502020204030204" pitchFamily="34" charset="0"/>
                <a:cs typeface="Arial" panose="020B0604020202020204" pitchFamily="34" charset="0"/>
              </a:rPr>
              <a:t>sınır değerin altında olan tüm istekilerden</a:t>
            </a:r>
            <a:r>
              <a:rPr lang="tr-TR" dirty="0">
                <a:latin typeface="Calibri" panose="020F0502020204030204" pitchFamily="34" charset="0"/>
                <a:cs typeface="Arial" panose="020B0604020202020204" pitchFamily="34" charset="0"/>
              </a:rPr>
              <a:t>; </a:t>
            </a:r>
          </a:p>
          <a:p>
            <a:pPr lvl="2" algn="just"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tr-TR" dirty="0">
                <a:latin typeface="Calibri" panose="020F0502020204030204" pitchFamily="34" charset="0"/>
                <a:cs typeface="Arial" panose="020B0604020202020204" pitchFamily="34" charset="0"/>
              </a:rPr>
              <a:t>Aşırı düşük teklif </a:t>
            </a:r>
            <a:r>
              <a:rPr lang="tr-TR" b="1" dirty="0">
                <a:solidFill>
                  <a:srgbClr val="FF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açıklamaları</a:t>
            </a:r>
            <a:r>
              <a:rPr lang="tr-TR" dirty="0">
                <a:latin typeface="Calibri" panose="020F0502020204030204" pitchFamily="34" charset="0"/>
                <a:cs typeface="Arial" panose="020B0604020202020204" pitchFamily="34" charset="0"/>
              </a:rPr>
              <a:t> ile birlikte </a:t>
            </a:r>
          </a:p>
          <a:p>
            <a:pPr lvl="2" algn="just"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tr-TR" dirty="0" err="1">
                <a:latin typeface="Calibri" panose="020F0502020204030204" pitchFamily="34" charset="0"/>
                <a:cs typeface="Arial" panose="020B0604020202020204" pitchFamily="34" charset="0"/>
              </a:rPr>
              <a:t>YBT’nda</a:t>
            </a:r>
            <a:r>
              <a:rPr lang="tr-TR" dirty="0">
                <a:latin typeface="Calibri" panose="020F0502020204030204" pitchFamily="34" charset="0"/>
                <a:cs typeface="Arial" panose="020B0604020202020204" pitchFamily="34" charset="0"/>
              </a:rPr>
              <a:t> beyan ettiği bilgi ve belgelerden </a:t>
            </a:r>
            <a:r>
              <a:rPr lang="tr-TR" b="1" dirty="0">
                <a:solidFill>
                  <a:srgbClr val="FF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sorgulanamayanlara ilişkin </a:t>
            </a:r>
            <a:r>
              <a:rPr lang="tr-TR" dirty="0">
                <a:latin typeface="Calibri" panose="020F0502020204030204" pitchFamily="34" charset="0"/>
                <a:cs typeface="Arial" panose="020B0604020202020204" pitchFamily="34" charset="0"/>
              </a:rPr>
              <a:t>tevsik edici belgeleri sunmaları istenir.</a:t>
            </a:r>
          </a:p>
          <a:p>
            <a:pPr lvl="1" algn="just">
              <a:lnSpc>
                <a:spcPct val="50000"/>
              </a:lnSpc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endParaRPr lang="tr-TR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lvl="1" algn="just"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r>
              <a:rPr lang="tr-TR" dirty="0">
                <a:latin typeface="Calibri" panose="020F0502020204030204" pitchFamily="34" charset="0"/>
                <a:cs typeface="Arial" panose="020B0604020202020204" pitchFamily="34" charset="0"/>
              </a:rPr>
              <a:t>Bu belgeleri </a:t>
            </a:r>
            <a:r>
              <a:rPr lang="tr-TR" b="1" dirty="0">
                <a:solidFill>
                  <a:srgbClr val="FF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VEYA</a:t>
            </a:r>
            <a:r>
              <a:rPr lang="tr-TR" dirty="0">
                <a:latin typeface="Calibri" panose="020F0502020204030204" pitchFamily="34" charset="0"/>
                <a:cs typeface="Arial" panose="020B0604020202020204" pitchFamily="34" charset="0"/>
              </a:rPr>
              <a:t> açıklamalarını sunmayanların teklifleri </a:t>
            </a:r>
            <a:r>
              <a:rPr lang="tr-TR" b="1" dirty="0">
                <a:latin typeface="Calibri" panose="020F0502020204030204" pitchFamily="34" charset="0"/>
                <a:cs typeface="Arial" panose="020B0604020202020204" pitchFamily="34" charset="0"/>
              </a:rPr>
              <a:t>değerlendirme dışı </a:t>
            </a:r>
            <a:r>
              <a:rPr lang="tr-TR" dirty="0">
                <a:latin typeface="Calibri" panose="020F0502020204030204" pitchFamily="34" charset="0"/>
                <a:cs typeface="Arial" panose="020B0604020202020204" pitchFamily="34" charset="0"/>
              </a:rPr>
              <a:t>bırakılır. </a:t>
            </a:r>
          </a:p>
          <a:p>
            <a:pPr lvl="2" algn="just"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tr-TR" dirty="0">
                <a:latin typeface="Calibri" panose="020F0502020204030204" pitchFamily="34" charset="0"/>
                <a:cs typeface="Arial" panose="020B0604020202020204" pitchFamily="34" charset="0"/>
              </a:rPr>
              <a:t>Geçici teminatları </a:t>
            </a:r>
            <a:r>
              <a:rPr lang="tr-TR" b="1" dirty="0">
                <a:solidFill>
                  <a:srgbClr val="FF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gelir kaydedilmez</a:t>
            </a:r>
            <a:r>
              <a:rPr lang="tr-TR" dirty="0">
                <a:latin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393700" lvl="1" indent="0" algn="just">
              <a:lnSpc>
                <a:spcPct val="50000"/>
              </a:lnSpc>
              <a:buClr>
                <a:srgbClr val="C00000"/>
              </a:buClr>
              <a:buNone/>
              <a:defRPr/>
            </a:pPr>
            <a:endParaRPr lang="tr-TR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lvl="1" algn="just"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r>
              <a:rPr lang="tr-TR" dirty="0">
                <a:latin typeface="Calibri" panose="020F0502020204030204" pitchFamily="34" charset="0"/>
                <a:cs typeface="Arial" panose="020B0604020202020204" pitchFamily="34" charset="0"/>
              </a:rPr>
              <a:t>Sunulması durumunda ise;</a:t>
            </a:r>
          </a:p>
          <a:p>
            <a:pPr lvl="2" algn="just"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tr-TR" dirty="0">
                <a:latin typeface="Calibri" panose="020F0502020204030204" pitchFamily="34" charset="0"/>
                <a:cs typeface="Arial" panose="020B0604020202020204" pitchFamily="34" charset="0"/>
              </a:rPr>
              <a:t>Önce </a:t>
            </a:r>
            <a:r>
              <a:rPr lang="tr-TR" b="1" dirty="0">
                <a:solidFill>
                  <a:srgbClr val="FF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beyan </a:t>
            </a:r>
            <a:r>
              <a:rPr lang="tr-TR" b="1" dirty="0" smtClean="0">
                <a:solidFill>
                  <a:srgbClr val="FF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edilen/yüklenen </a:t>
            </a:r>
            <a:r>
              <a:rPr lang="tr-TR" b="1" dirty="0">
                <a:solidFill>
                  <a:srgbClr val="FF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bilgi ve belgelere </a:t>
            </a:r>
            <a:r>
              <a:rPr lang="tr-TR" dirty="0">
                <a:latin typeface="Calibri" panose="020F0502020204030204" pitchFamily="34" charset="0"/>
                <a:cs typeface="Arial" panose="020B0604020202020204" pitchFamily="34" charset="0"/>
              </a:rPr>
              <a:t>ilişkin tevsik edici belgeler incelenir.</a:t>
            </a:r>
          </a:p>
          <a:p>
            <a:pPr lvl="2" algn="just"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tr-TR" dirty="0">
                <a:latin typeface="Calibri" panose="020F0502020204030204" pitchFamily="34" charset="0"/>
                <a:cs typeface="Arial" panose="020B0604020202020204" pitchFamily="34" charset="0"/>
              </a:rPr>
              <a:t>Şartları sağlamayanların teklifleri </a:t>
            </a:r>
            <a:r>
              <a:rPr lang="tr-TR" b="1" dirty="0">
                <a:latin typeface="Calibri" panose="020F0502020204030204" pitchFamily="34" charset="0"/>
                <a:cs typeface="Arial" panose="020B0604020202020204" pitchFamily="34" charset="0"/>
              </a:rPr>
              <a:t>değerlendirme dışı </a:t>
            </a:r>
            <a:r>
              <a:rPr lang="tr-TR" dirty="0">
                <a:latin typeface="Calibri" panose="020F0502020204030204" pitchFamily="34" charset="0"/>
                <a:cs typeface="Arial" panose="020B0604020202020204" pitchFamily="34" charset="0"/>
              </a:rPr>
              <a:t>bırakılır. </a:t>
            </a:r>
          </a:p>
          <a:p>
            <a:pPr lvl="2" algn="just"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tr-TR" b="1" dirty="0">
                <a:solidFill>
                  <a:srgbClr val="FF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Şartları sağlayanların açıklamaları </a:t>
            </a:r>
            <a:r>
              <a:rPr lang="tr-TR" dirty="0">
                <a:latin typeface="Calibri" panose="020F0502020204030204" pitchFamily="34" charset="0"/>
                <a:cs typeface="Arial" panose="020B0604020202020204" pitchFamily="34" charset="0"/>
              </a:rPr>
              <a:t>incelenir, uygun görülmeyenlerin </a:t>
            </a:r>
            <a:r>
              <a:rPr lang="tr-TR" b="1" dirty="0">
                <a:latin typeface="Calibri" panose="020F0502020204030204" pitchFamily="34" charset="0"/>
                <a:cs typeface="Arial" panose="020B0604020202020204" pitchFamily="34" charset="0"/>
              </a:rPr>
              <a:t>teklifleri reddedilir.</a:t>
            </a:r>
            <a:endParaRPr lang="tr-TR" sz="28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  <a:defRPr/>
            </a:pPr>
            <a:endParaRPr lang="tr-TR" sz="28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  <a:defRPr/>
            </a:pPr>
            <a:endParaRPr lang="tr-TR" sz="2800" dirty="0"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Ø"/>
              <a:defRPr/>
            </a:pPr>
            <a:endParaRPr lang="en-GB" sz="28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Dikdörtgen 14"/>
          <p:cNvSpPr/>
          <p:nvPr/>
        </p:nvSpPr>
        <p:spPr>
          <a:xfrm>
            <a:off x="0" y="740794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1600" b="1" dirty="0">
                <a:solidFill>
                  <a:schemeClr val="bg1"/>
                </a:solidFill>
              </a:rPr>
              <a:t>	</a:t>
            </a:r>
            <a:r>
              <a:rPr lang="tr-TR" sz="2000" b="1" dirty="0">
                <a:solidFill>
                  <a:schemeClr val="bg1"/>
                </a:solidFill>
              </a:rPr>
              <a:t> </a:t>
            </a:r>
            <a:r>
              <a:rPr lang="tr-TR" sz="2000" b="1" dirty="0" smtClean="0">
                <a:solidFill>
                  <a:schemeClr val="bg1"/>
                </a:solidFill>
              </a:rPr>
              <a:t>Elektronik İhale  </a:t>
            </a:r>
            <a:endParaRPr lang="tr-TR" sz="1600" b="1" dirty="0" smtClean="0">
              <a:solidFill>
                <a:schemeClr val="bg1"/>
              </a:solidFill>
            </a:endParaRPr>
          </a:p>
        </p:txBody>
      </p:sp>
      <p:sp>
        <p:nvSpPr>
          <p:cNvPr id="7" name="Unvan 1"/>
          <p:cNvSpPr txBox="1">
            <a:spLocks/>
          </p:cNvSpPr>
          <p:nvPr/>
        </p:nvSpPr>
        <p:spPr>
          <a:xfrm>
            <a:off x="443882" y="161380"/>
            <a:ext cx="6480701" cy="488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endParaRPr lang="tr-TR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3225493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etin kutusu 10">
            <a:extLst>
              <a:ext uri="{FF2B5EF4-FFF2-40B4-BE49-F238E27FC236}">
                <a16:creationId xmlns:a16="http://schemas.microsoft.com/office/drawing/2014/main" id="{A31E0EDF-7FD7-406C-B402-7BD22BA19992}"/>
              </a:ext>
            </a:extLst>
          </p:cNvPr>
          <p:cNvSpPr txBox="1"/>
          <p:nvPr/>
        </p:nvSpPr>
        <p:spPr>
          <a:xfrm>
            <a:off x="353482" y="1108138"/>
            <a:ext cx="8603906" cy="39426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SzPct val="92000"/>
              <a:tabLst/>
              <a:defRPr/>
            </a:pPr>
            <a:endParaRPr kumimoji="0" lang="tr-TR" sz="1800" b="0" i="0" strike="noStrike" kern="1200" cap="none" spc="0" normalizeH="0" baseline="0" noProof="0" dirty="0">
              <a:ln>
                <a:noFill/>
              </a:ln>
              <a:solidFill>
                <a:srgbClr val="3D3D3D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92000"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2200" b="1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4734 sayılı Kamu İhale Kanunu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92000"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2200" b="1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Kamu Alımlarının Elektronik Ortamda Yapılmasına İlişkin Uygulama Yönetmeliği</a:t>
            </a:r>
          </a:p>
          <a:p>
            <a:pPr marL="306000" marR="0" lvl="0" indent="-3060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SzPct val="92000"/>
              <a:buFont typeface="Wingdings 2" panose="05020102010507070707" pitchFamily="18" charset="2"/>
              <a:buChar char=""/>
              <a:tabLst/>
              <a:defRPr/>
            </a:pPr>
            <a:endParaRPr kumimoji="0" lang="tr-TR" sz="2200" b="0" i="0" strike="noStrike" kern="1200" cap="none" spc="0" normalizeH="0" baseline="0" noProof="0" dirty="0">
              <a:ln>
                <a:noFill/>
              </a:ln>
              <a:solidFill>
                <a:srgbClr val="3D3D3D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SzPct val="92000"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2000" b="0" i="0" strike="sng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Elektronik İhale Uygulama Yönetmeliği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SzPct val="92000"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2000" b="0" i="0" strike="sng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Mal Alımı İhaleleri Uygulama Yönetmeliği - 58/A Maddesi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SzPct val="92000"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2000" b="0" i="0" strike="sng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Hizmet Alımı İhaleleri Uygulama Yönetmeliği - 59/A Maddesi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SzPct val="92000"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2000" b="0" i="0" strike="sng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Yapım İşleri İhaleleri Uygulama Yönetmeliği - 60/A Maddesi</a:t>
            </a:r>
            <a:endParaRPr lang="tr-TR" sz="2000" strike="sngStrike" dirty="0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F76E1F39-0AD0-480E-A479-B991E25BB8AB}"/>
              </a:ext>
            </a:extLst>
          </p:cNvPr>
          <p:cNvSpPr txBox="1"/>
          <p:nvPr/>
        </p:nvSpPr>
        <p:spPr>
          <a:xfrm>
            <a:off x="0" y="111479"/>
            <a:ext cx="7259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chemeClr val="bg1"/>
                </a:solidFill>
              </a:rPr>
              <a:t>ELEKTRONİK KAMU ALIMLARI SİSTEMİ</a:t>
            </a:r>
          </a:p>
        </p:txBody>
      </p:sp>
      <p:sp>
        <p:nvSpPr>
          <p:cNvPr id="4" name="Dikdörtgen 14">
            <a:extLst>
              <a:ext uri="{FF2B5EF4-FFF2-40B4-BE49-F238E27FC236}">
                <a16:creationId xmlns:a16="http://schemas.microsoft.com/office/drawing/2014/main" id="{5012AA04-F1D3-7062-7941-738E6FDC0519}"/>
              </a:ext>
            </a:extLst>
          </p:cNvPr>
          <p:cNvSpPr/>
          <p:nvPr/>
        </p:nvSpPr>
        <p:spPr>
          <a:xfrm>
            <a:off x="0" y="732482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defTabSz="457200"/>
            <a:r>
              <a:rPr lang="tr-TR" sz="1600" b="1" dirty="0">
                <a:solidFill>
                  <a:prstClr val="white"/>
                </a:solidFill>
                <a:latin typeface="Calibri" panose="020F0502020204030204"/>
              </a:rPr>
              <a:t>Dayanak</a:t>
            </a:r>
          </a:p>
        </p:txBody>
      </p:sp>
    </p:spTree>
    <p:extLst>
      <p:ext uri="{BB962C8B-B14F-4D97-AF65-F5344CB8AC3E}">
        <p14:creationId xmlns:p14="http://schemas.microsoft.com/office/powerpoint/2010/main" val="1931427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14"/>
          <p:cNvSpPr/>
          <p:nvPr/>
        </p:nvSpPr>
        <p:spPr>
          <a:xfrm>
            <a:off x="0" y="732482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defTabSz="457200"/>
            <a:r>
              <a:rPr lang="tr-TR" sz="1600" b="1" dirty="0">
                <a:solidFill>
                  <a:prstClr val="white"/>
                </a:solidFill>
                <a:latin typeface="Calibri" panose="020F0502020204030204"/>
              </a:rPr>
              <a:t>Yeni Uygulamalar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0D4901F1-B014-43C0-BEA9-69D9684EE889}"/>
              </a:ext>
            </a:extLst>
          </p:cNvPr>
          <p:cNvSpPr txBox="1"/>
          <p:nvPr/>
        </p:nvSpPr>
        <p:spPr>
          <a:xfrm>
            <a:off x="105470" y="1166287"/>
            <a:ext cx="862148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24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Tekliflerin hazırlanması ve gönderilmesi sürecinde kullanılan beyana dayalı “</a:t>
            </a:r>
            <a:r>
              <a:rPr kumimoji="0" lang="tr-TR" sz="2400" b="1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Yeterlik bilgileri tablosu</a:t>
            </a:r>
            <a:r>
              <a:rPr kumimoji="0" lang="tr-TR" sz="24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” uygulaması yerine; bilgi ve belgelerin doğrudan aktarılıp görüntülenebildiği  “</a:t>
            </a:r>
            <a:r>
              <a:rPr kumimoji="0" lang="tr-TR" sz="2400" b="1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İhaleye katılım belgesi (İKB)</a:t>
            </a:r>
            <a:r>
              <a:rPr kumimoji="0" lang="tr-TR" sz="24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” uygulamasına geçilecektir.  </a:t>
            </a:r>
            <a:endParaRPr kumimoji="0" lang="tr-TR" sz="2400" b="0" i="0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tabLst/>
              <a:defRPr/>
            </a:pPr>
            <a:endParaRPr kumimoji="0" lang="tr-TR" sz="2400" b="0" i="0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24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“</a:t>
            </a:r>
            <a:r>
              <a:rPr kumimoji="0" lang="tr-TR" sz="24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İKB</a:t>
            </a:r>
            <a:r>
              <a:rPr kumimoji="0" lang="tr-TR" sz="24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” </a:t>
            </a:r>
            <a:r>
              <a:rPr kumimoji="0" lang="tr-TR" sz="2400" b="0" i="0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nin</a:t>
            </a:r>
            <a:r>
              <a:rPr kumimoji="0" lang="tr-TR" sz="24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kullanılmasıyla birlikte; </a:t>
            </a:r>
            <a:r>
              <a:rPr kumimoji="0" lang="tr-TR" sz="24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ihtiyaç duyulması hali hariç</a:t>
            </a:r>
            <a:r>
              <a:rPr kumimoji="0" lang="tr-TR" sz="24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, katılım ve yeterlik kriterleri ile fiyat dışı unsur değerlendirmesine ilişkin </a:t>
            </a:r>
            <a:r>
              <a:rPr kumimoji="0" lang="tr-TR" sz="24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belgelerin fiziki olarak sunulması </a:t>
            </a:r>
            <a:r>
              <a:rPr kumimoji="0" lang="tr-TR" sz="2400" b="1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istenmeyecektir</a:t>
            </a:r>
            <a:r>
              <a:rPr kumimoji="0" lang="tr-TR" sz="24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.  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9B635CED-B1F3-909E-FEC1-7129F7B95680}"/>
              </a:ext>
            </a:extLst>
          </p:cNvPr>
          <p:cNvSpPr txBox="1"/>
          <p:nvPr/>
        </p:nvSpPr>
        <p:spPr>
          <a:xfrm>
            <a:off x="0" y="111479"/>
            <a:ext cx="7259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chemeClr val="bg1"/>
                </a:solidFill>
              </a:rPr>
              <a:t>ELEKTRONİK KAMU ALIMLARI SİSTEMİ</a:t>
            </a:r>
          </a:p>
        </p:txBody>
      </p:sp>
    </p:spTree>
    <p:extLst>
      <p:ext uri="{BB962C8B-B14F-4D97-AF65-F5344CB8AC3E}">
        <p14:creationId xmlns:p14="http://schemas.microsoft.com/office/powerpoint/2010/main" val="3952068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14"/>
          <p:cNvSpPr/>
          <p:nvPr/>
        </p:nvSpPr>
        <p:spPr>
          <a:xfrm>
            <a:off x="0" y="732482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defTabSz="457200"/>
            <a:r>
              <a:rPr lang="tr-TR" sz="1600" b="1" dirty="0">
                <a:solidFill>
                  <a:prstClr val="white"/>
                </a:solidFill>
                <a:latin typeface="Calibri" panose="020F0502020204030204"/>
              </a:rPr>
              <a:t>Yeni Uygulamalar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0D4901F1-B014-43C0-BEA9-69D9684EE889}"/>
              </a:ext>
            </a:extLst>
          </p:cNvPr>
          <p:cNvSpPr txBox="1"/>
          <p:nvPr/>
        </p:nvSpPr>
        <p:spPr>
          <a:xfrm>
            <a:off x="105470" y="1166287"/>
            <a:ext cx="862148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24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Teklifler, </a:t>
            </a:r>
            <a:r>
              <a:rPr kumimoji="0" lang="tr-TR" sz="24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EKAP üzerinden </a:t>
            </a:r>
            <a:r>
              <a:rPr kumimoji="0" lang="tr-TR" sz="2400" b="1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hazırlanacak</a:t>
            </a:r>
            <a:r>
              <a:rPr kumimoji="0" lang="tr-TR" sz="24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ve </a:t>
            </a:r>
            <a:r>
              <a:rPr kumimoji="0" lang="tr-TR" sz="2400" b="1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gönderilecektir</a:t>
            </a:r>
            <a:r>
              <a:rPr kumimoji="0" lang="tr-TR" sz="24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24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Tekliflerin gönderilebilmesi için </a:t>
            </a:r>
            <a:r>
              <a:rPr kumimoji="0" lang="tr-TR" sz="2400" b="1" i="0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İKB</a:t>
            </a:r>
            <a:r>
              <a:rPr kumimoji="0" lang="tr-TR" sz="2400" b="0" i="0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’deki</a:t>
            </a:r>
            <a:r>
              <a:rPr kumimoji="0" lang="tr-TR" sz="24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tr-TR" sz="2400" b="1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zorunlu alanların doldurulması</a:t>
            </a:r>
            <a:r>
              <a:rPr kumimoji="0" lang="tr-TR" sz="24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ve </a:t>
            </a:r>
            <a:r>
              <a:rPr kumimoji="0" lang="tr-TR" sz="2400" b="1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geçici teminat tutarının yeterli olması</a:t>
            </a:r>
            <a:r>
              <a:rPr kumimoji="0" lang="tr-TR" sz="24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şartı aranacaktır.  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24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İdari Şartname hazırlanmasında “</a:t>
            </a:r>
            <a:r>
              <a:rPr kumimoji="0" lang="tr-TR" sz="24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Elektronik Ortamda Yapılan İhalelerde Uygulanacak Tip İdari Şartname</a:t>
            </a:r>
            <a:r>
              <a:rPr kumimoji="0" lang="tr-TR" sz="24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” esas alınacaktır.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24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İhale konusu işin </a:t>
            </a:r>
            <a:r>
              <a:rPr lang="tr-TR" sz="2400" b="1" dirty="0">
                <a:solidFill>
                  <a:srgbClr val="C00000"/>
                </a:solidFill>
              </a:rPr>
              <a:t>yaklaşık maliyeti</a:t>
            </a:r>
            <a:r>
              <a:rPr kumimoji="0" lang="tr-TR" sz="2400" b="1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tr-TR" sz="24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EKAP üzerinde hazırlanacaktır.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A2D733C2-CBC4-BE68-0FC1-3351F513CB0A}"/>
              </a:ext>
            </a:extLst>
          </p:cNvPr>
          <p:cNvSpPr txBox="1"/>
          <p:nvPr/>
        </p:nvSpPr>
        <p:spPr>
          <a:xfrm>
            <a:off x="0" y="111479"/>
            <a:ext cx="7259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chemeClr val="bg1"/>
                </a:solidFill>
              </a:rPr>
              <a:t>ELEKTRONİK KAMU ALIMLARI SİSTEMİ</a:t>
            </a:r>
          </a:p>
        </p:txBody>
      </p:sp>
    </p:spTree>
    <p:extLst>
      <p:ext uri="{BB962C8B-B14F-4D97-AF65-F5344CB8AC3E}">
        <p14:creationId xmlns:p14="http://schemas.microsoft.com/office/powerpoint/2010/main" val="1067696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A15944-B6D0-6825-26A8-AE4EA914E2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14">
            <a:extLst>
              <a:ext uri="{FF2B5EF4-FFF2-40B4-BE49-F238E27FC236}">
                <a16:creationId xmlns:a16="http://schemas.microsoft.com/office/drawing/2014/main" id="{28C2AC00-CB4E-09AD-E95B-AE5B65CEDEBA}"/>
              </a:ext>
            </a:extLst>
          </p:cNvPr>
          <p:cNvSpPr/>
          <p:nvPr/>
        </p:nvSpPr>
        <p:spPr>
          <a:xfrm>
            <a:off x="0" y="732482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defTabSz="457200"/>
            <a:r>
              <a:rPr lang="tr-TR" sz="1600" b="1" dirty="0">
                <a:solidFill>
                  <a:prstClr val="white"/>
                </a:solidFill>
                <a:latin typeface="Calibri" panose="020F0502020204030204"/>
              </a:rPr>
              <a:t>Yeni Uygulamalar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526E763F-9D47-3982-4463-7331C8FFDE09}"/>
              </a:ext>
            </a:extLst>
          </p:cNvPr>
          <p:cNvSpPr txBox="1"/>
          <p:nvPr/>
        </p:nvSpPr>
        <p:spPr>
          <a:xfrm>
            <a:off x="105470" y="1166287"/>
            <a:ext cx="8621486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buFont typeface="Arial" panose="020B0604020202020204" pitchFamily="34" charset="0"/>
              <a:buChar char="•"/>
              <a:tabLst/>
              <a:defRPr/>
            </a:pPr>
            <a:r>
              <a:rPr lang="tr-TR" sz="2600" dirty="0"/>
              <a:t>İsteklilerin </a:t>
            </a:r>
            <a:r>
              <a:rPr kumimoji="0" lang="tr-TR" sz="26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ihale tarihi itibarıyla </a:t>
            </a:r>
            <a:r>
              <a:rPr kumimoji="0" lang="tr-TR" sz="26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kesinleşmiş vergi ya da sosyal güvenlik prim borçlarının</a:t>
            </a:r>
            <a:r>
              <a:rPr kumimoji="0" lang="tr-TR" sz="26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bulunup bulunmadığına ilişkin kontrol, artık </a:t>
            </a:r>
            <a:r>
              <a:rPr kumimoji="0" lang="tr-TR" sz="2600" b="1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tekliflerin açıldığı aşamada</a:t>
            </a:r>
            <a:r>
              <a:rPr kumimoji="0" lang="tr-TR" sz="26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 </a:t>
            </a:r>
            <a:r>
              <a:rPr kumimoji="0" lang="tr-TR" sz="26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yapılacaktır.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buFont typeface="Arial" panose="020B0604020202020204" pitchFamily="34" charset="0"/>
              <a:buChar char="•"/>
              <a:tabLst/>
              <a:defRPr/>
            </a:pPr>
            <a:endParaRPr kumimoji="0" lang="tr-TR" sz="2600" b="0" i="0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buFont typeface="Arial" panose="020B0604020202020204" pitchFamily="34" charset="0"/>
              <a:buChar char="•"/>
              <a:tabLst/>
              <a:defRPr/>
            </a:pPr>
            <a:r>
              <a:rPr lang="tr-TR" sz="2600" b="1" dirty="0">
                <a:solidFill>
                  <a:srgbClr val="C00000"/>
                </a:solidFill>
              </a:rPr>
              <a:t>Yabancı isteklilerin kendi ülke mevzuatına ilişkin </a:t>
            </a:r>
            <a:r>
              <a:rPr lang="tr-TR" sz="2600" dirty="0"/>
              <a:t>borçlarına yönelik kontrol ise sözleşmenin imzalanması aşamasında yapılmaya devam edecektir.</a:t>
            </a:r>
            <a:endParaRPr kumimoji="0" lang="tr-TR" sz="2600" b="0" i="0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F76B18E1-CA0C-11F1-A37D-61087CF649B1}"/>
              </a:ext>
            </a:extLst>
          </p:cNvPr>
          <p:cNvSpPr txBox="1"/>
          <p:nvPr/>
        </p:nvSpPr>
        <p:spPr>
          <a:xfrm>
            <a:off x="0" y="111479"/>
            <a:ext cx="7259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chemeClr val="bg1"/>
                </a:solidFill>
              </a:rPr>
              <a:t>ELEKTRONİK KAMU ALIMLARI SİSTEMİ</a:t>
            </a:r>
          </a:p>
        </p:txBody>
      </p:sp>
    </p:spTree>
    <p:extLst>
      <p:ext uri="{BB962C8B-B14F-4D97-AF65-F5344CB8AC3E}">
        <p14:creationId xmlns:p14="http://schemas.microsoft.com/office/powerpoint/2010/main" val="1779342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14"/>
          <p:cNvSpPr/>
          <p:nvPr/>
        </p:nvSpPr>
        <p:spPr>
          <a:xfrm>
            <a:off x="0" y="732482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defTabSz="457200"/>
            <a:r>
              <a:rPr lang="tr-TR" sz="1600" b="1" dirty="0">
                <a:solidFill>
                  <a:prstClr val="white"/>
                </a:solidFill>
                <a:latin typeface="Calibri" panose="020F0502020204030204"/>
              </a:rPr>
              <a:t>Yeni Uygulamalar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0D4901F1-B014-43C0-BEA9-69D9684EE889}"/>
              </a:ext>
            </a:extLst>
          </p:cNvPr>
          <p:cNvSpPr txBox="1"/>
          <p:nvPr/>
        </p:nvSpPr>
        <p:spPr>
          <a:xfrm>
            <a:off x="105469" y="1166287"/>
            <a:ext cx="8814595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defTabSz="457200">
              <a:spcBef>
                <a:spcPts val="600"/>
              </a:spcBef>
              <a:spcAft>
                <a:spcPts val="600"/>
              </a:spcAft>
              <a:buSzPct val="92000"/>
              <a:buFont typeface="Arial" panose="020B0604020202020204" pitchFamily="34" charset="0"/>
              <a:buChar char="•"/>
              <a:defRPr/>
            </a:pPr>
            <a:r>
              <a:rPr kumimoji="0" lang="tr-TR" sz="22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Pazarlık usulüyle yapılan ihalelerde </a:t>
            </a:r>
            <a:r>
              <a:rPr kumimoji="0" lang="tr-TR" sz="22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son fiyat tekliflerinin alınması işlemi</a:t>
            </a:r>
            <a:r>
              <a:rPr kumimoji="0" lang="tr-TR" sz="22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, elektronik eksiltme yapılan ihalelerde </a:t>
            </a:r>
            <a:r>
              <a:rPr kumimoji="0" lang="tr-TR" sz="22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eksiltme işlemleri</a:t>
            </a:r>
            <a:r>
              <a:rPr kumimoji="0" lang="tr-TR" sz="22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ve varsa </a:t>
            </a:r>
            <a:r>
              <a:rPr kumimoji="0" lang="tr-TR" sz="22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fiyat dışı unsur değerlendirme işlemi, teklifler açıldıktan sonra</a:t>
            </a:r>
            <a:r>
              <a:rPr kumimoji="0" lang="tr-TR" sz="22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;</a:t>
            </a:r>
          </a:p>
          <a:p>
            <a:pPr marL="666900" marR="0" lvl="1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buFont typeface="Wingdings" panose="05000000000000000000" pitchFamily="2" charset="2"/>
              <a:buChar char="§"/>
              <a:tabLst/>
              <a:defRPr/>
            </a:pPr>
            <a:r>
              <a:rPr kumimoji="0" lang="tr-TR" sz="2200" b="1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Geçici teminatı uygun,</a:t>
            </a:r>
          </a:p>
          <a:p>
            <a:pPr marL="666900" marR="0" lvl="1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buFont typeface="Wingdings" panose="05000000000000000000" pitchFamily="2" charset="2"/>
              <a:buChar char="§"/>
              <a:tabLst/>
              <a:defRPr/>
            </a:pPr>
            <a:r>
              <a:rPr kumimoji="0" lang="tr-TR" sz="2200" b="1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Vergi borcu ve SGK borcu olmayan,</a:t>
            </a:r>
          </a:p>
          <a:p>
            <a:pPr marL="666900" marR="0" lvl="1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buFont typeface="Wingdings" panose="05000000000000000000" pitchFamily="2" charset="2"/>
              <a:buChar char="§"/>
              <a:tabLst/>
              <a:defRPr/>
            </a:pPr>
            <a:r>
              <a:rPr kumimoji="0" lang="tr-TR" sz="2200" b="1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Yasaklı olmadığı tespit edilen </a:t>
            </a:r>
            <a:r>
              <a:rPr lang="tr-TR" sz="2200" b="1" dirty="0">
                <a:solidFill>
                  <a:srgbClr val="C00000"/>
                </a:solidFill>
              </a:rPr>
              <a:t>i</a:t>
            </a:r>
            <a:r>
              <a:rPr kumimoji="0" lang="tr-TR" sz="2200" b="1" i="0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stekliler</a:t>
            </a:r>
            <a:r>
              <a:rPr kumimoji="0" lang="tr-TR" sz="2200" b="1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 için  gerçekleştirilecektir. </a:t>
            </a:r>
            <a:endParaRPr lang="tr-TR" sz="2200" b="1" dirty="0">
              <a:solidFill>
                <a:srgbClr val="C00000"/>
              </a:solidFill>
            </a:endParaRPr>
          </a:p>
          <a:p>
            <a:pPr marL="666900" marR="0" lvl="1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buFont typeface="Wingdings" panose="05000000000000000000" pitchFamily="2" charset="2"/>
              <a:buChar char="§"/>
              <a:tabLst/>
              <a:defRPr/>
            </a:pPr>
            <a:endParaRPr kumimoji="0" lang="tr-TR" sz="2200" b="0" i="0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22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Teklif değerlendirme işlemleri; </a:t>
            </a:r>
            <a:r>
              <a:rPr kumimoji="0" lang="tr-TR" sz="22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ekonomik açıdan en avantajlı birinci ve ikinci olması öngörülen </a:t>
            </a:r>
            <a:r>
              <a:rPr kumimoji="0" lang="tr-TR" sz="22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tekliflerle sınırlı olacak şekilde gerçekleştiril</a:t>
            </a:r>
            <a:r>
              <a:rPr lang="tr-TR" sz="2200" dirty="0" err="1"/>
              <a:t>ecektir</a:t>
            </a:r>
            <a:r>
              <a:rPr lang="tr-TR" sz="2200" dirty="0"/>
              <a:t>. </a:t>
            </a:r>
            <a:r>
              <a:rPr kumimoji="0" lang="tr-TR" sz="22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(</a:t>
            </a:r>
            <a:r>
              <a:rPr kumimoji="0" lang="tr-TR" sz="2200" b="1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AD teklif sorgulaması yapılan ihalelerde ise </a:t>
            </a:r>
            <a:r>
              <a:rPr kumimoji="0" lang="tr-TR" sz="22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SD </a:t>
            </a:r>
            <a:r>
              <a:rPr kumimoji="0" lang="tr-TR" sz="2200" b="0" i="0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altınd</a:t>
            </a:r>
            <a:r>
              <a:rPr lang="tr-TR" sz="2200" dirty="0"/>
              <a:t>a kalan isteklilerin tamamı için)</a:t>
            </a:r>
            <a:endParaRPr kumimoji="0" lang="tr-TR" sz="2200" b="0" i="0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1A112F83-E76D-ECE7-1BF5-95D1235D2641}"/>
              </a:ext>
            </a:extLst>
          </p:cNvPr>
          <p:cNvSpPr txBox="1"/>
          <p:nvPr/>
        </p:nvSpPr>
        <p:spPr>
          <a:xfrm>
            <a:off x="0" y="111479"/>
            <a:ext cx="7259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chemeClr val="bg1"/>
                </a:solidFill>
              </a:rPr>
              <a:t>ELEKTRONİK KAMU ALIMLARI SİSTEMİ</a:t>
            </a:r>
          </a:p>
        </p:txBody>
      </p:sp>
    </p:spTree>
    <p:extLst>
      <p:ext uri="{BB962C8B-B14F-4D97-AF65-F5344CB8AC3E}">
        <p14:creationId xmlns:p14="http://schemas.microsoft.com/office/powerpoint/2010/main" val="400126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14"/>
          <p:cNvSpPr/>
          <p:nvPr/>
        </p:nvSpPr>
        <p:spPr>
          <a:xfrm>
            <a:off x="0" y="732482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defTabSz="457200"/>
            <a:r>
              <a:rPr lang="tr-TR" sz="1600" b="1" dirty="0">
                <a:solidFill>
                  <a:prstClr val="white"/>
                </a:solidFill>
                <a:latin typeface="Calibri" panose="020F0502020204030204"/>
              </a:rPr>
              <a:t>Yeni Uygulamalar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0D4901F1-B014-43C0-BEA9-69D9684EE889}"/>
              </a:ext>
            </a:extLst>
          </p:cNvPr>
          <p:cNvSpPr txBox="1"/>
          <p:nvPr/>
        </p:nvSpPr>
        <p:spPr>
          <a:xfrm>
            <a:off x="105470" y="1166287"/>
            <a:ext cx="8621486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22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ADT açıklamaları </a:t>
            </a:r>
            <a:r>
              <a:rPr kumimoji="0" lang="tr-TR" sz="22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EKAP üzerinden e-imza ile imzalanmak </a:t>
            </a:r>
            <a:r>
              <a:rPr kumimoji="0" lang="tr-TR" sz="22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suretiyle gönderilecektir. 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22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Sözleşme imzalanmadan önce sunulması gereken belgeler, </a:t>
            </a:r>
            <a:r>
              <a:rPr kumimoji="0" lang="tr-TR" sz="22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EKAP üzerinden e-imza ile imzalanmak </a:t>
            </a:r>
            <a:r>
              <a:rPr kumimoji="0" lang="tr-TR" sz="22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suretiyle gönderilecektir. 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22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4735 sayılı Kanuna tabi sözleşmelere ilişkin Yönetmelik kapsamında belirlenen işlemler </a:t>
            </a:r>
            <a:r>
              <a:rPr kumimoji="0" lang="tr-TR" sz="22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EKAP üzerinden</a:t>
            </a:r>
            <a:r>
              <a:rPr kumimoji="0" lang="tr-TR" sz="22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tr-TR" sz="22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gerçekleştirilecektir</a:t>
            </a:r>
            <a:r>
              <a:rPr kumimoji="0" lang="tr-TR" sz="2200" b="1" i="0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.</a:t>
            </a:r>
            <a:endParaRPr kumimoji="0" lang="tr-TR" sz="2200" b="0" i="0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630000" marR="0" lvl="1" indent="-3060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buFont typeface="Wingdings" panose="05000000000000000000" pitchFamily="2" charset="2"/>
              <a:buChar char="§"/>
              <a:tabLst/>
              <a:defRPr/>
            </a:pPr>
            <a:r>
              <a:rPr kumimoji="0" lang="tr-TR" sz="22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İstisna kapsamındaki ihaleler ile bunlara ilişkin sözleşmelere,</a:t>
            </a:r>
          </a:p>
          <a:p>
            <a:pPr marL="630000" marR="0" lvl="1" indent="-3060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buFont typeface="Wingdings" panose="05000000000000000000" pitchFamily="2" charset="2"/>
              <a:buChar char="§"/>
              <a:tabLst/>
              <a:defRPr/>
            </a:pPr>
            <a:r>
              <a:rPr kumimoji="0" lang="tr-TR" sz="22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Doğrudan teminler ile bunlara ilişkin sözleşmelere,</a:t>
            </a:r>
          </a:p>
          <a:p>
            <a:pPr marL="630000" marR="0" lvl="1" indent="-3060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buFont typeface="Wingdings" panose="05000000000000000000" pitchFamily="2" charset="2"/>
              <a:buChar char="§"/>
              <a:tabLst/>
              <a:defRPr/>
            </a:pPr>
            <a:r>
              <a:rPr kumimoji="0" lang="tr-TR" sz="22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Kanun kapsamı dışında kalan her türlü ihale ile bunlara ilişkin sözleşmelere ilişkin işlemler  kısmen veya tamamen EKAP üzerinden yürütülebilecektir.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9BCF9952-F855-C9FE-3E58-11EB2C064A2D}"/>
              </a:ext>
            </a:extLst>
          </p:cNvPr>
          <p:cNvSpPr txBox="1"/>
          <p:nvPr/>
        </p:nvSpPr>
        <p:spPr>
          <a:xfrm>
            <a:off x="0" y="111479"/>
            <a:ext cx="7259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chemeClr val="bg1"/>
                </a:solidFill>
              </a:rPr>
              <a:t>ELEKTRONİK KAMU ALIMLARI SİSTEMİ</a:t>
            </a:r>
          </a:p>
        </p:txBody>
      </p:sp>
    </p:spTree>
    <p:extLst>
      <p:ext uri="{BB962C8B-B14F-4D97-AF65-F5344CB8AC3E}">
        <p14:creationId xmlns:p14="http://schemas.microsoft.com/office/powerpoint/2010/main" val="2865082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14"/>
          <p:cNvSpPr/>
          <p:nvPr/>
        </p:nvSpPr>
        <p:spPr>
          <a:xfrm>
            <a:off x="0" y="732482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defTabSz="457200"/>
            <a:r>
              <a:rPr lang="tr-TR" sz="1600" b="1" dirty="0">
                <a:solidFill>
                  <a:prstClr val="white"/>
                </a:solidFill>
              </a:rPr>
              <a:t>İhale Onay Belgesi  ve  Yaklaşık Maliyet </a:t>
            </a:r>
            <a:endParaRPr lang="tr-TR" sz="160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0D4901F1-B014-43C0-BEA9-69D9684EE889}"/>
              </a:ext>
            </a:extLst>
          </p:cNvPr>
          <p:cNvSpPr txBox="1"/>
          <p:nvPr/>
        </p:nvSpPr>
        <p:spPr>
          <a:xfrm>
            <a:off x="105470" y="1166287"/>
            <a:ext cx="8933060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18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tr-TR" sz="21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Yaklaşık maliyet, işin teknik özellikleri dikkate alınarak; </a:t>
            </a:r>
          </a:p>
          <a:p>
            <a:pPr marL="1124100" lvl="2" indent="-342900" algn="just" defTabSz="457200">
              <a:spcBef>
                <a:spcPts val="600"/>
              </a:spcBef>
              <a:spcAft>
                <a:spcPts val="600"/>
              </a:spcAft>
              <a:buSzPct val="92000"/>
              <a:buFont typeface="Wingdings" panose="05000000000000000000" pitchFamily="2" charset="2"/>
              <a:buChar char="§"/>
              <a:defRPr/>
            </a:pPr>
            <a:r>
              <a:rPr kumimoji="0" lang="tr-TR" sz="21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İş kalemleri, </a:t>
            </a:r>
          </a:p>
          <a:p>
            <a:pPr marL="1124100" lvl="2" indent="-342900" algn="just" defTabSz="457200">
              <a:spcBef>
                <a:spcPts val="600"/>
              </a:spcBef>
              <a:spcAft>
                <a:spcPts val="600"/>
              </a:spcAft>
              <a:buSzPct val="92000"/>
              <a:buFont typeface="Wingdings" panose="05000000000000000000" pitchFamily="2" charset="2"/>
              <a:buChar char="§"/>
              <a:defRPr/>
            </a:pPr>
            <a:r>
              <a:rPr kumimoji="0" lang="tr-TR" sz="21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Birimler, </a:t>
            </a:r>
          </a:p>
          <a:p>
            <a:pPr marL="1124100" lvl="2" indent="-342900" algn="just" defTabSz="457200">
              <a:spcBef>
                <a:spcPts val="600"/>
              </a:spcBef>
              <a:spcAft>
                <a:spcPts val="600"/>
              </a:spcAft>
              <a:buSzPct val="92000"/>
              <a:buFont typeface="Wingdings" panose="05000000000000000000" pitchFamily="2" charset="2"/>
              <a:buChar char="§"/>
              <a:defRPr/>
            </a:pPr>
            <a:r>
              <a:rPr kumimoji="0" lang="tr-TR" sz="21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Girdiler </a:t>
            </a:r>
          </a:p>
          <a:p>
            <a:pPr marL="0" marR="0" lvl="1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tabLst/>
              <a:defRPr/>
            </a:pPr>
            <a:r>
              <a:rPr kumimoji="0" lang="tr-TR" sz="21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	ve benzeri </a:t>
            </a:r>
            <a:r>
              <a:rPr kumimoji="0" lang="tr-TR" sz="21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bileşenler</a:t>
            </a:r>
            <a:r>
              <a:rPr kumimoji="0" lang="tr-TR" sz="21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bazında </a:t>
            </a:r>
            <a:r>
              <a:rPr kumimoji="0" lang="tr-TR" sz="2100" b="0" i="0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EKAP’ta</a:t>
            </a:r>
            <a:r>
              <a:rPr kumimoji="0" lang="tr-TR" sz="21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hazırlanacaktır.</a:t>
            </a:r>
          </a:p>
          <a:p>
            <a:pPr marL="0" marR="0" lvl="1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tabLst/>
              <a:defRPr/>
            </a:pPr>
            <a:endParaRPr kumimoji="0" lang="tr-TR" sz="2100" b="0" i="0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21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EKAP aracılığıyla erişilemeyen fiyat veya rayiçlere dayanak teşkil eden bilgi ve belgeler </a:t>
            </a:r>
            <a:r>
              <a:rPr kumimoji="0" lang="tr-TR" sz="2100" b="1" i="0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EKAP’a</a:t>
            </a:r>
            <a:r>
              <a:rPr kumimoji="0" lang="tr-TR" sz="21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yüklenecek.</a:t>
            </a:r>
            <a:endParaRPr kumimoji="0" lang="tr-TR" sz="2100" b="0" i="0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21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Yaklaşık maliyete dayanak tüm belgeler </a:t>
            </a:r>
            <a:r>
              <a:rPr kumimoji="0" lang="tr-TR" sz="2100" b="1" i="0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EKAP’a</a:t>
            </a:r>
            <a:r>
              <a:rPr kumimoji="0" lang="tr-TR" sz="21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aktarılacak/yüklenecek</a:t>
            </a:r>
            <a:r>
              <a:rPr kumimoji="0" lang="tr-TR" sz="21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21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İhale onay belgesi </a:t>
            </a:r>
            <a:r>
              <a:rPr kumimoji="0" lang="tr-TR" sz="21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EKAP üzerinden hazırlanacak ve  e-imza ile imzalanacak.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3E50D284-85D2-C303-35DA-4E2D01A7FCFB}"/>
              </a:ext>
            </a:extLst>
          </p:cNvPr>
          <p:cNvSpPr txBox="1"/>
          <p:nvPr/>
        </p:nvSpPr>
        <p:spPr>
          <a:xfrm>
            <a:off x="0" y="111479"/>
            <a:ext cx="7259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chemeClr val="bg1"/>
                </a:solidFill>
              </a:rPr>
              <a:t>ELEKTRONİK KAMU ALIMLARI SİSTEMİ</a:t>
            </a:r>
          </a:p>
        </p:txBody>
      </p:sp>
    </p:spTree>
    <p:extLst>
      <p:ext uri="{BB962C8B-B14F-4D97-AF65-F5344CB8AC3E}">
        <p14:creationId xmlns:p14="http://schemas.microsoft.com/office/powerpoint/2010/main" val="239319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CA150C-877F-321D-A2BA-E5A7AB644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14">
            <a:extLst>
              <a:ext uri="{FF2B5EF4-FFF2-40B4-BE49-F238E27FC236}">
                <a16:creationId xmlns:a16="http://schemas.microsoft.com/office/drawing/2014/main" id="{FF3EAFC5-4410-69ED-AE84-A92690F48523}"/>
              </a:ext>
            </a:extLst>
          </p:cNvPr>
          <p:cNvSpPr/>
          <p:nvPr/>
        </p:nvSpPr>
        <p:spPr>
          <a:xfrm>
            <a:off x="0" y="732482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defTabSz="457200"/>
            <a:r>
              <a:rPr lang="tr-TR" sz="1600" b="1" dirty="0">
                <a:solidFill>
                  <a:prstClr val="white"/>
                </a:solidFill>
              </a:rPr>
              <a:t>İhale Onay Belgesi ve Yaklaşık Maliyet-İhtiyaca ilişkin iş kalemlerinin girilmesi </a:t>
            </a:r>
            <a:endParaRPr lang="tr-TR" sz="160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B96A0B01-6317-CBDC-BD2B-8AF6E0F6B445}"/>
              </a:ext>
            </a:extLst>
          </p:cNvPr>
          <p:cNvSpPr txBox="1"/>
          <p:nvPr/>
        </p:nvSpPr>
        <p:spPr>
          <a:xfrm>
            <a:off x="0" y="111479"/>
            <a:ext cx="7259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chemeClr val="bg1"/>
                </a:solidFill>
              </a:rPr>
              <a:t>ELEKTRONİK KAMU ALIMLARI SİSTEMİ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F6BE1252-595F-DA3D-8A51-660E734AF8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94" y="1315617"/>
            <a:ext cx="8873412" cy="5029200"/>
          </a:xfrm>
          <a:prstGeom prst="rect">
            <a:avLst/>
          </a:prstGeom>
          <a:ln w="28575">
            <a:solidFill>
              <a:srgbClr val="335796"/>
            </a:solidFill>
          </a:ln>
        </p:spPr>
      </p:pic>
    </p:spTree>
    <p:extLst>
      <p:ext uri="{BB962C8B-B14F-4D97-AF65-F5344CB8AC3E}">
        <p14:creationId xmlns:p14="http://schemas.microsoft.com/office/powerpoint/2010/main" val="2056802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4BBCCE-EAA5-C2BE-C8EF-C5D21D61B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14">
            <a:extLst>
              <a:ext uri="{FF2B5EF4-FFF2-40B4-BE49-F238E27FC236}">
                <a16:creationId xmlns:a16="http://schemas.microsoft.com/office/drawing/2014/main" id="{B18E3816-7B07-C587-E425-9CBD4467FD3F}"/>
              </a:ext>
            </a:extLst>
          </p:cNvPr>
          <p:cNvSpPr/>
          <p:nvPr/>
        </p:nvSpPr>
        <p:spPr>
          <a:xfrm>
            <a:off x="0" y="732482"/>
            <a:ext cx="7084381" cy="424514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defTabSz="457200"/>
            <a:r>
              <a:rPr lang="tr-TR" sz="1600" b="1" dirty="0">
                <a:solidFill>
                  <a:prstClr val="white"/>
                </a:solidFill>
              </a:rPr>
              <a:t>İhale Onay Belgesi  ve  Yaklaşık Maliyet –Dayanak Belgelerin Yüklenmesi ve Hesap Cetvelinin Oluşturulması </a:t>
            </a:r>
            <a:endParaRPr lang="tr-TR" sz="160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A2508048-5BAD-377B-FF4B-1C77E678E572}"/>
              </a:ext>
            </a:extLst>
          </p:cNvPr>
          <p:cNvSpPr txBox="1"/>
          <p:nvPr/>
        </p:nvSpPr>
        <p:spPr>
          <a:xfrm>
            <a:off x="0" y="111479"/>
            <a:ext cx="7259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chemeClr val="bg1"/>
                </a:solidFill>
              </a:rPr>
              <a:t>ELEKTRONİK KAMU ALIMLARI SİSTEMİ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FD5C69AF-17AA-7074-A225-E57606DAE7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840" y="1318821"/>
            <a:ext cx="8880320" cy="1475540"/>
          </a:xfrm>
          <a:prstGeom prst="rect">
            <a:avLst/>
          </a:prstGeom>
          <a:ln w="28575">
            <a:solidFill>
              <a:srgbClr val="335796"/>
            </a:solidFill>
          </a:ln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EA6A0A5A-37D1-42A1-F2A6-FAFC01EBBD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839" y="3044678"/>
            <a:ext cx="8880319" cy="3232987"/>
          </a:xfrm>
          <a:prstGeom prst="rect">
            <a:avLst/>
          </a:prstGeom>
          <a:ln w="28575">
            <a:solidFill>
              <a:srgbClr val="335796"/>
            </a:solidFill>
          </a:ln>
        </p:spPr>
      </p:pic>
    </p:spTree>
    <p:extLst>
      <p:ext uri="{BB962C8B-B14F-4D97-AF65-F5344CB8AC3E}">
        <p14:creationId xmlns:p14="http://schemas.microsoft.com/office/powerpoint/2010/main" val="197506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BFD910-A86D-B98F-C5DF-6D04800012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14">
            <a:extLst>
              <a:ext uri="{FF2B5EF4-FFF2-40B4-BE49-F238E27FC236}">
                <a16:creationId xmlns:a16="http://schemas.microsoft.com/office/drawing/2014/main" id="{BB97059E-827E-C8BE-7382-EBC945F0BA8A}"/>
              </a:ext>
            </a:extLst>
          </p:cNvPr>
          <p:cNvSpPr/>
          <p:nvPr/>
        </p:nvSpPr>
        <p:spPr>
          <a:xfrm>
            <a:off x="0" y="732482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defTabSz="457200"/>
            <a:r>
              <a:rPr lang="tr-TR" sz="1600" b="1" dirty="0">
                <a:solidFill>
                  <a:prstClr val="white"/>
                </a:solidFill>
              </a:rPr>
              <a:t>İhale Onay Belgesinin Oluşturulması ve İmzalanması</a:t>
            </a:r>
            <a:endParaRPr lang="tr-TR" sz="160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CA7B99AA-2F45-0C85-9E44-8962AC0ADAD1}"/>
              </a:ext>
            </a:extLst>
          </p:cNvPr>
          <p:cNvSpPr txBox="1"/>
          <p:nvPr/>
        </p:nvSpPr>
        <p:spPr>
          <a:xfrm>
            <a:off x="0" y="111479"/>
            <a:ext cx="7259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chemeClr val="bg1"/>
                </a:solidFill>
              </a:rPr>
              <a:t>ELEKTRONİK KAMU ALIMLARI SİSTEMİ</a:t>
            </a:r>
          </a:p>
        </p:txBody>
      </p:sp>
      <p:pic>
        <p:nvPicPr>
          <p:cNvPr id="2" name="Resim 1">
            <a:extLst>
              <a:ext uri="{FF2B5EF4-FFF2-40B4-BE49-F238E27FC236}">
                <a16:creationId xmlns:a16="http://schemas.microsoft.com/office/drawing/2014/main" id="{5C5A775E-A500-7C5D-B486-F15326AEAB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07" y="1110158"/>
            <a:ext cx="8834673" cy="1055501"/>
          </a:xfrm>
          <a:prstGeom prst="rect">
            <a:avLst/>
          </a:prstGeom>
          <a:ln w="28575">
            <a:solidFill>
              <a:srgbClr val="335796"/>
            </a:solidFill>
          </a:ln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AA67B2C0-AFD8-8827-303E-0B80C22D0F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706" y="2360311"/>
            <a:ext cx="8834674" cy="2090391"/>
          </a:xfrm>
          <a:prstGeom prst="rect">
            <a:avLst/>
          </a:prstGeom>
          <a:ln w="28575">
            <a:solidFill>
              <a:srgbClr val="335796"/>
            </a:solidFill>
          </a:ln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4CA25299-E412-6276-0C7B-F621D9FF6E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706" y="4645354"/>
            <a:ext cx="8834674" cy="1643479"/>
          </a:xfrm>
          <a:prstGeom prst="rect">
            <a:avLst/>
          </a:prstGeom>
          <a:ln w="28575">
            <a:solidFill>
              <a:srgbClr val="335796"/>
            </a:solidFill>
          </a:ln>
        </p:spPr>
      </p:pic>
    </p:spTree>
    <p:extLst>
      <p:ext uri="{BB962C8B-B14F-4D97-AF65-F5344CB8AC3E}">
        <p14:creationId xmlns:p14="http://schemas.microsoft.com/office/powerpoint/2010/main" val="497417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14"/>
          <p:cNvSpPr/>
          <p:nvPr/>
        </p:nvSpPr>
        <p:spPr>
          <a:xfrm>
            <a:off x="0" y="732482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defTabSz="457200"/>
            <a:r>
              <a:rPr lang="tr-TR" sz="1600" b="1" dirty="0">
                <a:solidFill>
                  <a:prstClr val="white"/>
                </a:solidFill>
              </a:rPr>
              <a:t>İhaleye Katılım Belgesi</a:t>
            </a:r>
            <a:endParaRPr lang="tr-TR" sz="160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0D4901F1-B014-43C0-BEA9-69D9684EE889}"/>
              </a:ext>
            </a:extLst>
          </p:cNvPr>
          <p:cNvSpPr txBox="1"/>
          <p:nvPr/>
        </p:nvSpPr>
        <p:spPr>
          <a:xfrm>
            <a:off x="105470" y="1166287"/>
            <a:ext cx="8621486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24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İhalede istenen </a:t>
            </a:r>
            <a:r>
              <a:rPr kumimoji="0" lang="tr-TR" sz="24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katılım ve yeterlik kriterlerinin sağlandığını </a:t>
            </a:r>
            <a:r>
              <a:rPr kumimoji="0" lang="tr-TR" sz="24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göstermek ve varsa </a:t>
            </a:r>
            <a:r>
              <a:rPr kumimoji="0" lang="tr-TR" sz="24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fiyat dışı unsurların </a:t>
            </a:r>
            <a:r>
              <a:rPr kumimoji="0" lang="tr-TR" sz="24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değerlendirilmesinde kullanılmak üzere </a:t>
            </a:r>
            <a:r>
              <a:rPr kumimoji="0" lang="tr-TR" sz="2400" b="1" i="0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EKAP’ta</a:t>
            </a:r>
            <a:r>
              <a:rPr kumimoji="0" lang="tr-TR" sz="2400" b="1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 hazırlanan elektronik belgedir</a:t>
            </a:r>
            <a:r>
              <a:rPr kumimoji="0" lang="tr-TR" sz="24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buFont typeface="Arial" panose="020B0604020202020204" pitchFamily="34" charset="0"/>
              <a:buChar char="•"/>
              <a:tabLst/>
              <a:defRPr/>
            </a:pPr>
            <a:endParaRPr lang="tr-TR" sz="2400" dirty="0"/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24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Teklif gönderme ve değerlendirme aracı olarak;</a:t>
            </a:r>
          </a:p>
          <a:p>
            <a:pPr marL="666900" marR="0" lvl="1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buFont typeface="Wingdings" panose="05000000000000000000" pitchFamily="2" charset="2"/>
              <a:buChar char="§"/>
              <a:tabLst/>
              <a:defRPr/>
            </a:pPr>
            <a:r>
              <a:rPr kumimoji="0" lang="tr-TR" sz="2400" b="1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Beyana dayalı Yeterlik Bilgileri tablosunun yerine, </a:t>
            </a:r>
          </a:p>
          <a:p>
            <a:pPr marL="666900" marR="0" lvl="1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buFont typeface="Wingdings" panose="05000000000000000000" pitchFamily="2" charset="2"/>
              <a:buChar char="§"/>
              <a:tabLst/>
              <a:defRPr/>
            </a:pPr>
            <a:r>
              <a:rPr kumimoji="0" lang="tr-TR" sz="2400" b="1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Belge ve bilgilere doğrudan erişimin sağlandığı ihaleye katılım belgesi uygulamasına geçil</a:t>
            </a:r>
            <a:r>
              <a:rPr lang="tr-TR" sz="2400" b="1" dirty="0" err="1">
                <a:solidFill>
                  <a:srgbClr val="C00000"/>
                </a:solidFill>
              </a:rPr>
              <a:t>mektedir</a:t>
            </a:r>
            <a:r>
              <a:rPr lang="tr-TR" sz="2400" b="1" dirty="0">
                <a:solidFill>
                  <a:srgbClr val="C00000"/>
                </a:solidFill>
              </a:rPr>
              <a:t>.</a:t>
            </a:r>
            <a:endParaRPr kumimoji="0" lang="tr-TR" sz="2400" b="1" i="0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33226ECC-61D0-DDCE-E06E-076BE30581CB}"/>
              </a:ext>
            </a:extLst>
          </p:cNvPr>
          <p:cNvSpPr txBox="1"/>
          <p:nvPr/>
        </p:nvSpPr>
        <p:spPr>
          <a:xfrm>
            <a:off x="0" y="111479"/>
            <a:ext cx="7259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chemeClr val="bg1"/>
                </a:solidFill>
              </a:rPr>
              <a:t>ELEKTRONİK KAMU ALIMLARI SİSTEMİ</a:t>
            </a:r>
          </a:p>
        </p:txBody>
      </p:sp>
    </p:spTree>
    <p:extLst>
      <p:ext uri="{BB962C8B-B14F-4D97-AF65-F5344CB8AC3E}">
        <p14:creationId xmlns:p14="http://schemas.microsoft.com/office/powerpoint/2010/main" val="384667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0D4901F1-B014-43C0-BEA9-69D9684EE889}"/>
              </a:ext>
            </a:extLst>
          </p:cNvPr>
          <p:cNvSpPr txBox="1"/>
          <p:nvPr/>
        </p:nvSpPr>
        <p:spPr>
          <a:xfrm>
            <a:off x="105470" y="1166287"/>
            <a:ext cx="8621486" cy="889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8CB64A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 </a:t>
            </a:r>
          </a:p>
          <a:p>
            <a:pPr marL="306000" marR="0" lvl="0" indent="-3060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8CB64A"/>
              </a:buClr>
              <a:buSzPct val="92000"/>
              <a:buFont typeface="Wingdings 2" panose="05020102010507070707" pitchFamily="18" charset="2"/>
              <a:buChar char=""/>
              <a:tabLst/>
              <a:defRPr/>
            </a:pPr>
            <a:endParaRPr kumimoji="0" lang="tr-TR" sz="2400" b="0" i="0" u="none" strike="noStrike" kern="1200" cap="none" spc="0" normalizeH="0" baseline="0" noProof="0" dirty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graphicFrame>
        <p:nvGraphicFramePr>
          <p:cNvPr id="11" name="Nesne 10">
            <a:extLst>
              <a:ext uri="{FF2B5EF4-FFF2-40B4-BE49-F238E27FC236}">
                <a16:creationId xmlns:a16="http://schemas.microsoft.com/office/drawing/2014/main" id="{B143F3C1-6614-4A7F-B58F-00D4F804FF49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409833" y="701351"/>
          <a:ext cx="5982500" cy="67577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Document" r:id="rId3" imgW="5777535" imgH="9501945" progId="Word.Document.12">
                  <p:embed/>
                </p:oleObj>
              </mc:Choice>
              <mc:Fallback>
                <p:oleObj name="Document" r:id="rId3" imgW="5777535" imgH="9501945" progId="Word.Document.12">
                  <p:embed/>
                  <p:pic>
                    <p:nvPicPr>
                      <p:cNvPr id="11" name="Nesne 10">
                        <a:extLst>
                          <a:ext uri="{FF2B5EF4-FFF2-40B4-BE49-F238E27FC236}">
                            <a16:creationId xmlns:a16="http://schemas.microsoft.com/office/drawing/2014/main" id="{B143F3C1-6614-4A7F-B58F-00D4F804FF4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09833" y="701351"/>
                        <a:ext cx="5982500" cy="67577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Metin kutusu 2">
            <a:extLst>
              <a:ext uri="{FF2B5EF4-FFF2-40B4-BE49-F238E27FC236}">
                <a16:creationId xmlns:a16="http://schemas.microsoft.com/office/drawing/2014/main" id="{41948813-D4AB-51B6-9045-DF223F8F0A30}"/>
              </a:ext>
            </a:extLst>
          </p:cNvPr>
          <p:cNvSpPr txBox="1"/>
          <p:nvPr/>
        </p:nvSpPr>
        <p:spPr>
          <a:xfrm>
            <a:off x="0" y="111479"/>
            <a:ext cx="7259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chemeClr val="bg1"/>
                </a:solidFill>
              </a:rPr>
              <a:t>ELEKTRONİK KAMU ALIMLARI SİSTEMİ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77701F77-385B-7612-15A2-57E66AD88D4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8154" y="4242717"/>
            <a:ext cx="2595846" cy="1946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914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2F128D7F-EBE6-4683-9D9D-0E18BF8759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1" y="872067"/>
            <a:ext cx="8813800" cy="541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Metin kutusu 2">
            <a:extLst>
              <a:ext uri="{FF2B5EF4-FFF2-40B4-BE49-F238E27FC236}">
                <a16:creationId xmlns:a16="http://schemas.microsoft.com/office/drawing/2014/main" id="{03DBCA43-19BF-F3B6-57A3-50A7D444A13E}"/>
              </a:ext>
            </a:extLst>
          </p:cNvPr>
          <p:cNvSpPr txBox="1"/>
          <p:nvPr/>
        </p:nvSpPr>
        <p:spPr>
          <a:xfrm>
            <a:off x="0" y="111479"/>
            <a:ext cx="7259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chemeClr val="bg1"/>
                </a:solidFill>
              </a:rPr>
              <a:t>ELEKTRONİK KAMU ALIMLARI SİSTEMİ</a:t>
            </a:r>
          </a:p>
        </p:txBody>
      </p:sp>
    </p:spTree>
    <p:extLst>
      <p:ext uri="{BB962C8B-B14F-4D97-AF65-F5344CB8AC3E}">
        <p14:creationId xmlns:p14="http://schemas.microsoft.com/office/powerpoint/2010/main" val="986762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14"/>
          <p:cNvSpPr/>
          <p:nvPr/>
        </p:nvSpPr>
        <p:spPr>
          <a:xfrm>
            <a:off x="0" y="732482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defTabSz="457200"/>
            <a:r>
              <a:rPr lang="tr-TR" sz="1600" b="1" dirty="0">
                <a:solidFill>
                  <a:prstClr val="white"/>
                </a:solidFill>
              </a:rPr>
              <a:t>İhaleye Katılım Belgesi</a:t>
            </a:r>
            <a:endParaRPr lang="tr-TR" sz="160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0D4901F1-B014-43C0-BEA9-69D9684EE889}"/>
              </a:ext>
            </a:extLst>
          </p:cNvPr>
          <p:cNvSpPr txBox="1"/>
          <p:nvPr/>
        </p:nvSpPr>
        <p:spPr>
          <a:xfrm>
            <a:off x="105470" y="1166287"/>
            <a:ext cx="8621486" cy="3597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8CB64A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kumimoji="0" lang="tr-TR" sz="2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İKB’nin</a:t>
            </a:r>
            <a:r>
              <a:rPr kumimoji="0" lang="tr-TR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kaynakları:</a:t>
            </a:r>
          </a:p>
          <a:p>
            <a:pPr marL="457200" marR="0" lvl="0" indent="-457200" algn="just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SzPct val="92000"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Doğrudan </a:t>
            </a:r>
            <a:r>
              <a:rPr kumimoji="0" lang="tr-T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EKAP’ta</a:t>
            </a:r>
            <a:r>
              <a:rPr kumimoji="0" lang="tr-T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 oluşturulan bilgi veya belgeler (İş deneyim belgesi),</a:t>
            </a:r>
          </a:p>
          <a:p>
            <a:pPr marL="457200" marR="0" lvl="0" indent="-457200" algn="just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SzPct val="92000"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Entegrasyonlar aracılığıyla erişilen bilgi veya belgeler (Bilanço, teminat mektubu),</a:t>
            </a:r>
          </a:p>
          <a:p>
            <a:pPr marL="457200" marR="0" lvl="0" indent="-457200" algn="just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SzPct val="92000"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EKAP’a</a:t>
            </a:r>
            <a:r>
              <a:rPr kumimoji="0" lang="tr-T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 yüklenen belgeler (</a:t>
            </a:r>
            <a:r>
              <a:rPr lang="tr-TR" sz="2800" b="1" dirty="0">
                <a:solidFill>
                  <a:srgbClr val="C00000"/>
                </a:solidFill>
              </a:rPr>
              <a:t>K</a:t>
            </a:r>
            <a:r>
              <a:rPr kumimoji="0" lang="tr-TR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atalog</a:t>
            </a:r>
            <a:r>
              <a:rPr kumimoji="0" lang="tr-T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, işletme kayıt belgesi</a:t>
            </a:r>
            <a:r>
              <a:rPr lang="tr-TR" sz="2800" b="1" dirty="0">
                <a:solidFill>
                  <a:srgbClr val="C00000"/>
                </a:solidFill>
              </a:rPr>
              <a:t> </a:t>
            </a:r>
            <a:r>
              <a:rPr kumimoji="0" lang="tr-T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)</a:t>
            </a:r>
            <a:endParaRPr lang="tr-TR" sz="2800" b="1" dirty="0">
              <a:solidFill>
                <a:srgbClr val="C00000"/>
              </a:solidFill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CDF32D1B-A41F-62E7-BF29-8B5C313C9C75}"/>
              </a:ext>
            </a:extLst>
          </p:cNvPr>
          <p:cNvSpPr txBox="1"/>
          <p:nvPr/>
        </p:nvSpPr>
        <p:spPr>
          <a:xfrm>
            <a:off x="0" y="111479"/>
            <a:ext cx="7259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chemeClr val="bg1"/>
                </a:solidFill>
              </a:rPr>
              <a:t>ELEKTRONİK KAMU ALIMLARI SİSTEMİ</a:t>
            </a:r>
          </a:p>
        </p:txBody>
      </p:sp>
    </p:spTree>
    <p:extLst>
      <p:ext uri="{BB962C8B-B14F-4D97-AF65-F5344CB8AC3E}">
        <p14:creationId xmlns:p14="http://schemas.microsoft.com/office/powerpoint/2010/main" val="89653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629227-DE20-3C4C-1F75-A763058CA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14">
            <a:extLst>
              <a:ext uri="{FF2B5EF4-FFF2-40B4-BE49-F238E27FC236}">
                <a16:creationId xmlns:a16="http://schemas.microsoft.com/office/drawing/2014/main" id="{BCD51801-C6C0-B276-C445-70B823525E9B}"/>
              </a:ext>
            </a:extLst>
          </p:cNvPr>
          <p:cNvSpPr/>
          <p:nvPr/>
        </p:nvSpPr>
        <p:spPr>
          <a:xfrm>
            <a:off x="0" y="732482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defTabSz="457200"/>
            <a:r>
              <a:rPr lang="tr-TR" sz="1600" b="1" dirty="0">
                <a:solidFill>
                  <a:prstClr val="white"/>
                </a:solidFill>
              </a:rPr>
              <a:t>İhaleye Katılım Belgesi</a:t>
            </a:r>
            <a:endParaRPr lang="tr-TR" sz="160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DDA88CF2-2C2A-6C0F-B288-1BDD3E49CB1E}"/>
              </a:ext>
            </a:extLst>
          </p:cNvPr>
          <p:cNvSpPr txBox="1"/>
          <p:nvPr/>
        </p:nvSpPr>
        <p:spPr>
          <a:xfrm>
            <a:off x="105470" y="1166287"/>
            <a:ext cx="8621486" cy="453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SzPct val="92000"/>
              <a:buFont typeface="Wingdings" panose="05000000000000000000" pitchFamily="2" charset="2"/>
              <a:buChar char="§"/>
              <a:tabLst/>
              <a:defRPr/>
            </a:pPr>
            <a:r>
              <a:rPr lang="tr-TR" sz="2400" dirty="0" err="1"/>
              <a:t>EKAP’a</a:t>
            </a:r>
            <a:r>
              <a:rPr lang="tr-TR" sz="2400" dirty="0"/>
              <a:t> yüklenen belgelerden elektronik ortamda teyit edilemeyenlerin,</a:t>
            </a:r>
            <a:r>
              <a:rPr lang="tr-TR" sz="2400" b="1" dirty="0">
                <a:solidFill>
                  <a:srgbClr val="C00000"/>
                </a:solidFill>
              </a:rPr>
              <a:t> asıl veya aslına uygunluğu noterce onaylanmış örnekler olmaları zorunludur. Fatura örnekleri de asıl kabul edilir.</a:t>
            </a:r>
            <a:endParaRPr lang="tr-TR" sz="2200" b="1" dirty="0">
              <a:solidFill>
                <a:srgbClr val="C00000"/>
              </a:solidFill>
            </a:endParaRPr>
          </a:p>
          <a:p>
            <a:pPr marL="457200" marR="0" lvl="0" indent="-457200" algn="just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SzPct val="92000"/>
              <a:buFont typeface="Arial" panose="020B0604020202020204" pitchFamily="34" charset="0"/>
              <a:buChar char="•"/>
              <a:tabLst/>
              <a:defRPr/>
            </a:pPr>
            <a:r>
              <a:rPr lang="tr-TR" sz="2400" b="1" dirty="0" err="1">
                <a:solidFill>
                  <a:srgbClr val="C00000"/>
                </a:solidFill>
              </a:rPr>
              <a:t>İKB’ye</a:t>
            </a:r>
            <a:r>
              <a:rPr lang="tr-TR" sz="2400" b="1" dirty="0">
                <a:solidFill>
                  <a:srgbClr val="C00000"/>
                </a:solidFill>
              </a:rPr>
              <a:t> aktarılan bilgi ve belgelerden</a:t>
            </a:r>
            <a:r>
              <a:rPr lang="tr-TR" sz="2400" dirty="0"/>
              <a:t>; entegrasyonlar aracılığıyla veya EKAP ya da diğer kamu kurum ve kuruluşları ile kamu kurumu niteliğindeki meslek kuruluşlarının internet sayfası üzerinden erişilerek teyit edilebilenler için</a:t>
            </a:r>
            <a:r>
              <a:rPr lang="tr-TR" sz="2400" b="1" dirty="0">
                <a:solidFill>
                  <a:srgbClr val="C00000"/>
                </a:solidFill>
              </a:rPr>
              <a:t> belgelerin sunuluş şeklinde ilişkin şartlar aranmaz.</a:t>
            </a:r>
          </a:p>
          <a:p>
            <a:pPr marL="457200" marR="0" lvl="0" indent="-457200" algn="just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SzPct val="92000"/>
              <a:buFont typeface="Arial" panose="020B0604020202020204" pitchFamily="34" charset="0"/>
              <a:buChar char="•"/>
              <a:tabLst/>
              <a:defRPr/>
            </a:pPr>
            <a:endParaRPr lang="tr-TR" sz="2200" b="1" dirty="0">
              <a:solidFill>
                <a:srgbClr val="C00000"/>
              </a:solidFill>
            </a:endParaRPr>
          </a:p>
          <a:p>
            <a:pPr marL="457200" marR="0" lvl="0" indent="-457200" algn="just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SzPct val="92000"/>
              <a:buFont typeface="Arial" panose="020B0604020202020204" pitchFamily="34" charset="0"/>
              <a:buChar char="•"/>
              <a:tabLst/>
              <a:defRPr/>
            </a:pPr>
            <a:endParaRPr lang="tr-TR" sz="2200" b="1" dirty="0">
              <a:solidFill>
                <a:srgbClr val="C00000"/>
              </a:solidFill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70F883B0-BE10-CC2F-1DBA-9571AC4EE623}"/>
              </a:ext>
            </a:extLst>
          </p:cNvPr>
          <p:cNvSpPr txBox="1"/>
          <p:nvPr/>
        </p:nvSpPr>
        <p:spPr>
          <a:xfrm>
            <a:off x="0" y="111479"/>
            <a:ext cx="7259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chemeClr val="bg1"/>
                </a:solidFill>
              </a:rPr>
              <a:t>ELEKTRONİK KAMU ALIMLARI SİSTEMİ</a:t>
            </a:r>
          </a:p>
        </p:txBody>
      </p:sp>
    </p:spTree>
    <p:extLst>
      <p:ext uri="{BB962C8B-B14F-4D97-AF65-F5344CB8AC3E}">
        <p14:creationId xmlns:p14="http://schemas.microsoft.com/office/powerpoint/2010/main" val="3834397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14"/>
          <p:cNvSpPr/>
          <p:nvPr/>
        </p:nvSpPr>
        <p:spPr>
          <a:xfrm>
            <a:off x="0" y="732482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defTabSz="457200"/>
            <a:r>
              <a:rPr lang="tr-TR" sz="1600" b="1" dirty="0">
                <a:solidFill>
                  <a:prstClr val="white"/>
                </a:solidFill>
              </a:rPr>
              <a:t>İhaleye Katılım Belgesi -Doğrudan </a:t>
            </a:r>
            <a:r>
              <a:rPr lang="tr-TR" sz="1600" b="1" dirty="0" err="1">
                <a:solidFill>
                  <a:prstClr val="white"/>
                </a:solidFill>
              </a:rPr>
              <a:t>EKAP’ta</a:t>
            </a:r>
            <a:r>
              <a:rPr lang="tr-TR" sz="1600" b="1" dirty="0">
                <a:solidFill>
                  <a:prstClr val="white"/>
                </a:solidFill>
              </a:rPr>
              <a:t> Oluşturulan Belgeler</a:t>
            </a:r>
            <a:endParaRPr lang="tr-TR" sz="160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CDF32D1B-A41F-62E7-BF29-8B5C313C9C75}"/>
              </a:ext>
            </a:extLst>
          </p:cNvPr>
          <p:cNvSpPr txBox="1"/>
          <p:nvPr/>
        </p:nvSpPr>
        <p:spPr>
          <a:xfrm>
            <a:off x="0" y="111479"/>
            <a:ext cx="7259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chemeClr val="bg1"/>
                </a:solidFill>
              </a:rPr>
              <a:t>ELEKTRONİK KAMU ALIMLARI SİSTEMİ</a:t>
            </a:r>
          </a:p>
        </p:txBody>
      </p:sp>
      <p:sp>
        <p:nvSpPr>
          <p:cNvPr id="9" name="Yuvarlatılmış Dikdörtgen 5">
            <a:extLst>
              <a:ext uri="{FF2B5EF4-FFF2-40B4-BE49-F238E27FC236}">
                <a16:creationId xmlns:a16="http://schemas.microsoft.com/office/drawing/2014/main" id="{6EFBACE9-6F0A-4487-8653-5425A973BB43}"/>
              </a:ext>
            </a:extLst>
          </p:cNvPr>
          <p:cNvSpPr/>
          <p:nvPr/>
        </p:nvSpPr>
        <p:spPr>
          <a:xfrm>
            <a:off x="-128186" y="634699"/>
            <a:ext cx="9349099" cy="554622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60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6ED03FC8-F651-43A0-B7EE-26168D725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456" y="1380393"/>
            <a:ext cx="8739814" cy="4642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388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6591EB-FA48-7B80-FB5F-F6F84DC488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14">
            <a:extLst>
              <a:ext uri="{FF2B5EF4-FFF2-40B4-BE49-F238E27FC236}">
                <a16:creationId xmlns:a16="http://schemas.microsoft.com/office/drawing/2014/main" id="{B614CB18-0BB6-D527-0958-A61AD6F5C7AD}"/>
              </a:ext>
            </a:extLst>
          </p:cNvPr>
          <p:cNvSpPr/>
          <p:nvPr/>
        </p:nvSpPr>
        <p:spPr>
          <a:xfrm>
            <a:off x="0" y="732482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defTabSz="457200"/>
            <a:r>
              <a:rPr lang="tr-TR" sz="1600" b="1" dirty="0">
                <a:solidFill>
                  <a:prstClr val="white"/>
                </a:solidFill>
              </a:rPr>
              <a:t>İhaleye Katılım Belgesi -Belge yükleme</a:t>
            </a:r>
            <a:endParaRPr lang="tr-TR" sz="160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B1D9C0A4-6DD6-130C-E7DE-32CA5663E82C}"/>
              </a:ext>
            </a:extLst>
          </p:cNvPr>
          <p:cNvSpPr txBox="1"/>
          <p:nvPr/>
        </p:nvSpPr>
        <p:spPr>
          <a:xfrm>
            <a:off x="0" y="111479"/>
            <a:ext cx="7259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chemeClr val="bg1"/>
                </a:solidFill>
              </a:rPr>
              <a:t>ELEKTRONİK KAMU ALIMLARI SİSTEMİ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12EF99C4-E10C-4087-59EB-CDFEA6010E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492" y="1255460"/>
            <a:ext cx="8790896" cy="4870058"/>
          </a:xfrm>
          <a:prstGeom prst="rect">
            <a:avLst/>
          </a:prstGeom>
          <a:ln w="28575">
            <a:solidFill>
              <a:srgbClr val="335796"/>
            </a:solidFill>
          </a:ln>
        </p:spPr>
      </p:pic>
    </p:spTree>
    <p:extLst>
      <p:ext uri="{BB962C8B-B14F-4D97-AF65-F5344CB8AC3E}">
        <p14:creationId xmlns:p14="http://schemas.microsoft.com/office/powerpoint/2010/main" val="3773781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CD9D13-8AB9-E123-FBA9-04AEAE38B9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14">
            <a:extLst>
              <a:ext uri="{FF2B5EF4-FFF2-40B4-BE49-F238E27FC236}">
                <a16:creationId xmlns:a16="http://schemas.microsoft.com/office/drawing/2014/main" id="{5647B238-59FD-BE8A-7A5F-C950E89B7F4D}"/>
              </a:ext>
            </a:extLst>
          </p:cNvPr>
          <p:cNvSpPr/>
          <p:nvPr/>
        </p:nvSpPr>
        <p:spPr>
          <a:xfrm>
            <a:off x="0" y="732482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defTabSz="457200"/>
            <a:r>
              <a:rPr lang="tr-TR" sz="1600" b="1" dirty="0">
                <a:solidFill>
                  <a:prstClr val="white"/>
                </a:solidFill>
              </a:rPr>
              <a:t>İhaleye Katılım Belgesi-Belge yükleme</a:t>
            </a:r>
            <a:endParaRPr lang="tr-TR" sz="160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BA312460-C4C7-3799-2C75-8D5393D28CD8}"/>
              </a:ext>
            </a:extLst>
          </p:cNvPr>
          <p:cNvSpPr txBox="1"/>
          <p:nvPr/>
        </p:nvSpPr>
        <p:spPr>
          <a:xfrm>
            <a:off x="0" y="111479"/>
            <a:ext cx="7259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chemeClr val="bg1"/>
                </a:solidFill>
              </a:rPr>
              <a:t>ELEKTRONİK KAMU ALIMLARI SİSTEMİ</a:t>
            </a:r>
          </a:p>
        </p:txBody>
      </p:sp>
      <p:pic>
        <p:nvPicPr>
          <p:cNvPr id="2" name="Resim 1">
            <a:extLst>
              <a:ext uri="{FF2B5EF4-FFF2-40B4-BE49-F238E27FC236}">
                <a16:creationId xmlns:a16="http://schemas.microsoft.com/office/drawing/2014/main" id="{B56B8F7B-3410-A8C1-0755-9241BFCBE6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604" y="1498485"/>
            <a:ext cx="8714791" cy="4817069"/>
          </a:xfrm>
          <a:prstGeom prst="rect">
            <a:avLst/>
          </a:prstGeom>
          <a:ln w="28575">
            <a:solidFill>
              <a:srgbClr val="335796"/>
            </a:solidFill>
          </a:ln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9D64960C-7724-E06F-55B5-C84A4F17F9E9}"/>
              </a:ext>
            </a:extLst>
          </p:cNvPr>
          <p:cNvSpPr txBox="1"/>
          <p:nvPr/>
        </p:nvSpPr>
        <p:spPr>
          <a:xfrm>
            <a:off x="214603" y="1068504"/>
            <a:ext cx="79123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1800" b="1" u="sng" dirty="0">
                <a:solidFill>
                  <a:schemeClr val="accent2">
                    <a:lumMod val="50000"/>
                  </a:schemeClr>
                </a:solidFill>
              </a:rPr>
              <a:t>Belgeyi tanımlayan dataların da EKAP a kaydedilmesi gerekmektedir</a:t>
            </a:r>
            <a:r>
              <a:rPr lang="tr-TR" sz="1800" i="1" dirty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8901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AEE29-257B-4700-2502-732DE99B17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14">
            <a:extLst>
              <a:ext uri="{FF2B5EF4-FFF2-40B4-BE49-F238E27FC236}">
                <a16:creationId xmlns:a16="http://schemas.microsoft.com/office/drawing/2014/main" id="{8C40F079-1AE7-87E9-78C3-F09F4DDA30AF}"/>
              </a:ext>
            </a:extLst>
          </p:cNvPr>
          <p:cNvSpPr/>
          <p:nvPr/>
        </p:nvSpPr>
        <p:spPr>
          <a:xfrm>
            <a:off x="0" y="732482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defTabSz="457200"/>
            <a:r>
              <a:rPr lang="tr-TR" sz="1600" b="1" dirty="0">
                <a:solidFill>
                  <a:prstClr val="white"/>
                </a:solidFill>
              </a:rPr>
              <a:t>İhaleye Katılım Belgesi-Belge yükleme</a:t>
            </a:r>
            <a:endParaRPr lang="tr-TR" sz="160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6445E10E-924B-8D32-B308-7F2AEBF61F01}"/>
              </a:ext>
            </a:extLst>
          </p:cNvPr>
          <p:cNvSpPr txBox="1"/>
          <p:nvPr/>
        </p:nvSpPr>
        <p:spPr>
          <a:xfrm>
            <a:off x="0" y="111479"/>
            <a:ext cx="7259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chemeClr val="bg1"/>
                </a:solidFill>
              </a:rPr>
              <a:t>ELEKTRONİK KAMU ALIMLARI SİSTEMİ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F0CDCB34-3AC8-BD22-20C5-39E1603600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71" y="1139222"/>
            <a:ext cx="8873296" cy="5138221"/>
          </a:xfrm>
          <a:prstGeom prst="rect">
            <a:avLst/>
          </a:prstGeom>
          <a:ln w="28575">
            <a:solidFill>
              <a:srgbClr val="335796"/>
            </a:solidFill>
          </a:ln>
        </p:spPr>
      </p:pic>
    </p:spTree>
    <p:extLst>
      <p:ext uri="{BB962C8B-B14F-4D97-AF65-F5344CB8AC3E}">
        <p14:creationId xmlns:p14="http://schemas.microsoft.com/office/powerpoint/2010/main" val="1575030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14"/>
          <p:cNvSpPr/>
          <p:nvPr/>
        </p:nvSpPr>
        <p:spPr>
          <a:xfrm>
            <a:off x="0" y="732482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defTabSz="457200"/>
            <a:r>
              <a:rPr lang="tr-TR" sz="1600" b="1" dirty="0">
                <a:solidFill>
                  <a:prstClr val="white"/>
                </a:solidFill>
              </a:rPr>
              <a:t>E-Formlar</a:t>
            </a:r>
            <a:endParaRPr lang="tr-TR" sz="160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0D4901F1-B014-43C0-BEA9-69D9684EE889}"/>
              </a:ext>
            </a:extLst>
          </p:cNvPr>
          <p:cNvSpPr txBox="1"/>
          <p:nvPr/>
        </p:nvSpPr>
        <p:spPr>
          <a:xfrm>
            <a:off x="105470" y="1166287"/>
            <a:ext cx="8621486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24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Kamu alımı süreçlerinde; standart formların yerini almak üzere, </a:t>
            </a:r>
            <a:r>
              <a:rPr kumimoji="0" lang="tr-TR" sz="24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şekli ve içeriği Kurum tarafından belirlenen </a:t>
            </a:r>
            <a:r>
              <a:rPr kumimoji="0" lang="tr-TR" sz="2400" b="1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e-formlar kullanılacaktır</a:t>
            </a:r>
            <a:r>
              <a:rPr kumimoji="0" lang="tr-TR" sz="24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24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e-formlar; basılı ortamda kullanılmak üzere dizayn edilmiş standart formların aksine </a:t>
            </a:r>
            <a:r>
              <a:rPr kumimoji="0" lang="tr-TR" sz="24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Yönetmelikte öngörülen yöntem ve yaklaşım doğrultusunda</a:t>
            </a:r>
            <a:r>
              <a:rPr kumimoji="0" lang="tr-TR" sz="24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tr-TR" sz="2400" b="1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elektronik sürece uygun olarak tasarlanmışlardır</a:t>
            </a:r>
            <a:r>
              <a:rPr kumimoji="0" lang="tr-TR" sz="24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24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EKAP üzerinden erişilen e-formlar, </a:t>
            </a:r>
            <a:r>
              <a:rPr kumimoji="0" lang="tr-TR" sz="2400" b="1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EKAP tarafından her ihaleye özgü olmak üzere</a:t>
            </a:r>
            <a:r>
              <a:rPr kumimoji="0" lang="tr-TR" sz="24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oluşturulurlar.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83809D3D-A08A-5ED0-9DD2-156736D116A8}"/>
              </a:ext>
            </a:extLst>
          </p:cNvPr>
          <p:cNvSpPr txBox="1"/>
          <p:nvPr/>
        </p:nvSpPr>
        <p:spPr>
          <a:xfrm>
            <a:off x="0" y="111479"/>
            <a:ext cx="7259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chemeClr val="bg1"/>
                </a:solidFill>
              </a:rPr>
              <a:t>ELEKTRONİK KAMU ALIMLARI SİSTEMİ</a:t>
            </a:r>
          </a:p>
        </p:txBody>
      </p:sp>
    </p:spTree>
    <p:extLst>
      <p:ext uri="{BB962C8B-B14F-4D97-AF65-F5344CB8AC3E}">
        <p14:creationId xmlns:p14="http://schemas.microsoft.com/office/powerpoint/2010/main" val="3058575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2B7DBF-F0E7-7A25-F6B1-E72BE36AA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9623999D-2EF2-B50A-3CD0-E8550F5D73AF}"/>
              </a:ext>
            </a:extLst>
          </p:cNvPr>
          <p:cNvSpPr txBox="1"/>
          <p:nvPr/>
        </p:nvSpPr>
        <p:spPr>
          <a:xfrm>
            <a:off x="105470" y="1166287"/>
            <a:ext cx="8621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6000" marR="0" lvl="0" indent="-3060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8CB64A"/>
              </a:buClr>
              <a:buSzPct val="92000"/>
              <a:buFont typeface="Wingdings 2" panose="05020102010507070707" pitchFamily="18" charset="2"/>
              <a:buChar char=""/>
              <a:tabLst/>
              <a:defRPr/>
            </a:pPr>
            <a:endParaRPr kumimoji="0" lang="tr-T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15" name="Resim 14">
            <a:extLst>
              <a:ext uri="{FF2B5EF4-FFF2-40B4-BE49-F238E27FC236}">
                <a16:creationId xmlns:a16="http://schemas.microsoft.com/office/drawing/2014/main" id="{0134D5B3-343B-945C-3EFA-B46A6A6905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044" y="737118"/>
            <a:ext cx="5974425" cy="5803640"/>
          </a:xfrm>
          <a:prstGeom prst="rect">
            <a:avLst/>
          </a:prstGeom>
        </p:spPr>
      </p:pic>
      <p:sp>
        <p:nvSpPr>
          <p:cNvPr id="16" name="Metin kutusu 15">
            <a:extLst>
              <a:ext uri="{FF2B5EF4-FFF2-40B4-BE49-F238E27FC236}">
                <a16:creationId xmlns:a16="http://schemas.microsoft.com/office/drawing/2014/main" id="{777F3582-1744-2775-2771-B7EAB7386DFB}"/>
              </a:ext>
            </a:extLst>
          </p:cNvPr>
          <p:cNvSpPr txBox="1"/>
          <p:nvPr/>
        </p:nvSpPr>
        <p:spPr>
          <a:xfrm>
            <a:off x="0" y="111479"/>
            <a:ext cx="7259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chemeClr val="bg1"/>
                </a:solidFill>
              </a:rPr>
              <a:t>ELEKTRONİK KAMU ALIMLARI SİSTEMİ</a:t>
            </a:r>
          </a:p>
        </p:txBody>
      </p:sp>
    </p:spTree>
    <p:extLst>
      <p:ext uri="{BB962C8B-B14F-4D97-AF65-F5344CB8AC3E}">
        <p14:creationId xmlns:p14="http://schemas.microsoft.com/office/powerpoint/2010/main" val="2738287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14"/>
          <p:cNvSpPr/>
          <p:nvPr/>
        </p:nvSpPr>
        <p:spPr>
          <a:xfrm>
            <a:off x="0" y="732482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defTabSz="457200"/>
            <a:r>
              <a:rPr lang="tr-TR" sz="1600" b="1" dirty="0">
                <a:solidFill>
                  <a:prstClr val="white"/>
                </a:solidFill>
              </a:rPr>
              <a:t>E-İhale - E-tekliflerin hazırlanması ve gönderilmesi</a:t>
            </a:r>
            <a:endParaRPr lang="tr-TR" sz="160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0D4901F1-B014-43C0-BEA9-69D9684EE889}"/>
              </a:ext>
            </a:extLst>
          </p:cNvPr>
          <p:cNvSpPr txBox="1"/>
          <p:nvPr/>
        </p:nvSpPr>
        <p:spPr>
          <a:xfrm>
            <a:off x="105470" y="1166287"/>
            <a:ext cx="8621486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24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İKN sisteme girilir ve idari </a:t>
            </a:r>
            <a:r>
              <a:rPr lang="tr-TR" sz="2400" dirty="0"/>
              <a:t>ş</a:t>
            </a:r>
            <a:r>
              <a:rPr kumimoji="0" lang="tr-TR" sz="2400" b="0" i="0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artname</a:t>
            </a:r>
            <a:r>
              <a:rPr kumimoji="0" lang="tr-TR" sz="24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düzenlemeleri doğrultusunda EKAP tarafından, her </a:t>
            </a:r>
            <a:r>
              <a:rPr kumimoji="0" lang="tr-TR" sz="2400" b="1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ihaleye özgü olmak üzere İKB </a:t>
            </a:r>
            <a:r>
              <a:rPr kumimoji="0" lang="tr-TR" sz="24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oluşturulur.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SzPct val="92000"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240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e-teklifler, </a:t>
            </a:r>
            <a:r>
              <a:rPr kumimoji="0" lang="tr-TR" sz="2400" b="1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başvuru/teklif mektubu ile ihaleye katılım belgesi ve diğer ekler  (varsa BFTC ve varsa ortak girişimlere ilişkin  beyannameler) kullanılarak hazırlanır </a:t>
            </a:r>
            <a:r>
              <a:rPr kumimoji="0" lang="tr-TR" sz="240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ve e-imza ile imzalanmak suretiyle ihale tarih ve saatine kadar gönderilir.</a:t>
            </a:r>
            <a:endParaRPr lang="tr-TR" sz="2400" dirty="0"/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24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Tekliflerin gönderilebilmesi için İKB deki </a:t>
            </a:r>
            <a:r>
              <a:rPr kumimoji="0" lang="tr-TR" sz="2400" b="1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zorunlu alanların doldurulması ve geçici teminat tutarının yeterli olması </a:t>
            </a:r>
            <a:r>
              <a:rPr kumimoji="0" lang="tr-TR" sz="24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gerekir.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D2456745-CDEA-86C3-B8D1-58C03197FA06}"/>
              </a:ext>
            </a:extLst>
          </p:cNvPr>
          <p:cNvSpPr txBox="1"/>
          <p:nvPr/>
        </p:nvSpPr>
        <p:spPr>
          <a:xfrm>
            <a:off x="0" y="111479"/>
            <a:ext cx="7259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chemeClr val="bg1"/>
                </a:solidFill>
              </a:rPr>
              <a:t>ELEKTRONİK KAMU ALIMLARI SİSTEMİ</a:t>
            </a:r>
          </a:p>
        </p:txBody>
      </p:sp>
    </p:spTree>
    <p:extLst>
      <p:ext uri="{BB962C8B-B14F-4D97-AF65-F5344CB8AC3E}">
        <p14:creationId xmlns:p14="http://schemas.microsoft.com/office/powerpoint/2010/main" val="3086467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14"/>
          <p:cNvSpPr/>
          <p:nvPr/>
        </p:nvSpPr>
        <p:spPr>
          <a:xfrm>
            <a:off x="0" y="732482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defTabSz="457200"/>
            <a:r>
              <a:rPr lang="tr-TR" sz="1600" b="1" dirty="0">
                <a:solidFill>
                  <a:prstClr val="white"/>
                </a:solidFill>
              </a:rPr>
              <a:t>E-İhale - E-tekliflerin hazırlanması ve gönderilmesi</a:t>
            </a:r>
            <a:endParaRPr lang="tr-TR" sz="160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0D4901F1-B014-43C0-BEA9-69D9684EE889}"/>
              </a:ext>
            </a:extLst>
          </p:cNvPr>
          <p:cNvSpPr txBox="1"/>
          <p:nvPr/>
        </p:nvSpPr>
        <p:spPr>
          <a:xfrm>
            <a:off x="105470" y="1166287"/>
            <a:ext cx="862148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6000" marR="0" lvl="0" indent="-3060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8CB64A"/>
              </a:buClr>
              <a:buSzPct val="92000"/>
              <a:buFont typeface="Wingdings 2" panose="05020102010507070707" pitchFamily="18" charset="2"/>
              <a:buChar char=""/>
              <a:tabLst/>
              <a:defRPr/>
            </a:pPr>
            <a:endParaRPr kumimoji="0" lang="tr-TR" sz="2800" b="0" i="0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457200" marR="0" lvl="0" indent="-4572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SzPct val="92000"/>
              <a:buFont typeface="Wingdings" panose="05000000000000000000" pitchFamily="2" charset="2"/>
              <a:buChar char="§"/>
              <a:tabLst/>
              <a:defRPr/>
            </a:pPr>
            <a:r>
              <a:rPr kumimoji="0" lang="tr-TR" sz="28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Ortak girişimlerde, İKB </a:t>
            </a:r>
            <a:r>
              <a:rPr kumimoji="0" lang="tr-TR" sz="2800" b="1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her bir ortak tarafından ayrı ayrı </a:t>
            </a:r>
            <a:r>
              <a:rPr kumimoji="0" lang="tr-TR" sz="28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hazırlanır ve teklif ortakların tamamı tarafından imzalanır.</a:t>
            </a:r>
          </a:p>
          <a:p>
            <a:pPr marL="457200" marR="0" lvl="0" indent="-4572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SzPct val="92000"/>
              <a:buFont typeface="Wingdings" panose="05000000000000000000" pitchFamily="2" charset="2"/>
              <a:buChar char="§"/>
              <a:tabLst/>
              <a:defRPr/>
            </a:pPr>
            <a:r>
              <a:rPr kumimoji="0" lang="tr-TR" sz="28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Kısmi teklife açık ihalelerde, </a:t>
            </a:r>
            <a:r>
              <a:rPr kumimoji="0" lang="tr-TR" sz="2800" b="1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İKB kısım bazında belirlenen yeterlik kriterleri dikkate alınarak </a:t>
            </a:r>
            <a:r>
              <a:rPr kumimoji="0" lang="tr-TR" sz="28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hazırlanır.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7C8AA97D-E4BC-753E-6096-BA853EEEBF87}"/>
              </a:ext>
            </a:extLst>
          </p:cNvPr>
          <p:cNvSpPr txBox="1"/>
          <p:nvPr/>
        </p:nvSpPr>
        <p:spPr>
          <a:xfrm>
            <a:off x="0" y="111479"/>
            <a:ext cx="7259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chemeClr val="bg1"/>
                </a:solidFill>
              </a:rPr>
              <a:t>ELEKTRONİK KAMU ALIMLARI SİSTEMİ</a:t>
            </a:r>
          </a:p>
        </p:txBody>
      </p:sp>
    </p:spTree>
    <p:extLst>
      <p:ext uri="{BB962C8B-B14F-4D97-AF65-F5344CB8AC3E}">
        <p14:creationId xmlns:p14="http://schemas.microsoft.com/office/powerpoint/2010/main" val="1988431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14"/>
          <p:cNvSpPr/>
          <p:nvPr/>
        </p:nvSpPr>
        <p:spPr>
          <a:xfrm>
            <a:off x="0" y="732482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defTabSz="457200"/>
            <a:r>
              <a:rPr lang="tr-TR" sz="1600" b="1" dirty="0">
                <a:solidFill>
                  <a:prstClr val="white"/>
                </a:solidFill>
              </a:rPr>
              <a:t>E-İhale - Tekliflerin Açılması </a:t>
            </a:r>
            <a:endParaRPr lang="tr-TR" sz="160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0D4901F1-B014-43C0-BEA9-69D9684EE889}"/>
              </a:ext>
            </a:extLst>
          </p:cNvPr>
          <p:cNvSpPr txBox="1"/>
          <p:nvPr/>
        </p:nvSpPr>
        <p:spPr>
          <a:xfrm>
            <a:off x="113937" y="846754"/>
            <a:ext cx="8621486" cy="4816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8CB64A"/>
              </a:buClr>
              <a:buSzPct val="92000"/>
              <a:buFont typeface="Arial" panose="020B0604020202020204" pitchFamily="34" charset="0"/>
              <a:buChar char="•"/>
              <a:tabLst/>
              <a:defRPr/>
            </a:pPr>
            <a:endParaRPr kumimoji="0" lang="tr-TR" sz="2700" b="0" i="0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23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Teklifler, ihale komisyonu tarafından </a:t>
            </a:r>
            <a:r>
              <a:rPr kumimoji="0" lang="tr-TR" sz="23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ihale tarih ve saatinde </a:t>
            </a:r>
            <a:r>
              <a:rPr kumimoji="0" lang="tr-TR" sz="2300" b="1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EKAP üzerinde açılır</a:t>
            </a:r>
            <a:r>
              <a:rPr kumimoji="0" lang="tr-TR" sz="23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.  Yaklaşık maliyet ile teklif verenler ve teklif fiyatları isteklilerin erişimine açılır.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23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Yaklaşık maliyet;</a:t>
            </a:r>
          </a:p>
          <a:p>
            <a:pPr marL="972900" marR="0" lvl="2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buFont typeface="Wingdings" panose="05000000000000000000" pitchFamily="2" charset="2"/>
              <a:buChar char="§"/>
              <a:tabLst/>
              <a:defRPr/>
            </a:pPr>
            <a:r>
              <a:rPr kumimoji="0" lang="tr-TR" sz="23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Pazarlık usulü ile yapılan ihalelerde </a:t>
            </a:r>
            <a:r>
              <a:rPr kumimoji="0" lang="tr-TR" sz="2300" b="1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son fiyat teklifleri alındıktan sonra</a:t>
            </a:r>
            <a:r>
              <a:rPr kumimoji="0" lang="tr-TR" sz="23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, </a:t>
            </a:r>
          </a:p>
          <a:p>
            <a:pPr marL="972900" marR="0" lvl="2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buFont typeface="Wingdings" panose="05000000000000000000" pitchFamily="2" charset="2"/>
              <a:buChar char="§"/>
              <a:tabLst/>
              <a:defRPr/>
            </a:pPr>
            <a:r>
              <a:rPr kumimoji="0" lang="tr-TR" sz="23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Fiyat veya fiyat ile birlikte fiyat dışı unsurlar üzerinden elektronik eksiltme yapılması öngörülen ihalelerde ise </a:t>
            </a:r>
            <a:r>
              <a:rPr kumimoji="0" lang="tr-TR" sz="2300" b="1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eksiltme tamamlandıktan sonra</a:t>
            </a:r>
          </a:p>
          <a:p>
            <a:pPr marL="630000" marR="0" lvl="2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tabLst/>
              <a:defRPr/>
            </a:pPr>
            <a:r>
              <a:rPr kumimoji="0" lang="tr-TR" sz="23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erişime açılır.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9611C34E-EF4B-BBDE-D780-CA56E6BD5A1F}"/>
              </a:ext>
            </a:extLst>
          </p:cNvPr>
          <p:cNvSpPr txBox="1"/>
          <p:nvPr/>
        </p:nvSpPr>
        <p:spPr>
          <a:xfrm>
            <a:off x="0" y="111479"/>
            <a:ext cx="7259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chemeClr val="bg1"/>
                </a:solidFill>
              </a:rPr>
              <a:t>ELEKTRONİK KAMU ALIMLARI SİSTEMİ</a:t>
            </a:r>
          </a:p>
        </p:txBody>
      </p:sp>
    </p:spTree>
    <p:extLst>
      <p:ext uri="{BB962C8B-B14F-4D97-AF65-F5344CB8AC3E}">
        <p14:creationId xmlns:p14="http://schemas.microsoft.com/office/powerpoint/2010/main" val="2256693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14"/>
          <p:cNvSpPr/>
          <p:nvPr/>
        </p:nvSpPr>
        <p:spPr>
          <a:xfrm>
            <a:off x="0" y="732482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defTabSz="457200"/>
            <a:r>
              <a:rPr lang="tr-TR" sz="1600" b="1" dirty="0">
                <a:solidFill>
                  <a:prstClr val="white"/>
                </a:solidFill>
              </a:rPr>
              <a:t>E-İhale - Tekliflerin Açılması </a:t>
            </a:r>
            <a:endParaRPr lang="tr-TR" sz="160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0D4901F1-B014-43C0-BEA9-69D9684EE889}"/>
              </a:ext>
            </a:extLst>
          </p:cNvPr>
          <p:cNvSpPr txBox="1"/>
          <p:nvPr/>
        </p:nvSpPr>
        <p:spPr>
          <a:xfrm>
            <a:off x="1399592" y="298634"/>
            <a:ext cx="7744408" cy="47059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8CB64A"/>
              </a:buClr>
              <a:buSzPct val="92000"/>
              <a:tabLst/>
              <a:defRPr/>
            </a:pPr>
            <a:endParaRPr kumimoji="0" lang="tr-TR" sz="2700" b="0" i="0" u="none" strike="noStrike" kern="1200" cap="none" spc="0" normalizeH="0" baseline="0" noProof="0" dirty="0">
              <a:ln>
                <a:noFill/>
              </a:ln>
              <a:solidFill>
                <a:srgbClr val="3D3D3D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306000" marR="0" lvl="0" indent="-306000" algn="just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SzPct val="92000"/>
              <a:buFont typeface="Wingdings 2" panose="05020102010507070707" pitchFamily="18" charset="2"/>
              <a:buChar char=""/>
              <a:tabLst/>
              <a:defRPr/>
            </a:pP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srgbClr val="3D3D3D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306000" marR="0" lvl="0" indent="-306000" algn="just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SzPct val="92000"/>
              <a:buFont typeface="Wingdings 2" panose="05020102010507070707" pitchFamily="18" charset="2"/>
              <a:buChar char=""/>
              <a:tabLst/>
              <a:defRPr/>
            </a:pPr>
            <a:r>
              <a:rPr kumimoji="0" lang="tr-TR" sz="2800" b="0" i="0" u="none" strike="noStrike" kern="1200" cap="none" spc="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ea typeface="+mn-ea"/>
                <a:cs typeface="+mn-cs"/>
              </a:rPr>
              <a:t>Tekliflerin açıldığı aşamada isteklilerin;</a:t>
            </a:r>
          </a:p>
          <a:p>
            <a:pPr marL="306000" marR="0" lvl="0" indent="-306000" algn="just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SzPct val="92000"/>
              <a:buFont typeface="Wingdings 2" panose="05020102010507070707" pitchFamily="18" charset="2"/>
              <a:buChar char=""/>
              <a:tabLst/>
              <a:defRPr/>
            </a:pP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srgbClr val="3D3D3D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630000" marR="0" lvl="2" algn="just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SzPct val="92000"/>
              <a:tabLst/>
              <a:defRPr/>
            </a:pPr>
            <a:r>
              <a:rPr kumimoji="0" lang="tr-TR" sz="2200" b="0" i="0" u="none" strike="noStrike" kern="1200" cap="none" spc="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ea typeface="+mn-ea"/>
                <a:cs typeface="+mn-cs"/>
              </a:rPr>
              <a:t>Geçici teminatlarının uygunluğu,</a:t>
            </a:r>
          </a:p>
          <a:p>
            <a:pPr marL="630000" marR="0" lvl="2" algn="just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SzPct val="92000"/>
              <a:tabLst/>
              <a:defRPr/>
            </a:pPr>
            <a:r>
              <a:rPr kumimoji="0" lang="tr-TR" sz="2200" b="0" i="0" u="none" strike="noStrike" kern="1200" cap="none" spc="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ea typeface="+mn-ea"/>
                <a:cs typeface="+mn-cs"/>
              </a:rPr>
              <a:t>İhale tarihi itibarıyla yasaklılık durumları,</a:t>
            </a:r>
          </a:p>
          <a:p>
            <a:pPr marL="630000" lvl="2" algn="just" defTabSz="457200">
              <a:spcBef>
                <a:spcPct val="20000"/>
              </a:spcBef>
              <a:spcAft>
                <a:spcPts val="600"/>
              </a:spcAft>
              <a:buSzPct val="92000"/>
              <a:defRPr/>
            </a:pPr>
            <a:r>
              <a:rPr kumimoji="0" lang="tr-TR" sz="2200" b="0" i="0" u="none" strike="noStrike" kern="1200" cap="none" spc="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ea typeface="+mn-ea"/>
                <a:cs typeface="+mn-cs"/>
              </a:rPr>
              <a:t>Kesinleşmiş vergi borcu ve</a:t>
            </a:r>
          </a:p>
          <a:p>
            <a:pPr marL="630000" marR="0" lvl="2" algn="just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SzPct val="92000"/>
              <a:tabLst/>
              <a:defRPr/>
            </a:pPr>
            <a:r>
              <a:rPr kumimoji="0" lang="tr-TR" sz="2200" b="0" i="0" u="none" strike="noStrike" kern="1200" cap="none" spc="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ea typeface="+mn-ea"/>
                <a:cs typeface="+mn-cs"/>
              </a:rPr>
              <a:t>Kesinleşmiş sosyal güvenlik prim borçlarının olup olmadığı </a:t>
            </a:r>
          </a:p>
          <a:p>
            <a:pPr marL="630000" marR="0" lvl="2" algn="just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SzPct val="92000"/>
              <a:tabLst/>
              <a:defRPr/>
            </a:pPr>
            <a:r>
              <a:rPr kumimoji="0" lang="tr-TR" sz="2200" b="0" i="0" u="none" strike="noStrike" kern="1200" cap="none" spc="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ea typeface="+mn-ea"/>
                <a:cs typeface="+mn-cs"/>
              </a:rPr>
              <a:t>kontrol </a:t>
            </a:r>
            <a:r>
              <a:rPr kumimoji="0" lang="tr-TR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ea typeface="+mn-ea"/>
                <a:cs typeface="+mn-cs"/>
              </a:rPr>
              <a:t>ed</a:t>
            </a:r>
            <a:r>
              <a:rPr lang="tr-TR" sz="2200" dirty="0" err="1">
                <a:solidFill>
                  <a:srgbClr val="3D3D3D"/>
                </a:solidFill>
              </a:rPr>
              <a:t>ilir</a:t>
            </a:r>
            <a:r>
              <a:rPr lang="tr-TR" sz="2200" dirty="0">
                <a:solidFill>
                  <a:srgbClr val="3D3D3D"/>
                </a:solidFill>
              </a:rPr>
              <a:t>.</a:t>
            </a:r>
            <a:endParaRPr kumimoji="0" lang="tr-TR" sz="2200" b="0" i="0" u="none" strike="noStrike" kern="1200" cap="none" spc="0" normalizeH="0" baseline="0" noProof="0" dirty="0">
              <a:ln>
                <a:noFill/>
              </a:ln>
              <a:solidFill>
                <a:srgbClr val="3D3D3D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B42EB307-091C-1026-FD86-02DA8F5EB1CC}"/>
              </a:ext>
            </a:extLst>
          </p:cNvPr>
          <p:cNvSpPr txBox="1"/>
          <p:nvPr/>
        </p:nvSpPr>
        <p:spPr>
          <a:xfrm>
            <a:off x="0" y="111479"/>
            <a:ext cx="7259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chemeClr val="bg1"/>
                </a:solidFill>
              </a:rPr>
              <a:t>ELEKTRONİK KAMU ALIMLARI SİSTEMİ</a:t>
            </a:r>
          </a:p>
        </p:txBody>
      </p:sp>
    </p:spTree>
    <p:extLst>
      <p:ext uri="{BB962C8B-B14F-4D97-AF65-F5344CB8AC3E}">
        <p14:creationId xmlns:p14="http://schemas.microsoft.com/office/powerpoint/2010/main" val="2866275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14"/>
          <p:cNvSpPr/>
          <p:nvPr/>
        </p:nvSpPr>
        <p:spPr>
          <a:xfrm>
            <a:off x="0" y="732482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defTabSz="457200"/>
            <a:r>
              <a:rPr lang="tr-TR" sz="1600" b="1" dirty="0">
                <a:solidFill>
                  <a:prstClr val="white"/>
                </a:solidFill>
              </a:rPr>
              <a:t>E-İhale - Tekliflerin Açılması </a:t>
            </a:r>
            <a:endParaRPr lang="tr-TR" sz="160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0D4901F1-B014-43C0-BEA9-69D9684EE889}"/>
              </a:ext>
            </a:extLst>
          </p:cNvPr>
          <p:cNvSpPr txBox="1"/>
          <p:nvPr/>
        </p:nvSpPr>
        <p:spPr>
          <a:xfrm>
            <a:off x="113937" y="846754"/>
            <a:ext cx="8621486" cy="3739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just" defTabSz="457200" rtl="0" eaLnBrk="1" fontAlgn="auto" latinLnBrk="0" hangingPunct="1">
              <a:lnSpc>
                <a:spcPct val="100000"/>
              </a:lnSpc>
              <a:spcAft>
                <a:spcPts val="600"/>
              </a:spcAft>
              <a:buClr>
                <a:srgbClr val="8CB64A"/>
              </a:buClr>
              <a:buSzPct val="92000"/>
              <a:tabLst/>
              <a:defRPr/>
            </a:pPr>
            <a:endParaRPr kumimoji="0" lang="tr-TR" sz="2700" b="0" i="0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306000" marR="0" lvl="0" indent="-306000" algn="just" defTabSz="457200" rtl="0" eaLnBrk="1" fontAlgn="auto" latinLnBrk="0" hangingPunct="1">
              <a:lnSpc>
                <a:spcPct val="100000"/>
              </a:lnSpc>
              <a:spcAft>
                <a:spcPts val="600"/>
              </a:spcAft>
              <a:buSzPct val="92000"/>
              <a:buFont typeface="Wingdings 2" panose="05020102010507070707" pitchFamily="18" charset="2"/>
              <a:buChar char=""/>
              <a:tabLst/>
              <a:defRPr/>
            </a:pPr>
            <a:r>
              <a:rPr kumimoji="0" lang="tr-TR" sz="24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Bu aşamada yapılan tespitlere ilişkin hususlar ile yaklaşık maliyet tutarı, teklif verenler ile teklif fiyatları ve varsa açılamayan teklifler </a:t>
            </a:r>
            <a:r>
              <a:rPr kumimoji="0" lang="tr-TR" sz="24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tutanağa bağlanır</a:t>
            </a:r>
            <a:r>
              <a:rPr kumimoji="0" lang="tr-TR" sz="24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.</a:t>
            </a:r>
          </a:p>
          <a:p>
            <a:pPr marL="306000" marR="0" lvl="0" indent="-306000" algn="just" defTabSz="457200" rtl="0" eaLnBrk="1" fontAlgn="auto" latinLnBrk="0" hangingPunct="1">
              <a:lnSpc>
                <a:spcPct val="100000"/>
              </a:lnSpc>
              <a:spcAft>
                <a:spcPts val="600"/>
              </a:spcAft>
              <a:buSzPct val="92000"/>
              <a:buFont typeface="Wingdings 2" panose="05020102010507070707" pitchFamily="18" charset="2"/>
              <a:buChar char=""/>
              <a:tabLst/>
              <a:defRPr/>
            </a:pPr>
            <a:endParaRPr kumimoji="0" lang="tr-TR" sz="2400" b="0" i="0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306000" marR="0" lvl="0" indent="-306000" algn="just" defTabSz="457200" rtl="0" eaLnBrk="1" fontAlgn="auto" latinLnBrk="0" hangingPunct="1">
              <a:lnSpc>
                <a:spcPct val="100000"/>
              </a:lnSpc>
              <a:spcAft>
                <a:spcPts val="600"/>
              </a:spcAft>
              <a:buSzPct val="92000"/>
              <a:buFont typeface="Wingdings 2" panose="05020102010507070707" pitchFamily="18" charset="2"/>
              <a:buChar char=""/>
              <a:tabLst/>
              <a:defRPr/>
            </a:pPr>
            <a:r>
              <a:rPr kumimoji="0" lang="tr-TR" sz="2400" b="1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Tekliflerin açılmasına ilişkin tutanak</a:t>
            </a:r>
            <a:r>
              <a:rPr kumimoji="0" lang="tr-TR" sz="2400" b="0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tr-TR" sz="24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isteklilere bildirilir. </a:t>
            </a:r>
          </a:p>
          <a:p>
            <a:pPr marL="763200" lvl="1" indent="-306000" algn="just" defTabSz="457200">
              <a:spcAft>
                <a:spcPts val="600"/>
              </a:spcAft>
              <a:buSzPct val="92000"/>
              <a:buFont typeface="Wingdings 2" panose="05020102010507070707" pitchFamily="18" charset="2"/>
              <a:buChar char=""/>
              <a:defRPr/>
            </a:pPr>
            <a:r>
              <a:rPr kumimoji="0" lang="tr-TR" sz="2000" b="0" i="0" strike="sng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Açılamayan E-Teklif Tutanağı</a:t>
            </a:r>
          </a:p>
          <a:p>
            <a:pPr marL="763200" lvl="1" indent="-306000" algn="just" defTabSz="457200">
              <a:spcAft>
                <a:spcPts val="600"/>
              </a:spcAft>
              <a:buSzPct val="92000"/>
              <a:buFont typeface="Wingdings 2" panose="05020102010507070707" pitchFamily="18" charset="2"/>
              <a:buChar char=""/>
              <a:defRPr/>
            </a:pPr>
            <a:r>
              <a:rPr kumimoji="0" lang="tr-TR" sz="2000" b="0" i="0" strike="sng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E-Teklif Açma ve Belge Kontrol Tutanağı</a:t>
            </a:r>
          </a:p>
          <a:p>
            <a:pPr marL="763200" lvl="1" indent="-306000" algn="just" defTabSz="457200">
              <a:spcAft>
                <a:spcPts val="600"/>
              </a:spcAft>
              <a:buSzPct val="92000"/>
              <a:buFont typeface="Wingdings 2" panose="05020102010507070707" pitchFamily="18" charset="2"/>
              <a:buChar char=""/>
              <a:defRPr/>
            </a:pPr>
            <a:r>
              <a:rPr kumimoji="0" lang="tr-TR" sz="2000" b="0" i="0" strike="sng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İsteklilerce Teklif Edilen Fiyatlar Tutanağı 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28A540CD-4987-2D02-E679-E8FA1D4658CB}"/>
              </a:ext>
            </a:extLst>
          </p:cNvPr>
          <p:cNvSpPr txBox="1"/>
          <p:nvPr/>
        </p:nvSpPr>
        <p:spPr>
          <a:xfrm>
            <a:off x="0" y="111479"/>
            <a:ext cx="7259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chemeClr val="bg1"/>
                </a:solidFill>
              </a:rPr>
              <a:t>ELEKTRONİK KAMU ALIMLARI SİSTEMİ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A9FE585C-5A6C-DF6E-C837-DD632CE48B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0049" y="4030802"/>
            <a:ext cx="2159311" cy="2159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854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14"/>
          <p:cNvSpPr/>
          <p:nvPr/>
        </p:nvSpPr>
        <p:spPr>
          <a:xfrm>
            <a:off x="0" y="732482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defTabSz="457200"/>
            <a:r>
              <a:rPr lang="tr-TR" sz="1600" b="1" dirty="0">
                <a:solidFill>
                  <a:prstClr val="white"/>
                </a:solidFill>
              </a:rPr>
              <a:t>E-İhale - Tekliflerin Açılması </a:t>
            </a:r>
            <a:endParaRPr lang="tr-TR" sz="160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8" name="Nesne 7">
            <a:extLst>
              <a:ext uri="{FF2B5EF4-FFF2-40B4-BE49-F238E27FC236}">
                <a16:creationId xmlns:a16="http://schemas.microsoft.com/office/drawing/2014/main" id="{7F7E3311-01E1-49BF-9FA6-71B4136BC5FE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187789" y="1166287"/>
          <a:ext cx="8245010" cy="4846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Belge" r:id="rId3" imgW="8906542" imgH="5603155" progId="Word.Document.12">
                  <p:embed/>
                </p:oleObj>
              </mc:Choice>
              <mc:Fallback>
                <p:oleObj name="Belge" r:id="rId3" imgW="8906542" imgH="5603155" progId="Word.Document.12">
                  <p:embed/>
                  <p:pic>
                    <p:nvPicPr>
                      <p:cNvPr id="8" name="Nesne 7">
                        <a:extLst>
                          <a:ext uri="{FF2B5EF4-FFF2-40B4-BE49-F238E27FC236}">
                            <a16:creationId xmlns:a16="http://schemas.microsoft.com/office/drawing/2014/main" id="{7F7E3311-01E1-49BF-9FA6-71B4136BC5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7789" y="1166287"/>
                        <a:ext cx="8245010" cy="48463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Metin kutusu 1">
            <a:extLst>
              <a:ext uri="{FF2B5EF4-FFF2-40B4-BE49-F238E27FC236}">
                <a16:creationId xmlns:a16="http://schemas.microsoft.com/office/drawing/2014/main" id="{91BFC96B-C27C-C6B3-1EB9-8B64862830F9}"/>
              </a:ext>
            </a:extLst>
          </p:cNvPr>
          <p:cNvSpPr txBox="1"/>
          <p:nvPr/>
        </p:nvSpPr>
        <p:spPr>
          <a:xfrm>
            <a:off x="0" y="111479"/>
            <a:ext cx="7259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chemeClr val="bg1"/>
                </a:solidFill>
              </a:rPr>
              <a:t>ELEKTRONİK KAMU ALIMLARI SİSTEMİ</a:t>
            </a:r>
          </a:p>
        </p:txBody>
      </p:sp>
    </p:spTree>
    <p:extLst>
      <p:ext uri="{BB962C8B-B14F-4D97-AF65-F5344CB8AC3E}">
        <p14:creationId xmlns:p14="http://schemas.microsoft.com/office/powerpoint/2010/main" val="265287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14"/>
          <p:cNvSpPr/>
          <p:nvPr/>
        </p:nvSpPr>
        <p:spPr>
          <a:xfrm>
            <a:off x="0" y="732482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defTabSz="457200"/>
            <a:r>
              <a:rPr lang="tr-TR" sz="1600" b="1" dirty="0">
                <a:solidFill>
                  <a:prstClr val="white"/>
                </a:solidFill>
              </a:rPr>
              <a:t>E-İhale - Tekliflerin Değerlendirilmesi</a:t>
            </a:r>
            <a:endParaRPr lang="tr-TR" sz="160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0D4901F1-B014-43C0-BEA9-69D9684EE889}"/>
              </a:ext>
            </a:extLst>
          </p:cNvPr>
          <p:cNvSpPr txBox="1"/>
          <p:nvPr/>
        </p:nvSpPr>
        <p:spPr>
          <a:xfrm>
            <a:off x="261257" y="732482"/>
            <a:ext cx="8448765" cy="5524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8CB64A"/>
              </a:buClr>
              <a:buSzPct val="92000"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27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  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23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Teklifler açıldıktan sonra, </a:t>
            </a:r>
            <a:r>
              <a:rPr kumimoji="0" lang="tr-TR" sz="23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tekliflerin açıldığı aşamada uygun bulunmayan teklifler </a:t>
            </a:r>
            <a:r>
              <a:rPr kumimoji="0" lang="tr-TR" sz="2300" b="1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değerlendirme dışı bırakılır</a:t>
            </a:r>
            <a:r>
              <a:rPr kumimoji="0" lang="tr-TR" sz="23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. 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23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Pazarlık usulüyle </a:t>
            </a:r>
            <a:r>
              <a:rPr kumimoji="0" lang="tr-TR" sz="23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yapılan ihalelerde son fiyat tekliflerinin alınması işlemi, </a:t>
            </a:r>
            <a:r>
              <a:rPr kumimoji="0" lang="tr-TR" sz="23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elektronik eksiltme</a:t>
            </a:r>
            <a:r>
              <a:rPr kumimoji="0" lang="tr-TR" sz="23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yapılan ihalelerde ise eksiltme işlemleri; </a:t>
            </a:r>
            <a:r>
              <a:rPr kumimoji="0" lang="tr-TR" sz="2300" b="1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teklifi bu aşamada değerlendirme dışı bırakılmayan istekliler davet edilerek gerçekleştirilir. </a:t>
            </a:r>
          </a:p>
          <a:p>
            <a:pPr marL="342900" indent="-342900" algn="just" defTabSz="457200">
              <a:spcBef>
                <a:spcPts val="600"/>
              </a:spcBef>
              <a:spcAft>
                <a:spcPts val="600"/>
              </a:spcAft>
              <a:buSzPct val="92000"/>
              <a:buFont typeface="Arial" panose="020B0604020202020204" pitchFamily="34" charset="0"/>
              <a:buChar char="•"/>
              <a:defRPr/>
            </a:pPr>
            <a:r>
              <a:rPr lang="tr-TR" sz="2300" dirty="0"/>
              <a:t>V</a:t>
            </a:r>
            <a:r>
              <a:rPr kumimoji="0" lang="tr-TR" sz="23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arsa </a:t>
            </a:r>
            <a:r>
              <a:rPr lang="tr-TR" sz="2300" b="1" dirty="0">
                <a:solidFill>
                  <a:srgbClr val="C00000"/>
                </a:solidFill>
              </a:rPr>
              <a:t>fiyat dışı unsur değerlendirme işlemi de </a:t>
            </a:r>
            <a:r>
              <a:rPr kumimoji="0" lang="tr-TR" sz="23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bu aşamada gerçekleştirilir.</a:t>
            </a:r>
            <a:endParaRPr kumimoji="0" lang="tr-TR" sz="2300" b="1" i="0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</a:endParaRP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2300" b="1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EA1 ve EA2 teklif olması öngörülen </a:t>
            </a:r>
            <a:r>
              <a:rPr kumimoji="0" lang="tr-TR" sz="23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tekliflerin değerlendirilmesine geçilir. ADT sorgulaması yapılacaksa  </a:t>
            </a:r>
            <a:r>
              <a:rPr kumimoji="0" lang="tr-TR" sz="2300" b="1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SD altındaki tekliflerin tamamı </a:t>
            </a:r>
            <a:r>
              <a:rPr kumimoji="0" lang="tr-TR" sz="23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değerlendirilir.</a:t>
            </a: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8CB64A"/>
              </a:buClr>
              <a:buSzPct val="92000"/>
              <a:tabLst/>
              <a:defRPr/>
            </a:pPr>
            <a:endParaRPr kumimoji="0" lang="tr-TR" sz="2300" b="0" i="0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46E35A07-D461-B248-3B25-D980FE557C32}"/>
              </a:ext>
            </a:extLst>
          </p:cNvPr>
          <p:cNvSpPr txBox="1"/>
          <p:nvPr/>
        </p:nvSpPr>
        <p:spPr>
          <a:xfrm>
            <a:off x="0" y="111479"/>
            <a:ext cx="7259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chemeClr val="bg1"/>
                </a:solidFill>
              </a:rPr>
              <a:t>ELEKTRONİK KAMU ALIMLARI SİSTEMİ</a:t>
            </a:r>
          </a:p>
        </p:txBody>
      </p:sp>
    </p:spTree>
    <p:extLst>
      <p:ext uri="{BB962C8B-B14F-4D97-AF65-F5344CB8AC3E}">
        <p14:creationId xmlns:p14="http://schemas.microsoft.com/office/powerpoint/2010/main" val="3655605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14"/>
          <p:cNvSpPr/>
          <p:nvPr/>
        </p:nvSpPr>
        <p:spPr>
          <a:xfrm>
            <a:off x="0" y="732482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defTabSz="457200"/>
            <a:r>
              <a:rPr lang="tr-TR" sz="1600" b="1" dirty="0">
                <a:solidFill>
                  <a:prstClr val="white"/>
                </a:solidFill>
              </a:rPr>
              <a:t>E-İhale - Tekliflerin Değerlendirilmesi</a:t>
            </a:r>
            <a:endParaRPr lang="tr-TR" sz="160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0D4901F1-B014-43C0-BEA9-69D9684EE889}"/>
              </a:ext>
            </a:extLst>
          </p:cNvPr>
          <p:cNvSpPr txBox="1"/>
          <p:nvPr/>
        </p:nvSpPr>
        <p:spPr>
          <a:xfrm>
            <a:off x="270587" y="732482"/>
            <a:ext cx="8447901" cy="5309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8CB64A"/>
              </a:buClr>
              <a:buSzPct val="92000"/>
              <a:tabLst/>
              <a:defRPr/>
            </a:pPr>
            <a:endParaRPr kumimoji="0" lang="tr-TR" sz="2700" b="0" i="0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buFont typeface="Wingdings" panose="05000000000000000000" pitchFamily="2" charset="2"/>
              <a:buChar char="§"/>
              <a:tabLst/>
              <a:defRPr/>
            </a:pPr>
            <a:r>
              <a:rPr kumimoji="0" lang="tr-TR" sz="25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İKB ye aktarılan bilgi ve belgelerden; </a:t>
            </a:r>
          </a:p>
          <a:p>
            <a:pPr marL="972900" marR="0" lvl="2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buFont typeface="Wingdings" panose="05000000000000000000" pitchFamily="2" charset="2"/>
              <a:buChar char="§"/>
              <a:tabLst/>
              <a:defRPr/>
            </a:pPr>
            <a:r>
              <a:rPr kumimoji="0" lang="tr-TR" sz="21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Entegrasyonlar aracılığıyla veya EKAP ya da diğer kamu kurum ve kuruluşları ile kamu kurumu niteliğindeki meslek kuruluşlarının internet sayfası üzerinden erişilebilenlerin </a:t>
            </a:r>
            <a:r>
              <a:rPr kumimoji="0" lang="tr-TR" sz="2100" b="1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teyit işlemi gerçekleştirilir</a:t>
            </a:r>
            <a:r>
              <a:rPr kumimoji="0" lang="tr-TR" sz="21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.</a:t>
            </a:r>
            <a:r>
              <a:rPr kumimoji="0" lang="tr-TR" sz="21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</a:t>
            </a:r>
            <a:endParaRPr kumimoji="0" lang="tr-TR" sz="2500" b="0" i="0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972900" marR="0" lvl="2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buFont typeface="Wingdings" panose="05000000000000000000" pitchFamily="2" charset="2"/>
              <a:buChar char="§"/>
              <a:tabLst/>
              <a:defRPr/>
            </a:pPr>
            <a:r>
              <a:rPr kumimoji="0" lang="tr-TR" sz="21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Bunların dışında İKB ye aktarılan belgelerden </a:t>
            </a:r>
            <a:r>
              <a:rPr kumimoji="0" lang="tr-TR" sz="21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teyit edilemeyenler</a:t>
            </a:r>
            <a:r>
              <a:rPr kumimoji="0" lang="tr-TR" sz="21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, </a:t>
            </a:r>
            <a:r>
              <a:rPr kumimoji="0" lang="tr-TR" sz="2100" b="1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bu haliyle değerlendirmeye esas alınır </a:t>
            </a:r>
            <a:r>
              <a:rPr kumimoji="0" lang="tr-TR" sz="21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ve </a:t>
            </a:r>
            <a:r>
              <a:rPr kumimoji="0" lang="tr-TR" sz="21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ihtiyaç duyulması hali hariç bu belgelerin </a:t>
            </a:r>
            <a:r>
              <a:rPr kumimoji="0" lang="tr-TR" sz="2100" b="1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fiziki olarak sunulması istenmez</a:t>
            </a:r>
            <a:r>
              <a:rPr kumimoji="0" lang="tr-TR" sz="21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buFont typeface="Wingdings" panose="05000000000000000000" pitchFamily="2" charset="2"/>
              <a:buChar char="§"/>
              <a:tabLst/>
              <a:defRPr/>
            </a:pPr>
            <a:r>
              <a:rPr kumimoji="0" lang="tr-TR" sz="25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Varsa ADT açıklamaları </a:t>
            </a:r>
            <a:r>
              <a:rPr kumimoji="0" lang="tr-TR" sz="2500" b="0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teklif değerlendirmesi sonucunda teklifi geçerli olduğu tespit edilen isteklilerden </a:t>
            </a:r>
            <a:r>
              <a:rPr kumimoji="0" lang="tr-TR" sz="25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istenir ve istekliler tarafından </a:t>
            </a:r>
            <a:r>
              <a:rPr kumimoji="0" lang="tr-TR" sz="2500" b="1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e-imza ile imzalanmak suretiyle </a:t>
            </a:r>
            <a:r>
              <a:rPr kumimoji="0" lang="tr-TR" sz="25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gönderilir.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49EAC29D-3B0A-F081-D2BD-060B83061736}"/>
              </a:ext>
            </a:extLst>
          </p:cNvPr>
          <p:cNvSpPr txBox="1"/>
          <p:nvPr/>
        </p:nvSpPr>
        <p:spPr>
          <a:xfrm>
            <a:off x="0" y="111479"/>
            <a:ext cx="7259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chemeClr val="bg1"/>
                </a:solidFill>
              </a:rPr>
              <a:t>ELEKTRONİK KAMU ALIMLARI SİSTEMİ</a:t>
            </a:r>
          </a:p>
        </p:txBody>
      </p:sp>
    </p:spTree>
    <p:extLst>
      <p:ext uri="{BB962C8B-B14F-4D97-AF65-F5344CB8AC3E}">
        <p14:creationId xmlns:p14="http://schemas.microsoft.com/office/powerpoint/2010/main" val="1286907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14"/>
          <p:cNvSpPr/>
          <p:nvPr/>
        </p:nvSpPr>
        <p:spPr>
          <a:xfrm>
            <a:off x="0" y="732482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defTabSz="457200"/>
            <a:r>
              <a:rPr lang="tr-TR" sz="1600" b="1" dirty="0">
                <a:solidFill>
                  <a:prstClr val="white"/>
                </a:solidFill>
              </a:rPr>
              <a:t>E-İhale - Tekliflerin Değerlendirilmesi</a:t>
            </a:r>
            <a:endParaRPr lang="tr-TR" sz="160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0D4901F1-B014-43C0-BEA9-69D9684EE889}"/>
              </a:ext>
            </a:extLst>
          </p:cNvPr>
          <p:cNvSpPr txBox="1"/>
          <p:nvPr/>
        </p:nvSpPr>
        <p:spPr>
          <a:xfrm>
            <a:off x="251927" y="732482"/>
            <a:ext cx="8475028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8CB64A"/>
              </a:buClr>
              <a:buSzPct val="92000"/>
              <a:buFont typeface="Arial" panose="020B0604020202020204" pitchFamily="34" charset="0"/>
              <a:buChar char="•"/>
              <a:tabLst/>
              <a:defRPr/>
            </a:pPr>
            <a:endParaRPr kumimoji="0" lang="tr-TR" sz="2700" b="0" i="0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25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Varsa </a:t>
            </a:r>
            <a:r>
              <a:rPr kumimoji="0" lang="tr-TR" sz="250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numune/demonstrasyon değerlendirmesi </a:t>
            </a:r>
            <a:r>
              <a:rPr kumimoji="0" lang="tr-TR" sz="2500" b="1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EA1 ve  EA2 olması öngörülen teklifler</a:t>
            </a:r>
            <a:r>
              <a:rPr kumimoji="0" lang="tr-TR" sz="25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için yapılır. 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25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Değerlendirme işlemlerine, </a:t>
            </a:r>
            <a:r>
              <a:rPr kumimoji="0" lang="tr-TR" sz="25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EA1 ile belirlenecek ise EA2 tespit edilinceye kadar</a:t>
            </a:r>
            <a:r>
              <a:rPr kumimoji="0" lang="tr-TR" sz="25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devam edilir.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25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İhale komisyonu kararı</a:t>
            </a:r>
            <a:r>
              <a:rPr kumimoji="0" lang="tr-TR" sz="25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, komisyon üyeleri ve ihale yetkilisi tarafından </a:t>
            </a:r>
            <a:r>
              <a:rPr kumimoji="0" lang="tr-TR" sz="2500" b="1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e-imza ile imzalanır</a:t>
            </a:r>
            <a:r>
              <a:rPr kumimoji="0" lang="tr-TR" sz="25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.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2A1E3F6C-E354-F33E-AE7B-BB3B638E6ED8}"/>
              </a:ext>
            </a:extLst>
          </p:cNvPr>
          <p:cNvSpPr txBox="1"/>
          <p:nvPr/>
        </p:nvSpPr>
        <p:spPr>
          <a:xfrm>
            <a:off x="0" y="111479"/>
            <a:ext cx="7259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chemeClr val="bg1"/>
                </a:solidFill>
              </a:rPr>
              <a:t>ELEKTRONİK KAMU ALIMLARI SİSTEMİ</a:t>
            </a:r>
          </a:p>
        </p:txBody>
      </p:sp>
    </p:spTree>
    <p:extLst>
      <p:ext uri="{BB962C8B-B14F-4D97-AF65-F5344CB8AC3E}">
        <p14:creationId xmlns:p14="http://schemas.microsoft.com/office/powerpoint/2010/main" val="4134242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14"/>
          <p:cNvSpPr/>
          <p:nvPr/>
        </p:nvSpPr>
        <p:spPr>
          <a:xfrm>
            <a:off x="0" y="732482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defTabSz="457200"/>
            <a:r>
              <a:rPr lang="tr-TR" sz="1600" b="1" dirty="0">
                <a:solidFill>
                  <a:prstClr val="white"/>
                </a:solidFill>
              </a:rPr>
              <a:t>E-İhale - Tekliflerin Değerlendirilmesi</a:t>
            </a:r>
            <a:endParaRPr lang="tr-TR" sz="160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0D4901F1-B014-43C0-BEA9-69D9684EE889}"/>
              </a:ext>
            </a:extLst>
          </p:cNvPr>
          <p:cNvSpPr txBox="1"/>
          <p:nvPr/>
        </p:nvSpPr>
        <p:spPr>
          <a:xfrm>
            <a:off x="242595" y="732482"/>
            <a:ext cx="8484359" cy="5493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8CB64A"/>
              </a:buClr>
              <a:buSzPct val="92000"/>
              <a:tabLst/>
              <a:defRPr/>
            </a:pPr>
            <a:endParaRPr kumimoji="0" lang="tr-TR" sz="2700" b="0" i="0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buFont typeface="Arial" panose="020B0604020202020204" pitchFamily="34" charset="0"/>
              <a:buChar char="•"/>
              <a:tabLst/>
              <a:defRPr/>
            </a:pPr>
            <a:r>
              <a:rPr lang="tr-TR" sz="2400" b="1" dirty="0">
                <a:solidFill>
                  <a:srgbClr val="C00000"/>
                </a:solidFill>
              </a:rPr>
              <a:t>Tekliflerin değerlendirilmesi ve sözleşmenin imzalanması aşamalarında</a:t>
            </a:r>
            <a:r>
              <a:rPr kumimoji="0" lang="tr-TR" sz="24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, </a:t>
            </a:r>
            <a:r>
              <a:rPr kumimoji="0" lang="tr-TR" sz="24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fiziki olarak sunulması istenen belgeleri verilen makul süre içinde sunmayan veya belgelerin sunuluş şekline aykırı sunan istekliler ile yüklenen belgelerden farklı bir belge sunan isteklilerin</a:t>
            </a:r>
            <a:r>
              <a:rPr kumimoji="0" lang="tr-TR" sz="24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,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24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Numune/demonstrasyon işlemlerine ilişkin </a:t>
            </a:r>
            <a:r>
              <a:rPr kumimoji="0" lang="tr-TR" sz="24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yükümlülüklerini yerine getirmeyen isteklilerin</a:t>
            </a:r>
            <a:r>
              <a:rPr kumimoji="0" lang="tr-TR" sz="24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,</a:t>
            </a:r>
          </a:p>
          <a:p>
            <a:pPr marL="900000" marR="0" lvl="2" indent="-2700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buFont typeface="Wingdings 2" panose="05020102010507070707" pitchFamily="18" charset="2"/>
              <a:buChar char=""/>
              <a:tabLst/>
              <a:defRPr/>
            </a:pPr>
            <a:r>
              <a:rPr kumimoji="0" lang="tr-TR" sz="2400" b="1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Teklifleri değerlendirme dışı bırakılır.</a:t>
            </a:r>
          </a:p>
          <a:p>
            <a:pPr marL="900000" marR="0" lvl="2" indent="-2700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buFont typeface="Wingdings 2" panose="05020102010507070707" pitchFamily="18" charset="2"/>
              <a:buChar char=""/>
              <a:tabLst/>
              <a:defRPr/>
            </a:pPr>
            <a:r>
              <a:rPr kumimoji="0" lang="tr-TR" sz="2400" b="1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Geçici teminatları gelir kaydedilir.</a:t>
            </a:r>
          </a:p>
          <a:p>
            <a:pPr marL="900000" marR="0" lvl="2" indent="-2700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buFont typeface="Wingdings 2" panose="05020102010507070707" pitchFamily="18" charset="2"/>
              <a:buChar char=""/>
              <a:tabLst/>
              <a:defRPr/>
            </a:pPr>
            <a:r>
              <a:rPr kumimoji="0" lang="tr-TR" sz="2400" b="1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Haklarında yasaklama hükümleri uygulanır</a:t>
            </a:r>
            <a:endParaRPr lang="tr-TR" sz="2400" b="1" noProof="0" dirty="0">
              <a:solidFill>
                <a:srgbClr val="C00000"/>
              </a:solidFill>
            </a:endParaRPr>
          </a:p>
          <a:p>
            <a:pPr marL="630000" marR="0" lvl="2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tabLst/>
              <a:defRPr/>
            </a:pPr>
            <a:r>
              <a:rPr lang="tr-TR" sz="2400" dirty="0"/>
              <a:t>(ihale </a:t>
            </a:r>
            <a:r>
              <a:rPr kumimoji="0" lang="tr-TR" sz="24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kararını etkileyecek davranış)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3BD3ACCE-DB0C-52F3-B4C2-C226620380F5}"/>
              </a:ext>
            </a:extLst>
          </p:cNvPr>
          <p:cNvSpPr txBox="1"/>
          <p:nvPr/>
        </p:nvSpPr>
        <p:spPr>
          <a:xfrm>
            <a:off x="0" y="111479"/>
            <a:ext cx="7259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chemeClr val="bg1"/>
                </a:solidFill>
              </a:rPr>
              <a:t>ELEKTRONİK KAMU ALIMLARI SİSTEMİ</a:t>
            </a:r>
          </a:p>
        </p:txBody>
      </p:sp>
    </p:spTree>
    <p:extLst>
      <p:ext uri="{BB962C8B-B14F-4D97-AF65-F5344CB8AC3E}">
        <p14:creationId xmlns:p14="http://schemas.microsoft.com/office/powerpoint/2010/main" val="1945257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14"/>
          <p:cNvSpPr/>
          <p:nvPr/>
        </p:nvSpPr>
        <p:spPr>
          <a:xfrm>
            <a:off x="0" y="732482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defTabSz="457200"/>
            <a:r>
              <a:rPr lang="tr-TR" sz="1600" b="1" dirty="0">
                <a:solidFill>
                  <a:prstClr val="white"/>
                </a:solidFill>
              </a:rPr>
              <a:t>E-İhale - Tekliflerin Değerlendirilmesi</a:t>
            </a:r>
            <a:endParaRPr lang="tr-TR" sz="160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0D4901F1-B014-43C0-BEA9-69D9684EE889}"/>
              </a:ext>
            </a:extLst>
          </p:cNvPr>
          <p:cNvSpPr txBox="1"/>
          <p:nvPr/>
        </p:nvSpPr>
        <p:spPr>
          <a:xfrm>
            <a:off x="261256" y="732482"/>
            <a:ext cx="8465699" cy="3696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8CB64A"/>
              </a:buClr>
              <a:buSzPct val="92000"/>
              <a:tabLst/>
              <a:defRPr/>
            </a:pPr>
            <a:endParaRPr kumimoji="0" lang="tr-TR" sz="2700" b="0" i="0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tabLst/>
              <a:defRPr/>
            </a:pPr>
            <a:r>
              <a:rPr lang="tr-TR" sz="2400" b="1" dirty="0">
                <a:solidFill>
                  <a:srgbClr val="C00000"/>
                </a:solidFill>
              </a:rPr>
              <a:t>Aşırı düşük tekliflerin sorgulanması aşamasında</a:t>
            </a:r>
            <a:r>
              <a:rPr kumimoji="0" lang="tr-TR" sz="24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, </a:t>
            </a:r>
            <a:r>
              <a:rPr kumimoji="0" lang="tr-TR" sz="24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fiziki olarak sunulması istenilen belgeleri verilen makul süre içinde sunmayan veya belgelerin sunuluş şekline aykırı sunan istekliler ile yüklenen belgelerden farklı bir belge sunan isteklilerin</a:t>
            </a:r>
            <a:r>
              <a:rPr kumimoji="0" lang="tr-TR" sz="24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,</a:t>
            </a:r>
          </a:p>
          <a:p>
            <a:pPr marL="306000" marR="0" lvl="0" indent="-3060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buFont typeface="Wingdings 2" panose="05020102010507070707" pitchFamily="18" charset="2"/>
              <a:buChar char=""/>
              <a:tabLst/>
              <a:defRPr/>
            </a:pPr>
            <a:endParaRPr kumimoji="0" lang="tr-TR" sz="2400" b="0" i="0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900000" marR="0" lvl="2" indent="-2700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buFont typeface="Wingdings 2" panose="05020102010507070707" pitchFamily="18" charset="2"/>
              <a:buChar char=""/>
              <a:tabLst/>
              <a:defRPr/>
            </a:pPr>
            <a:r>
              <a:rPr kumimoji="0" lang="tr-TR" sz="2400" b="1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Teklifleri değerlendirme dışı bırakılır.</a:t>
            </a:r>
          </a:p>
          <a:p>
            <a:pPr marL="900000" marR="0" lvl="2" indent="-2700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buFont typeface="Wingdings 2" panose="05020102010507070707" pitchFamily="18" charset="2"/>
              <a:buChar char=""/>
              <a:tabLst/>
              <a:defRPr/>
            </a:pPr>
            <a:r>
              <a:rPr kumimoji="0" lang="tr-TR" sz="2400" b="1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Geçici teminatları gelir kaydedilir</a:t>
            </a:r>
            <a:r>
              <a:rPr kumimoji="0" lang="tr-TR" sz="24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.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04D196F5-A9D1-6198-B8FE-E4797363F285}"/>
              </a:ext>
            </a:extLst>
          </p:cNvPr>
          <p:cNvSpPr txBox="1"/>
          <p:nvPr/>
        </p:nvSpPr>
        <p:spPr>
          <a:xfrm>
            <a:off x="0" y="111479"/>
            <a:ext cx="7259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chemeClr val="bg1"/>
                </a:solidFill>
              </a:rPr>
              <a:t>ELEKTRONİK KAMU ALIMLARI SİSTEMİ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0B0D9DBA-CEFF-59C6-892B-A568F6A993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4381" y="3912384"/>
            <a:ext cx="1538128" cy="2213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297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14"/>
          <p:cNvSpPr/>
          <p:nvPr/>
        </p:nvSpPr>
        <p:spPr>
          <a:xfrm>
            <a:off x="0" y="732482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defTabSz="457200"/>
            <a:r>
              <a:rPr lang="tr-TR" sz="1600" b="1" dirty="0">
                <a:solidFill>
                  <a:prstClr val="white"/>
                </a:solidFill>
              </a:rPr>
              <a:t>E-İhale - </a:t>
            </a:r>
            <a:r>
              <a:rPr lang="tr-TR" sz="1600" b="1" dirty="0">
                <a:solidFill>
                  <a:prstClr val="white"/>
                </a:solidFill>
                <a:latin typeface="Calibri" panose="020F0502020204030204"/>
              </a:rPr>
              <a:t>Sözleşmenin İmzalanması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0D4901F1-B014-43C0-BEA9-69D9684EE889}"/>
              </a:ext>
            </a:extLst>
          </p:cNvPr>
          <p:cNvSpPr txBox="1"/>
          <p:nvPr/>
        </p:nvSpPr>
        <p:spPr>
          <a:xfrm>
            <a:off x="261257" y="732482"/>
            <a:ext cx="8491098" cy="4521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8CB64A"/>
              </a:buClr>
              <a:buSzPct val="92000"/>
              <a:buFont typeface="Arial" panose="020B0604020202020204" pitchFamily="34" charset="0"/>
              <a:buChar char="•"/>
              <a:tabLst/>
              <a:defRPr/>
            </a:pPr>
            <a:endParaRPr kumimoji="0" lang="tr-TR" sz="2700" b="0" i="0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457200" marR="0" lvl="0" indent="-4572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26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Sözleşmeye davet </a:t>
            </a:r>
            <a:r>
              <a:rPr kumimoji="0" lang="tr-TR" sz="2600" b="0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EKAP üzerinden </a:t>
            </a:r>
            <a:r>
              <a:rPr kumimoji="0" lang="tr-TR" sz="26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yapılır.</a:t>
            </a:r>
          </a:p>
          <a:p>
            <a:pPr marL="457200" marR="0" lvl="0" indent="-4572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26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Sözleşme imzalanmadan önce sunulması gereken belgeler</a:t>
            </a:r>
            <a:r>
              <a:rPr kumimoji="0" lang="tr-TR" sz="26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, sözleşmeye davet edilen istekli tarafından </a:t>
            </a:r>
            <a:r>
              <a:rPr lang="tr-TR" sz="2600" b="1" dirty="0">
                <a:solidFill>
                  <a:srgbClr val="C00000"/>
                </a:solidFill>
              </a:rPr>
              <a:t>EKAP üzerinden </a:t>
            </a:r>
            <a:r>
              <a:rPr kumimoji="0" lang="tr-TR" sz="2600" b="1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e-imza ile imzalanmak suretiyle gönderilir</a:t>
            </a:r>
            <a:r>
              <a:rPr kumimoji="0" lang="tr-TR" sz="26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.</a:t>
            </a:r>
          </a:p>
          <a:p>
            <a:pPr marL="457200" marR="0" lvl="0" indent="-4572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26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Sözleşme, taraflarca </a:t>
            </a:r>
            <a:r>
              <a:rPr kumimoji="0" lang="tr-TR" sz="2600" b="1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EKAP üzerinden e-imza ile imzalanır</a:t>
            </a:r>
            <a:r>
              <a:rPr kumimoji="0" lang="tr-TR" sz="26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. </a:t>
            </a:r>
          </a:p>
          <a:p>
            <a:pPr marL="457200" marR="0" lvl="0" indent="-4572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26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Sözleşmenin imzalanması aşamasında </a:t>
            </a:r>
            <a:r>
              <a:rPr kumimoji="0" lang="tr-TR" sz="26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yüklenen belgeler de doğrudan değerlendirmeye alınır</a:t>
            </a:r>
            <a:r>
              <a:rPr kumimoji="0" lang="tr-TR" sz="26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ve ihtiyaç duyulması hali hariç </a:t>
            </a:r>
            <a:r>
              <a:rPr kumimoji="0" lang="tr-TR" sz="2600" b="1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fiziki olarak sunulmaları istenmez</a:t>
            </a:r>
            <a:r>
              <a:rPr kumimoji="0" lang="tr-TR" sz="28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. 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F110B898-B5DE-D4FE-AB15-954DD2A4E6FB}"/>
              </a:ext>
            </a:extLst>
          </p:cNvPr>
          <p:cNvSpPr txBox="1"/>
          <p:nvPr/>
        </p:nvSpPr>
        <p:spPr>
          <a:xfrm>
            <a:off x="0" y="111479"/>
            <a:ext cx="7259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chemeClr val="bg1"/>
                </a:solidFill>
              </a:rPr>
              <a:t>ELEKTRONİK KAMU ALIMLARI SİSTEMİ</a:t>
            </a:r>
          </a:p>
        </p:txBody>
      </p:sp>
    </p:spTree>
    <p:extLst>
      <p:ext uri="{BB962C8B-B14F-4D97-AF65-F5344CB8AC3E}">
        <p14:creationId xmlns:p14="http://schemas.microsoft.com/office/powerpoint/2010/main" val="1618207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AC1426-407B-2111-8870-E5DE3DBAF8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14">
            <a:extLst>
              <a:ext uri="{FF2B5EF4-FFF2-40B4-BE49-F238E27FC236}">
                <a16:creationId xmlns:a16="http://schemas.microsoft.com/office/drawing/2014/main" id="{0B7F674E-4D84-4F9A-9FB5-860F65BE1550}"/>
              </a:ext>
            </a:extLst>
          </p:cNvPr>
          <p:cNvSpPr/>
          <p:nvPr/>
        </p:nvSpPr>
        <p:spPr>
          <a:xfrm>
            <a:off x="0" y="732482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defTabSz="457200"/>
            <a:r>
              <a:rPr lang="tr-TR" sz="1600" b="1" dirty="0">
                <a:solidFill>
                  <a:prstClr val="white"/>
                </a:solidFill>
              </a:rPr>
              <a:t>E-İhale - </a:t>
            </a:r>
            <a:r>
              <a:rPr lang="tr-TR" sz="1600" b="1" dirty="0">
                <a:solidFill>
                  <a:prstClr val="white"/>
                </a:solidFill>
                <a:latin typeface="Calibri" panose="020F0502020204030204"/>
              </a:rPr>
              <a:t>Sözleşmenin İmzalanması</a:t>
            </a:r>
          </a:p>
        </p:txBody>
      </p:sp>
      <p:graphicFrame>
        <p:nvGraphicFramePr>
          <p:cNvPr id="5" name="Nesne 4">
            <a:extLst>
              <a:ext uri="{FF2B5EF4-FFF2-40B4-BE49-F238E27FC236}">
                <a16:creationId xmlns:a16="http://schemas.microsoft.com/office/drawing/2014/main" id="{4DC6E77B-F701-2178-3590-A7F117E4F519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289006" y="970383"/>
          <a:ext cx="7084381" cy="56823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Document" r:id="rId3" imgW="6719150" imgH="7945803" progId="Word.Document.12">
                  <p:embed/>
                </p:oleObj>
              </mc:Choice>
              <mc:Fallback>
                <p:oleObj name="Document" r:id="rId3" imgW="6719150" imgH="7945803" progId="Word.Document.12">
                  <p:embed/>
                  <p:pic>
                    <p:nvPicPr>
                      <p:cNvPr id="5" name="Nesne 4">
                        <a:extLst>
                          <a:ext uri="{FF2B5EF4-FFF2-40B4-BE49-F238E27FC236}">
                            <a16:creationId xmlns:a16="http://schemas.microsoft.com/office/drawing/2014/main" id="{4DC6E77B-F701-2178-3590-A7F117E4F51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9006" y="970383"/>
                        <a:ext cx="7084381" cy="56823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Metin kutusu 1">
            <a:extLst>
              <a:ext uri="{FF2B5EF4-FFF2-40B4-BE49-F238E27FC236}">
                <a16:creationId xmlns:a16="http://schemas.microsoft.com/office/drawing/2014/main" id="{5BD96DBB-7D44-E5C7-9C8C-B326D0AF5986}"/>
              </a:ext>
            </a:extLst>
          </p:cNvPr>
          <p:cNvSpPr txBox="1"/>
          <p:nvPr/>
        </p:nvSpPr>
        <p:spPr>
          <a:xfrm>
            <a:off x="0" y="111479"/>
            <a:ext cx="7259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chemeClr val="bg1"/>
                </a:solidFill>
              </a:rPr>
              <a:t>ELEKTRONİK KAMU ALIMLARI SİSTEMİ</a:t>
            </a:r>
          </a:p>
        </p:txBody>
      </p:sp>
    </p:spTree>
    <p:extLst>
      <p:ext uri="{BB962C8B-B14F-4D97-AF65-F5344CB8AC3E}">
        <p14:creationId xmlns:p14="http://schemas.microsoft.com/office/powerpoint/2010/main" val="1026691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14"/>
          <p:cNvSpPr/>
          <p:nvPr/>
        </p:nvSpPr>
        <p:spPr>
          <a:xfrm>
            <a:off x="0" y="732482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defTabSz="457200"/>
            <a:r>
              <a:rPr lang="tr-TR" sz="1600" b="1" dirty="0">
                <a:solidFill>
                  <a:prstClr val="white"/>
                </a:solidFill>
              </a:rPr>
              <a:t>E-İhale - </a:t>
            </a:r>
            <a:r>
              <a:rPr lang="tr-TR" sz="1600" b="1" dirty="0">
                <a:solidFill>
                  <a:prstClr val="white"/>
                </a:solidFill>
                <a:latin typeface="Calibri" panose="020F0502020204030204"/>
              </a:rPr>
              <a:t>Sözleşmenin İmzalanması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BFECC333-C749-231B-9F31-92CF3A6F88B5}"/>
              </a:ext>
            </a:extLst>
          </p:cNvPr>
          <p:cNvSpPr txBox="1"/>
          <p:nvPr/>
        </p:nvSpPr>
        <p:spPr>
          <a:xfrm>
            <a:off x="0" y="111479"/>
            <a:ext cx="7259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chemeClr val="bg1"/>
                </a:solidFill>
              </a:rPr>
              <a:t>ELEKTRONİK KAMU ALIMLARI SİSTEMİ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078E1826-D313-D040-E687-870A22157B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424" y="1166287"/>
            <a:ext cx="8593988" cy="5129515"/>
          </a:xfrm>
          <a:prstGeom prst="rect">
            <a:avLst/>
          </a:prstGeom>
          <a:ln w="28575">
            <a:solidFill>
              <a:srgbClr val="335796"/>
            </a:solidFill>
          </a:ln>
        </p:spPr>
      </p:pic>
    </p:spTree>
    <p:extLst>
      <p:ext uri="{BB962C8B-B14F-4D97-AF65-F5344CB8AC3E}">
        <p14:creationId xmlns:p14="http://schemas.microsoft.com/office/powerpoint/2010/main" val="533277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5">
            <a:extLst>
              <a:ext uri="{FF2B5EF4-FFF2-40B4-BE49-F238E27FC236}">
                <a16:creationId xmlns:a16="http://schemas.microsoft.com/office/drawing/2014/main" id="{4E9969A2-45F7-4A40-A96B-889F9E702EA8}"/>
              </a:ext>
            </a:extLst>
          </p:cNvPr>
          <p:cNvSpPr txBox="1"/>
          <p:nvPr/>
        </p:nvSpPr>
        <p:spPr>
          <a:xfrm>
            <a:off x="0" y="111479"/>
            <a:ext cx="731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chemeClr val="bg1"/>
                </a:solidFill>
              </a:rPr>
              <a:t>ELEKTRONİK KAMU ALIMLARI SİSTEMİ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1F09095E-1158-4E94-B9E5-288A4427C1F2}"/>
              </a:ext>
            </a:extLst>
          </p:cNvPr>
          <p:cNvSpPr txBox="1"/>
          <p:nvPr/>
        </p:nvSpPr>
        <p:spPr>
          <a:xfrm>
            <a:off x="287867" y="1305342"/>
            <a:ext cx="8331200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6000" marR="0" lvl="0" indent="-3060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buFont typeface="Wingdings 2" panose="05020102010507070707" pitchFamily="18" charset="2"/>
              <a:buChar char=""/>
              <a:tabLst/>
              <a:defRPr/>
            </a:pPr>
            <a:r>
              <a:rPr kumimoji="0" lang="tr-TR" sz="27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4735 sayılı KİSK kapsamındaki sözleşmelere ilişkin Yönetmeliğin 14 üncü maddesinde sayılan işlemler (Yer teslim tutanağının düzenlenmesi, </a:t>
            </a:r>
            <a:r>
              <a:rPr kumimoji="0" lang="tr-TR" sz="27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hakediş</a:t>
            </a:r>
            <a:r>
              <a:rPr kumimoji="0" lang="tr-TR" sz="27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, iş artışı ve eksilişi, ceza işlemleri, devir, muayene ve kabul işlemleri vb.) EKAP üzerinden gerçekleştirilir.</a:t>
            </a:r>
          </a:p>
        </p:txBody>
      </p:sp>
      <p:sp>
        <p:nvSpPr>
          <p:cNvPr id="2" name="Dikdörtgen 14">
            <a:extLst>
              <a:ext uri="{FF2B5EF4-FFF2-40B4-BE49-F238E27FC236}">
                <a16:creationId xmlns:a16="http://schemas.microsoft.com/office/drawing/2014/main" id="{4847EF97-EC7A-F967-2C59-7E6CD2CF8119}"/>
              </a:ext>
            </a:extLst>
          </p:cNvPr>
          <p:cNvSpPr/>
          <p:nvPr/>
        </p:nvSpPr>
        <p:spPr>
          <a:xfrm>
            <a:off x="0" y="732482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defTabSz="457200"/>
            <a:r>
              <a:rPr lang="tr-TR" sz="1600" b="1" dirty="0">
                <a:solidFill>
                  <a:prstClr val="white"/>
                </a:solidFill>
                <a:latin typeface="Calibri" panose="020F0502020204030204"/>
              </a:rPr>
              <a:t>Sözleşmenin Uygulanma Süreci</a:t>
            </a:r>
          </a:p>
        </p:txBody>
      </p:sp>
    </p:spTree>
    <p:extLst>
      <p:ext uri="{BB962C8B-B14F-4D97-AF65-F5344CB8AC3E}">
        <p14:creationId xmlns:p14="http://schemas.microsoft.com/office/powerpoint/2010/main" val="28785916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160217" y="1438170"/>
            <a:ext cx="8823566" cy="5083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0969" algn="just">
              <a:spcBef>
                <a:spcPts val="600"/>
              </a:spcBef>
              <a:spcAft>
                <a:spcPts val="600"/>
              </a:spcAft>
            </a:pPr>
            <a:r>
              <a:rPr lang="tr-TR" sz="2200" b="1" dirty="0">
                <a:latin typeface="Calibri" panose="020F0502020204030204" pitchFamily="34" charset="0"/>
              </a:rPr>
              <a:t>01.08.2025’den sonraki süreçte, Kurum resmî internet sayfasında duyurulacak tarihten sonra uygulamaya konulacak  sözleşme sürecine ilişkin  işlemler:</a:t>
            </a:r>
          </a:p>
          <a:p>
            <a:pPr marL="642938" indent="-285750" algn="just"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tr-TR" dirty="0">
                <a:cs typeface="Calibri" panose="020F0502020204030204" pitchFamily="34" charset="0"/>
              </a:rPr>
              <a:t>Yer teslim tutanağının düzenlenmesi/yüklenmesi,</a:t>
            </a:r>
          </a:p>
          <a:p>
            <a:pPr marL="642938" indent="-285750" algn="just"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tr-TR" dirty="0">
                <a:cs typeface="Calibri" panose="020F0502020204030204" pitchFamily="34" charset="0"/>
              </a:rPr>
              <a:t>Teknik personel bildirimi ve onayı,</a:t>
            </a:r>
          </a:p>
          <a:p>
            <a:pPr marL="642938" indent="-285750" algn="just"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tr-TR" dirty="0">
                <a:cs typeface="Calibri" panose="020F0502020204030204" pitchFamily="34" charset="0"/>
              </a:rPr>
              <a:t>Revize programlar dâhil iş programı başvuruları ve bunlara ilişkin onaylar,</a:t>
            </a:r>
          </a:p>
          <a:p>
            <a:pPr marL="642938" indent="-285750" algn="just"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tr-TR" dirty="0">
                <a:cs typeface="Calibri" panose="020F0502020204030204" pitchFamily="34" charset="0"/>
              </a:rPr>
              <a:t>Alt yüklenici onay başvurusu ve onayı ile alt yüklenici sözleşmesinin yüklenmesi,</a:t>
            </a:r>
          </a:p>
          <a:p>
            <a:pPr marL="642938" indent="-285750" algn="just"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tr-TR" dirty="0">
                <a:cs typeface="Calibri" panose="020F0502020204030204" pitchFamily="34" charset="0"/>
              </a:rPr>
              <a:t>Proje değişikliği, iş artışı ve iş eksilişi onayları,</a:t>
            </a:r>
          </a:p>
          <a:p>
            <a:pPr marL="642938" indent="-285750" algn="just"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tr-TR" dirty="0">
                <a:cs typeface="Calibri" panose="020F0502020204030204" pitchFamily="34" charset="0"/>
              </a:rPr>
              <a:t>Süre uzatımı başvuru ve onayları,</a:t>
            </a:r>
          </a:p>
          <a:p>
            <a:pPr marL="642938" indent="-285750" algn="just"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tr-TR" dirty="0">
                <a:cs typeface="Calibri" panose="020F0502020204030204" pitchFamily="34" charset="0"/>
              </a:rPr>
              <a:t>Mücbir sebep başvuru ve onayları,</a:t>
            </a:r>
          </a:p>
          <a:p>
            <a:pPr marL="642938" indent="-285750" algn="just"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tr-TR" dirty="0">
                <a:cs typeface="Calibri" panose="020F0502020204030204" pitchFamily="34" charset="0"/>
              </a:rPr>
              <a:t>Rapor ve teknik doküman onay başvurusu ve onayı,</a:t>
            </a:r>
          </a:p>
          <a:p>
            <a:pPr marL="642938" indent="-285750" algn="just"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tr-TR" dirty="0">
                <a:cs typeface="Calibri" panose="020F0502020204030204" pitchFamily="34" charset="0"/>
              </a:rPr>
              <a:t>Yeni birim fiyat ve revize birim fiyat işlemleri,</a:t>
            </a:r>
          </a:p>
          <a:p>
            <a:pPr marL="642938" indent="-285750" algn="just"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tr-TR" dirty="0">
                <a:cs typeface="Calibri" panose="020F0502020204030204" pitchFamily="34" charset="0"/>
              </a:rPr>
              <a:t>Fiyat farkı hesap işlemleri,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ECBD6194-5EF4-4347-BA71-0131047B1D5A}"/>
              </a:ext>
            </a:extLst>
          </p:cNvPr>
          <p:cNvSpPr txBox="1"/>
          <p:nvPr/>
        </p:nvSpPr>
        <p:spPr>
          <a:xfrm>
            <a:off x="-1" y="111479"/>
            <a:ext cx="73245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chemeClr val="bg1"/>
                </a:solidFill>
              </a:rPr>
              <a:t>ELEKTRONİK KAMU ALIMLARI SİSTEMİ</a:t>
            </a:r>
          </a:p>
        </p:txBody>
      </p:sp>
      <p:sp>
        <p:nvSpPr>
          <p:cNvPr id="8" name="Dikdörtgen 14">
            <a:extLst>
              <a:ext uri="{FF2B5EF4-FFF2-40B4-BE49-F238E27FC236}">
                <a16:creationId xmlns:a16="http://schemas.microsoft.com/office/drawing/2014/main" id="{0AA8D37B-DBC4-F30B-1286-55361992D7A9}"/>
              </a:ext>
            </a:extLst>
          </p:cNvPr>
          <p:cNvSpPr/>
          <p:nvPr/>
        </p:nvSpPr>
        <p:spPr>
          <a:xfrm>
            <a:off x="0" y="732482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defTabSz="457200"/>
            <a:r>
              <a:rPr lang="tr-TR" sz="1600" b="1" dirty="0">
                <a:solidFill>
                  <a:prstClr val="white"/>
                </a:solidFill>
                <a:latin typeface="Calibri" panose="020F0502020204030204"/>
              </a:rPr>
              <a:t>Sözleşmenin Uygulanma Süreci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EB76FDAF-D703-D741-3197-CE046E2B9E3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4381" y="4289826"/>
            <a:ext cx="1186904" cy="2038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344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160217" y="1438170"/>
            <a:ext cx="8823566" cy="5001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0969" algn="just">
              <a:spcBef>
                <a:spcPts val="600"/>
              </a:spcBef>
              <a:spcAft>
                <a:spcPts val="600"/>
              </a:spcAft>
            </a:pPr>
            <a:r>
              <a:rPr lang="tr-TR" sz="2200" b="1" dirty="0">
                <a:latin typeface="Calibri" panose="020F0502020204030204" pitchFamily="34" charset="0"/>
              </a:rPr>
              <a:t>01.08.2025’den sonraki süreçte, Kurum resmî internet sayfasında duyurulacak tarihten sonra uygulamaya konulacak  sözleşme sürecine ilişkin  işlemler:</a:t>
            </a:r>
          </a:p>
          <a:p>
            <a:pPr marL="642938" indent="-285750" algn="just"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tr-TR" dirty="0" err="1">
                <a:cs typeface="Calibri" panose="020F0502020204030204" pitchFamily="34" charset="0"/>
              </a:rPr>
              <a:t>Hakediş</a:t>
            </a:r>
            <a:r>
              <a:rPr lang="tr-TR" dirty="0">
                <a:cs typeface="Calibri" panose="020F0502020204030204" pitchFamily="34" charset="0"/>
              </a:rPr>
              <a:t> başvuruları, </a:t>
            </a:r>
            <a:r>
              <a:rPr lang="tr-TR" dirty="0" err="1">
                <a:cs typeface="Calibri" panose="020F0502020204030204" pitchFamily="34" charset="0"/>
              </a:rPr>
              <a:t>hakediş</a:t>
            </a:r>
            <a:r>
              <a:rPr lang="tr-TR" dirty="0">
                <a:cs typeface="Calibri" panose="020F0502020204030204" pitchFamily="34" charset="0"/>
              </a:rPr>
              <a:t> raporlarının düzenlenmesi ve onaylanması, </a:t>
            </a:r>
            <a:r>
              <a:rPr lang="tr-TR" dirty="0" err="1">
                <a:cs typeface="Calibri" panose="020F0502020204030204" pitchFamily="34" charset="0"/>
              </a:rPr>
              <a:t>ihtirazi</a:t>
            </a:r>
            <a:r>
              <a:rPr lang="tr-TR" dirty="0">
                <a:cs typeface="Calibri" panose="020F0502020204030204" pitchFamily="34" charset="0"/>
              </a:rPr>
              <a:t> kayıt ve kesin hesap işlemleri,</a:t>
            </a:r>
          </a:p>
          <a:p>
            <a:pPr marL="642938" indent="-285750" algn="just"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tr-TR" dirty="0">
                <a:cs typeface="Calibri" panose="020F0502020204030204" pitchFamily="34" charset="0"/>
              </a:rPr>
              <a:t>Denetim, ara denetim ve kontrol teşkilatı görevlendirmelerine ilişkin onaylar ile cezalar dâhil yapılacak işlemlere ilişkin belge ve tutanakların düzenlenmesi,</a:t>
            </a:r>
          </a:p>
          <a:p>
            <a:pPr marL="642938" indent="-285750" algn="just"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tr-TR" dirty="0">
                <a:cs typeface="Calibri" panose="020F0502020204030204" pitchFamily="34" charset="0"/>
              </a:rPr>
              <a:t>Kabul başvuruları, muayene ve kabul komisyonlarının oluşturulması, muayene ve kabul sürecinde yapılacak işlemlere ilişkin belge ve tutanakların düzenlenmesi,</a:t>
            </a:r>
          </a:p>
          <a:p>
            <a:pPr marL="642938" indent="-285750" algn="just"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tr-TR" dirty="0">
                <a:cs typeface="Calibri" panose="020F0502020204030204" pitchFamily="34" charset="0"/>
              </a:rPr>
              <a:t>Ek kesin teminatların alınması, kesin ve ek kesin teminatların iadesine ilişkin işlemler,</a:t>
            </a:r>
          </a:p>
          <a:p>
            <a:pPr marL="642938" indent="-285750" algn="just"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tr-TR" dirty="0">
                <a:cs typeface="Calibri" panose="020F0502020204030204" pitchFamily="34" charset="0"/>
              </a:rPr>
              <a:t>Sigorta poliçelerinin yüklenmesi,</a:t>
            </a:r>
          </a:p>
          <a:p>
            <a:pPr marL="642938" indent="-285750" algn="just"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tr-TR" dirty="0">
                <a:cs typeface="Calibri" panose="020F0502020204030204" pitchFamily="34" charset="0"/>
              </a:rPr>
              <a:t>Sözleşme devir başvuruları ve onayları,</a:t>
            </a:r>
          </a:p>
          <a:p>
            <a:pPr marL="642938" indent="-285750" algn="just"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tr-TR" dirty="0">
                <a:cs typeface="Calibri" panose="020F0502020204030204" pitchFamily="34" charset="0"/>
              </a:rPr>
              <a:t>Sözleşme fesih ve tasfiye işlemleri,</a:t>
            </a:r>
          </a:p>
          <a:p>
            <a:pPr marL="642938" indent="-285750" algn="just"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tr-TR" dirty="0">
                <a:cs typeface="Calibri" panose="020F0502020204030204" pitchFamily="34" charset="0"/>
              </a:rPr>
              <a:t>Kurum tarafından belirlenecek diğer işlemler.</a:t>
            </a:r>
          </a:p>
        </p:txBody>
      </p:sp>
      <p:sp>
        <p:nvSpPr>
          <p:cNvPr id="3" name="Dikdörtgen 14">
            <a:extLst>
              <a:ext uri="{FF2B5EF4-FFF2-40B4-BE49-F238E27FC236}">
                <a16:creationId xmlns:a16="http://schemas.microsoft.com/office/drawing/2014/main" id="{5381E824-7B21-9981-EB14-0AF12BBC84BE}"/>
              </a:ext>
            </a:extLst>
          </p:cNvPr>
          <p:cNvSpPr/>
          <p:nvPr/>
        </p:nvSpPr>
        <p:spPr>
          <a:xfrm>
            <a:off x="0" y="732482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defTabSz="457200"/>
            <a:r>
              <a:rPr lang="tr-TR" sz="1600" b="1" dirty="0">
                <a:solidFill>
                  <a:prstClr val="white"/>
                </a:solidFill>
                <a:latin typeface="Calibri" panose="020F0502020204030204"/>
              </a:rPr>
              <a:t>Sözleşmenin Uygulanma Süreci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B2BE97AF-0BEC-4C2B-936C-B0A6D2149C0F}"/>
              </a:ext>
            </a:extLst>
          </p:cNvPr>
          <p:cNvSpPr txBox="1"/>
          <p:nvPr/>
        </p:nvSpPr>
        <p:spPr>
          <a:xfrm>
            <a:off x="0" y="111479"/>
            <a:ext cx="731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chemeClr val="bg1"/>
                </a:solidFill>
              </a:rPr>
              <a:t>ELEKTRONİK KAMU ALIMLARI SİSTEMİ</a:t>
            </a:r>
          </a:p>
        </p:txBody>
      </p:sp>
    </p:spTree>
    <p:extLst>
      <p:ext uri="{BB962C8B-B14F-4D97-AF65-F5344CB8AC3E}">
        <p14:creationId xmlns:p14="http://schemas.microsoft.com/office/powerpoint/2010/main" val="2233051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14"/>
          <p:cNvSpPr/>
          <p:nvPr/>
        </p:nvSpPr>
        <p:spPr>
          <a:xfrm>
            <a:off x="0" y="732482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defTabSz="457200"/>
            <a:r>
              <a:rPr lang="tr-TR" sz="1600" b="1" dirty="0">
                <a:solidFill>
                  <a:prstClr val="white"/>
                </a:solidFill>
              </a:rPr>
              <a:t>İstisna İhaleleri ile Doğrudan Temin İşlemleri</a:t>
            </a:r>
            <a:endParaRPr lang="tr-TR" sz="160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1F09095E-1158-4E94-B9E5-288A4427C1F2}"/>
              </a:ext>
            </a:extLst>
          </p:cNvPr>
          <p:cNvSpPr txBox="1"/>
          <p:nvPr/>
        </p:nvSpPr>
        <p:spPr>
          <a:xfrm>
            <a:off x="194733" y="1166287"/>
            <a:ext cx="8510727" cy="37087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buFont typeface="Wingdings" panose="05000000000000000000" pitchFamily="2" charset="2"/>
              <a:buChar char="§"/>
              <a:tabLst/>
              <a:defRPr/>
            </a:pPr>
            <a:r>
              <a:rPr kumimoji="0" lang="tr-TR" sz="24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İstisna kapsamında yapılan ihaleler ile bunlara ilişkin sözleşme süreçlerine,</a:t>
            </a:r>
          </a:p>
          <a:p>
            <a:pPr marL="457200" marR="0" lvl="0" indent="-4572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buFont typeface="Wingdings" panose="05000000000000000000" pitchFamily="2" charset="2"/>
              <a:buChar char="§"/>
              <a:tabLst/>
              <a:defRPr/>
            </a:pPr>
            <a:r>
              <a:rPr kumimoji="0" lang="tr-TR" sz="24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Doğrudan teminler ile bunlara ilişkin sözleşme süreçlerine, </a:t>
            </a:r>
          </a:p>
          <a:p>
            <a:pPr marL="457200" marR="0" lvl="0" indent="-4572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buFont typeface="Wingdings" panose="05000000000000000000" pitchFamily="2" charset="2"/>
              <a:buChar char="§"/>
              <a:tabLst/>
              <a:defRPr/>
            </a:pPr>
            <a:r>
              <a:rPr kumimoji="0" lang="tr-TR" sz="24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Kanun kapsamı dışında kalan her türlü ihale ile bunlara ilişkin sözleşme  süreçlerine</a:t>
            </a:r>
            <a:r>
              <a:rPr kumimoji="0" lang="tr-TR" sz="24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,</a:t>
            </a:r>
          </a:p>
          <a:p>
            <a:pPr marL="324000" marR="0" lvl="1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tabLst/>
              <a:defRPr/>
            </a:pPr>
            <a:r>
              <a:rPr kumimoji="0" lang="tr-TR" sz="24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ilişkin işlemler de </a:t>
            </a:r>
            <a:r>
              <a:rPr kumimoji="0" lang="tr-TR" sz="2400" b="1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kısmen veya tamamen EKAP üzerinden yürütülebilir</a:t>
            </a:r>
            <a:r>
              <a:rPr kumimoji="0" lang="tr-TR" sz="24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.</a:t>
            </a:r>
          </a:p>
          <a:p>
            <a:pPr marL="0" marR="0" lvl="0" indent="358775" algn="just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2700" b="0" i="0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F9D4F75C-C842-9762-8E7E-C816E2B28E6D}"/>
              </a:ext>
            </a:extLst>
          </p:cNvPr>
          <p:cNvSpPr txBox="1"/>
          <p:nvPr/>
        </p:nvSpPr>
        <p:spPr>
          <a:xfrm>
            <a:off x="0" y="111479"/>
            <a:ext cx="731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chemeClr val="bg1"/>
                </a:solidFill>
              </a:rPr>
              <a:t>ELEKTRONİK KAMU ALIMLARI SİSTEMİ</a:t>
            </a:r>
          </a:p>
        </p:txBody>
      </p:sp>
    </p:spTree>
    <p:extLst>
      <p:ext uri="{BB962C8B-B14F-4D97-AF65-F5344CB8AC3E}">
        <p14:creationId xmlns:p14="http://schemas.microsoft.com/office/powerpoint/2010/main" val="3977154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14"/>
          <p:cNvSpPr/>
          <p:nvPr/>
        </p:nvSpPr>
        <p:spPr>
          <a:xfrm>
            <a:off x="0" y="732482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defTabSz="457200"/>
            <a:r>
              <a:rPr lang="tr-TR" sz="1600" b="1" dirty="0">
                <a:solidFill>
                  <a:prstClr val="white"/>
                </a:solidFill>
              </a:rPr>
              <a:t>İstisna İhaleleri ile Doğrudan Temin İşlemleri</a:t>
            </a:r>
            <a:endParaRPr lang="tr-TR" sz="160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1F09095E-1158-4E94-B9E5-288A4427C1F2}"/>
              </a:ext>
            </a:extLst>
          </p:cNvPr>
          <p:cNvSpPr txBox="1"/>
          <p:nvPr/>
        </p:nvSpPr>
        <p:spPr>
          <a:xfrm>
            <a:off x="194734" y="1166287"/>
            <a:ext cx="8331200" cy="49705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27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İstisna</a:t>
            </a:r>
            <a:r>
              <a:rPr kumimoji="0" lang="tr-TR" sz="27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kapsamındaki ihalelerin </a:t>
            </a:r>
            <a:r>
              <a:rPr kumimoji="0" lang="tr-TR" sz="2700" b="0" i="0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EKAP’a</a:t>
            </a:r>
            <a:r>
              <a:rPr kumimoji="0" lang="tr-TR" sz="27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kaydedilerek </a:t>
            </a:r>
            <a:r>
              <a:rPr kumimoji="0" lang="tr-TR" sz="2700" b="1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İSKN alınması</a:t>
            </a:r>
            <a:r>
              <a:rPr kumimoji="0" lang="tr-TR" sz="27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, ihale üzerinde kalan istekli için </a:t>
            </a:r>
            <a:r>
              <a:rPr kumimoji="0" lang="tr-TR" sz="2700" b="1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yasaklılık teyidi yapılması </a:t>
            </a:r>
            <a:r>
              <a:rPr kumimoji="0" lang="tr-TR" sz="27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ve ihale sonucuna ilişkin bilgilerin </a:t>
            </a:r>
            <a:r>
              <a:rPr kumimoji="0" lang="tr-TR" sz="2700" b="1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en geç on beş gün içinde </a:t>
            </a:r>
            <a:r>
              <a:rPr kumimoji="0" lang="tr-TR" sz="27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Kuruma bildirilmesi </a:t>
            </a:r>
            <a:r>
              <a:rPr kumimoji="0" lang="tr-TR" sz="2700" b="1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zorunludur</a:t>
            </a:r>
            <a:r>
              <a:rPr kumimoji="0" lang="tr-TR" sz="27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.</a:t>
            </a: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tabLst/>
              <a:defRPr/>
            </a:pPr>
            <a:endParaRPr kumimoji="0" lang="tr-TR" sz="2700" b="0" i="0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457200" marR="0" lvl="0" indent="-4572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27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Doğrudan temin </a:t>
            </a:r>
            <a:r>
              <a:rPr kumimoji="0" lang="tr-TR" sz="27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yöntemiyle yapılan alımların </a:t>
            </a:r>
            <a:r>
              <a:rPr kumimoji="0" lang="tr-TR" sz="2700" b="1" i="0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EKAP’a</a:t>
            </a:r>
            <a:r>
              <a:rPr kumimoji="0" lang="tr-TR" sz="27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kaydedilerek </a:t>
            </a:r>
            <a:r>
              <a:rPr kumimoji="0" lang="tr-TR" sz="2700" b="1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DTN alınması </a:t>
            </a:r>
            <a:r>
              <a:rPr kumimoji="0" lang="tr-TR" sz="27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ve alım sonucuna ilişkin bilgilerin </a:t>
            </a:r>
            <a:r>
              <a:rPr kumimoji="0" lang="tr-TR" sz="2700" b="1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en geç alımın yapıldığı ayı takip eden ayın onuncu gününe</a:t>
            </a:r>
            <a:r>
              <a:rPr kumimoji="0" lang="tr-TR" sz="2700" b="1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kadar Kuruma bildirilmesi </a:t>
            </a:r>
            <a:r>
              <a:rPr kumimoji="0" lang="tr-TR" sz="2700" b="1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zorunludur</a:t>
            </a:r>
            <a:r>
              <a:rPr kumimoji="0" lang="tr-TR" sz="27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.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456AD8B3-3F2F-5C9B-F50A-7370D2B744BC}"/>
              </a:ext>
            </a:extLst>
          </p:cNvPr>
          <p:cNvSpPr txBox="1"/>
          <p:nvPr/>
        </p:nvSpPr>
        <p:spPr>
          <a:xfrm>
            <a:off x="0" y="111479"/>
            <a:ext cx="731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chemeClr val="bg1"/>
                </a:solidFill>
              </a:rPr>
              <a:t>ELEKTRONİK KAMU ALIMLARI SİSTEMİ</a:t>
            </a:r>
          </a:p>
        </p:txBody>
      </p:sp>
    </p:spTree>
    <p:extLst>
      <p:ext uri="{BB962C8B-B14F-4D97-AF65-F5344CB8AC3E}">
        <p14:creationId xmlns:p14="http://schemas.microsoft.com/office/powerpoint/2010/main" val="6812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14"/>
          <p:cNvSpPr/>
          <p:nvPr/>
        </p:nvSpPr>
        <p:spPr>
          <a:xfrm>
            <a:off x="0" y="732482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defTabSz="457200"/>
            <a:r>
              <a:rPr lang="tr-TR" sz="1600" b="1" dirty="0">
                <a:solidFill>
                  <a:prstClr val="white"/>
                </a:solidFill>
              </a:rPr>
              <a:t>İstisna İhaleleri ile Doğrudan Temin İşlemleri</a:t>
            </a:r>
            <a:endParaRPr lang="tr-TR" sz="1600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1F09095E-1158-4E94-B9E5-288A4427C1F2}"/>
              </a:ext>
            </a:extLst>
          </p:cNvPr>
          <p:cNvSpPr txBox="1"/>
          <p:nvPr/>
        </p:nvSpPr>
        <p:spPr>
          <a:xfrm>
            <a:off x="194734" y="1166287"/>
            <a:ext cx="8331200" cy="50321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buFont typeface="Wingdings" panose="05000000000000000000" pitchFamily="2" charset="2"/>
              <a:buChar char="§"/>
              <a:tabLst/>
              <a:defRPr/>
            </a:pPr>
            <a:r>
              <a:rPr lang="tr-TR" sz="2400" dirty="0"/>
              <a:t>İstisna kapsamında yapılan ihalelerde</a:t>
            </a:r>
            <a:r>
              <a:rPr kumimoji="0" lang="tr-TR" sz="24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; onay belgesi, yaklaşık maliyet, ilan/davet, ihale dokümanının yüklenmesi, fiyat tekliflerinin kaydı, e-teklif, e-eksiltme, teminat, sözleşme işlemleri, bildirim ve tebligatlar ile benzeri hususlara ilişkin işlemlerden, 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buFont typeface="Wingdings" panose="05000000000000000000" pitchFamily="2" charset="2"/>
              <a:buChar char="§"/>
              <a:tabLst/>
              <a:defRPr/>
            </a:pPr>
            <a:r>
              <a:rPr lang="tr-TR" sz="2400" dirty="0"/>
              <a:t>Doğrudan temin yöntemiyle yapılan alımlarda; </a:t>
            </a:r>
            <a:r>
              <a:rPr kumimoji="0" lang="tr-TR" sz="24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onay belgesi, piyasa fiyat araştırması, ilan/davet, dokümanın yüklenmesi, fiyat tekliflerinin kaydı, e-teklif, e-eksiltme, teminat, sözleşme işlemleri, bildirim ve tebligatlar ile benzeri hususlara ilişkin işlemlerden, </a:t>
            </a:r>
          </a:p>
          <a:p>
            <a:pPr marL="324000" marR="0" lvl="1" algn="just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92000"/>
              <a:tabLst/>
              <a:defRPr/>
            </a:pPr>
            <a:r>
              <a:rPr kumimoji="0" lang="tr-TR" sz="2400" b="1" i="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Kurumca belirlenenler EKAP üzerinden yürütülür</a:t>
            </a:r>
            <a:r>
              <a:rPr kumimoji="0" lang="tr-TR" sz="2400" b="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.</a:t>
            </a:r>
          </a:p>
          <a:p>
            <a:pPr marL="0" marR="0" lvl="0" indent="358775" algn="just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2700" b="0" i="0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370080DA-44B2-849A-3210-98782EBD2C63}"/>
              </a:ext>
            </a:extLst>
          </p:cNvPr>
          <p:cNvSpPr txBox="1"/>
          <p:nvPr/>
        </p:nvSpPr>
        <p:spPr>
          <a:xfrm>
            <a:off x="0" y="111479"/>
            <a:ext cx="731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>
                <a:solidFill>
                  <a:schemeClr val="bg1"/>
                </a:solidFill>
              </a:rPr>
              <a:t>ELEKTRONİK KAMU ALIMLARI SİSTEMİ</a:t>
            </a:r>
          </a:p>
        </p:txBody>
      </p:sp>
    </p:spTree>
    <p:extLst>
      <p:ext uri="{BB962C8B-B14F-4D97-AF65-F5344CB8AC3E}">
        <p14:creationId xmlns:p14="http://schemas.microsoft.com/office/powerpoint/2010/main" val="628798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Metin kutusu 23"/>
          <p:cNvSpPr txBox="1"/>
          <p:nvPr/>
        </p:nvSpPr>
        <p:spPr>
          <a:xfrm>
            <a:off x="421933" y="1432191"/>
            <a:ext cx="8593880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25450" indent="-342900" algn="just">
              <a:buFont typeface="Wingdings" panose="05000000000000000000" pitchFamily="2" charset="2"/>
              <a:buChar char="§"/>
              <a:defRPr/>
            </a:pPr>
            <a:r>
              <a:rPr lang="tr-TR" alt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Fiyat avantajı</a:t>
            </a:r>
          </a:p>
          <a:p>
            <a:pPr marL="882650" lvl="1" indent="-342900" algn="just">
              <a:lnSpc>
                <a:spcPct val="30000"/>
              </a:lnSpc>
              <a:buFont typeface="Wingdings" panose="05000000000000000000" pitchFamily="2" charset="2"/>
              <a:buChar char="ü"/>
              <a:defRPr/>
            </a:pPr>
            <a:endParaRPr lang="tr-TR" altLang="tr-T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82650" lvl="1" indent="-342900" algn="just">
              <a:buFont typeface="Wingdings" panose="05000000000000000000" pitchFamily="2" charset="2"/>
              <a:buChar char="ü"/>
              <a:defRPr/>
            </a:pPr>
            <a:r>
              <a:rPr lang="tr-TR" alt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Yapım ve hizmet alımlarında </a:t>
            </a:r>
            <a:r>
              <a:rPr lang="tr-TR" alt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yerli istekliler </a:t>
            </a:r>
            <a:r>
              <a:rPr lang="tr-TR" alt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lehine, </a:t>
            </a:r>
          </a:p>
          <a:p>
            <a:pPr marL="882650" lvl="1" indent="-342900" algn="just">
              <a:buFont typeface="Wingdings" panose="05000000000000000000" pitchFamily="2" charset="2"/>
              <a:buChar char="ü"/>
              <a:defRPr/>
            </a:pPr>
            <a:r>
              <a:rPr lang="tr-TR" alt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Mal alımlarında ise </a:t>
            </a:r>
            <a:r>
              <a:rPr lang="tr-TR" alt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yerli malı teklif eden </a:t>
            </a:r>
            <a:r>
              <a:rPr lang="tr-TR" alt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istekliler lehine</a:t>
            </a:r>
          </a:p>
          <a:p>
            <a:pPr marL="539750" lvl="1" algn="just">
              <a:defRPr/>
            </a:pPr>
            <a:r>
              <a:rPr lang="tr-TR" alt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%15 oranına kadar </a:t>
            </a:r>
            <a:r>
              <a:rPr lang="tr-TR" alt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fiyat avantajı öngörülerek EAEAT belirlenebilir</a:t>
            </a:r>
            <a:r>
              <a:rPr lang="tr-TR" altLang="tr-T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539750" lvl="1" algn="just">
              <a:defRPr/>
            </a:pPr>
            <a:endParaRPr lang="tr-TR" altLang="tr-T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25450" indent="-342900" algn="just">
              <a:lnSpc>
                <a:spcPct val="30000"/>
              </a:lnSpc>
              <a:buFont typeface="Wingdings" panose="05000000000000000000" pitchFamily="2" charset="2"/>
              <a:buChar char="§"/>
            </a:pPr>
            <a:endParaRPr lang="tr-T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25450" indent="-3429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Fiyat avantajı, </a:t>
            </a: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yabancı/yerli malı teklif etmeyen 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isteklilerin teklif bedellerine, bu bedeller üzerinden </a:t>
            </a: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dokümanda belirlenen fiyat avantajı oranı uygulanarak 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bulunacak tutar eklenmek suretiyle hesaplanır</a:t>
            </a:r>
            <a:r>
              <a:rPr lang="tr-TR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425450" indent="-342900"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tr-T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25450" indent="-3429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tr-T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EAEAT’nin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fiyat dışındaki unsurlar da dikkate alınarak 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belirleneceği ihalelerde;</a:t>
            </a:r>
          </a:p>
          <a:p>
            <a:pPr marL="882650" lvl="1" indent="-342900">
              <a:lnSpc>
                <a:spcPct val="30000"/>
              </a:lnSpc>
              <a:buFont typeface="Wingdings" panose="05000000000000000000" pitchFamily="2" charset="2"/>
              <a:buChar char="ü"/>
            </a:pPr>
            <a:endParaRPr lang="tr-T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82650" lvl="1" indent="-34290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Önce fiyat dışı unsurlar 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dikkate alınarak değerlendirilmiş teklif bedeli bulunur. </a:t>
            </a:r>
          </a:p>
          <a:p>
            <a:pPr marL="882650" lvl="1" indent="-34290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Sonra </a:t>
            </a:r>
            <a:r>
              <a:rPr 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bu bedel üzerinden fiyat avantajı </a:t>
            </a:r>
            <a:r>
              <a:rPr 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uygulanarak EAEAT belirlenir.</a:t>
            </a:r>
          </a:p>
          <a:p>
            <a:pPr marL="425450" indent="-342900"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tr-T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25450" indent="-342900"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tr-T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25450" indent="-342900"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tr-T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25450" indent="-342900"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endParaRPr lang="tr-TR" altLang="tr-T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sz="2000" dirty="0"/>
          </a:p>
        </p:txBody>
      </p:sp>
      <p:sp>
        <p:nvSpPr>
          <p:cNvPr id="19" name="Dikdörtgen 14"/>
          <p:cNvSpPr/>
          <p:nvPr/>
        </p:nvSpPr>
        <p:spPr>
          <a:xfrm>
            <a:off x="0" y="740794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1600" b="1" dirty="0">
                <a:solidFill>
                  <a:schemeClr val="bg1"/>
                </a:solidFill>
              </a:rPr>
              <a:t>	</a:t>
            </a:r>
            <a:r>
              <a:rPr lang="tr-TR" sz="2000" b="1" dirty="0">
                <a:solidFill>
                  <a:schemeClr val="bg1"/>
                </a:solidFill>
              </a:rPr>
              <a:t> </a:t>
            </a:r>
            <a:r>
              <a:rPr lang="tr-TR" sz="2000" b="1" dirty="0" smtClean="0">
                <a:solidFill>
                  <a:schemeClr val="bg1"/>
                </a:solidFill>
              </a:rPr>
              <a:t>İhale Süreci </a:t>
            </a:r>
            <a:endParaRPr lang="tr-TR" sz="1600" b="1" dirty="0" smtClean="0">
              <a:solidFill>
                <a:schemeClr val="bg1"/>
              </a:solidFill>
            </a:endParaRPr>
          </a:p>
        </p:txBody>
      </p:sp>
      <p:sp>
        <p:nvSpPr>
          <p:cNvPr id="7" name="Unvan 1"/>
          <p:cNvSpPr txBox="1">
            <a:spLocks/>
          </p:cNvSpPr>
          <p:nvPr/>
        </p:nvSpPr>
        <p:spPr>
          <a:xfrm>
            <a:off x="443882" y="161380"/>
            <a:ext cx="6480701" cy="488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endParaRPr lang="tr-TR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9735489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uiExpand="1" build="p"/>
      <p:bldP spid="19" grpId="0" animBg="1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Metin kutusu 23"/>
          <p:cNvSpPr txBox="1"/>
          <p:nvPr/>
        </p:nvSpPr>
        <p:spPr>
          <a:xfrm>
            <a:off x="421933" y="1432191"/>
            <a:ext cx="8593880" cy="5515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30000"/>
              </a:lnSpc>
              <a:buFont typeface="Wingdings" panose="05000000000000000000" pitchFamily="2" charset="2"/>
              <a:buChar char="§"/>
            </a:pPr>
            <a:endParaRPr lang="tr-TR" alt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İhale EAEA teklifi veren isteklinin üzerinde bırakılır ve alınan gerekçeli karar </a:t>
            </a:r>
            <a:r>
              <a:rPr lang="tr-TR" altLang="tr-TR" b="1" dirty="0">
                <a:latin typeface="Calibri" panose="020F0502020204030204" pitchFamily="34" charset="0"/>
                <a:cs typeface="Calibri" panose="020F0502020204030204" pitchFamily="34" charset="0"/>
              </a:rPr>
              <a:t>ihale yetkilisinin onayına</a:t>
            </a: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 sunulur.</a:t>
            </a:r>
          </a:p>
          <a:p>
            <a:pPr marL="800100" lvl="1" indent="-342900" algn="just">
              <a:lnSpc>
                <a:spcPct val="30000"/>
              </a:lnSpc>
              <a:buFont typeface="Wingdings" panose="05000000000000000000" pitchFamily="2" charset="2"/>
              <a:buChar char="ü"/>
            </a:pPr>
            <a:endParaRPr lang="tr-TR" alt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İhale yetkilisinin onayından önce idare, </a:t>
            </a:r>
            <a:r>
              <a:rPr lang="tr-TR" altLang="tr-TR" b="1" dirty="0">
                <a:latin typeface="Calibri" panose="020F0502020204030204" pitchFamily="34" charset="0"/>
                <a:cs typeface="Calibri" panose="020F0502020204030204" pitchFamily="34" charset="0"/>
              </a:rPr>
              <a:t>EAEAT ile varsa EAEA ikinci teklif sahibine </a:t>
            </a: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ilişkin yasaklılık teyidi yapılarak buna ilişkin belge ihale kararına eklenir </a:t>
            </a:r>
            <a:r>
              <a:rPr lang="tr-TR" altLang="tr-TR" b="1" dirty="0">
                <a:latin typeface="Calibri" panose="020F0502020204030204" pitchFamily="34" charset="0"/>
                <a:cs typeface="Calibri" panose="020F0502020204030204" pitchFamily="34" charset="0"/>
              </a:rPr>
              <a:t>(İkinci teyit).</a:t>
            </a:r>
          </a:p>
          <a:p>
            <a:pPr marL="800100" lvl="1" indent="-342900">
              <a:lnSpc>
                <a:spcPct val="30000"/>
              </a:lnSpc>
              <a:buFont typeface="Wingdings" panose="05000000000000000000" pitchFamily="2" charset="2"/>
              <a:buChar char="ü"/>
            </a:pPr>
            <a:endParaRPr lang="tr-TR" alt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Karar tarihini izleyen </a:t>
            </a:r>
            <a:r>
              <a:rPr lang="tr-TR" altLang="tr-TR" b="1" dirty="0">
                <a:latin typeface="Calibri" panose="020F0502020204030204" pitchFamily="34" charset="0"/>
                <a:cs typeface="Calibri" panose="020F0502020204030204" pitchFamily="34" charset="0"/>
              </a:rPr>
              <a:t>en geç 5 iş günü içinde </a:t>
            </a: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ihale kararı ya </a:t>
            </a:r>
            <a:r>
              <a:rPr lang="tr-TR" altLang="tr-TR" b="1" dirty="0">
                <a:latin typeface="Calibri" panose="020F0502020204030204" pitchFamily="34" charset="0"/>
                <a:cs typeface="Calibri" panose="020F0502020204030204" pitchFamily="34" charset="0"/>
              </a:rPr>
              <a:t>onaylanır</a:t>
            </a: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 veya gerekçesi belirtilerek </a:t>
            </a:r>
            <a:r>
              <a:rPr lang="tr-TR" altLang="tr-TR" b="1" dirty="0">
                <a:latin typeface="Calibri" panose="020F0502020204030204" pitchFamily="34" charset="0"/>
                <a:cs typeface="Calibri" panose="020F0502020204030204" pitchFamily="34" charset="0"/>
              </a:rPr>
              <a:t>iptal edilir</a:t>
            </a: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800100" lvl="1" indent="-342900">
              <a:lnSpc>
                <a:spcPct val="30000"/>
              </a:lnSpc>
              <a:buFont typeface="Wingdings" panose="05000000000000000000" pitchFamily="2" charset="2"/>
              <a:buChar char="ü"/>
            </a:pPr>
            <a:endParaRPr lang="tr-TR" alt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Kararın onaylandığı günü izleyen </a:t>
            </a:r>
            <a:r>
              <a:rPr lang="tr-TR" altLang="tr-TR" b="1" dirty="0">
                <a:latin typeface="Calibri" panose="020F0502020204030204" pitchFamily="34" charset="0"/>
                <a:cs typeface="Calibri" panose="020F0502020204030204" pitchFamily="34" charset="0"/>
              </a:rPr>
              <a:t>3 gün içinde </a:t>
            </a: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karar </a:t>
            </a:r>
            <a:r>
              <a:rPr lang="tr-TR" altLang="tr-TR" b="1" dirty="0">
                <a:latin typeface="Calibri" panose="020F0502020204030204" pitchFamily="34" charset="0"/>
                <a:cs typeface="Calibri" panose="020F0502020204030204" pitchFamily="34" charset="0"/>
              </a:rPr>
              <a:t>bütün isteklilere </a:t>
            </a: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bildirilir.</a:t>
            </a:r>
          </a:p>
          <a:p>
            <a:pPr marL="800100" lvl="1" indent="-342900">
              <a:lnSpc>
                <a:spcPct val="30000"/>
              </a:lnSpc>
              <a:buFont typeface="Wingdings" panose="05000000000000000000" pitchFamily="2" charset="2"/>
              <a:buChar char="ü"/>
            </a:pPr>
            <a:endParaRPr lang="tr-TR" alt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İhale sonucunun bildiriminde, </a:t>
            </a:r>
            <a:r>
              <a:rPr lang="tr-TR" altLang="tr-TR" b="1" dirty="0">
                <a:latin typeface="Calibri" panose="020F0502020204030204" pitchFamily="34" charset="0"/>
                <a:cs typeface="Calibri" panose="020F0502020204030204" pitchFamily="34" charset="0"/>
              </a:rPr>
              <a:t>tekliflerin değerlendirmeye alınmama/uygun bulunmama</a:t>
            </a: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 gerekçelerine de yer verilir.</a:t>
            </a:r>
          </a:p>
          <a:p>
            <a:pPr marL="800100" lvl="1" indent="-342900">
              <a:lnSpc>
                <a:spcPct val="30000"/>
              </a:lnSpc>
              <a:buFont typeface="Wingdings" panose="05000000000000000000" pitchFamily="2" charset="2"/>
              <a:buChar char="ü"/>
            </a:pPr>
            <a:endParaRPr lang="tr-TR" alt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Sonucun bütün isteklilere bildiriminden itibaren; 21/b, c  </a:t>
            </a:r>
            <a:r>
              <a:rPr lang="tr-TR" altLang="tr-TR" b="1" dirty="0">
                <a:latin typeface="Calibri" panose="020F0502020204030204" pitchFamily="34" charset="0"/>
                <a:cs typeface="Calibri" panose="020F0502020204030204" pitchFamily="34" charset="0"/>
              </a:rPr>
              <a:t>5 gün, </a:t>
            </a: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diğer hallerde ise </a:t>
            </a:r>
            <a:r>
              <a:rPr lang="tr-TR" altLang="tr-TR" b="1" dirty="0">
                <a:latin typeface="Calibri" panose="020F0502020204030204" pitchFamily="34" charset="0"/>
                <a:cs typeface="Calibri" panose="020F0502020204030204" pitchFamily="34" charset="0"/>
              </a:rPr>
              <a:t>10 gün geçmedikçe </a:t>
            </a: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sözleşme imzalanamaz.</a:t>
            </a:r>
          </a:p>
          <a:p>
            <a:pPr lvl="2">
              <a:lnSpc>
                <a:spcPct val="100000"/>
              </a:lnSpc>
            </a:pPr>
            <a:endParaRPr lang="tr-TR" altLang="tr-T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57300" lvl="2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tr-TR" altLang="tr-T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lnSpc>
                <a:spcPct val="100000"/>
              </a:lnSpc>
              <a:buFont typeface="Wingdings" panose="05000000000000000000" pitchFamily="2" charset="2"/>
              <a:buChar char="ü"/>
            </a:pPr>
            <a:endParaRPr lang="tr-TR" alt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lnSpc>
                <a:spcPct val="100000"/>
              </a:lnSpc>
              <a:buFont typeface="Wingdings" panose="05000000000000000000" pitchFamily="2" charset="2"/>
              <a:buChar char="ü"/>
            </a:pPr>
            <a:endParaRPr lang="tr-TR" alt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lnSpc>
                <a:spcPct val="100000"/>
              </a:lnSpc>
              <a:buFont typeface="Wingdings" panose="05000000000000000000" pitchFamily="2" charset="2"/>
              <a:buChar char="ü"/>
            </a:pPr>
            <a:endParaRPr lang="tr-TR" altLang="tr-TR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dirty="0"/>
          </a:p>
        </p:txBody>
      </p:sp>
      <p:sp>
        <p:nvSpPr>
          <p:cNvPr id="19" name="Dikdörtgen 14"/>
          <p:cNvSpPr/>
          <p:nvPr/>
        </p:nvSpPr>
        <p:spPr>
          <a:xfrm>
            <a:off x="0" y="740794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1600" b="1" dirty="0">
                <a:solidFill>
                  <a:schemeClr val="bg1"/>
                </a:solidFill>
              </a:rPr>
              <a:t>	</a:t>
            </a:r>
            <a:r>
              <a:rPr lang="tr-TR" sz="2000" b="1" dirty="0">
                <a:solidFill>
                  <a:schemeClr val="bg1"/>
                </a:solidFill>
              </a:rPr>
              <a:t> </a:t>
            </a:r>
            <a:r>
              <a:rPr lang="tr-TR" sz="2000" b="1" dirty="0" smtClean="0">
                <a:solidFill>
                  <a:schemeClr val="bg1"/>
                </a:solidFill>
              </a:rPr>
              <a:t>İhalenin Sonuçlandırılması</a:t>
            </a:r>
            <a:endParaRPr lang="tr-TR" sz="1600" b="1" dirty="0" smtClean="0">
              <a:solidFill>
                <a:schemeClr val="bg1"/>
              </a:solidFill>
            </a:endParaRPr>
          </a:p>
        </p:txBody>
      </p:sp>
      <p:sp>
        <p:nvSpPr>
          <p:cNvPr id="7" name="Unvan 1"/>
          <p:cNvSpPr txBox="1">
            <a:spLocks/>
          </p:cNvSpPr>
          <p:nvPr/>
        </p:nvSpPr>
        <p:spPr>
          <a:xfrm>
            <a:off x="443882" y="161380"/>
            <a:ext cx="6480701" cy="488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endParaRPr lang="tr-TR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4988531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uiExpand="1" build="p"/>
      <p:bldP spid="19" grpId="0" animBg="1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Metin kutusu 23"/>
          <p:cNvSpPr txBox="1"/>
          <p:nvPr/>
        </p:nvSpPr>
        <p:spPr>
          <a:xfrm>
            <a:off x="421933" y="1432191"/>
            <a:ext cx="8593880" cy="402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  <a:defRPr/>
            </a:pP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Sözleşmeye davet</a:t>
            </a:r>
            <a:endParaRPr lang="tr-TR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 algn="just">
              <a:lnSpc>
                <a:spcPct val="30000"/>
              </a:lnSpc>
              <a:buFont typeface="Wingdings" panose="05000000000000000000" pitchFamily="2" charset="2"/>
              <a:buChar char="ü"/>
              <a:defRPr/>
            </a:pP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 algn="just">
              <a:buFont typeface="Wingdings" panose="05000000000000000000" pitchFamily="2" charset="2"/>
              <a:buChar char="ü"/>
              <a:defRPr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İhale sonucunun bütün isteklilere bildiriminden itibaren; </a:t>
            </a:r>
          </a:p>
          <a:p>
            <a:pPr marL="1200150" lvl="2" indent="-285750" algn="just">
              <a:buFont typeface="Arial" panose="020B0604020202020204" pitchFamily="34" charset="0"/>
              <a:buChar char="•"/>
              <a:defRPr/>
            </a:pP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21/(b) ve (c) 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bentlerine göre yapılan ihalelerde 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5 gün, </a:t>
            </a:r>
          </a:p>
          <a:p>
            <a:pPr marL="1200150" lvl="2" indent="-285750" algn="just">
              <a:buFont typeface="Arial" panose="020B0604020202020204" pitchFamily="34" charset="0"/>
              <a:buChar char="•"/>
              <a:defRPr/>
            </a:pP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Diğer hallerde 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ise 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10 gün 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geçtikten sonra, </a:t>
            </a:r>
          </a:p>
          <a:p>
            <a:pPr marL="742950" lvl="1" indent="-285750" algn="just">
              <a:lnSpc>
                <a:spcPct val="30000"/>
              </a:lnSpc>
              <a:buFont typeface="Wingdings" panose="05000000000000000000" pitchFamily="2" charset="2"/>
              <a:buChar char="ü"/>
              <a:defRPr/>
            </a:pP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ü"/>
              <a:defRPr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Ön mali kontrolün yapılması gereken hallerde ise 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bu kontrolün tamamlandığı 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tarihi izleyen günden itibaren;</a:t>
            </a:r>
          </a:p>
          <a:p>
            <a:pPr lvl="1" algn="just">
              <a:lnSpc>
                <a:spcPct val="30000"/>
              </a:lnSpc>
              <a:defRPr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lvl="1">
              <a:lnSpc>
                <a:spcPct val="100000"/>
              </a:lnSpc>
              <a:defRPr/>
            </a:pP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3 gün içinde 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ihale üzerinde bırakılan istekliye, tebliğ tarihini izleyen 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10 gün içinde 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kesin teminatı vermek suretiyle sözleşmeyi imzalaması hususu bildirilir.</a:t>
            </a:r>
          </a:p>
          <a:p>
            <a:pPr lvl="1" algn="just">
              <a:lnSpc>
                <a:spcPct val="30000"/>
              </a:lnSpc>
              <a:defRPr/>
            </a:pP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lnSpc>
                <a:spcPct val="100000"/>
              </a:lnSpc>
              <a:buFont typeface="Wingdings" panose="05000000000000000000" pitchFamily="2" charset="2"/>
              <a:buChar char="ü"/>
              <a:defRPr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Sözleşmenin imzalanacağı tarihte, sözleşme imzalanmadan önce 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ihale üzerinde kalan isteklinin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yasaklılık teyidi yapılır 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(üçüncü teyit)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85750" indent="-285750"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defRPr/>
            </a:pPr>
            <a:endParaRPr lang="tr-TR" altLang="tr-TR" dirty="0">
              <a:latin typeface="Trebuchet MS" pitchFamily="34" charset="0"/>
              <a:ea typeface="Trebuchet MS" pitchFamily="34" charset="0"/>
              <a:cs typeface="Trebuchet MS" pitchFamily="34" charset="0"/>
            </a:endParaRPr>
          </a:p>
          <a:p>
            <a:endParaRPr lang="tr-TR" dirty="0"/>
          </a:p>
        </p:txBody>
      </p:sp>
      <p:sp>
        <p:nvSpPr>
          <p:cNvPr id="19" name="Dikdörtgen 14"/>
          <p:cNvSpPr/>
          <p:nvPr/>
        </p:nvSpPr>
        <p:spPr>
          <a:xfrm>
            <a:off x="0" y="740794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1600" b="1" dirty="0">
                <a:solidFill>
                  <a:schemeClr val="bg1"/>
                </a:solidFill>
              </a:rPr>
              <a:t>	</a:t>
            </a:r>
            <a:r>
              <a:rPr lang="tr-TR" sz="2000" b="1" dirty="0">
                <a:solidFill>
                  <a:schemeClr val="bg1"/>
                </a:solidFill>
              </a:rPr>
              <a:t> </a:t>
            </a:r>
            <a:r>
              <a:rPr lang="tr-TR" sz="2000" b="1" dirty="0" smtClean="0">
                <a:solidFill>
                  <a:schemeClr val="bg1"/>
                </a:solidFill>
              </a:rPr>
              <a:t>İhalenin Sonuçlandırılması</a:t>
            </a:r>
            <a:endParaRPr lang="tr-TR" sz="1600" b="1" dirty="0" smtClean="0">
              <a:solidFill>
                <a:schemeClr val="bg1"/>
              </a:solidFill>
            </a:endParaRPr>
          </a:p>
        </p:txBody>
      </p:sp>
      <p:sp>
        <p:nvSpPr>
          <p:cNvPr id="7" name="Unvan 1"/>
          <p:cNvSpPr txBox="1">
            <a:spLocks/>
          </p:cNvSpPr>
          <p:nvPr/>
        </p:nvSpPr>
        <p:spPr>
          <a:xfrm>
            <a:off x="443882" y="161380"/>
            <a:ext cx="6480701" cy="488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endParaRPr lang="tr-TR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4327600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Metin kutusu 23"/>
          <p:cNvSpPr txBox="1"/>
          <p:nvPr/>
        </p:nvSpPr>
        <p:spPr>
          <a:xfrm>
            <a:off x="443883" y="1461332"/>
            <a:ext cx="8281374" cy="4935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tr-TR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İhale üzerinde kalan istekli, </a:t>
            </a:r>
            <a:r>
              <a:rPr lang="tr-TR" b="1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gerekli belgeleri vermez</a:t>
            </a:r>
            <a:r>
              <a:rPr lang="tr-TR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, </a:t>
            </a:r>
            <a:r>
              <a:rPr lang="tr-TR" b="1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kesin teminatı sunmaz </a:t>
            </a:r>
            <a:r>
              <a:rPr lang="tr-TR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ya da </a:t>
            </a:r>
            <a:r>
              <a:rPr lang="tr-TR" b="1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sözleşme imzalamaz </a:t>
            </a:r>
            <a:r>
              <a:rPr lang="tr-TR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ise</a:t>
            </a:r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r>
              <a:rPr lang="tr-TR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Geçici teminatı </a:t>
            </a:r>
            <a:r>
              <a:rPr lang="tr-TR" b="1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gelir kaydedilir.</a:t>
            </a:r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r>
              <a:rPr lang="tr-TR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İhalelere katılmaktan </a:t>
            </a:r>
            <a:r>
              <a:rPr lang="tr-TR" b="1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yasaklanır.</a:t>
            </a:r>
          </a:p>
          <a:p>
            <a:pPr marL="285750" indent="-28575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Diğer yasal yükümlülükler yerine getirildi, ancak 10 uncu maddede taahhüt edilen durumları tevsik amacıyla sunulan 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belgeler taahhüt edilen duruma aykırı hususlar içeriyor ise</a:t>
            </a:r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Geçici teminatı 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gelir kaydedilir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İhalelere katılmaktan 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yasaklama kararı verilmez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85750" indent="-28575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Haklarında kamu davası açılanlar 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ihaleye katılırsa 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sadece değerlendirme dışı 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bırakılır.</a:t>
            </a:r>
          </a:p>
          <a:p>
            <a:pPr marL="742950" lvl="1" indent="-28575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Geçici teminatları 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gelir kaydedilmez 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ve haklarında  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yasaklama kararı uygulanmaz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lnSpc>
                <a:spcPct val="30000"/>
              </a:lnSpc>
            </a:pPr>
            <a:endParaRPr lang="tr-TR" sz="19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tr-TR" sz="1900" dirty="0">
                <a:latin typeface="Calibri" panose="020F0502020204030204" pitchFamily="34" charset="0"/>
                <a:cs typeface="Calibri" panose="020F0502020204030204" pitchFamily="34" charset="0"/>
              </a:rPr>
              <a:t>EA ikinci teklif fiyatının, </a:t>
            </a:r>
            <a:r>
              <a:rPr lang="tr-TR" sz="1900" b="1" dirty="0">
                <a:latin typeface="Calibri" panose="020F0502020204030204" pitchFamily="34" charset="0"/>
                <a:cs typeface="Calibri" panose="020F0502020204030204" pitchFamily="34" charset="0"/>
              </a:rPr>
              <a:t>ihale yetkilisince uygun görülmesi kaydıyla </a:t>
            </a:r>
            <a:r>
              <a:rPr lang="tr-TR" sz="1900" dirty="0">
                <a:latin typeface="Calibri" panose="020F0502020204030204" pitchFamily="34" charset="0"/>
                <a:cs typeface="Calibri" panose="020F0502020204030204" pitchFamily="34" charset="0"/>
              </a:rPr>
              <a:t>bu teklif sahibi istekliyle sözleşme imzalanabilir. </a:t>
            </a:r>
          </a:p>
          <a:p>
            <a:endParaRPr lang="tr-TR" sz="19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dirty="0"/>
          </a:p>
        </p:txBody>
      </p:sp>
      <p:sp>
        <p:nvSpPr>
          <p:cNvPr id="26" name="Dikdörtgen 14"/>
          <p:cNvSpPr/>
          <p:nvPr/>
        </p:nvSpPr>
        <p:spPr>
          <a:xfrm>
            <a:off x="0" y="740794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1600" b="1" dirty="0">
                <a:solidFill>
                  <a:schemeClr val="bg1"/>
                </a:solidFill>
              </a:rPr>
              <a:t>	 </a:t>
            </a:r>
            <a:r>
              <a:rPr lang="tr-TR" sz="1600" b="1" dirty="0" smtClean="0">
                <a:solidFill>
                  <a:schemeClr val="bg1"/>
                </a:solidFill>
              </a:rPr>
              <a:t>Sözleşmenin İmzalanması</a:t>
            </a:r>
            <a:endParaRPr lang="tr-TR" sz="1600" b="1" dirty="0">
              <a:solidFill>
                <a:schemeClr val="bg1"/>
              </a:solidFill>
            </a:endParaRPr>
          </a:p>
        </p:txBody>
      </p:sp>
      <p:sp>
        <p:nvSpPr>
          <p:cNvPr id="6" name="Unvan 1"/>
          <p:cNvSpPr txBox="1">
            <a:spLocks/>
          </p:cNvSpPr>
          <p:nvPr/>
        </p:nvSpPr>
        <p:spPr>
          <a:xfrm>
            <a:off x="443882" y="161380"/>
            <a:ext cx="6480701" cy="488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endParaRPr lang="tr-TR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5510725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uild="p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Metin kutusu 23"/>
          <p:cNvSpPr txBox="1"/>
          <p:nvPr/>
        </p:nvSpPr>
        <p:spPr>
          <a:xfrm>
            <a:off x="443882" y="1461331"/>
            <a:ext cx="8289920" cy="4468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30000"/>
              </a:lnSpc>
              <a:buFont typeface="Wingdings" panose="05000000000000000000" pitchFamily="2" charset="2"/>
              <a:buChar char="§"/>
            </a:pPr>
            <a:endParaRPr lang="tr-TR" alt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Sözleşmeler idarece hazırlanır ve </a:t>
            </a:r>
            <a:r>
              <a:rPr lang="tr-TR" altLang="tr-TR" b="1" dirty="0">
                <a:latin typeface="Calibri" panose="020F0502020204030204" pitchFamily="34" charset="0"/>
                <a:cs typeface="Calibri" panose="020F0502020204030204" pitchFamily="34" charset="0"/>
              </a:rPr>
              <a:t>ihale yetkilisi ile yüklenici </a:t>
            </a: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tarafından imzalanır. </a:t>
            </a:r>
          </a:p>
          <a:p>
            <a:pPr marL="342900" indent="-342900">
              <a:lnSpc>
                <a:spcPct val="50000"/>
              </a:lnSpc>
              <a:buFont typeface="Wingdings" panose="05000000000000000000" pitchFamily="2" charset="2"/>
              <a:buChar char="§"/>
            </a:pPr>
            <a:endParaRPr lang="tr-TR" alt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Yüklenicinin ortak girişim olması halinde, sözleşmeler ortak girişimin </a:t>
            </a:r>
            <a:r>
              <a:rPr lang="tr-TR" altLang="tr-TR" b="1" dirty="0">
                <a:latin typeface="Calibri" panose="020F0502020204030204" pitchFamily="34" charset="0"/>
                <a:cs typeface="Calibri" panose="020F0502020204030204" pitchFamily="34" charset="0"/>
              </a:rPr>
              <a:t>bütün ortakları tarafından </a:t>
            </a: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imzalanır. </a:t>
            </a:r>
          </a:p>
          <a:p>
            <a:pPr marL="342900" indent="-342900">
              <a:lnSpc>
                <a:spcPct val="50000"/>
              </a:lnSpc>
              <a:buFont typeface="Wingdings" panose="05000000000000000000" pitchFamily="2" charset="2"/>
              <a:buChar char="§"/>
            </a:pPr>
            <a:endParaRPr lang="tr-TR" alt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İhale dokümanında </a:t>
            </a:r>
            <a:r>
              <a:rPr lang="tr-TR" altLang="tr-TR" b="1" dirty="0">
                <a:latin typeface="Calibri" panose="020F0502020204030204" pitchFamily="34" charset="0"/>
                <a:cs typeface="Calibri" panose="020F0502020204030204" pitchFamily="34" charset="0"/>
              </a:rPr>
              <a:t>aksi belirtilmedikçe </a:t>
            </a: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sözleşmelerin notere tescili ve onaylattırılması </a:t>
            </a:r>
            <a:r>
              <a:rPr lang="tr-TR" altLang="tr-TR" b="1" dirty="0">
                <a:latin typeface="Calibri" panose="020F0502020204030204" pitchFamily="34" charset="0"/>
                <a:cs typeface="Calibri" panose="020F0502020204030204" pitchFamily="34" charset="0"/>
              </a:rPr>
              <a:t>zorunlu değildir.</a:t>
            </a:r>
          </a:p>
          <a:p>
            <a:pPr>
              <a:lnSpc>
                <a:spcPct val="50000"/>
              </a:lnSpc>
            </a:pPr>
            <a:endParaRPr lang="tr-TR" alt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İdare sözleşme yapılmasında yükümlülüğünü yerine getirmez ise istekli, sözleşmeye davet maddesindeki sürenin </a:t>
            </a:r>
            <a:r>
              <a:rPr lang="tr-TR" altLang="tr-TR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bitimini izleyen günden itibaren;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Taahhüdünden </a:t>
            </a:r>
            <a:r>
              <a:rPr lang="tr-TR" altLang="tr-TR" b="1" dirty="0">
                <a:latin typeface="Calibri" panose="020F0502020204030204" pitchFamily="34" charset="0"/>
                <a:cs typeface="Calibri" panose="020F0502020204030204" pitchFamily="34" charset="0"/>
              </a:rPr>
              <a:t>vazgeçebilir. </a:t>
            </a:r>
            <a:r>
              <a:rPr lang="tr-TR" altLang="tr-TR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(10 gün süreli noter ihbarnamesi ile)</a:t>
            </a:r>
            <a:endParaRPr lang="tr-TR" altLang="tr-TR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Bu  takdirde  </a:t>
            </a:r>
            <a:r>
              <a:rPr lang="tr-TR" altLang="tr-TR" b="1" dirty="0">
                <a:latin typeface="Calibri" panose="020F0502020204030204" pitchFamily="34" charset="0"/>
                <a:cs typeface="Calibri" panose="020F0502020204030204" pitchFamily="34" charset="0"/>
              </a:rPr>
              <a:t>geçici  teminat  geri verilir </a:t>
            </a:r>
            <a:r>
              <a:rPr lang="tr-TR" altLang="tr-TR" dirty="0">
                <a:latin typeface="Calibri" panose="020F0502020204030204" pitchFamily="34" charset="0"/>
                <a:cs typeface="Calibri" panose="020F0502020204030204" pitchFamily="34" charset="0"/>
              </a:rPr>
              <a:t>ve istekli teminat vermek için yaptığı belgelendirilmiş giderleri istemeye hak kazanır</a:t>
            </a:r>
            <a:r>
              <a:rPr lang="tr-TR" altLang="tr-TR" dirty="0" smtClean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tr-TR" altLang="tr-TR" b="1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(madde 45)</a:t>
            </a:r>
            <a:endParaRPr lang="tr-TR" altLang="tr-TR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tr-TR" alt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tr-TR" alt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tr-TR" alt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dirty="0"/>
          </a:p>
        </p:txBody>
      </p:sp>
      <p:sp>
        <p:nvSpPr>
          <p:cNvPr id="26" name="Dikdörtgen 14"/>
          <p:cNvSpPr/>
          <p:nvPr/>
        </p:nvSpPr>
        <p:spPr>
          <a:xfrm>
            <a:off x="0" y="740794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1600" b="1" dirty="0">
                <a:solidFill>
                  <a:schemeClr val="bg1"/>
                </a:solidFill>
              </a:rPr>
              <a:t>	 </a:t>
            </a:r>
            <a:r>
              <a:rPr lang="tr-TR" sz="1600" b="1" dirty="0" smtClean="0">
                <a:solidFill>
                  <a:schemeClr val="bg1"/>
                </a:solidFill>
              </a:rPr>
              <a:t>Sözleşmenin İmzalanması</a:t>
            </a:r>
            <a:endParaRPr lang="tr-TR" sz="1600" b="1" dirty="0">
              <a:solidFill>
                <a:schemeClr val="bg1"/>
              </a:solidFill>
            </a:endParaRPr>
          </a:p>
        </p:txBody>
      </p:sp>
      <p:sp>
        <p:nvSpPr>
          <p:cNvPr id="7" name="Unvan 1"/>
          <p:cNvSpPr txBox="1">
            <a:spLocks/>
          </p:cNvSpPr>
          <p:nvPr/>
        </p:nvSpPr>
        <p:spPr>
          <a:xfrm>
            <a:off x="443882" y="161380"/>
            <a:ext cx="6480701" cy="488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endParaRPr lang="tr-TR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3394668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Dikdörtgen 14"/>
          <p:cNvSpPr/>
          <p:nvPr/>
        </p:nvSpPr>
        <p:spPr>
          <a:xfrm>
            <a:off x="0" y="740794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 Teyit işlemleri</a:t>
            </a:r>
          </a:p>
        </p:txBody>
      </p:sp>
      <p:sp>
        <p:nvSpPr>
          <p:cNvPr id="7" name="Unvan 1"/>
          <p:cNvSpPr txBox="1">
            <a:spLocks/>
          </p:cNvSpPr>
          <p:nvPr/>
        </p:nvSpPr>
        <p:spPr>
          <a:xfrm>
            <a:off x="443882" y="161380"/>
            <a:ext cx="6480701" cy="488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endParaRPr lang="tr-T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Metin kutusu 2"/>
          <p:cNvSpPr txBox="1"/>
          <p:nvPr/>
        </p:nvSpPr>
        <p:spPr>
          <a:xfrm>
            <a:off x="294757" y="1167958"/>
            <a:ext cx="84305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tr-TR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Başvuru 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veya ihale tarihi itibariyle tüm aday ve istekliler </a:t>
            </a:r>
            <a:r>
              <a:rPr lang="tr-TR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için,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tr-TR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İhale kararı ihale yetkilisince onaylanmadan önce </a:t>
            </a:r>
            <a:r>
              <a:rPr lang="tr-TR" dirty="0" smtClean="0">
                <a:latin typeface="Calibri" panose="020F0502020204030204" pitchFamily="34" charset="0"/>
                <a:cs typeface="Calibri" panose="020F0502020204030204" pitchFamily="34" charset="0"/>
              </a:rPr>
              <a:t>ihale üzerinde kalan istekli ve varsa ekonomik açıdan en avantajlı ikinci teklif sahibi için,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tr-TR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Sözleşmenin 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imzalanacağı tarihte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ise ihale üzerinde kalan istekli için </a:t>
            </a:r>
            <a:r>
              <a:rPr lang="tr-TR" dirty="0" smtClean="0">
                <a:latin typeface="Calibri" panose="020F0502020204030204" pitchFamily="34" charset="0"/>
                <a:cs typeface="Calibri" panose="020F0502020204030204" pitchFamily="34" charset="0"/>
              </a:rPr>
              <a:t>ihalelere 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katılmaktan yasaklı olup olmadığı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tr-TR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Kurumdan 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teyit ettirilmesi zorunludur</a:t>
            </a:r>
            <a:r>
              <a:rPr lang="tr-TR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</a:pPr>
            <a:endParaRPr lang="tr-T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tr-TR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Yasaklılık 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teyidi </a:t>
            </a:r>
            <a:r>
              <a:rPr lang="tr-TR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yapılırken;</a:t>
            </a:r>
          </a:p>
          <a:p>
            <a:pPr marL="630238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tr-TR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aday ve isteklilerin kendileri dışında, </a:t>
            </a:r>
          </a:p>
          <a:p>
            <a:pPr marL="630238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şahıs şirketi ortakları </a:t>
            </a:r>
          </a:p>
          <a:p>
            <a:pPr marL="630238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ve yarıdan fazla hisseye sahip olduğu sermaye şirketi ortakları </a:t>
            </a:r>
          </a:p>
          <a:p>
            <a:pPr marL="630238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ile başvuru veya teklifi ya da sözleşmeyi imzalayanların, 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tr-TR" dirty="0" smtClean="0">
                <a:latin typeface="Calibri" panose="020F0502020204030204" pitchFamily="34" charset="0"/>
                <a:cs typeface="Calibri" panose="020F0502020204030204" pitchFamily="34" charset="0"/>
              </a:rPr>
              <a:t>ihalelere 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katılmaktan yasaklı olup olmadığı 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Kurumdan teyit </a:t>
            </a:r>
            <a:r>
              <a:rPr lang="tr-TR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ettirilecektir</a:t>
            </a: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</a:pPr>
            <a:endParaRPr lang="tr-TR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tr-TR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246416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Dikdörtgen 14"/>
          <p:cNvSpPr/>
          <p:nvPr/>
        </p:nvSpPr>
        <p:spPr>
          <a:xfrm>
            <a:off x="0" y="740794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1600" b="1" dirty="0">
                <a:solidFill>
                  <a:schemeClr val="bg1"/>
                </a:solidFill>
              </a:rPr>
              <a:t>	 Teyit işlemleri</a:t>
            </a:r>
          </a:p>
        </p:txBody>
      </p:sp>
      <p:sp>
        <p:nvSpPr>
          <p:cNvPr id="7" name="Unvan 1"/>
          <p:cNvSpPr txBox="1">
            <a:spLocks/>
          </p:cNvSpPr>
          <p:nvPr/>
        </p:nvSpPr>
        <p:spPr>
          <a:xfrm>
            <a:off x="443882" y="161380"/>
            <a:ext cx="6480701" cy="488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endParaRPr lang="tr-TR" sz="2400" dirty="0">
              <a:latin typeface="+mn-lt"/>
            </a:endParaRPr>
          </a:p>
        </p:txBody>
      </p:sp>
      <p:sp>
        <p:nvSpPr>
          <p:cNvPr id="3" name="Metin kutusu 2"/>
          <p:cNvSpPr txBox="1"/>
          <p:nvPr/>
        </p:nvSpPr>
        <p:spPr>
          <a:xfrm>
            <a:off x="294757" y="1167958"/>
            <a:ext cx="84305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defTabSz="914400" fontAlgn="base">
              <a:spcBef>
                <a:spcPts val="600"/>
              </a:spcBef>
              <a:spcAft>
                <a:spcPts val="600"/>
              </a:spcAft>
            </a:pPr>
            <a:r>
              <a:rPr lang="tr-TR" altLang="tr-T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Yasaklılık </a:t>
            </a:r>
            <a:r>
              <a:rPr lang="tr-TR" alt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teyidi sonucunda ihalelere katılmaktan yasaklı olduğu tespit </a:t>
            </a:r>
            <a:r>
              <a:rPr lang="tr-TR" altLang="tr-T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edilenler;</a:t>
            </a:r>
          </a:p>
          <a:p>
            <a:pPr marL="895350" lvl="0" indent="-285750" algn="just" defTabSz="914400" fontAlgn="base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tr-TR" altLang="tr-TR" sz="20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tr-TR" alt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İhale dışı bırakılacak, </a:t>
            </a:r>
          </a:p>
          <a:p>
            <a:pPr marL="895350" lvl="0" indent="-285750" algn="just" defTabSz="914400" fontAlgn="base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tr-TR" alt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	geçici teminatı gelir kaydedilecek </a:t>
            </a:r>
          </a:p>
          <a:p>
            <a:pPr marL="895350" lvl="0" indent="-285750" algn="just" defTabSz="914400" fontAlgn="base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tr-TR" alt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	Kanunun 58 inci maddesi uyarınca ihalelere katılmaktan yasaklanacak</a:t>
            </a:r>
            <a:r>
              <a:rPr lang="tr-TR" altLang="tr-T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lvl="0" algn="just" defTabSz="914400" fontAlgn="base">
              <a:spcBef>
                <a:spcPts val="600"/>
              </a:spcBef>
              <a:spcAft>
                <a:spcPts val="600"/>
              </a:spcAft>
            </a:pPr>
            <a:r>
              <a:rPr lang="tr-TR" altLang="tr-T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Hakkında </a:t>
            </a:r>
            <a:r>
              <a:rPr lang="tr-TR" alt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kamu davası </a:t>
            </a:r>
            <a:r>
              <a:rPr lang="tr-TR" altLang="tr-T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açılanlar ise;</a:t>
            </a:r>
          </a:p>
          <a:p>
            <a:pPr marL="895350" lvl="0" indent="-285750" algn="just" defTabSz="914400" fontAlgn="base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Wingdings" panose="05000000000000000000" pitchFamily="2" charset="2"/>
              <a:buChar char="ü"/>
              <a:tabLst>
                <a:tab pos="895350" algn="l"/>
              </a:tabLst>
            </a:pPr>
            <a:r>
              <a:rPr lang="tr-TR" altLang="tr-T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Teklifi </a:t>
            </a:r>
            <a:r>
              <a:rPr lang="tr-TR" alt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değerlendirme dışı bırakılacak, </a:t>
            </a:r>
          </a:p>
          <a:p>
            <a:pPr marL="895350" lvl="0" indent="-285750" algn="just" defTabSz="914400" fontAlgn="base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Wingdings" panose="05000000000000000000" pitchFamily="2" charset="2"/>
              <a:buChar char="ü"/>
              <a:tabLst>
                <a:tab pos="895350" algn="l"/>
              </a:tabLst>
            </a:pPr>
            <a:r>
              <a:rPr lang="tr-TR" alt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</a:t>
            </a:r>
            <a:r>
              <a:rPr lang="tr-TR" altLang="tr-T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ncak </a:t>
            </a:r>
            <a:r>
              <a:rPr lang="tr-TR" altLang="tr-TR" sz="2000" b="1" dirty="0">
                <a:latin typeface="Calibri" panose="020F0502020204030204" pitchFamily="34" charset="0"/>
                <a:cs typeface="Calibri" panose="020F0502020204030204" pitchFamily="34" charset="0"/>
              </a:rPr>
              <a:t>teminat iradı ve yasaklama hükümleri </a:t>
            </a:r>
            <a:r>
              <a:rPr lang="tr-TR" altLang="tr-TR" sz="2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uygulanmayacaktır.</a:t>
            </a:r>
            <a:endParaRPr lang="tr-T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722826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Dikdörtgen 14"/>
          <p:cNvSpPr/>
          <p:nvPr/>
        </p:nvSpPr>
        <p:spPr>
          <a:xfrm>
            <a:off x="0" y="740794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1600" b="1" dirty="0">
                <a:solidFill>
                  <a:schemeClr val="bg1"/>
                </a:solidFill>
              </a:rPr>
              <a:t>	 </a:t>
            </a:r>
            <a:r>
              <a:rPr lang="tr-TR" sz="1600" b="1" dirty="0" smtClean="0">
                <a:solidFill>
                  <a:schemeClr val="bg1"/>
                </a:solidFill>
              </a:rPr>
              <a:t>Şikayet Süreçleri</a:t>
            </a:r>
            <a:endParaRPr lang="tr-TR" sz="1600" b="1" dirty="0">
              <a:solidFill>
                <a:schemeClr val="bg1"/>
              </a:solidFill>
            </a:endParaRPr>
          </a:p>
        </p:txBody>
      </p:sp>
      <p:sp>
        <p:nvSpPr>
          <p:cNvPr id="7" name="Unvan 1"/>
          <p:cNvSpPr txBox="1">
            <a:spLocks/>
          </p:cNvSpPr>
          <p:nvPr/>
        </p:nvSpPr>
        <p:spPr>
          <a:xfrm>
            <a:off x="443882" y="161380"/>
            <a:ext cx="6480701" cy="488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endParaRPr lang="tr-TR" sz="2400" dirty="0">
              <a:latin typeface="+mn-lt"/>
            </a:endParaRPr>
          </a:p>
        </p:txBody>
      </p:sp>
      <p:sp>
        <p:nvSpPr>
          <p:cNvPr id="3" name="Metin kutusu 2"/>
          <p:cNvSpPr txBox="1"/>
          <p:nvPr/>
        </p:nvSpPr>
        <p:spPr>
          <a:xfrm>
            <a:off x="331333" y="1862902"/>
            <a:ext cx="84305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tr-TR" sz="4000" dirty="0">
                <a:latin typeface="Calibri" panose="020F0502020204030204" pitchFamily="34" charset="0"/>
                <a:cs typeface="Calibri" panose="020F0502020204030204" pitchFamily="34" charset="0"/>
              </a:rPr>
              <a:t>İdareye şikayet </a:t>
            </a:r>
            <a:r>
              <a:rPr lang="tr-TR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süreci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endParaRPr lang="tr-TR" sz="4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tr-TR" sz="4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İtirazen</a:t>
            </a:r>
            <a:r>
              <a:rPr lang="tr-TR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4000" dirty="0">
                <a:latin typeface="Calibri" panose="020F0502020204030204" pitchFamily="34" charset="0"/>
                <a:cs typeface="Calibri" panose="020F0502020204030204" pitchFamily="34" charset="0"/>
              </a:rPr>
              <a:t>şikayet </a:t>
            </a:r>
            <a:r>
              <a:rPr lang="tr-TR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süreci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endParaRPr lang="tr-TR" sz="4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tr-TR" sz="4000" dirty="0">
                <a:latin typeface="Calibri" panose="020F0502020204030204" pitchFamily="34" charset="0"/>
                <a:cs typeface="Calibri" panose="020F0502020204030204" pitchFamily="34" charset="0"/>
              </a:rPr>
              <a:t>Yargısal inceleme</a:t>
            </a:r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381488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Dikdörtgen 14"/>
          <p:cNvSpPr/>
          <p:nvPr/>
        </p:nvSpPr>
        <p:spPr>
          <a:xfrm>
            <a:off x="0" y="740794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1600" b="1" dirty="0">
                <a:solidFill>
                  <a:schemeClr val="bg1"/>
                </a:solidFill>
              </a:rPr>
              <a:t>	 </a:t>
            </a:r>
            <a:r>
              <a:rPr lang="tr-TR" sz="1600" b="1" dirty="0" smtClean="0">
                <a:solidFill>
                  <a:schemeClr val="bg1"/>
                </a:solidFill>
              </a:rPr>
              <a:t>İdareye Şikayet Süreci</a:t>
            </a:r>
            <a:endParaRPr lang="tr-TR" sz="1600" b="1" dirty="0">
              <a:solidFill>
                <a:schemeClr val="bg1"/>
              </a:solidFill>
            </a:endParaRPr>
          </a:p>
        </p:txBody>
      </p:sp>
      <p:sp>
        <p:nvSpPr>
          <p:cNvPr id="7" name="Unvan 1"/>
          <p:cNvSpPr txBox="1">
            <a:spLocks/>
          </p:cNvSpPr>
          <p:nvPr/>
        </p:nvSpPr>
        <p:spPr>
          <a:xfrm>
            <a:off x="443882" y="161380"/>
            <a:ext cx="6480701" cy="488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endParaRPr lang="tr-TR" sz="2400" dirty="0">
              <a:latin typeface="+mn-lt"/>
            </a:endParaRPr>
          </a:p>
        </p:txBody>
      </p:sp>
      <p:sp>
        <p:nvSpPr>
          <p:cNvPr id="3" name="Metin kutusu 2"/>
          <p:cNvSpPr txBox="1"/>
          <p:nvPr/>
        </p:nvSpPr>
        <p:spPr>
          <a:xfrm>
            <a:off x="322189" y="1423990"/>
            <a:ext cx="84305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u="sng" dirty="0">
                <a:latin typeface="Calibri" panose="020F0502020204030204" pitchFamily="34" charset="0"/>
                <a:cs typeface="Calibri" panose="020F0502020204030204" pitchFamily="34" charset="0"/>
              </a:rPr>
              <a:t>Başvuru </a:t>
            </a:r>
            <a:r>
              <a:rPr lang="tr-TR" sz="2800" b="1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süreleri</a:t>
            </a:r>
          </a:p>
          <a:p>
            <a:endParaRPr lang="tr-TR" sz="28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Pazarlık 21 b ve c için 5 gün</a:t>
            </a:r>
          </a:p>
          <a:p>
            <a:pPr>
              <a:buFont typeface="Wingdings" pitchFamily="2" charset="2"/>
              <a:buChar char="ü"/>
            </a:pP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Diğerleri için 10 gün</a:t>
            </a:r>
          </a:p>
          <a:p>
            <a:pPr>
              <a:buFont typeface="Wingdings" pitchFamily="2" charset="2"/>
              <a:buChar char="ü"/>
            </a:pP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ilan ile ön yeterlik veya ihale dokümanına yönelik şikayet başvurularının, ihale veya son başvuru tarihinden üç iş günü öncesine kadar yapılması zorunludur. </a:t>
            </a:r>
          </a:p>
          <a:p>
            <a:pPr>
              <a:buNone/>
            </a:pPr>
            <a:endParaRPr lang="tr-TR" sz="2800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r>
              <a:rPr lang="tr-TR" sz="28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???? </a:t>
            </a:r>
            <a:r>
              <a:rPr lang="tr-TR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Farkına varılması gereken tarih kavramı????</a:t>
            </a:r>
            <a:endParaRPr lang="en-US" sz="2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endParaRPr lang="tr-T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endParaRPr lang="tr-T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830979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Dikdörtgen 14"/>
          <p:cNvSpPr/>
          <p:nvPr/>
        </p:nvSpPr>
        <p:spPr>
          <a:xfrm>
            <a:off x="0" y="740794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1600" b="1" dirty="0">
                <a:solidFill>
                  <a:schemeClr val="bg1"/>
                </a:solidFill>
              </a:rPr>
              <a:t>	 </a:t>
            </a:r>
            <a:r>
              <a:rPr lang="tr-TR" sz="1600" b="1" dirty="0" smtClean="0">
                <a:solidFill>
                  <a:schemeClr val="bg1"/>
                </a:solidFill>
              </a:rPr>
              <a:t>İdareye Şikayet Süreci</a:t>
            </a:r>
            <a:endParaRPr lang="tr-TR" sz="1600" b="1" dirty="0">
              <a:solidFill>
                <a:schemeClr val="bg1"/>
              </a:solidFill>
            </a:endParaRPr>
          </a:p>
        </p:txBody>
      </p:sp>
      <p:sp>
        <p:nvSpPr>
          <p:cNvPr id="7" name="Unvan 1"/>
          <p:cNvSpPr txBox="1">
            <a:spLocks/>
          </p:cNvSpPr>
          <p:nvPr/>
        </p:nvSpPr>
        <p:spPr>
          <a:xfrm>
            <a:off x="443882" y="161380"/>
            <a:ext cx="6480701" cy="488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endParaRPr lang="tr-TR" sz="2400" dirty="0">
              <a:latin typeface="+mn-lt"/>
            </a:endParaRPr>
          </a:p>
        </p:txBody>
      </p:sp>
      <p:sp>
        <p:nvSpPr>
          <p:cNvPr id="3" name="Metin kutusu 2"/>
          <p:cNvSpPr txBox="1"/>
          <p:nvPr/>
        </p:nvSpPr>
        <p:spPr>
          <a:xfrm>
            <a:off x="322189" y="1423990"/>
            <a:ext cx="84305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u="sng" dirty="0">
                <a:latin typeface="Calibri" panose="020F0502020204030204" pitchFamily="34" charset="0"/>
                <a:cs typeface="Calibri" panose="020F0502020204030204" pitchFamily="34" charset="0"/>
              </a:rPr>
              <a:t>İdare tarafından </a:t>
            </a:r>
            <a:r>
              <a:rPr lang="tr-TR" sz="2800" b="1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inceleme</a:t>
            </a:r>
          </a:p>
          <a:p>
            <a:endParaRPr lang="tr-TR" sz="28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İhale yetkilisi tarafından </a:t>
            </a:r>
            <a:r>
              <a:rPr lang="tr-T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bizzat</a:t>
            </a:r>
          </a:p>
          <a:p>
            <a:pPr>
              <a:buFont typeface="Wingdings" pitchFamily="2" charset="2"/>
              <a:buChar char="ü"/>
            </a:pPr>
            <a:endParaRPr lang="tr-T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İhale yetkilisinin görevlendireceği kişi/kişiler tarafından (ihale komisyonu üyeleri dahil</a:t>
            </a:r>
            <a:r>
              <a:rPr lang="tr-T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>
              <a:buFont typeface="Wingdings" pitchFamily="2" charset="2"/>
              <a:buChar char="ü"/>
            </a:pPr>
            <a:endParaRPr lang="tr-T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10 gün içinde gerekçeli karar (ya da zımnen </a:t>
            </a:r>
            <a:r>
              <a:rPr lang="tr-T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red</a:t>
            </a: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>
              <a:buNone/>
            </a:pPr>
            <a:endParaRPr lang="tr-T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endParaRPr lang="tr-T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171785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Dikdörtgen 14"/>
          <p:cNvSpPr/>
          <p:nvPr/>
        </p:nvSpPr>
        <p:spPr>
          <a:xfrm>
            <a:off x="0" y="740794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1600" b="1" dirty="0">
                <a:solidFill>
                  <a:schemeClr val="bg1"/>
                </a:solidFill>
              </a:rPr>
              <a:t>	 </a:t>
            </a:r>
            <a:r>
              <a:rPr lang="tr-TR" sz="1600" b="1" dirty="0" smtClean="0">
                <a:solidFill>
                  <a:schemeClr val="bg1"/>
                </a:solidFill>
              </a:rPr>
              <a:t>İdareye Şikayet Süreci</a:t>
            </a:r>
            <a:endParaRPr lang="tr-TR" sz="1600" b="1" dirty="0">
              <a:solidFill>
                <a:schemeClr val="bg1"/>
              </a:solidFill>
            </a:endParaRPr>
          </a:p>
        </p:txBody>
      </p:sp>
      <p:sp>
        <p:nvSpPr>
          <p:cNvPr id="7" name="Unvan 1"/>
          <p:cNvSpPr txBox="1">
            <a:spLocks/>
          </p:cNvSpPr>
          <p:nvPr/>
        </p:nvSpPr>
        <p:spPr>
          <a:xfrm>
            <a:off x="443882" y="161380"/>
            <a:ext cx="6480701" cy="488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endParaRPr lang="tr-TR" sz="2400" dirty="0">
              <a:latin typeface="+mn-lt"/>
            </a:endParaRPr>
          </a:p>
        </p:txBody>
      </p:sp>
      <p:sp>
        <p:nvSpPr>
          <p:cNvPr id="3" name="Metin kutusu 2"/>
          <p:cNvSpPr txBox="1"/>
          <p:nvPr/>
        </p:nvSpPr>
        <p:spPr>
          <a:xfrm>
            <a:off x="322189" y="1423990"/>
            <a:ext cx="84305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u="sng" dirty="0">
                <a:latin typeface="Calibri" panose="020F0502020204030204" pitchFamily="34" charset="0"/>
                <a:cs typeface="Calibri" panose="020F0502020204030204" pitchFamily="34" charset="0"/>
              </a:rPr>
              <a:t>İdare tarafından alınacak </a:t>
            </a:r>
            <a:r>
              <a:rPr lang="tr-TR" sz="2800" b="1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kararlar</a:t>
            </a:r>
          </a:p>
          <a:p>
            <a:endParaRPr lang="tr-TR" sz="28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İhalenin </a:t>
            </a:r>
            <a:r>
              <a:rPr lang="tr-TR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iptali</a:t>
            </a:r>
          </a:p>
          <a:p>
            <a:pPr>
              <a:buFont typeface="Wingdings" pitchFamily="2" charset="2"/>
              <a:buChar char="ü"/>
            </a:pPr>
            <a:endParaRPr lang="tr-T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Düzeltici işlem kararı </a:t>
            </a:r>
            <a:endParaRPr lang="tr-TR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itchFamily="2" charset="2"/>
              <a:buChar char="ü"/>
            </a:pPr>
            <a:endParaRPr lang="tr-T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Başvurunun reddi </a:t>
            </a:r>
          </a:p>
          <a:p>
            <a:pPr>
              <a:buNone/>
            </a:pPr>
            <a:endParaRPr lang="tr-T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endParaRPr lang="tr-T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endParaRPr lang="tr-T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475878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Dikdörtgen 14"/>
          <p:cNvSpPr/>
          <p:nvPr/>
        </p:nvSpPr>
        <p:spPr>
          <a:xfrm>
            <a:off x="0" y="740794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1600" b="1" dirty="0">
                <a:solidFill>
                  <a:schemeClr val="bg1"/>
                </a:solidFill>
              </a:rPr>
              <a:t>	 </a:t>
            </a:r>
            <a:r>
              <a:rPr lang="tr-TR" sz="1600" b="1" dirty="0" err="1" smtClean="0">
                <a:solidFill>
                  <a:schemeClr val="bg1"/>
                </a:solidFill>
              </a:rPr>
              <a:t>İtirazen</a:t>
            </a:r>
            <a:r>
              <a:rPr lang="tr-TR" sz="1600" b="1" dirty="0" smtClean="0">
                <a:solidFill>
                  <a:schemeClr val="bg1"/>
                </a:solidFill>
              </a:rPr>
              <a:t> Şikayet Başvuru Süreci</a:t>
            </a:r>
            <a:endParaRPr lang="tr-TR" sz="1600" b="1" dirty="0">
              <a:solidFill>
                <a:schemeClr val="bg1"/>
              </a:solidFill>
            </a:endParaRPr>
          </a:p>
        </p:txBody>
      </p:sp>
      <p:sp>
        <p:nvSpPr>
          <p:cNvPr id="7" name="Unvan 1"/>
          <p:cNvSpPr txBox="1">
            <a:spLocks/>
          </p:cNvSpPr>
          <p:nvPr/>
        </p:nvSpPr>
        <p:spPr>
          <a:xfrm>
            <a:off x="443882" y="161380"/>
            <a:ext cx="6480701" cy="488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endParaRPr lang="tr-TR" sz="2400" dirty="0">
              <a:latin typeface="+mn-lt"/>
            </a:endParaRPr>
          </a:p>
        </p:txBody>
      </p:sp>
      <p:sp>
        <p:nvSpPr>
          <p:cNvPr id="3" name="Metin kutusu 2"/>
          <p:cNvSpPr txBox="1"/>
          <p:nvPr/>
        </p:nvSpPr>
        <p:spPr>
          <a:xfrm>
            <a:off x="322189" y="1423990"/>
            <a:ext cx="84305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Süreler</a:t>
            </a:r>
          </a:p>
          <a:p>
            <a:endParaRPr lang="tr-TR" sz="28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tr-TR" sz="2800" u="sng" dirty="0">
                <a:latin typeface="Calibri" panose="020F0502020204030204" pitchFamily="34" charset="0"/>
                <a:cs typeface="Calibri" panose="020F0502020204030204" pitchFamily="34" charset="0"/>
              </a:rPr>
              <a:t>Şikayet veya </a:t>
            </a:r>
            <a:r>
              <a:rPr lang="tr-TR" sz="28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itirazen</a:t>
            </a:r>
            <a:r>
              <a:rPr lang="tr-TR" sz="2800" u="sng" dirty="0">
                <a:latin typeface="Calibri" panose="020F0502020204030204" pitchFamily="34" charset="0"/>
                <a:cs typeface="Calibri" panose="020F0502020204030204" pitchFamily="34" charset="0"/>
              </a:rPr>
              <a:t> şikayet başvurusu üzerine alınan </a:t>
            </a:r>
            <a:r>
              <a:rPr 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iptal kararlarına karşı 5 </a:t>
            </a:r>
            <a:r>
              <a:rPr lang="tr-TR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gün</a:t>
            </a:r>
          </a:p>
          <a:p>
            <a:pPr>
              <a:buFont typeface="Wingdings" pitchFamily="2" charset="2"/>
              <a:buChar char="ü"/>
            </a:pPr>
            <a:endParaRPr lang="tr-T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Diğer haller 10 gün</a:t>
            </a:r>
          </a:p>
          <a:p>
            <a:pPr>
              <a:buNone/>
            </a:pPr>
            <a:endParaRPr lang="tr-T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r>
              <a:rPr lang="tr-TR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???İptal kararından önce herhangi şikayet başvurusu yoksa???</a:t>
            </a:r>
          </a:p>
          <a:p>
            <a:pPr>
              <a:buNone/>
            </a:pPr>
            <a:endParaRPr lang="tr-T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endParaRPr lang="tr-T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itchFamily="2" charset="2"/>
              <a:buChar char="ü"/>
            </a:pPr>
            <a:endParaRPr lang="tr-T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endParaRPr lang="tr-T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264725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Dikdörtgen 14"/>
          <p:cNvSpPr/>
          <p:nvPr/>
        </p:nvSpPr>
        <p:spPr>
          <a:xfrm>
            <a:off x="0" y="740794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1600" b="1" dirty="0">
                <a:solidFill>
                  <a:schemeClr val="bg1"/>
                </a:solidFill>
              </a:rPr>
              <a:t>	 </a:t>
            </a:r>
            <a:r>
              <a:rPr lang="tr-TR" sz="1600" b="1" dirty="0" err="1" smtClean="0">
                <a:solidFill>
                  <a:schemeClr val="bg1"/>
                </a:solidFill>
              </a:rPr>
              <a:t>İtirazen</a:t>
            </a:r>
            <a:r>
              <a:rPr lang="tr-TR" sz="1600" b="1" dirty="0" smtClean="0">
                <a:solidFill>
                  <a:schemeClr val="bg1"/>
                </a:solidFill>
              </a:rPr>
              <a:t> Şikayet Başvuru Süreci</a:t>
            </a:r>
            <a:endParaRPr lang="tr-TR" sz="1600" b="1" dirty="0">
              <a:solidFill>
                <a:schemeClr val="bg1"/>
              </a:solidFill>
            </a:endParaRPr>
          </a:p>
        </p:txBody>
      </p:sp>
      <p:sp>
        <p:nvSpPr>
          <p:cNvPr id="7" name="Unvan 1"/>
          <p:cNvSpPr txBox="1">
            <a:spLocks/>
          </p:cNvSpPr>
          <p:nvPr/>
        </p:nvSpPr>
        <p:spPr>
          <a:xfrm>
            <a:off x="443882" y="161380"/>
            <a:ext cx="6480701" cy="488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endParaRPr lang="tr-TR" sz="2400" dirty="0">
              <a:latin typeface="+mn-lt"/>
            </a:endParaRPr>
          </a:p>
        </p:txBody>
      </p:sp>
      <p:sp>
        <p:nvSpPr>
          <p:cNvPr id="3" name="Metin kutusu 2"/>
          <p:cNvSpPr txBox="1"/>
          <p:nvPr/>
        </p:nvSpPr>
        <p:spPr>
          <a:xfrm>
            <a:off x="322189" y="1423990"/>
            <a:ext cx="84305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u="sng" dirty="0">
                <a:latin typeface="Calibri" panose="020F0502020204030204" pitchFamily="34" charset="0"/>
                <a:cs typeface="Calibri" panose="020F0502020204030204" pitchFamily="34" charset="0"/>
              </a:rPr>
              <a:t>Doğrudan Kuruma başvurular</a:t>
            </a:r>
            <a:r>
              <a:rPr lang="tr-TR" sz="2800" b="1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endParaRPr lang="tr-TR" sz="28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tr-TR" sz="2800" u="sng" dirty="0">
                <a:latin typeface="Calibri" panose="020F0502020204030204" pitchFamily="34" charset="0"/>
                <a:cs typeface="Calibri" panose="020F0502020204030204" pitchFamily="34" charset="0"/>
              </a:rPr>
              <a:t>Şikayet veya </a:t>
            </a:r>
            <a:r>
              <a:rPr lang="tr-TR" sz="28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itirazen</a:t>
            </a:r>
            <a:r>
              <a:rPr lang="tr-TR" sz="2800" u="sng" dirty="0">
                <a:latin typeface="Calibri" panose="020F0502020204030204" pitchFamily="34" charset="0"/>
                <a:cs typeface="Calibri" panose="020F0502020204030204" pitchFamily="34" charset="0"/>
              </a:rPr>
              <a:t> şikayet başvurusu üzerine alınan </a:t>
            </a:r>
            <a:r>
              <a:rPr 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iptal kararlarına </a:t>
            </a:r>
            <a:endParaRPr lang="tr-TR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itchFamily="2" charset="2"/>
              <a:buChar char="ü"/>
            </a:pPr>
            <a:endParaRPr lang="tr-T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Kurul kararının eksik veya yanlış uygulandığına ilişkin </a:t>
            </a:r>
            <a:r>
              <a:rPr lang="tr-TR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başvurular</a:t>
            </a:r>
          </a:p>
          <a:p>
            <a:pPr>
              <a:buFont typeface="Wingdings" pitchFamily="2" charset="2"/>
              <a:buChar char="ü"/>
            </a:pPr>
            <a:endParaRPr lang="tr-T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İdare tarafından alınan düzeltici işlem kararına karşı</a:t>
            </a:r>
          </a:p>
          <a:p>
            <a:pPr>
              <a:buNone/>
            </a:pPr>
            <a:endParaRPr lang="tr-T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endParaRPr lang="tr-T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endParaRPr lang="tr-T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itchFamily="2" charset="2"/>
              <a:buChar char="ü"/>
            </a:pPr>
            <a:endParaRPr lang="tr-T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endParaRPr lang="tr-T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504308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Dikdörtgen 14"/>
          <p:cNvSpPr/>
          <p:nvPr/>
        </p:nvSpPr>
        <p:spPr>
          <a:xfrm>
            <a:off x="0" y="740794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1600" b="1" dirty="0">
                <a:solidFill>
                  <a:schemeClr val="bg1"/>
                </a:solidFill>
              </a:rPr>
              <a:t>	 </a:t>
            </a:r>
            <a:r>
              <a:rPr lang="tr-TR" sz="1600" b="1" dirty="0" err="1" smtClean="0">
                <a:solidFill>
                  <a:schemeClr val="bg1"/>
                </a:solidFill>
              </a:rPr>
              <a:t>İtirazen</a:t>
            </a:r>
            <a:r>
              <a:rPr lang="tr-TR" sz="1600" b="1" dirty="0" smtClean="0">
                <a:solidFill>
                  <a:schemeClr val="bg1"/>
                </a:solidFill>
              </a:rPr>
              <a:t> Şikayet Başvuru Süreci</a:t>
            </a:r>
            <a:endParaRPr lang="tr-TR" sz="1600" b="1" dirty="0">
              <a:solidFill>
                <a:schemeClr val="bg1"/>
              </a:solidFill>
            </a:endParaRPr>
          </a:p>
        </p:txBody>
      </p:sp>
      <p:sp>
        <p:nvSpPr>
          <p:cNvPr id="7" name="Unvan 1"/>
          <p:cNvSpPr txBox="1">
            <a:spLocks/>
          </p:cNvSpPr>
          <p:nvPr/>
        </p:nvSpPr>
        <p:spPr>
          <a:xfrm>
            <a:off x="443882" y="161380"/>
            <a:ext cx="6480701" cy="488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endParaRPr lang="tr-TR" sz="2400" dirty="0">
              <a:latin typeface="+mn-lt"/>
            </a:endParaRPr>
          </a:p>
        </p:txBody>
      </p:sp>
      <p:sp>
        <p:nvSpPr>
          <p:cNvPr id="3" name="Metin kutusu 2"/>
          <p:cNvSpPr txBox="1"/>
          <p:nvPr/>
        </p:nvSpPr>
        <p:spPr>
          <a:xfrm>
            <a:off x="322189" y="1423990"/>
            <a:ext cx="84305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u="sng" dirty="0">
                <a:latin typeface="Calibri" panose="020F0502020204030204" pitchFamily="34" charset="0"/>
                <a:cs typeface="Calibri" panose="020F0502020204030204" pitchFamily="34" charset="0"/>
              </a:rPr>
              <a:t>Kurum tarafından inceleme;</a:t>
            </a:r>
          </a:p>
          <a:p>
            <a:pPr>
              <a:buFont typeface="Wingdings" pitchFamily="2" charset="2"/>
              <a:buChar char="ü"/>
            </a:pPr>
            <a:r>
              <a:rPr 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Ön inceleme </a:t>
            </a:r>
          </a:p>
          <a:p>
            <a:pPr>
              <a:buFont typeface="Wingdings" pitchFamily="2" charset="2"/>
              <a:buChar char="ü"/>
            </a:pPr>
            <a:r>
              <a:rPr 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Esas İnceleme</a:t>
            </a:r>
          </a:p>
          <a:p>
            <a:pPr>
              <a:buFont typeface="Wingdings" pitchFamily="2" charset="2"/>
              <a:buChar char="ü"/>
            </a:pPr>
            <a:r>
              <a:rPr lang="tr-TR" sz="2800" dirty="0">
                <a:latin typeface="Calibri" panose="020F0502020204030204" pitchFamily="34" charset="0"/>
                <a:cs typeface="Calibri" panose="020F0502020204030204" pitchFamily="34" charset="0"/>
              </a:rPr>
              <a:t>Kurul kararı</a:t>
            </a:r>
          </a:p>
          <a:p>
            <a:endParaRPr lang="tr-TR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tr-TR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 gün içerisinde sonuçlanmak zorunda (21 b ve c ile İptal 10 iş günü)</a:t>
            </a:r>
          </a:p>
          <a:p>
            <a:pPr>
              <a:buFont typeface="Wingdings" pitchFamily="2" charset="2"/>
              <a:buChar char="v"/>
            </a:pPr>
            <a:r>
              <a:rPr lang="tr-TR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Neden 20 günü geçer??????</a:t>
            </a:r>
          </a:p>
          <a:p>
            <a:pPr>
              <a:buNone/>
            </a:pPr>
            <a:endParaRPr lang="tr-T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endParaRPr lang="tr-T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endParaRPr lang="tr-T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itchFamily="2" charset="2"/>
              <a:buChar char="ü"/>
            </a:pPr>
            <a:endParaRPr lang="tr-T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endParaRPr lang="tr-T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955053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Dikdörtgen 14"/>
          <p:cNvSpPr/>
          <p:nvPr/>
        </p:nvSpPr>
        <p:spPr>
          <a:xfrm>
            <a:off x="0" y="740794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1600" b="1" dirty="0">
                <a:solidFill>
                  <a:schemeClr val="bg1"/>
                </a:solidFill>
              </a:rPr>
              <a:t>	 </a:t>
            </a:r>
            <a:r>
              <a:rPr lang="tr-TR" sz="1600" b="1" dirty="0" err="1" smtClean="0">
                <a:solidFill>
                  <a:schemeClr val="bg1"/>
                </a:solidFill>
              </a:rPr>
              <a:t>İtirazen</a:t>
            </a:r>
            <a:r>
              <a:rPr lang="tr-TR" sz="1600" b="1" dirty="0" smtClean="0">
                <a:solidFill>
                  <a:schemeClr val="bg1"/>
                </a:solidFill>
              </a:rPr>
              <a:t> Şikayet Başvuru Süreci</a:t>
            </a:r>
            <a:endParaRPr lang="tr-TR" sz="1600" b="1" dirty="0">
              <a:solidFill>
                <a:schemeClr val="bg1"/>
              </a:solidFill>
            </a:endParaRPr>
          </a:p>
        </p:txBody>
      </p:sp>
      <p:sp>
        <p:nvSpPr>
          <p:cNvPr id="7" name="Unvan 1"/>
          <p:cNvSpPr txBox="1">
            <a:spLocks/>
          </p:cNvSpPr>
          <p:nvPr/>
        </p:nvSpPr>
        <p:spPr>
          <a:xfrm>
            <a:off x="443882" y="161380"/>
            <a:ext cx="6480701" cy="488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endParaRPr lang="tr-TR" sz="2400" dirty="0">
              <a:latin typeface="+mn-lt"/>
            </a:endParaRPr>
          </a:p>
        </p:txBody>
      </p:sp>
      <p:sp>
        <p:nvSpPr>
          <p:cNvPr id="3" name="Metin kutusu 2"/>
          <p:cNvSpPr txBox="1"/>
          <p:nvPr/>
        </p:nvSpPr>
        <p:spPr>
          <a:xfrm>
            <a:off x="322189" y="1423990"/>
            <a:ext cx="8430500" cy="7786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u="sng" dirty="0">
                <a:latin typeface="Calibri" panose="020F0502020204030204" pitchFamily="34" charset="0"/>
                <a:cs typeface="Calibri" panose="020F0502020204030204" pitchFamily="34" charset="0"/>
              </a:rPr>
              <a:t>İncelemenin Kapsamı</a:t>
            </a:r>
            <a:r>
              <a:rPr lang="tr-TR" sz="2800" b="1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endParaRPr lang="tr-TR" sz="28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Dilekçedeki iddialar (İdareye yöneltilmeyen iddialar incelenmez</a:t>
            </a:r>
            <a:r>
              <a:rPr lang="tr-T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>
              <a:buFont typeface="Wingdings" pitchFamily="2" charset="2"/>
              <a:buChar char="ü"/>
            </a:pPr>
            <a:endParaRPr lang="tr-T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İddialar bakımından eşit muamele yönünden </a:t>
            </a:r>
            <a:endParaRPr lang="tr-TR" sz="24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itchFamily="2" charset="2"/>
              <a:buChar char="ü"/>
            </a:pPr>
            <a:endParaRPr lang="tr-T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İdarenin cevabında belirttiği yeni hususlar bakımından da </a:t>
            </a:r>
            <a:r>
              <a:rPr lang="tr-T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incelenir</a:t>
            </a:r>
          </a:p>
          <a:p>
            <a:pPr>
              <a:buFont typeface="Wingdings" pitchFamily="2" charset="2"/>
              <a:buChar char="ü"/>
            </a:pPr>
            <a:endParaRPr lang="tr-T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İptale ilişkin başvurularda iptal gerekçeleri ile sınırlı </a:t>
            </a:r>
          </a:p>
          <a:p>
            <a:pPr>
              <a:buFont typeface="Wingdings" pitchFamily="2" charset="2"/>
              <a:buChar char="ü"/>
            </a:pPr>
            <a:endParaRPr lang="tr-T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endParaRPr lang="tr-TR" sz="2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endParaRPr lang="tr-TR" sz="2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endParaRPr lang="tr-TR" sz="2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endParaRPr lang="tr-T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endParaRPr lang="tr-T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endParaRPr lang="tr-T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itchFamily="2" charset="2"/>
              <a:buChar char="ü"/>
            </a:pPr>
            <a:endParaRPr lang="tr-T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endParaRPr lang="tr-T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108295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Dikdörtgen 14"/>
          <p:cNvSpPr/>
          <p:nvPr/>
        </p:nvSpPr>
        <p:spPr>
          <a:xfrm>
            <a:off x="0" y="740794"/>
            <a:ext cx="7084381" cy="336022"/>
          </a:xfrm>
          <a:custGeom>
            <a:avLst/>
            <a:gdLst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7084381 w 7084381"/>
              <a:gd name="connsiteY2" fmla="*/ 336022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73878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291633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897950 w 7084381"/>
              <a:gd name="connsiteY2" fmla="*/ 309389 h 336022"/>
              <a:gd name="connsiteX3" fmla="*/ 0 w 7084381"/>
              <a:gd name="connsiteY3" fmla="*/ 336022 h 336022"/>
              <a:gd name="connsiteX4" fmla="*/ 0 w 7084381"/>
              <a:gd name="connsiteY4" fmla="*/ 0 h 336022"/>
              <a:gd name="connsiteX0" fmla="*/ 0 w 7084381"/>
              <a:gd name="connsiteY0" fmla="*/ 0 h 336022"/>
              <a:gd name="connsiteX1" fmla="*/ 7084381 w 7084381"/>
              <a:gd name="connsiteY1" fmla="*/ 0 h 336022"/>
              <a:gd name="connsiteX2" fmla="*/ 6960094 w 7084381"/>
              <a:gd name="connsiteY2" fmla="*/ 318267 h 336022"/>
              <a:gd name="connsiteX3" fmla="*/ 0 w 7084381"/>
              <a:gd name="connsiteY3" fmla="*/ 336022 h 336022"/>
              <a:gd name="connsiteX4" fmla="*/ 0 w 7084381"/>
              <a:gd name="connsiteY4" fmla="*/ 0 h 336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4381" h="336022">
                <a:moveTo>
                  <a:pt x="0" y="0"/>
                </a:moveTo>
                <a:lnTo>
                  <a:pt x="7084381" y="0"/>
                </a:lnTo>
                <a:lnTo>
                  <a:pt x="6960094" y="318267"/>
                </a:lnTo>
                <a:lnTo>
                  <a:pt x="0" y="336022"/>
                </a:lnTo>
                <a:lnTo>
                  <a:pt x="0" y="0"/>
                </a:lnTo>
                <a:close/>
              </a:path>
            </a:pathLst>
          </a:custGeom>
          <a:solidFill>
            <a:srgbClr val="B63E3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r-TR" sz="1600" b="1" dirty="0">
                <a:solidFill>
                  <a:schemeClr val="bg1"/>
                </a:solidFill>
              </a:rPr>
              <a:t>	 </a:t>
            </a:r>
            <a:r>
              <a:rPr lang="tr-TR" sz="1600" b="1" dirty="0" smtClean="0">
                <a:solidFill>
                  <a:schemeClr val="bg1"/>
                </a:solidFill>
              </a:rPr>
              <a:t>Yargısal İnceleme</a:t>
            </a:r>
            <a:endParaRPr lang="tr-TR" sz="1600" b="1" dirty="0">
              <a:solidFill>
                <a:schemeClr val="bg1"/>
              </a:solidFill>
            </a:endParaRPr>
          </a:p>
        </p:txBody>
      </p:sp>
      <p:sp>
        <p:nvSpPr>
          <p:cNvPr id="7" name="Unvan 1"/>
          <p:cNvSpPr txBox="1">
            <a:spLocks/>
          </p:cNvSpPr>
          <p:nvPr/>
        </p:nvSpPr>
        <p:spPr>
          <a:xfrm>
            <a:off x="443882" y="161380"/>
            <a:ext cx="6480701" cy="48827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endParaRPr lang="tr-TR" sz="2400" dirty="0">
              <a:latin typeface="+mn-lt"/>
            </a:endParaRPr>
          </a:p>
        </p:txBody>
      </p:sp>
      <p:sp>
        <p:nvSpPr>
          <p:cNvPr id="3" name="Metin kutusu 2"/>
          <p:cNvSpPr txBox="1"/>
          <p:nvPr/>
        </p:nvSpPr>
        <p:spPr>
          <a:xfrm>
            <a:off x="322189" y="1423990"/>
            <a:ext cx="8430500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tr-TR" sz="3200" dirty="0">
                <a:latin typeface="Calibri" panose="020F0502020204030204" pitchFamily="34" charset="0"/>
                <a:cs typeface="Calibri" panose="020F0502020204030204" pitchFamily="34" charset="0"/>
              </a:rPr>
              <a:t>Ankara İdare </a:t>
            </a:r>
            <a:r>
              <a:rPr lang="tr-TR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Mahkemeleri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tr-TR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tr-TR" sz="3200" dirty="0">
                <a:latin typeface="Calibri" panose="020F0502020204030204" pitchFamily="34" charset="0"/>
                <a:cs typeface="Calibri" panose="020F0502020204030204" pitchFamily="34" charset="0"/>
              </a:rPr>
              <a:t>Danıştay 13’üncü Dairesi</a:t>
            </a:r>
          </a:p>
          <a:p>
            <a:pPr>
              <a:buNone/>
            </a:pPr>
            <a:endParaRPr lang="tr-TR" sz="32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endParaRPr lang="tr-TR" sz="32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endParaRPr lang="tr-TR" sz="32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tr-TR" sz="3200" b="1" u="sng" dirty="0">
                <a:solidFill>
                  <a:schemeClr val="tx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Yasaklama işlemleri hariç ivedi yargılama usulüne tabidir. 30 gün içinde dava açılmalı</a:t>
            </a:r>
            <a:endParaRPr lang="tr-TR" sz="3200" dirty="0">
              <a:solidFill>
                <a:schemeClr val="tx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endParaRPr lang="tr-TR" sz="2800" dirty="0">
              <a:solidFill>
                <a:srgbClr val="FF0000"/>
              </a:solidFill>
            </a:endParaRPr>
          </a:p>
          <a:p>
            <a:pPr>
              <a:buNone/>
            </a:pPr>
            <a:endParaRPr lang="tr-TR" sz="2800" dirty="0">
              <a:solidFill>
                <a:srgbClr val="FF0000"/>
              </a:solidFill>
            </a:endParaRPr>
          </a:p>
          <a:p>
            <a:pPr>
              <a:buNone/>
            </a:pPr>
            <a:endParaRPr lang="tr-TR" sz="2800" dirty="0">
              <a:solidFill>
                <a:srgbClr val="FF0000"/>
              </a:solidFill>
            </a:endParaRPr>
          </a:p>
          <a:p>
            <a:pPr>
              <a:buNone/>
            </a:pPr>
            <a:endParaRPr lang="tr-TR" sz="2800" dirty="0"/>
          </a:p>
          <a:p>
            <a:pPr>
              <a:buNone/>
            </a:pPr>
            <a:endParaRPr lang="tr-TR" sz="2800" dirty="0"/>
          </a:p>
          <a:p>
            <a:pPr>
              <a:buNone/>
            </a:pPr>
            <a:endParaRPr lang="tr-TR" sz="2800" dirty="0"/>
          </a:p>
          <a:p>
            <a:pPr>
              <a:buFont typeface="Wingdings" pitchFamily="2" charset="2"/>
              <a:buChar char="ü"/>
            </a:pPr>
            <a:endParaRPr lang="tr-TR" sz="2800" dirty="0"/>
          </a:p>
          <a:p>
            <a:pPr>
              <a:buNone/>
            </a:pP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75489089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1865376" y="2624328"/>
            <a:ext cx="6172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7200" dirty="0" smtClean="0">
                <a:latin typeface="Calibri" panose="020F0502020204030204" pitchFamily="34" charset="0"/>
                <a:cs typeface="Calibri" panose="020F0502020204030204" pitchFamily="34" charset="0"/>
              </a:rPr>
              <a:t>TEŞEKKÜRLER</a:t>
            </a:r>
            <a:endParaRPr lang="tr-TR" sz="7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Metin kutusu 2"/>
          <p:cNvSpPr txBox="1"/>
          <p:nvPr/>
        </p:nvSpPr>
        <p:spPr>
          <a:xfrm>
            <a:off x="3136392" y="3922776"/>
            <a:ext cx="2697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hlinkClick r:id="rId2"/>
              </a:rPr>
              <a:t>caglarcetintas@kik.gov.tr</a:t>
            </a:r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8572585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eması">
  <a:themeElements>
    <a:clrScheme name="Office Teması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eması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nu7" id="{021EB6C3-777F-4458-B7B2-DE152EB492EF}" vid="{BA93931A-320F-4076-9C04-40F92D6D6A9E}"/>
    </a:ext>
  </a:extLst>
</a:theme>
</file>

<file path=ppt/theme/theme2.xml><?xml version="1.0" encoding="utf-8"?>
<a:theme xmlns:a="http://schemas.openxmlformats.org/drawingml/2006/main" name="2_Office Teması">
  <a:themeElements>
    <a:clrScheme name="Office Teması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eması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nu7" id="{021EB6C3-777F-4458-B7B2-DE152EB492EF}" vid="{A749495A-B65B-4EC2-A686-F8FAB2238D13}"/>
    </a:ext>
  </a:extLst>
</a:theme>
</file>

<file path=ppt/theme/theme3.xml><?xml version="1.0" encoding="utf-8"?>
<a:theme xmlns:a="http://schemas.openxmlformats.org/drawingml/2006/main" name="Geçmişe bakış">
  <a:themeElements>
    <a:clrScheme name="Geçmişe bakış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Geçmişe bakış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eçmişe bakış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4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Ekap Akademi Sunum 2023</Template>
  <TotalTime>0</TotalTime>
  <Words>6290</Words>
  <Application>Microsoft Office PowerPoint</Application>
  <PresentationFormat>Ekran Gösterisi (4:3)</PresentationFormat>
  <Paragraphs>1017</Paragraphs>
  <Slides>120</Slides>
  <Notes>0</Notes>
  <HiddenSlides>19</HiddenSlides>
  <MMClips>0</MMClips>
  <ScaleCrop>false</ScaleCrop>
  <HeadingPairs>
    <vt:vector size="8" baseType="variant">
      <vt:variant>
        <vt:lpstr>Kullanılan Yazı Tipleri</vt:lpstr>
      </vt:variant>
      <vt:variant>
        <vt:i4>11</vt:i4>
      </vt:variant>
      <vt:variant>
        <vt:lpstr>Tema</vt:lpstr>
      </vt:variant>
      <vt:variant>
        <vt:i4>3</vt:i4>
      </vt:variant>
      <vt:variant>
        <vt:lpstr>Eklenmiş OLE Hizmet Programları</vt:lpstr>
      </vt:variant>
      <vt:variant>
        <vt:i4>2</vt:i4>
      </vt:variant>
      <vt:variant>
        <vt:lpstr>Slayt Başlıkları</vt:lpstr>
      </vt:variant>
      <vt:variant>
        <vt:i4>120</vt:i4>
      </vt:variant>
    </vt:vector>
  </HeadingPairs>
  <TitlesOfParts>
    <vt:vector size="136" baseType="lpstr">
      <vt:lpstr>Arial</vt:lpstr>
      <vt:lpstr>Calibri</vt:lpstr>
      <vt:lpstr>Calibri Light</vt:lpstr>
      <vt:lpstr>Constantia</vt:lpstr>
      <vt:lpstr>Gill Sans MT</vt:lpstr>
      <vt:lpstr>Open Sans</vt:lpstr>
      <vt:lpstr>Segoe UI</vt:lpstr>
      <vt:lpstr>Tahoma</vt:lpstr>
      <vt:lpstr>Trebuchet MS</vt:lpstr>
      <vt:lpstr>Wingdings</vt:lpstr>
      <vt:lpstr>Wingdings 2</vt:lpstr>
      <vt:lpstr>1_Office Teması</vt:lpstr>
      <vt:lpstr>2_Office Teması</vt:lpstr>
      <vt:lpstr>Geçmişe bakış</vt:lpstr>
      <vt:lpstr>Document</vt:lpstr>
      <vt:lpstr>Belge</vt:lpstr>
      <vt:lpstr>4734 SAYILI KAMU İHALE KANUNU ORTAK HÜKÜMLER</vt:lpstr>
      <vt:lpstr>PowerPoint Sunusu</vt:lpstr>
      <vt:lpstr>Türk İhale Sistemi </vt:lpstr>
      <vt:lpstr>PowerPoint Sunusu</vt:lpstr>
      <vt:lpstr>Temel İlkeler</vt:lpstr>
      <vt:lpstr>PowerPoint Sunusu</vt:lpstr>
      <vt:lpstr>PowerPoint Sunusu</vt:lpstr>
      <vt:lpstr>PowerPoint Sunusu</vt:lpstr>
      <vt:lpstr>İhtiyacın Ortaya Çıkması</vt:lpstr>
      <vt:lpstr>Teknik Şartnameler</vt:lpstr>
      <vt:lpstr>Teknik Şartnameler</vt:lpstr>
      <vt:lpstr>Teknik Şartnameler</vt:lpstr>
      <vt:lpstr>Yaklaşık Maliyet</vt:lpstr>
      <vt:lpstr>PowerPoint Sunusu</vt:lpstr>
      <vt:lpstr>Yaklaşık Maliyetin Etkisi</vt:lpstr>
      <vt:lpstr>Yaklaşık Maliyetin Tespiti</vt:lpstr>
      <vt:lpstr>Yaklaşık Maliyetin Tespiti</vt:lpstr>
      <vt:lpstr>YM Üzerindeki Teklifler </vt:lpstr>
      <vt:lpstr>İhale Usulleri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>Copyright © Tüm Hakları Saklıdır.</dc:description>
  <cp:lastModifiedBy/>
  <cp:revision>1</cp:revision>
  <dcterms:created xsi:type="dcterms:W3CDTF">2024-02-29T06:10:08Z</dcterms:created>
  <dcterms:modified xsi:type="dcterms:W3CDTF">2025-07-31T21:05:43Z</dcterms:modified>
</cp:coreProperties>
</file>