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68" r:id="rId2"/>
    <p:sldId id="256" r:id="rId3"/>
    <p:sldId id="257" r:id="rId4"/>
    <p:sldId id="259" r:id="rId5"/>
    <p:sldId id="269" r:id="rId6"/>
    <p:sldId id="258" r:id="rId7"/>
    <p:sldId id="270" r:id="rId8"/>
    <p:sldId id="260" r:id="rId9"/>
    <p:sldId id="261" r:id="rId10"/>
    <p:sldId id="262" r:id="rId11"/>
    <p:sldId id="263" r:id="rId12"/>
    <p:sldId id="271" r:id="rId13"/>
    <p:sldId id="272" r:id="rId14"/>
    <p:sldId id="267" r:id="rId15"/>
    <p:sldId id="276" r:id="rId16"/>
    <p:sldId id="266" r:id="rId17"/>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Varsayılan Bölüm" id="{C2274469-1E84-4090-BED3-ECD238E20B13}">
          <p14:sldIdLst>
            <p14:sldId id="268"/>
            <p14:sldId id="256"/>
            <p14:sldId id="257"/>
            <p14:sldId id="259"/>
            <p14:sldId id="269"/>
            <p14:sldId id="258"/>
            <p14:sldId id="270"/>
            <p14:sldId id="260"/>
            <p14:sldId id="261"/>
            <p14:sldId id="262"/>
            <p14:sldId id="263"/>
            <p14:sldId id="271"/>
            <p14:sldId id="272"/>
          </p14:sldIdLst>
        </p14:section>
        <p14:section name="Başlıksız Bölüm" id="{9B752885-37B1-4CEA-B18C-9AF0FF25CE65}">
          <p14:sldIdLst>
            <p14:sldId id="267"/>
            <p14:sldId id="276"/>
            <p14:sldId id="26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14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Orta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987" autoAdjust="0"/>
  </p:normalViewPr>
  <p:slideViewPr>
    <p:cSldViewPr snapToGrid="0">
      <p:cViewPr>
        <p:scale>
          <a:sx n="66" d="100"/>
          <a:sy n="66" d="100"/>
        </p:scale>
        <p:origin x="1301" y="37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091E22-3ACB-422E-8A98-319E2D2F484A}" type="datetimeFigureOut">
              <a:rPr lang="tr-TR" smtClean="0"/>
              <a:t>10.07.2025</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7B8E512-5A77-4C59-997D-197741359332}" type="slidenum">
              <a:rPr lang="tr-TR" smtClean="0"/>
              <a:t>‹#›</a:t>
            </a:fld>
            <a:endParaRPr lang="tr-TR"/>
          </a:p>
        </p:txBody>
      </p:sp>
    </p:spTree>
    <p:extLst>
      <p:ext uri="{BB962C8B-B14F-4D97-AF65-F5344CB8AC3E}">
        <p14:creationId xmlns:p14="http://schemas.microsoft.com/office/powerpoint/2010/main" val="23147444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47B8E512-5A77-4C59-997D-197741359332}" type="slidenum">
              <a:rPr lang="tr-TR" smtClean="0"/>
              <a:t>4</a:t>
            </a:fld>
            <a:endParaRPr lang="tr-TR"/>
          </a:p>
        </p:txBody>
      </p:sp>
    </p:spTree>
    <p:extLst>
      <p:ext uri="{BB962C8B-B14F-4D97-AF65-F5344CB8AC3E}">
        <p14:creationId xmlns:p14="http://schemas.microsoft.com/office/powerpoint/2010/main" val="21974795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0A600E8-5781-7F6C-9AB9-B938EDD6D6A2}"/>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AB7570ED-D5C4-950B-17F6-E6884AD922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3105D1C1-4C89-589E-BA7A-8819829301BF}"/>
              </a:ext>
            </a:extLst>
          </p:cNvPr>
          <p:cNvSpPr>
            <a:spLocks noGrp="1"/>
          </p:cNvSpPr>
          <p:nvPr>
            <p:ph type="dt" sz="half" idx="10"/>
          </p:nvPr>
        </p:nvSpPr>
        <p:spPr/>
        <p:txBody>
          <a:bodyPr/>
          <a:lstStyle/>
          <a:p>
            <a:fld id="{D5220B37-2F60-4049-B81E-23EF68852F5D}" type="datetimeFigureOut">
              <a:rPr lang="tr-TR" smtClean="0"/>
              <a:t>10.07.2025</a:t>
            </a:fld>
            <a:endParaRPr lang="tr-TR"/>
          </a:p>
        </p:txBody>
      </p:sp>
      <p:sp>
        <p:nvSpPr>
          <p:cNvPr id="5" name="Alt Bilgi Yer Tutucusu 4">
            <a:extLst>
              <a:ext uri="{FF2B5EF4-FFF2-40B4-BE49-F238E27FC236}">
                <a16:creationId xmlns:a16="http://schemas.microsoft.com/office/drawing/2014/main" id="{F452298B-D273-796F-5F51-5A23DF1A32E5}"/>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4515ACD0-3ACA-9A69-A758-7098EEB56D0F}"/>
              </a:ext>
            </a:extLst>
          </p:cNvPr>
          <p:cNvSpPr>
            <a:spLocks noGrp="1"/>
          </p:cNvSpPr>
          <p:nvPr>
            <p:ph type="sldNum" sz="quarter" idx="12"/>
          </p:nvPr>
        </p:nvSpPr>
        <p:spPr/>
        <p:txBody>
          <a:bodyPr/>
          <a:lstStyle/>
          <a:p>
            <a:fld id="{C5E3B3DA-66F1-4DBE-931E-A7819162D838}" type="slidenum">
              <a:rPr lang="tr-TR" smtClean="0"/>
              <a:t>‹#›</a:t>
            </a:fld>
            <a:endParaRPr lang="tr-TR"/>
          </a:p>
        </p:txBody>
      </p:sp>
    </p:spTree>
    <p:extLst>
      <p:ext uri="{BB962C8B-B14F-4D97-AF65-F5344CB8AC3E}">
        <p14:creationId xmlns:p14="http://schemas.microsoft.com/office/powerpoint/2010/main" val="35098217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F8AC58D-D65E-C38F-EFCF-DE8BFA71876F}"/>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79B2676F-511B-A157-85DE-6733AF837899}"/>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BAF54EE1-00AF-42CF-FB15-3BC0894C7F7D}"/>
              </a:ext>
            </a:extLst>
          </p:cNvPr>
          <p:cNvSpPr>
            <a:spLocks noGrp="1"/>
          </p:cNvSpPr>
          <p:nvPr>
            <p:ph type="dt" sz="half" idx="10"/>
          </p:nvPr>
        </p:nvSpPr>
        <p:spPr/>
        <p:txBody>
          <a:bodyPr/>
          <a:lstStyle/>
          <a:p>
            <a:fld id="{D5220B37-2F60-4049-B81E-23EF68852F5D}" type="datetimeFigureOut">
              <a:rPr lang="tr-TR" smtClean="0"/>
              <a:t>10.07.2025</a:t>
            </a:fld>
            <a:endParaRPr lang="tr-TR"/>
          </a:p>
        </p:txBody>
      </p:sp>
      <p:sp>
        <p:nvSpPr>
          <p:cNvPr id="5" name="Alt Bilgi Yer Tutucusu 4">
            <a:extLst>
              <a:ext uri="{FF2B5EF4-FFF2-40B4-BE49-F238E27FC236}">
                <a16:creationId xmlns:a16="http://schemas.microsoft.com/office/drawing/2014/main" id="{6E98BCF6-09EB-860B-DE94-604AF02FFA48}"/>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27C73716-82FA-3417-3589-DB02D03E622D}"/>
              </a:ext>
            </a:extLst>
          </p:cNvPr>
          <p:cNvSpPr>
            <a:spLocks noGrp="1"/>
          </p:cNvSpPr>
          <p:nvPr>
            <p:ph type="sldNum" sz="quarter" idx="12"/>
          </p:nvPr>
        </p:nvSpPr>
        <p:spPr/>
        <p:txBody>
          <a:bodyPr/>
          <a:lstStyle/>
          <a:p>
            <a:fld id="{C5E3B3DA-66F1-4DBE-931E-A7819162D838}" type="slidenum">
              <a:rPr lang="tr-TR" smtClean="0"/>
              <a:t>‹#›</a:t>
            </a:fld>
            <a:endParaRPr lang="tr-TR"/>
          </a:p>
        </p:txBody>
      </p:sp>
    </p:spTree>
    <p:extLst>
      <p:ext uri="{BB962C8B-B14F-4D97-AF65-F5344CB8AC3E}">
        <p14:creationId xmlns:p14="http://schemas.microsoft.com/office/powerpoint/2010/main" val="38518506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62CA3D8-503C-E109-04BB-9CB2198DFD87}"/>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7FF24EF7-EE4A-938B-47C7-CD66FADFD5B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98118482-A52E-CB31-7016-981295F45C54}"/>
              </a:ext>
            </a:extLst>
          </p:cNvPr>
          <p:cNvSpPr>
            <a:spLocks noGrp="1"/>
          </p:cNvSpPr>
          <p:nvPr>
            <p:ph type="dt" sz="half" idx="10"/>
          </p:nvPr>
        </p:nvSpPr>
        <p:spPr/>
        <p:txBody>
          <a:bodyPr/>
          <a:lstStyle/>
          <a:p>
            <a:fld id="{D5220B37-2F60-4049-B81E-23EF68852F5D}" type="datetimeFigureOut">
              <a:rPr lang="tr-TR" smtClean="0"/>
              <a:t>10.07.2025</a:t>
            </a:fld>
            <a:endParaRPr lang="tr-TR"/>
          </a:p>
        </p:txBody>
      </p:sp>
      <p:sp>
        <p:nvSpPr>
          <p:cNvPr id="5" name="Alt Bilgi Yer Tutucusu 4">
            <a:extLst>
              <a:ext uri="{FF2B5EF4-FFF2-40B4-BE49-F238E27FC236}">
                <a16:creationId xmlns:a16="http://schemas.microsoft.com/office/drawing/2014/main" id="{D306D0F4-55E2-7A70-2E89-4C19A398CF76}"/>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4FE01AF6-1099-DAD6-D781-5557D3C73D59}"/>
              </a:ext>
            </a:extLst>
          </p:cNvPr>
          <p:cNvSpPr>
            <a:spLocks noGrp="1"/>
          </p:cNvSpPr>
          <p:nvPr>
            <p:ph type="sldNum" sz="quarter" idx="12"/>
          </p:nvPr>
        </p:nvSpPr>
        <p:spPr/>
        <p:txBody>
          <a:bodyPr/>
          <a:lstStyle/>
          <a:p>
            <a:fld id="{C5E3B3DA-66F1-4DBE-931E-A7819162D838}" type="slidenum">
              <a:rPr lang="tr-TR" smtClean="0"/>
              <a:t>‹#›</a:t>
            </a:fld>
            <a:endParaRPr lang="tr-TR"/>
          </a:p>
        </p:txBody>
      </p:sp>
    </p:spTree>
    <p:extLst>
      <p:ext uri="{BB962C8B-B14F-4D97-AF65-F5344CB8AC3E}">
        <p14:creationId xmlns:p14="http://schemas.microsoft.com/office/powerpoint/2010/main" val="14919850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CBC4C98-3A1F-18B7-51A9-B7E341CDD2F3}"/>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CA4B62C6-8340-B497-B3FB-5F8F30EC7730}"/>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864211D1-4403-5814-A304-048CB0C9CD6C}"/>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0CD5635B-1456-DE60-642F-A7A910118EA3}"/>
              </a:ext>
            </a:extLst>
          </p:cNvPr>
          <p:cNvSpPr>
            <a:spLocks noGrp="1"/>
          </p:cNvSpPr>
          <p:nvPr>
            <p:ph type="dt" sz="half" idx="10"/>
          </p:nvPr>
        </p:nvSpPr>
        <p:spPr/>
        <p:txBody>
          <a:bodyPr/>
          <a:lstStyle/>
          <a:p>
            <a:fld id="{D5220B37-2F60-4049-B81E-23EF68852F5D}" type="datetimeFigureOut">
              <a:rPr lang="tr-TR" smtClean="0"/>
              <a:t>10.07.2025</a:t>
            </a:fld>
            <a:endParaRPr lang="tr-TR"/>
          </a:p>
        </p:txBody>
      </p:sp>
      <p:sp>
        <p:nvSpPr>
          <p:cNvPr id="6" name="Alt Bilgi Yer Tutucusu 5">
            <a:extLst>
              <a:ext uri="{FF2B5EF4-FFF2-40B4-BE49-F238E27FC236}">
                <a16:creationId xmlns:a16="http://schemas.microsoft.com/office/drawing/2014/main" id="{B5CF9631-AAF9-1FF9-7149-0C7A2994F0DA}"/>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3F3155BF-6902-DBD8-F8C5-36370A47847E}"/>
              </a:ext>
            </a:extLst>
          </p:cNvPr>
          <p:cNvSpPr>
            <a:spLocks noGrp="1"/>
          </p:cNvSpPr>
          <p:nvPr>
            <p:ph type="sldNum" sz="quarter" idx="12"/>
          </p:nvPr>
        </p:nvSpPr>
        <p:spPr/>
        <p:txBody>
          <a:bodyPr/>
          <a:lstStyle/>
          <a:p>
            <a:fld id="{C5E3B3DA-66F1-4DBE-931E-A7819162D838}" type="slidenum">
              <a:rPr lang="tr-TR" smtClean="0"/>
              <a:t>‹#›</a:t>
            </a:fld>
            <a:endParaRPr lang="tr-TR"/>
          </a:p>
        </p:txBody>
      </p:sp>
    </p:spTree>
    <p:extLst>
      <p:ext uri="{BB962C8B-B14F-4D97-AF65-F5344CB8AC3E}">
        <p14:creationId xmlns:p14="http://schemas.microsoft.com/office/powerpoint/2010/main" val="17065953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F76436E-751B-F0AE-C1D7-0FA067FBDFC6}"/>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56FF1738-AE89-6FA5-F9A9-7775E8B64B7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82B31C5F-19BD-FE8B-60A5-C15043D00428}"/>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10C6DF17-FDEE-0A65-A025-21BCDE6158F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CEEFE6BE-CF1E-89A9-23A0-ED3D23EAA2F8}"/>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9AACEEBF-9B3D-CFB1-2458-B8018DF50943}"/>
              </a:ext>
            </a:extLst>
          </p:cNvPr>
          <p:cNvSpPr>
            <a:spLocks noGrp="1"/>
          </p:cNvSpPr>
          <p:nvPr>
            <p:ph type="dt" sz="half" idx="10"/>
          </p:nvPr>
        </p:nvSpPr>
        <p:spPr/>
        <p:txBody>
          <a:bodyPr/>
          <a:lstStyle/>
          <a:p>
            <a:fld id="{D5220B37-2F60-4049-B81E-23EF68852F5D}" type="datetimeFigureOut">
              <a:rPr lang="tr-TR" smtClean="0"/>
              <a:t>10.07.2025</a:t>
            </a:fld>
            <a:endParaRPr lang="tr-TR"/>
          </a:p>
        </p:txBody>
      </p:sp>
      <p:sp>
        <p:nvSpPr>
          <p:cNvPr id="8" name="Alt Bilgi Yer Tutucusu 7">
            <a:extLst>
              <a:ext uri="{FF2B5EF4-FFF2-40B4-BE49-F238E27FC236}">
                <a16:creationId xmlns:a16="http://schemas.microsoft.com/office/drawing/2014/main" id="{FF85AA97-FAA5-4548-C0B6-7A0D56AED0D9}"/>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A2CD19C3-7818-8F05-23E4-867D5FF9A08B}"/>
              </a:ext>
            </a:extLst>
          </p:cNvPr>
          <p:cNvSpPr>
            <a:spLocks noGrp="1"/>
          </p:cNvSpPr>
          <p:nvPr>
            <p:ph type="sldNum" sz="quarter" idx="12"/>
          </p:nvPr>
        </p:nvSpPr>
        <p:spPr/>
        <p:txBody>
          <a:bodyPr/>
          <a:lstStyle/>
          <a:p>
            <a:fld id="{C5E3B3DA-66F1-4DBE-931E-A7819162D838}" type="slidenum">
              <a:rPr lang="tr-TR" smtClean="0"/>
              <a:t>‹#›</a:t>
            </a:fld>
            <a:endParaRPr lang="tr-TR"/>
          </a:p>
        </p:txBody>
      </p:sp>
    </p:spTree>
    <p:extLst>
      <p:ext uri="{BB962C8B-B14F-4D97-AF65-F5344CB8AC3E}">
        <p14:creationId xmlns:p14="http://schemas.microsoft.com/office/powerpoint/2010/main" val="32566949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F4270ED-3D7F-E007-4BD3-8B2485FBCA17}"/>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BD304F68-7AA1-2657-D3E3-B35348D6CB3E}"/>
              </a:ext>
            </a:extLst>
          </p:cNvPr>
          <p:cNvSpPr>
            <a:spLocks noGrp="1"/>
          </p:cNvSpPr>
          <p:nvPr>
            <p:ph type="dt" sz="half" idx="10"/>
          </p:nvPr>
        </p:nvSpPr>
        <p:spPr/>
        <p:txBody>
          <a:bodyPr/>
          <a:lstStyle/>
          <a:p>
            <a:fld id="{D5220B37-2F60-4049-B81E-23EF68852F5D}" type="datetimeFigureOut">
              <a:rPr lang="tr-TR" smtClean="0"/>
              <a:t>10.07.2025</a:t>
            </a:fld>
            <a:endParaRPr lang="tr-TR"/>
          </a:p>
        </p:txBody>
      </p:sp>
      <p:sp>
        <p:nvSpPr>
          <p:cNvPr id="4" name="Alt Bilgi Yer Tutucusu 3">
            <a:extLst>
              <a:ext uri="{FF2B5EF4-FFF2-40B4-BE49-F238E27FC236}">
                <a16:creationId xmlns:a16="http://schemas.microsoft.com/office/drawing/2014/main" id="{70CFE991-FE45-7E74-7F00-5D7804F763EC}"/>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CFAE71FF-CC16-4277-3555-708582BACD40}"/>
              </a:ext>
            </a:extLst>
          </p:cNvPr>
          <p:cNvSpPr>
            <a:spLocks noGrp="1"/>
          </p:cNvSpPr>
          <p:nvPr>
            <p:ph type="sldNum" sz="quarter" idx="12"/>
          </p:nvPr>
        </p:nvSpPr>
        <p:spPr/>
        <p:txBody>
          <a:bodyPr/>
          <a:lstStyle/>
          <a:p>
            <a:fld id="{C5E3B3DA-66F1-4DBE-931E-A7819162D838}" type="slidenum">
              <a:rPr lang="tr-TR" smtClean="0"/>
              <a:t>‹#›</a:t>
            </a:fld>
            <a:endParaRPr lang="tr-TR"/>
          </a:p>
        </p:txBody>
      </p:sp>
    </p:spTree>
    <p:extLst>
      <p:ext uri="{BB962C8B-B14F-4D97-AF65-F5344CB8AC3E}">
        <p14:creationId xmlns:p14="http://schemas.microsoft.com/office/powerpoint/2010/main" val="41425148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9F2AEA57-7D28-D911-FA82-994F62FA93A6}"/>
              </a:ext>
            </a:extLst>
          </p:cNvPr>
          <p:cNvSpPr>
            <a:spLocks noGrp="1"/>
          </p:cNvSpPr>
          <p:nvPr>
            <p:ph type="dt" sz="half" idx="10"/>
          </p:nvPr>
        </p:nvSpPr>
        <p:spPr/>
        <p:txBody>
          <a:bodyPr/>
          <a:lstStyle/>
          <a:p>
            <a:fld id="{D5220B37-2F60-4049-B81E-23EF68852F5D}" type="datetimeFigureOut">
              <a:rPr lang="tr-TR" smtClean="0"/>
              <a:t>10.07.2025</a:t>
            </a:fld>
            <a:endParaRPr lang="tr-TR"/>
          </a:p>
        </p:txBody>
      </p:sp>
      <p:sp>
        <p:nvSpPr>
          <p:cNvPr id="3" name="Alt Bilgi Yer Tutucusu 2">
            <a:extLst>
              <a:ext uri="{FF2B5EF4-FFF2-40B4-BE49-F238E27FC236}">
                <a16:creationId xmlns:a16="http://schemas.microsoft.com/office/drawing/2014/main" id="{7AFED036-55DA-7C91-2D7E-5FB0C3B236E4}"/>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8C018348-E89C-CBD3-120A-1EB9A49B5D76}"/>
              </a:ext>
            </a:extLst>
          </p:cNvPr>
          <p:cNvSpPr>
            <a:spLocks noGrp="1"/>
          </p:cNvSpPr>
          <p:nvPr>
            <p:ph type="sldNum" sz="quarter" idx="12"/>
          </p:nvPr>
        </p:nvSpPr>
        <p:spPr/>
        <p:txBody>
          <a:bodyPr/>
          <a:lstStyle/>
          <a:p>
            <a:fld id="{C5E3B3DA-66F1-4DBE-931E-A7819162D838}" type="slidenum">
              <a:rPr lang="tr-TR" smtClean="0"/>
              <a:t>‹#›</a:t>
            </a:fld>
            <a:endParaRPr lang="tr-TR"/>
          </a:p>
        </p:txBody>
      </p:sp>
    </p:spTree>
    <p:extLst>
      <p:ext uri="{BB962C8B-B14F-4D97-AF65-F5344CB8AC3E}">
        <p14:creationId xmlns:p14="http://schemas.microsoft.com/office/powerpoint/2010/main" val="31828253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DD71612-2417-5886-353B-F1496BEFC21E}"/>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C42B1CFB-95B5-A3DB-6FAB-9C4400F2A88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8B8B88B0-22AA-8AE4-64A4-6A34BE8A9D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B692227A-F6EB-C04F-630D-1AAD86813265}"/>
              </a:ext>
            </a:extLst>
          </p:cNvPr>
          <p:cNvSpPr>
            <a:spLocks noGrp="1"/>
          </p:cNvSpPr>
          <p:nvPr>
            <p:ph type="dt" sz="half" idx="10"/>
          </p:nvPr>
        </p:nvSpPr>
        <p:spPr/>
        <p:txBody>
          <a:bodyPr/>
          <a:lstStyle/>
          <a:p>
            <a:fld id="{D5220B37-2F60-4049-B81E-23EF68852F5D}" type="datetimeFigureOut">
              <a:rPr lang="tr-TR" smtClean="0"/>
              <a:t>10.07.2025</a:t>
            </a:fld>
            <a:endParaRPr lang="tr-TR"/>
          </a:p>
        </p:txBody>
      </p:sp>
      <p:sp>
        <p:nvSpPr>
          <p:cNvPr id="6" name="Alt Bilgi Yer Tutucusu 5">
            <a:extLst>
              <a:ext uri="{FF2B5EF4-FFF2-40B4-BE49-F238E27FC236}">
                <a16:creationId xmlns:a16="http://schemas.microsoft.com/office/drawing/2014/main" id="{87F74E4D-DDD7-BCC0-7071-1D35386C0E12}"/>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42B0FD26-0B7E-146E-D567-D2DDE833811C}"/>
              </a:ext>
            </a:extLst>
          </p:cNvPr>
          <p:cNvSpPr>
            <a:spLocks noGrp="1"/>
          </p:cNvSpPr>
          <p:nvPr>
            <p:ph type="sldNum" sz="quarter" idx="12"/>
          </p:nvPr>
        </p:nvSpPr>
        <p:spPr/>
        <p:txBody>
          <a:bodyPr/>
          <a:lstStyle/>
          <a:p>
            <a:fld id="{C5E3B3DA-66F1-4DBE-931E-A7819162D838}" type="slidenum">
              <a:rPr lang="tr-TR" smtClean="0"/>
              <a:t>‹#›</a:t>
            </a:fld>
            <a:endParaRPr lang="tr-TR"/>
          </a:p>
        </p:txBody>
      </p:sp>
    </p:spTree>
    <p:extLst>
      <p:ext uri="{BB962C8B-B14F-4D97-AF65-F5344CB8AC3E}">
        <p14:creationId xmlns:p14="http://schemas.microsoft.com/office/powerpoint/2010/main" val="14856438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701CC56-7C31-F100-DC3F-117D8B097F2F}"/>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42311A36-6D6F-3251-A9CA-5D259ED6B98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66BE6F5E-D6C2-BEAD-65D5-A5832B42C2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09609044-DEE0-87BE-4D5D-561211BA8207}"/>
              </a:ext>
            </a:extLst>
          </p:cNvPr>
          <p:cNvSpPr>
            <a:spLocks noGrp="1"/>
          </p:cNvSpPr>
          <p:nvPr>
            <p:ph type="dt" sz="half" idx="10"/>
          </p:nvPr>
        </p:nvSpPr>
        <p:spPr/>
        <p:txBody>
          <a:bodyPr/>
          <a:lstStyle/>
          <a:p>
            <a:fld id="{D5220B37-2F60-4049-B81E-23EF68852F5D}" type="datetimeFigureOut">
              <a:rPr lang="tr-TR" smtClean="0"/>
              <a:t>10.07.2025</a:t>
            </a:fld>
            <a:endParaRPr lang="tr-TR"/>
          </a:p>
        </p:txBody>
      </p:sp>
      <p:sp>
        <p:nvSpPr>
          <p:cNvPr id="6" name="Alt Bilgi Yer Tutucusu 5">
            <a:extLst>
              <a:ext uri="{FF2B5EF4-FFF2-40B4-BE49-F238E27FC236}">
                <a16:creationId xmlns:a16="http://schemas.microsoft.com/office/drawing/2014/main" id="{F159E3D9-BE66-8275-079F-FDBD17D47E4E}"/>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C78D9B30-F7EC-0E41-553E-7EC67D1A1655}"/>
              </a:ext>
            </a:extLst>
          </p:cNvPr>
          <p:cNvSpPr>
            <a:spLocks noGrp="1"/>
          </p:cNvSpPr>
          <p:nvPr>
            <p:ph type="sldNum" sz="quarter" idx="12"/>
          </p:nvPr>
        </p:nvSpPr>
        <p:spPr/>
        <p:txBody>
          <a:bodyPr/>
          <a:lstStyle/>
          <a:p>
            <a:fld id="{C5E3B3DA-66F1-4DBE-931E-A7819162D838}" type="slidenum">
              <a:rPr lang="tr-TR" smtClean="0"/>
              <a:t>‹#›</a:t>
            </a:fld>
            <a:endParaRPr lang="tr-TR"/>
          </a:p>
        </p:txBody>
      </p:sp>
    </p:spTree>
    <p:extLst>
      <p:ext uri="{BB962C8B-B14F-4D97-AF65-F5344CB8AC3E}">
        <p14:creationId xmlns:p14="http://schemas.microsoft.com/office/powerpoint/2010/main" val="20883302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D5A3653-EC22-EB0F-E252-FE95340D1A2E}"/>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548D2BDC-34CD-F945-C50F-AA4AD0646C0F}"/>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B9F6FDCA-16E4-AF05-29D4-DCD8A3343C93}"/>
              </a:ext>
            </a:extLst>
          </p:cNvPr>
          <p:cNvSpPr>
            <a:spLocks noGrp="1"/>
          </p:cNvSpPr>
          <p:nvPr>
            <p:ph type="dt" sz="half" idx="10"/>
          </p:nvPr>
        </p:nvSpPr>
        <p:spPr/>
        <p:txBody>
          <a:bodyPr/>
          <a:lstStyle/>
          <a:p>
            <a:fld id="{D5220B37-2F60-4049-B81E-23EF68852F5D}" type="datetimeFigureOut">
              <a:rPr lang="tr-TR" smtClean="0"/>
              <a:t>10.07.2025</a:t>
            </a:fld>
            <a:endParaRPr lang="tr-TR"/>
          </a:p>
        </p:txBody>
      </p:sp>
      <p:sp>
        <p:nvSpPr>
          <p:cNvPr id="5" name="Alt Bilgi Yer Tutucusu 4">
            <a:extLst>
              <a:ext uri="{FF2B5EF4-FFF2-40B4-BE49-F238E27FC236}">
                <a16:creationId xmlns:a16="http://schemas.microsoft.com/office/drawing/2014/main" id="{112CE81D-3923-8A48-81D5-2A4FF0EC1E63}"/>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D9920C64-6D35-37ED-D69F-99369735DA58}"/>
              </a:ext>
            </a:extLst>
          </p:cNvPr>
          <p:cNvSpPr>
            <a:spLocks noGrp="1"/>
          </p:cNvSpPr>
          <p:nvPr>
            <p:ph type="sldNum" sz="quarter" idx="12"/>
          </p:nvPr>
        </p:nvSpPr>
        <p:spPr/>
        <p:txBody>
          <a:bodyPr/>
          <a:lstStyle/>
          <a:p>
            <a:fld id="{C5E3B3DA-66F1-4DBE-931E-A7819162D838}" type="slidenum">
              <a:rPr lang="tr-TR" smtClean="0"/>
              <a:t>‹#›</a:t>
            </a:fld>
            <a:endParaRPr lang="tr-TR"/>
          </a:p>
        </p:txBody>
      </p:sp>
    </p:spTree>
    <p:extLst>
      <p:ext uri="{BB962C8B-B14F-4D97-AF65-F5344CB8AC3E}">
        <p14:creationId xmlns:p14="http://schemas.microsoft.com/office/powerpoint/2010/main" val="18454902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364E9280-5EEF-98E9-DF4E-FB9F6AA3B059}"/>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00D9A51C-825E-6FA6-209B-968BCD2C8DF1}"/>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54D450BA-D50F-4B47-E266-0052EF49E58F}"/>
              </a:ext>
            </a:extLst>
          </p:cNvPr>
          <p:cNvSpPr>
            <a:spLocks noGrp="1"/>
          </p:cNvSpPr>
          <p:nvPr>
            <p:ph type="dt" sz="half" idx="10"/>
          </p:nvPr>
        </p:nvSpPr>
        <p:spPr/>
        <p:txBody>
          <a:bodyPr/>
          <a:lstStyle/>
          <a:p>
            <a:fld id="{D5220B37-2F60-4049-B81E-23EF68852F5D}" type="datetimeFigureOut">
              <a:rPr lang="tr-TR" smtClean="0"/>
              <a:t>10.07.2025</a:t>
            </a:fld>
            <a:endParaRPr lang="tr-TR"/>
          </a:p>
        </p:txBody>
      </p:sp>
      <p:sp>
        <p:nvSpPr>
          <p:cNvPr id="5" name="Alt Bilgi Yer Tutucusu 4">
            <a:extLst>
              <a:ext uri="{FF2B5EF4-FFF2-40B4-BE49-F238E27FC236}">
                <a16:creationId xmlns:a16="http://schemas.microsoft.com/office/drawing/2014/main" id="{AB7109AD-E06D-6D9B-8422-F8EE36223FB0}"/>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5F1D9A28-FC96-111E-B382-02236C143554}"/>
              </a:ext>
            </a:extLst>
          </p:cNvPr>
          <p:cNvSpPr>
            <a:spLocks noGrp="1"/>
          </p:cNvSpPr>
          <p:nvPr>
            <p:ph type="sldNum" sz="quarter" idx="12"/>
          </p:nvPr>
        </p:nvSpPr>
        <p:spPr/>
        <p:txBody>
          <a:bodyPr/>
          <a:lstStyle/>
          <a:p>
            <a:fld id="{C5E3B3DA-66F1-4DBE-931E-A7819162D838}" type="slidenum">
              <a:rPr lang="tr-TR" smtClean="0"/>
              <a:t>‹#›</a:t>
            </a:fld>
            <a:endParaRPr lang="tr-TR"/>
          </a:p>
        </p:txBody>
      </p:sp>
    </p:spTree>
    <p:extLst>
      <p:ext uri="{BB962C8B-B14F-4D97-AF65-F5344CB8AC3E}">
        <p14:creationId xmlns:p14="http://schemas.microsoft.com/office/powerpoint/2010/main" val="9428695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C2200FAB-03D2-59CB-5F08-0E921C3A2AE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EA2795F7-E0F0-1D6F-EB64-097C4E43286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6DB877A5-B1E4-A716-926D-C0850ADE3CA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5220B37-2F60-4049-B81E-23EF68852F5D}" type="datetimeFigureOut">
              <a:rPr lang="tr-TR" smtClean="0"/>
              <a:t>10.07.2025</a:t>
            </a:fld>
            <a:endParaRPr lang="tr-TR"/>
          </a:p>
        </p:txBody>
      </p:sp>
      <p:sp>
        <p:nvSpPr>
          <p:cNvPr id="5" name="Alt Bilgi Yer Tutucusu 4">
            <a:extLst>
              <a:ext uri="{FF2B5EF4-FFF2-40B4-BE49-F238E27FC236}">
                <a16:creationId xmlns:a16="http://schemas.microsoft.com/office/drawing/2014/main" id="{A9C23652-A665-BF22-E67D-94940A4E65F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tr-TR"/>
          </a:p>
        </p:txBody>
      </p:sp>
      <p:sp>
        <p:nvSpPr>
          <p:cNvPr id="6" name="Slayt Numarası Yer Tutucusu 5">
            <a:extLst>
              <a:ext uri="{FF2B5EF4-FFF2-40B4-BE49-F238E27FC236}">
                <a16:creationId xmlns:a16="http://schemas.microsoft.com/office/drawing/2014/main" id="{DD1553E2-C920-0117-5F6A-290E0AA7B54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5E3B3DA-66F1-4DBE-931E-A7819162D838}" type="slidenum">
              <a:rPr lang="tr-TR" smtClean="0"/>
              <a:t>‹#›</a:t>
            </a:fld>
            <a:endParaRPr lang="tr-TR"/>
          </a:p>
        </p:txBody>
      </p:sp>
    </p:spTree>
    <p:extLst>
      <p:ext uri="{BB962C8B-B14F-4D97-AF65-F5344CB8AC3E}">
        <p14:creationId xmlns:p14="http://schemas.microsoft.com/office/powerpoint/2010/main" val="4259768237"/>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2.xml"/><Relationship Id="rId6" Type="http://schemas.openxmlformats.org/officeDocument/2006/relationships/image" Target="../media/image13.jpg"/><Relationship Id="rId5" Type="http://schemas.openxmlformats.org/officeDocument/2006/relationships/image" Target="../media/image12.jpg"/><Relationship Id="rId4" Type="http://schemas.openxmlformats.org/officeDocument/2006/relationships/image" Target="../media/image11.jpg"/></Relationships>
</file>

<file path=ppt/slides/_rels/slide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tr.wikipedia.org/wiki/Cittaslow" TargetMode="External"/><Relationship Id="rId2" Type="http://schemas.openxmlformats.org/officeDocument/2006/relationships/hyperlink" Target="https://cittaslowturkiye.org/tr/" TargetMode="External"/><Relationship Id="rId1" Type="http://schemas.openxmlformats.org/officeDocument/2006/relationships/slideLayout" Target="../slideLayouts/slideLayout2.xml"/><Relationship Id="rId5" Type="http://schemas.openxmlformats.org/officeDocument/2006/relationships/hyperlink" Target="https://seferihisar.bel.tr/cittaslow-seferihisar/" TargetMode="External"/><Relationship Id="rId4" Type="http://schemas.openxmlformats.org/officeDocument/2006/relationships/hyperlink" Target="https://dergipark.org.tr/tr/pub/birtop/issue/71097/108226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C:\Users\serap\Desktop\HATİCE\şpo\spo-antalya.png">
            <a:extLst>
              <a:ext uri="{FF2B5EF4-FFF2-40B4-BE49-F238E27FC236}">
                <a16:creationId xmlns:a16="http://schemas.microsoft.com/office/drawing/2014/main" id="{E131136A-1394-49C1-ACCB-838F51A28AA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263277" y="5261569"/>
            <a:ext cx="3857604" cy="887249"/>
          </a:xfrm>
          <a:prstGeom prst="rect">
            <a:avLst/>
          </a:prstGeom>
          <a:solidFill>
            <a:schemeClr val="accent3">
              <a:lumMod val="40000"/>
              <a:lumOff val="60000"/>
            </a:schemeClr>
          </a:solidFill>
        </p:spPr>
      </p:pic>
      <p:sp>
        <p:nvSpPr>
          <p:cNvPr id="10" name="Başlık 1">
            <a:extLst>
              <a:ext uri="{FF2B5EF4-FFF2-40B4-BE49-F238E27FC236}">
                <a16:creationId xmlns:a16="http://schemas.microsoft.com/office/drawing/2014/main" id="{545219BE-79F0-433D-BDE2-9CF1C4F8B789}"/>
              </a:ext>
            </a:extLst>
          </p:cNvPr>
          <p:cNvSpPr txBox="1">
            <a:spLocks/>
          </p:cNvSpPr>
          <p:nvPr/>
        </p:nvSpPr>
        <p:spPr>
          <a:xfrm>
            <a:off x="1524000" y="2734245"/>
            <a:ext cx="9144000" cy="295232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tr-TR" sz="2400" b="1" dirty="0">
                <a:latin typeface="Bookman Old Style" panose="02050604050505020204" pitchFamily="18" charset="0"/>
              </a:rPr>
              <a:t>CITTASLOW (YAVAŞ ŞEHİR) HAREKETLERİ </a:t>
            </a:r>
          </a:p>
          <a:p>
            <a:pPr algn="ctr"/>
            <a:r>
              <a:rPr lang="tr-TR" sz="2400" b="1" dirty="0">
                <a:latin typeface="Bookman Old Style" panose="02050604050505020204" pitchFamily="18" charset="0"/>
              </a:rPr>
              <a:t>ve </a:t>
            </a:r>
          </a:p>
          <a:p>
            <a:pPr algn="ctr"/>
            <a:r>
              <a:rPr lang="tr-TR" sz="2400" b="1" dirty="0">
                <a:latin typeface="Bookman Old Style" panose="02050604050505020204" pitchFamily="18" charset="0"/>
              </a:rPr>
              <a:t>UYUM SÜRECİ</a:t>
            </a:r>
            <a:br>
              <a:rPr lang="tr-TR" sz="2400" b="1" dirty="0">
                <a:latin typeface="Bookman Old Style" panose="02050604050505020204" pitchFamily="18" charset="0"/>
              </a:rPr>
            </a:br>
            <a:br>
              <a:rPr lang="tr-TR" sz="2400" dirty="0">
                <a:latin typeface="Bookman Old Style" panose="02050604050505020204" pitchFamily="18" charset="0"/>
              </a:rPr>
            </a:br>
            <a:br>
              <a:rPr lang="tr-TR" sz="2400" dirty="0">
                <a:latin typeface="Bookman Old Style" panose="02050604050505020204" pitchFamily="18" charset="0"/>
              </a:rPr>
            </a:br>
            <a:r>
              <a:rPr lang="tr-TR" sz="1800" b="1" dirty="0">
                <a:latin typeface="Bookman Old Style" panose="02050604050505020204" pitchFamily="18" charset="0"/>
              </a:rPr>
              <a:t>FUNDA YÖRÜK - ŞEHİR PLANCISI</a:t>
            </a:r>
            <a:br>
              <a:rPr lang="tr-TR" sz="1800" b="1" dirty="0">
                <a:latin typeface="Bookman Old Style" panose="02050604050505020204" pitchFamily="18" charset="0"/>
              </a:rPr>
            </a:br>
            <a:r>
              <a:rPr lang="tr-TR" sz="1800" b="1" dirty="0">
                <a:latin typeface="Bookman Old Style" panose="02050604050505020204" pitchFamily="18" charset="0"/>
              </a:rPr>
              <a:t>TMMOB ŞEHİR PLANCILARI ODASI</a:t>
            </a:r>
            <a:br>
              <a:rPr lang="tr-TR" sz="1800" b="1" dirty="0">
                <a:latin typeface="Bookman Old Style" panose="02050604050505020204" pitchFamily="18" charset="0"/>
              </a:rPr>
            </a:br>
            <a:r>
              <a:rPr lang="tr-TR" sz="1800" b="1" dirty="0">
                <a:latin typeface="Bookman Old Style" panose="02050604050505020204" pitchFamily="18" charset="0"/>
              </a:rPr>
              <a:t>ANTALYA ŞUBESİ BAŞKANI</a:t>
            </a:r>
            <a:br>
              <a:rPr lang="tr-TR" sz="2400" dirty="0">
                <a:latin typeface="Bookman Old Style" panose="02050604050505020204" pitchFamily="18" charset="0"/>
              </a:rPr>
            </a:br>
            <a:br>
              <a:rPr lang="tr-TR" sz="2400" dirty="0">
                <a:latin typeface="Bookman Old Style" panose="02050604050505020204" pitchFamily="18" charset="0"/>
              </a:rPr>
            </a:br>
            <a:endParaRPr lang="tr-TR" sz="2400" dirty="0">
              <a:latin typeface="Bookman Old Style" panose="02050604050505020204" pitchFamily="18" charset="0"/>
            </a:endParaRPr>
          </a:p>
        </p:txBody>
      </p:sp>
      <p:pic>
        <p:nvPicPr>
          <p:cNvPr id="14" name="Resim 13">
            <a:extLst>
              <a:ext uri="{FF2B5EF4-FFF2-40B4-BE49-F238E27FC236}">
                <a16:creationId xmlns:a16="http://schemas.microsoft.com/office/drawing/2014/main" id="{2515F535-6160-4F71-B4CB-EAA9B7BDCD8E}"/>
              </a:ext>
            </a:extLst>
          </p:cNvPr>
          <p:cNvPicPr>
            <a:picLocks noChangeAspect="1"/>
          </p:cNvPicPr>
          <p:nvPr/>
        </p:nvPicPr>
        <p:blipFill rotWithShape="1">
          <a:blip r:embed="rId3">
            <a:extLst>
              <a:ext uri="{28A0092B-C50C-407E-A947-70E740481C1C}">
                <a14:useLocalDpi xmlns:a14="http://schemas.microsoft.com/office/drawing/2010/main" val="0"/>
              </a:ext>
            </a:extLst>
          </a:blip>
          <a:srcRect l="24996" t="2489" r="18122" b="10413"/>
          <a:stretch/>
        </p:blipFill>
        <p:spPr>
          <a:xfrm>
            <a:off x="5396948" y="69574"/>
            <a:ext cx="1590262" cy="2435087"/>
          </a:xfrm>
          <a:prstGeom prst="rect">
            <a:avLst/>
          </a:prstGeom>
        </p:spPr>
      </p:pic>
    </p:spTree>
    <p:extLst>
      <p:ext uri="{BB962C8B-B14F-4D97-AF65-F5344CB8AC3E}">
        <p14:creationId xmlns:p14="http://schemas.microsoft.com/office/powerpoint/2010/main" val="25516982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kdörtgen 5">
            <a:extLst>
              <a:ext uri="{FF2B5EF4-FFF2-40B4-BE49-F238E27FC236}">
                <a16:creationId xmlns:a16="http://schemas.microsoft.com/office/drawing/2014/main" id="{051B7815-1A36-7ADA-413E-775473D85DF0}"/>
              </a:ext>
            </a:extLst>
          </p:cNvPr>
          <p:cNvSpPr/>
          <p:nvPr/>
        </p:nvSpPr>
        <p:spPr>
          <a:xfrm>
            <a:off x="0" y="0"/>
            <a:ext cx="12192000" cy="6858000"/>
          </a:xfrm>
          <a:prstGeom prst="rect">
            <a:avLst/>
          </a:prstGeom>
          <a:gradFill flip="none" rotWithShape="1">
            <a:gsLst>
              <a:gs pos="0">
                <a:schemeClr val="accent5">
                  <a:lumMod val="89000"/>
                </a:schemeClr>
              </a:gs>
              <a:gs pos="23000">
                <a:schemeClr val="accent5">
                  <a:lumMod val="89000"/>
                </a:schemeClr>
              </a:gs>
              <a:gs pos="69000">
                <a:schemeClr val="accent5">
                  <a:lumMod val="75000"/>
                </a:schemeClr>
              </a:gs>
              <a:gs pos="97000">
                <a:schemeClr val="accent5">
                  <a:lumMod val="70000"/>
                </a:schemeClr>
              </a:gs>
            </a:gsLst>
            <a:path path="circle">
              <a:fillToRect l="50000" t="50000" r="50000" b="50000"/>
            </a:path>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8" name="Resim 7" descr="dış mekan, bina, cadde, ara yol içeren bir resim&#10;&#10;AI-generated content may be incorrect.">
            <a:extLst>
              <a:ext uri="{FF2B5EF4-FFF2-40B4-BE49-F238E27FC236}">
                <a16:creationId xmlns:a16="http://schemas.microsoft.com/office/drawing/2014/main" id="{B647B856-1244-E689-4DF9-9FAD3C4A806D}"/>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3194947" y="-31298"/>
            <a:ext cx="12192000" cy="6858000"/>
          </a:xfrm>
          <a:prstGeom prst="rect">
            <a:avLst/>
          </a:prstGeom>
        </p:spPr>
      </p:pic>
      <p:pic>
        <p:nvPicPr>
          <p:cNvPr id="14" name="Resim 13" descr="dış mekan, yer, gece, cadde içeren bir resim&#10;&#10;AI-generated content may be incorrect.">
            <a:extLst>
              <a:ext uri="{FF2B5EF4-FFF2-40B4-BE49-F238E27FC236}">
                <a16:creationId xmlns:a16="http://schemas.microsoft.com/office/drawing/2014/main" id="{68CEBADA-7E44-CF12-1C4D-32756446F16E}"/>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6920596"/>
            <a:ext cx="12192000" cy="6858000"/>
          </a:xfrm>
          <a:prstGeom prst="rect">
            <a:avLst/>
          </a:prstGeom>
        </p:spPr>
      </p:pic>
      <p:pic>
        <p:nvPicPr>
          <p:cNvPr id="12" name="Resim 11" descr="bina, pencere, dış mekan, çiçek saksısı içeren bir resim&#10;&#10;AI-generated content may be incorrect.">
            <a:extLst>
              <a:ext uri="{FF2B5EF4-FFF2-40B4-BE49-F238E27FC236}">
                <a16:creationId xmlns:a16="http://schemas.microsoft.com/office/drawing/2014/main" id="{90AD736D-9136-1D55-821A-ACE0FEB2A30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92000" y="0"/>
            <a:ext cx="12192000" cy="6858000"/>
          </a:xfrm>
          <a:prstGeom prst="rect">
            <a:avLst/>
          </a:prstGeom>
        </p:spPr>
      </p:pic>
      <p:pic>
        <p:nvPicPr>
          <p:cNvPr id="5" name="Resim 4" descr="grafik, poster, kırpıntı çizim, metin içeren bir resim&#10;&#10;AI-generated content may be incorrect.">
            <a:extLst>
              <a:ext uri="{FF2B5EF4-FFF2-40B4-BE49-F238E27FC236}">
                <a16:creationId xmlns:a16="http://schemas.microsoft.com/office/drawing/2014/main" id="{2911180A-0232-2C2D-34BA-E6D49096F21E}"/>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tretch>
            <a:fillRect/>
          </a:stretch>
        </p:blipFill>
        <p:spPr>
          <a:xfrm>
            <a:off x="13229108" y="3359395"/>
            <a:ext cx="3434408" cy="3143004"/>
          </a:xfrm>
          <a:prstGeom prst="rect">
            <a:avLst/>
          </a:prstGeom>
          <a:solidFill>
            <a:schemeClr val="bg2">
              <a:tint val="95000"/>
              <a:satMod val="170000"/>
              <a:alpha val="70000"/>
            </a:schemeClr>
          </a:solidFill>
          <a:effectLst/>
        </p:spPr>
      </p:pic>
      <p:sp>
        <p:nvSpPr>
          <p:cNvPr id="18" name="Alt Başlık 2">
            <a:extLst>
              <a:ext uri="{FF2B5EF4-FFF2-40B4-BE49-F238E27FC236}">
                <a16:creationId xmlns:a16="http://schemas.microsoft.com/office/drawing/2014/main" id="{A4EE1FD8-A462-8FD9-7D4A-B99D4940D68A}"/>
              </a:ext>
            </a:extLst>
          </p:cNvPr>
          <p:cNvSpPr txBox="1">
            <a:spLocks/>
          </p:cNvSpPr>
          <p:nvPr/>
        </p:nvSpPr>
        <p:spPr>
          <a:xfrm>
            <a:off x="233680" y="7213600"/>
            <a:ext cx="8148320" cy="3408680"/>
          </a:xfrm>
          <a:prstGeom prst="flowChartAlternateProcess">
            <a:avLst/>
          </a:prstGeom>
          <a:solidFill>
            <a:schemeClr val="bg2">
              <a:tint val="95000"/>
              <a:satMod val="170000"/>
              <a:alpha val="55000"/>
            </a:schemeClr>
          </a:solidFill>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15000"/>
              </a:lnSpc>
              <a:spcAft>
                <a:spcPts val="800"/>
              </a:spcAft>
            </a:pPr>
            <a:r>
              <a:rPr lang="tr-TR" sz="1200" b="1" kern="100" dirty="0">
                <a:effectLst/>
                <a:latin typeface="Aptos" panose="020B0004020202020204" pitchFamily="34" charset="0"/>
                <a:ea typeface="Aptos" panose="020B0004020202020204" pitchFamily="34" charset="0"/>
                <a:cs typeface="Times New Roman" panose="02020603050405020304" pitchFamily="18" charset="0"/>
              </a:rPr>
              <a:t>Süreç Bilgisi:</a:t>
            </a:r>
          </a:p>
          <a:p>
            <a:pPr marL="342900" lvl="0" indent="-342900" algn="l">
              <a:lnSpc>
                <a:spcPct val="115000"/>
              </a:lnSpc>
              <a:spcAft>
                <a:spcPts val="800"/>
              </a:spcAft>
              <a:buSzPts val="1000"/>
              <a:buFont typeface="Symbol" panose="05050102010706020507" pitchFamily="18" charset="2"/>
              <a:buChar char=""/>
              <a:tabLst>
                <a:tab pos="457200" algn="l"/>
              </a:tabLst>
            </a:pPr>
            <a:r>
              <a:rPr lang="tr-TR" sz="1200" b="1" kern="100" dirty="0">
                <a:effectLst/>
                <a:latin typeface="Aptos" panose="020B0004020202020204" pitchFamily="34" charset="0"/>
                <a:ea typeface="Aptos" panose="020B0004020202020204" pitchFamily="34" charset="0"/>
                <a:cs typeface="Times New Roman" panose="02020603050405020304" pitchFamily="18" charset="0"/>
              </a:rPr>
              <a:t>1986: </a:t>
            </a:r>
            <a:r>
              <a:rPr lang="tr-TR" sz="1200" b="1" kern="100" dirty="0" err="1">
                <a:effectLst/>
                <a:latin typeface="Aptos" panose="020B0004020202020204" pitchFamily="34" charset="0"/>
                <a:ea typeface="Aptos" panose="020B0004020202020204" pitchFamily="34" charset="0"/>
                <a:cs typeface="Times New Roman" panose="02020603050405020304" pitchFamily="18" charset="0"/>
              </a:rPr>
              <a:t>McDonald's’ın</a:t>
            </a:r>
            <a:r>
              <a:rPr lang="tr-TR" sz="1200" b="1" kern="100" dirty="0">
                <a:effectLst/>
                <a:latin typeface="Aptos" panose="020B0004020202020204" pitchFamily="34" charset="0"/>
                <a:ea typeface="Aptos" panose="020B0004020202020204" pitchFamily="34" charset="0"/>
                <a:cs typeface="Times New Roman" panose="02020603050405020304" pitchFamily="18" charset="0"/>
              </a:rPr>
              <a:t> Roma’daki İspanyol </a:t>
            </a:r>
            <a:r>
              <a:rPr lang="tr-TR" sz="1200" b="1" kern="100" dirty="0" err="1">
                <a:effectLst/>
                <a:latin typeface="Aptos" panose="020B0004020202020204" pitchFamily="34" charset="0"/>
                <a:ea typeface="Aptos" panose="020B0004020202020204" pitchFamily="34" charset="0"/>
                <a:cs typeface="Times New Roman" panose="02020603050405020304" pitchFamily="18" charset="0"/>
              </a:rPr>
              <a:t>Merdivenleri’ne</a:t>
            </a:r>
            <a:r>
              <a:rPr lang="tr-TR" sz="1200" b="1" kern="100" dirty="0">
                <a:effectLst/>
                <a:latin typeface="Aptos" panose="020B0004020202020204" pitchFamily="34" charset="0"/>
                <a:ea typeface="Aptos" panose="020B0004020202020204" pitchFamily="34" charset="0"/>
                <a:cs typeface="Times New Roman" panose="02020603050405020304" pitchFamily="18" charset="0"/>
              </a:rPr>
              <a:t> şube açma girişimiyle Carlo Petrini ve arkadaşları tarafından Slow </a:t>
            </a:r>
            <a:r>
              <a:rPr lang="tr-TR" sz="1200" b="1" kern="100" dirty="0" err="1">
                <a:effectLst/>
                <a:latin typeface="Aptos" panose="020B0004020202020204" pitchFamily="34" charset="0"/>
                <a:ea typeface="Aptos" panose="020B0004020202020204" pitchFamily="34" charset="0"/>
                <a:cs typeface="Times New Roman" panose="02020603050405020304" pitchFamily="18" charset="0"/>
              </a:rPr>
              <a:t>Food</a:t>
            </a:r>
            <a:r>
              <a:rPr lang="tr-TR" sz="1200" b="1" kern="100" dirty="0">
                <a:effectLst/>
                <a:latin typeface="Aptos" panose="020B0004020202020204" pitchFamily="34" charset="0"/>
                <a:ea typeface="Aptos" panose="020B0004020202020204" pitchFamily="34" charset="0"/>
                <a:cs typeface="Times New Roman" panose="02020603050405020304" pitchFamily="18" charset="0"/>
              </a:rPr>
              <a:t> hareketi başlatıldı.</a:t>
            </a:r>
          </a:p>
          <a:p>
            <a:pPr marL="342900" lvl="0" indent="-342900" algn="l">
              <a:lnSpc>
                <a:spcPct val="115000"/>
              </a:lnSpc>
              <a:spcAft>
                <a:spcPts val="800"/>
              </a:spcAft>
              <a:buSzPts val="1000"/>
              <a:buFont typeface="Symbol" panose="05050102010706020507" pitchFamily="18" charset="2"/>
              <a:buChar char=""/>
              <a:tabLst>
                <a:tab pos="457200" algn="l"/>
              </a:tabLst>
            </a:pPr>
            <a:r>
              <a:rPr lang="tr-TR" sz="1200" b="1" kern="100" dirty="0">
                <a:effectLst/>
                <a:latin typeface="Aptos" panose="020B0004020202020204" pitchFamily="34" charset="0"/>
                <a:ea typeface="Aptos" panose="020B0004020202020204" pitchFamily="34" charset="0"/>
                <a:cs typeface="Times New Roman" panose="02020603050405020304" pitchFamily="18" charset="0"/>
              </a:rPr>
              <a:t>1997: </a:t>
            </a:r>
            <a:r>
              <a:rPr lang="tr-TR" sz="1200" b="1" kern="100" dirty="0" err="1">
                <a:effectLst/>
                <a:latin typeface="Aptos" panose="020B0004020202020204" pitchFamily="34" charset="0"/>
                <a:ea typeface="Aptos" panose="020B0004020202020204" pitchFamily="34" charset="0"/>
                <a:cs typeface="Times New Roman" panose="02020603050405020304" pitchFamily="18" charset="0"/>
              </a:rPr>
              <a:t>Chianti</a:t>
            </a:r>
            <a:r>
              <a:rPr lang="tr-TR" sz="1200" b="1" kern="100" dirty="0">
                <a:effectLst/>
                <a:latin typeface="Aptos" panose="020B0004020202020204" pitchFamily="34" charset="0"/>
                <a:ea typeface="Aptos" panose="020B0004020202020204" pitchFamily="34" charset="0"/>
                <a:cs typeface="Times New Roman" panose="02020603050405020304" pitchFamily="18" charset="0"/>
              </a:rPr>
              <a:t> Belediye Başkanı Paolo </a:t>
            </a:r>
            <a:r>
              <a:rPr lang="tr-TR" sz="1200" b="1" kern="100" dirty="0" err="1">
                <a:effectLst/>
                <a:latin typeface="Aptos" panose="020B0004020202020204" pitchFamily="34" charset="0"/>
                <a:ea typeface="Aptos" panose="020B0004020202020204" pitchFamily="34" charset="0"/>
                <a:cs typeface="Times New Roman" panose="02020603050405020304" pitchFamily="18" charset="0"/>
              </a:rPr>
              <a:t>Saturnini</a:t>
            </a:r>
            <a:r>
              <a:rPr lang="tr-TR" sz="1200" b="1" kern="100" dirty="0">
                <a:effectLst/>
                <a:latin typeface="Aptos" panose="020B0004020202020204" pitchFamily="34" charset="0"/>
                <a:ea typeface="Aptos" panose="020B0004020202020204" pitchFamily="34" charset="0"/>
                <a:cs typeface="Times New Roman" panose="02020603050405020304" pitchFamily="18" charset="0"/>
              </a:rPr>
              <a:t>, Slow </a:t>
            </a:r>
            <a:r>
              <a:rPr lang="tr-TR" sz="1200" b="1" kern="100" dirty="0" err="1">
                <a:effectLst/>
                <a:latin typeface="Aptos" panose="020B0004020202020204" pitchFamily="34" charset="0"/>
                <a:ea typeface="Aptos" panose="020B0004020202020204" pitchFamily="34" charset="0"/>
                <a:cs typeface="Times New Roman" panose="02020603050405020304" pitchFamily="18" charset="0"/>
              </a:rPr>
              <a:t>Food</a:t>
            </a:r>
            <a:r>
              <a:rPr lang="tr-TR" sz="1200" b="1" kern="100" dirty="0">
                <a:effectLst/>
                <a:latin typeface="Aptos" panose="020B0004020202020204" pitchFamily="34" charset="0"/>
                <a:ea typeface="Aptos" panose="020B0004020202020204" pitchFamily="34" charset="0"/>
                <a:cs typeface="Times New Roman" panose="02020603050405020304" pitchFamily="18" charset="0"/>
              </a:rPr>
              <a:t> felsefesini kent yaşamına uyarlama fikrini Carlo </a:t>
            </a:r>
            <a:r>
              <a:rPr lang="tr-TR" sz="1200" b="1" kern="100" dirty="0" err="1">
                <a:effectLst/>
                <a:latin typeface="Aptos" panose="020B0004020202020204" pitchFamily="34" charset="0"/>
                <a:ea typeface="Aptos" panose="020B0004020202020204" pitchFamily="34" charset="0"/>
                <a:cs typeface="Times New Roman" panose="02020603050405020304" pitchFamily="18" charset="0"/>
              </a:rPr>
              <a:t>Petrini’ye</a:t>
            </a:r>
            <a:r>
              <a:rPr lang="tr-TR" sz="1200" b="1" kern="100" dirty="0">
                <a:effectLst/>
                <a:latin typeface="Aptos" panose="020B0004020202020204" pitchFamily="34" charset="0"/>
                <a:ea typeface="Aptos" panose="020B0004020202020204" pitchFamily="34" charset="0"/>
                <a:cs typeface="Times New Roman" panose="02020603050405020304" pitchFamily="18" charset="0"/>
              </a:rPr>
              <a:t> önerdi.</a:t>
            </a:r>
          </a:p>
          <a:p>
            <a:pPr marL="342900" lvl="0" indent="-342900" algn="l">
              <a:lnSpc>
                <a:spcPct val="115000"/>
              </a:lnSpc>
              <a:spcAft>
                <a:spcPts val="800"/>
              </a:spcAft>
              <a:buSzPts val="1000"/>
              <a:buFont typeface="Symbol" panose="05050102010706020507" pitchFamily="18" charset="2"/>
              <a:buChar char=""/>
              <a:tabLst>
                <a:tab pos="457200" algn="l"/>
              </a:tabLst>
            </a:pPr>
            <a:r>
              <a:rPr lang="tr-TR" sz="1200" b="1" kern="100" dirty="0">
                <a:effectLst/>
                <a:latin typeface="Aptos" panose="020B0004020202020204" pitchFamily="34" charset="0"/>
                <a:ea typeface="Aptos" panose="020B0004020202020204" pitchFamily="34" charset="0"/>
                <a:cs typeface="Times New Roman" panose="02020603050405020304" pitchFamily="18" charset="0"/>
              </a:rPr>
              <a:t>1999: İlk Cittaslow bildirgesi hazırlandı ve </a:t>
            </a:r>
            <a:r>
              <a:rPr lang="tr-TR" sz="1200" b="1" kern="100" dirty="0" err="1">
                <a:effectLst/>
                <a:latin typeface="Aptos" panose="020B0004020202020204" pitchFamily="34" charset="0"/>
                <a:ea typeface="Aptos" panose="020B0004020202020204" pitchFamily="34" charset="0"/>
                <a:cs typeface="Times New Roman" panose="02020603050405020304" pitchFamily="18" charset="0"/>
              </a:rPr>
              <a:t>Chianti</a:t>
            </a:r>
            <a:r>
              <a:rPr lang="tr-TR" sz="1200" b="1" kern="100" dirty="0">
                <a:effectLst/>
                <a:latin typeface="Aptos" panose="020B0004020202020204" pitchFamily="34" charset="0"/>
                <a:ea typeface="Aptos" panose="020B0004020202020204" pitchFamily="34" charset="0"/>
                <a:cs typeface="Times New Roman" panose="02020603050405020304" pitchFamily="18" charset="0"/>
              </a:rPr>
              <a:t>, </a:t>
            </a:r>
            <a:r>
              <a:rPr lang="tr-TR" sz="1200" b="1" kern="100" dirty="0" err="1">
                <a:effectLst/>
                <a:latin typeface="Aptos" panose="020B0004020202020204" pitchFamily="34" charset="0"/>
                <a:ea typeface="Aptos" panose="020B0004020202020204" pitchFamily="34" charset="0"/>
                <a:cs typeface="Times New Roman" panose="02020603050405020304" pitchFamily="18" charset="0"/>
              </a:rPr>
              <a:t>Orvieto</a:t>
            </a:r>
            <a:r>
              <a:rPr lang="tr-TR" sz="1200" b="1" kern="100" dirty="0">
                <a:effectLst/>
                <a:latin typeface="Aptos" panose="020B0004020202020204" pitchFamily="34" charset="0"/>
                <a:ea typeface="Aptos" panose="020B0004020202020204" pitchFamily="34" charset="0"/>
                <a:cs typeface="Times New Roman" panose="02020603050405020304" pitchFamily="18" charset="0"/>
              </a:rPr>
              <a:t>, </a:t>
            </a:r>
            <a:r>
              <a:rPr lang="tr-TR" sz="1200" b="1" kern="100" dirty="0" err="1">
                <a:effectLst/>
                <a:latin typeface="Aptos" panose="020B0004020202020204" pitchFamily="34" charset="0"/>
                <a:ea typeface="Aptos" panose="020B0004020202020204" pitchFamily="34" charset="0"/>
                <a:cs typeface="Times New Roman" panose="02020603050405020304" pitchFamily="18" charset="0"/>
              </a:rPr>
              <a:t>Bra</a:t>
            </a:r>
            <a:r>
              <a:rPr lang="tr-TR" sz="1200" b="1" kern="100" dirty="0">
                <a:effectLst/>
                <a:latin typeface="Aptos" panose="020B0004020202020204" pitchFamily="34" charset="0"/>
                <a:ea typeface="Aptos" panose="020B0004020202020204" pitchFamily="34" charset="0"/>
                <a:cs typeface="Times New Roman" panose="02020603050405020304" pitchFamily="18" charset="0"/>
              </a:rPr>
              <a:t> ve </a:t>
            </a:r>
            <a:r>
              <a:rPr lang="tr-TR" sz="1200" b="1" kern="100" dirty="0" err="1">
                <a:effectLst/>
                <a:latin typeface="Aptos" panose="020B0004020202020204" pitchFamily="34" charset="0"/>
                <a:ea typeface="Aptos" panose="020B0004020202020204" pitchFamily="34" charset="0"/>
                <a:cs typeface="Times New Roman" panose="02020603050405020304" pitchFamily="18" charset="0"/>
              </a:rPr>
              <a:t>Positano</a:t>
            </a:r>
            <a:r>
              <a:rPr lang="tr-TR" sz="1200" b="1" kern="100" dirty="0">
                <a:effectLst/>
                <a:latin typeface="Aptos" panose="020B0004020202020204" pitchFamily="34" charset="0"/>
                <a:ea typeface="Aptos" panose="020B0004020202020204" pitchFamily="34" charset="0"/>
                <a:cs typeface="Times New Roman" panose="02020603050405020304" pitchFamily="18" charset="0"/>
              </a:rPr>
              <a:t> kentleriyle hareket başlatıldı.</a:t>
            </a:r>
          </a:p>
          <a:p>
            <a:pPr marL="342900" lvl="0" indent="-342900" algn="l">
              <a:lnSpc>
                <a:spcPct val="115000"/>
              </a:lnSpc>
              <a:spcAft>
                <a:spcPts val="800"/>
              </a:spcAft>
              <a:buSzPts val="1000"/>
              <a:buFont typeface="Symbol" panose="05050102010706020507" pitchFamily="18" charset="2"/>
              <a:buChar char=""/>
              <a:tabLst>
                <a:tab pos="457200" algn="l"/>
              </a:tabLst>
            </a:pPr>
            <a:r>
              <a:rPr lang="tr-TR" sz="1200" b="1" kern="100" dirty="0">
                <a:effectLst/>
                <a:latin typeface="Aptos" panose="020B0004020202020204" pitchFamily="34" charset="0"/>
                <a:ea typeface="Aptos" panose="020B0004020202020204" pitchFamily="34" charset="0"/>
                <a:cs typeface="Times New Roman" panose="02020603050405020304" pitchFamily="18" charset="0"/>
              </a:rPr>
              <a:t>2000: Citta slow Uluslararası Birliği Roma’da kuruldu.</a:t>
            </a:r>
          </a:p>
          <a:p>
            <a:pPr marL="342900" lvl="0" indent="-342900" algn="l">
              <a:lnSpc>
                <a:spcPct val="115000"/>
              </a:lnSpc>
              <a:spcAft>
                <a:spcPts val="800"/>
              </a:spcAft>
              <a:buSzPts val="1000"/>
              <a:buFont typeface="Symbol" panose="05050102010706020507" pitchFamily="18" charset="2"/>
              <a:buChar char=""/>
              <a:tabLst>
                <a:tab pos="457200" algn="l"/>
              </a:tabLst>
            </a:pPr>
            <a:r>
              <a:rPr lang="tr-TR" sz="1200" b="1" kern="100" dirty="0">
                <a:effectLst/>
                <a:latin typeface="Aptos" panose="020B0004020202020204" pitchFamily="34" charset="0"/>
                <a:ea typeface="Aptos" panose="020B0004020202020204" pitchFamily="34" charset="0"/>
                <a:cs typeface="Times New Roman" panose="02020603050405020304" pitchFamily="18" charset="0"/>
              </a:rPr>
              <a:t>2009: Türkiye, İzmir’in Seferihisar ilçesi ile Citta slow ağına katıldı.</a:t>
            </a:r>
          </a:p>
          <a:p>
            <a:endParaRPr lang="tr-TR" sz="1200" b="1" dirty="0">
              <a:ln>
                <a:solidFill>
                  <a:schemeClr val="tx1"/>
                </a:solidFill>
              </a:ln>
            </a:endParaRPr>
          </a:p>
        </p:txBody>
      </p:sp>
      <p:sp>
        <p:nvSpPr>
          <p:cNvPr id="2" name="Başlık 1">
            <a:extLst>
              <a:ext uri="{FF2B5EF4-FFF2-40B4-BE49-F238E27FC236}">
                <a16:creationId xmlns:a16="http://schemas.microsoft.com/office/drawing/2014/main" id="{0300E4F6-9322-95C0-F709-B3D9E3C8812C}"/>
              </a:ext>
            </a:extLst>
          </p:cNvPr>
          <p:cNvSpPr>
            <a:spLocks noGrp="1" noRot="1" noMove="1" noResize="1" noEditPoints="1" noAdjustHandles="1" noChangeArrowheads="1" noChangeShapeType="1"/>
          </p:cNvSpPr>
          <p:nvPr>
            <p:ph type="ctrTitle"/>
          </p:nvPr>
        </p:nvSpPr>
        <p:spPr>
          <a:xfrm>
            <a:off x="1905386" y="-1022609"/>
            <a:ext cx="8472668" cy="862615"/>
          </a:xfrm>
          <a:prstGeom prst="flowChartAlternateProcess">
            <a:avLst/>
          </a:prstGeom>
          <a:gradFill>
            <a:gsLst>
              <a:gs pos="0">
                <a:schemeClr val="accent5">
                  <a:lumMod val="89000"/>
                  <a:alpha val="22000"/>
                </a:schemeClr>
              </a:gs>
              <a:gs pos="23000">
                <a:schemeClr val="accent5">
                  <a:lumMod val="89000"/>
                </a:schemeClr>
              </a:gs>
              <a:gs pos="69000">
                <a:schemeClr val="accent5">
                  <a:lumMod val="75000"/>
                </a:schemeClr>
              </a:gs>
              <a:gs pos="97000">
                <a:schemeClr val="accent5">
                  <a:lumMod val="70000"/>
                </a:schemeClr>
              </a:gs>
            </a:gsLst>
            <a:path path="circle">
              <a:fillToRect l="50000" t="50000" r="50000" b="50000"/>
            </a:path>
          </a:gradFill>
        </p:spPr>
        <p:txBody>
          <a:bodyPr>
            <a:normAutofit fontScale="90000"/>
          </a:bodyPr>
          <a:lstStyle/>
          <a:p>
            <a:pPr algn="l"/>
            <a:r>
              <a:rPr lang="en-US" sz="4800" b="1" dirty="0" err="1">
                <a:solidFill>
                  <a:srgbClr val="FFE14D"/>
                </a:solidFill>
                <a:latin typeface="Comfortaa Bold" pitchFamily="34" charset="0"/>
                <a:ea typeface="Comfortaa Bold" pitchFamily="34" charset="-122"/>
                <a:cs typeface="Comfortaa Bold" pitchFamily="34" charset="-120"/>
              </a:rPr>
              <a:t>Cittaslow</a:t>
            </a:r>
            <a:r>
              <a:rPr lang="en-US" sz="4800" b="1" dirty="0">
                <a:solidFill>
                  <a:srgbClr val="FFE14D"/>
                </a:solidFill>
                <a:latin typeface="Comfortaa Bold" pitchFamily="34" charset="0"/>
                <a:ea typeface="Comfortaa Bold" pitchFamily="34" charset="-122"/>
                <a:cs typeface="Comfortaa Bold" pitchFamily="34" charset="-120"/>
              </a:rPr>
              <a:t> (</a:t>
            </a:r>
            <a:r>
              <a:rPr lang="en-US" sz="4800" b="1" dirty="0" err="1">
                <a:solidFill>
                  <a:srgbClr val="FFE14D"/>
                </a:solidFill>
                <a:latin typeface="Comfortaa Bold" pitchFamily="34" charset="0"/>
                <a:ea typeface="Comfortaa Bold" pitchFamily="34" charset="-122"/>
                <a:cs typeface="Comfortaa Bold" pitchFamily="34" charset="-120"/>
              </a:rPr>
              <a:t>Yavaş</a:t>
            </a:r>
            <a:r>
              <a:rPr lang="en-US" sz="4800" b="1" dirty="0">
                <a:solidFill>
                  <a:srgbClr val="FFE14D"/>
                </a:solidFill>
                <a:latin typeface="Comfortaa Bold" pitchFamily="34" charset="0"/>
                <a:ea typeface="Comfortaa Bold" pitchFamily="34" charset="-122"/>
                <a:cs typeface="Comfortaa Bold" pitchFamily="34" charset="-120"/>
              </a:rPr>
              <a:t> Kent) </a:t>
            </a:r>
            <a:r>
              <a:rPr lang="en-US" sz="4800" b="1" dirty="0" err="1">
                <a:solidFill>
                  <a:srgbClr val="FFE14D"/>
                </a:solidFill>
                <a:latin typeface="Comfortaa Bold" pitchFamily="34" charset="0"/>
                <a:ea typeface="Comfortaa Bold" pitchFamily="34" charset="-122"/>
                <a:cs typeface="Comfortaa Bold" pitchFamily="34" charset="-120"/>
              </a:rPr>
              <a:t>Hareketi</a:t>
            </a:r>
            <a:endParaRPr lang="tr-TR" sz="4800" dirty="0"/>
          </a:p>
        </p:txBody>
      </p:sp>
      <p:sp>
        <p:nvSpPr>
          <p:cNvPr id="3" name="Alt Başlık 2">
            <a:extLst>
              <a:ext uri="{FF2B5EF4-FFF2-40B4-BE49-F238E27FC236}">
                <a16:creationId xmlns:a16="http://schemas.microsoft.com/office/drawing/2014/main" id="{68323CD2-5584-1581-DF3E-C2730927E595}"/>
              </a:ext>
            </a:extLst>
          </p:cNvPr>
          <p:cNvSpPr>
            <a:spLocks noGrp="1"/>
          </p:cNvSpPr>
          <p:nvPr>
            <p:ph type="subTitle" idx="1"/>
          </p:nvPr>
        </p:nvSpPr>
        <p:spPr>
          <a:xfrm>
            <a:off x="233681" y="-2532391"/>
            <a:ext cx="11816080" cy="2176791"/>
          </a:xfrm>
          <a:prstGeom prst="flowChartAlternateProcess">
            <a:avLst/>
          </a:prstGeom>
          <a:solidFill>
            <a:schemeClr val="bg2">
              <a:tint val="95000"/>
              <a:satMod val="170000"/>
              <a:alpha val="86000"/>
            </a:schemeClr>
          </a:solidFill>
        </p:spPr>
        <p:txBody>
          <a:bodyPr>
            <a:normAutofit/>
          </a:bodyPr>
          <a:lstStyle/>
          <a:p>
            <a:r>
              <a:rPr lang="tr-TR" sz="2000" b="1" kern="100" dirty="0">
                <a:ln>
                  <a:solidFill>
                    <a:schemeClr val="tx1"/>
                  </a:solidFill>
                </a:ln>
                <a:effectLst/>
                <a:latin typeface="Aptos" panose="020B0004020202020204" pitchFamily="34" charset="0"/>
                <a:ea typeface="Aptos" panose="020B0004020202020204" pitchFamily="34" charset="0"/>
                <a:cs typeface="Times New Roman" panose="02020603050405020304" pitchFamily="18" charset="0"/>
              </a:rPr>
              <a:t>Citta slow (Yavaş Kent) hareketi, 1999 yılında İtalya’nın </a:t>
            </a:r>
            <a:r>
              <a:rPr lang="tr-TR" sz="2000" b="1" kern="100" dirty="0" err="1">
                <a:ln>
                  <a:solidFill>
                    <a:schemeClr val="tx1"/>
                  </a:solidFill>
                </a:ln>
                <a:effectLst/>
                <a:latin typeface="Aptos" panose="020B0004020202020204" pitchFamily="34" charset="0"/>
                <a:ea typeface="Aptos" panose="020B0004020202020204" pitchFamily="34" charset="0"/>
                <a:cs typeface="Times New Roman" panose="02020603050405020304" pitchFamily="18" charset="0"/>
              </a:rPr>
              <a:t>Chianti</a:t>
            </a:r>
            <a:r>
              <a:rPr lang="tr-TR" sz="2000" b="1" kern="100" dirty="0">
                <a:ln>
                  <a:solidFill>
                    <a:schemeClr val="tx1"/>
                  </a:solidFill>
                </a:ln>
                <a:effectLst/>
                <a:latin typeface="Aptos" panose="020B0004020202020204" pitchFamily="34" charset="0"/>
                <a:ea typeface="Aptos" panose="020B0004020202020204" pitchFamily="34" charset="0"/>
                <a:cs typeface="Times New Roman" panose="02020603050405020304" pitchFamily="18" charset="0"/>
              </a:rPr>
              <a:t> kentinde başlatılmıştır. Bu hareket, 1980’lerde İtalya’da doğan “Slow </a:t>
            </a:r>
            <a:r>
              <a:rPr lang="tr-TR" sz="2000" b="1" kern="100" dirty="0" err="1">
                <a:ln>
                  <a:solidFill>
                    <a:schemeClr val="tx1"/>
                  </a:solidFill>
                </a:ln>
                <a:effectLst/>
                <a:latin typeface="Aptos" panose="020B0004020202020204" pitchFamily="34" charset="0"/>
                <a:ea typeface="Aptos" panose="020B0004020202020204" pitchFamily="34" charset="0"/>
                <a:cs typeface="Times New Roman" panose="02020603050405020304" pitchFamily="18" charset="0"/>
              </a:rPr>
              <a:t>Food</a:t>
            </a:r>
            <a:r>
              <a:rPr lang="tr-TR" sz="2000" b="1" kern="100" dirty="0">
                <a:ln>
                  <a:solidFill>
                    <a:schemeClr val="tx1"/>
                  </a:solidFill>
                </a:ln>
                <a:effectLst/>
                <a:latin typeface="Aptos" panose="020B0004020202020204" pitchFamily="34" charset="0"/>
                <a:ea typeface="Aptos" panose="020B0004020202020204" pitchFamily="34" charset="0"/>
                <a:cs typeface="Times New Roman" panose="02020603050405020304" pitchFamily="18" charset="0"/>
              </a:rPr>
              <a:t>” (Yavaş Yemek) hareketinin bir uzantısıdır. Slow </a:t>
            </a:r>
            <a:r>
              <a:rPr lang="tr-TR" sz="2000" b="1" kern="100" dirty="0" err="1">
                <a:ln>
                  <a:solidFill>
                    <a:schemeClr val="tx1"/>
                  </a:solidFill>
                </a:ln>
                <a:effectLst/>
                <a:latin typeface="Aptos" panose="020B0004020202020204" pitchFamily="34" charset="0"/>
                <a:ea typeface="Aptos" panose="020B0004020202020204" pitchFamily="34" charset="0"/>
                <a:cs typeface="Times New Roman" panose="02020603050405020304" pitchFamily="18" charset="0"/>
              </a:rPr>
              <a:t>Food</a:t>
            </a:r>
            <a:r>
              <a:rPr lang="tr-TR" sz="2000" b="1" kern="100" dirty="0">
                <a:ln>
                  <a:solidFill>
                    <a:schemeClr val="tx1"/>
                  </a:solidFill>
                </a:ln>
                <a:effectLst/>
                <a:latin typeface="Aptos" panose="020B0004020202020204" pitchFamily="34" charset="0"/>
                <a:ea typeface="Aptos" panose="020B0004020202020204" pitchFamily="34" charset="0"/>
                <a:cs typeface="Times New Roman" panose="02020603050405020304" pitchFamily="18" charset="0"/>
              </a:rPr>
              <a:t> hareketi, </a:t>
            </a:r>
            <a:r>
              <a:rPr lang="tr-TR" sz="2000" b="1" kern="100" dirty="0" err="1">
                <a:ln>
                  <a:solidFill>
                    <a:schemeClr val="tx1"/>
                  </a:solidFill>
                </a:ln>
                <a:effectLst/>
                <a:latin typeface="Aptos" panose="020B0004020202020204" pitchFamily="34" charset="0"/>
                <a:ea typeface="Aptos" panose="020B0004020202020204" pitchFamily="34" charset="0"/>
                <a:cs typeface="Times New Roman" panose="02020603050405020304" pitchFamily="18" charset="0"/>
              </a:rPr>
              <a:t>fast</a:t>
            </a:r>
            <a:r>
              <a:rPr lang="tr-TR" sz="2000" b="1" kern="100" dirty="0">
                <a:ln>
                  <a:solidFill>
                    <a:schemeClr val="tx1"/>
                  </a:solidFill>
                </a:ln>
                <a:effectLst/>
                <a:latin typeface="Aptos" panose="020B0004020202020204" pitchFamily="34" charset="0"/>
                <a:ea typeface="Aptos" panose="020B0004020202020204" pitchFamily="34" charset="0"/>
                <a:cs typeface="Times New Roman" panose="02020603050405020304" pitchFamily="18" charset="0"/>
              </a:rPr>
              <a:t> </a:t>
            </a:r>
            <a:r>
              <a:rPr lang="tr-TR" sz="2000" b="1" kern="100" dirty="0" err="1">
                <a:ln>
                  <a:solidFill>
                    <a:schemeClr val="tx1"/>
                  </a:solidFill>
                </a:ln>
                <a:effectLst/>
                <a:latin typeface="Aptos" panose="020B0004020202020204" pitchFamily="34" charset="0"/>
                <a:ea typeface="Aptos" panose="020B0004020202020204" pitchFamily="34" charset="0"/>
                <a:cs typeface="Times New Roman" panose="02020603050405020304" pitchFamily="18" charset="0"/>
              </a:rPr>
              <a:t>food</a:t>
            </a:r>
            <a:r>
              <a:rPr lang="tr-TR" sz="2000" b="1" kern="100" dirty="0">
                <a:ln>
                  <a:solidFill>
                    <a:schemeClr val="tx1"/>
                  </a:solidFill>
                </a:ln>
                <a:effectLst/>
                <a:latin typeface="Aptos" panose="020B0004020202020204" pitchFamily="34" charset="0"/>
                <a:ea typeface="Aptos" panose="020B0004020202020204" pitchFamily="34" charset="0"/>
                <a:cs typeface="Times New Roman" panose="02020603050405020304" pitchFamily="18" charset="0"/>
              </a:rPr>
              <a:t> kültürünün yeme içme alışkanlıklarını tek tipleştirmesine ve yerel lezzetleri tehdit etmesine karşı bir tepki olarak doğmuştur. Ardından bu felsefe, kent ölçeğine taşınmış ve Citta slow hareketi şekillenmiştir.</a:t>
            </a:r>
          </a:p>
          <a:p>
            <a:endParaRPr lang="tr-TR" dirty="0">
              <a:ln>
                <a:solidFill>
                  <a:schemeClr val="tx1"/>
                </a:solidFill>
              </a:ln>
            </a:endParaRPr>
          </a:p>
        </p:txBody>
      </p:sp>
    </p:spTree>
    <p:extLst>
      <p:ext uri="{BB962C8B-B14F-4D97-AF65-F5344CB8AC3E}">
        <p14:creationId xmlns:p14="http://schemas.microsoft.com/office/powerpoint/2010/main" val="46143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path" presetSubtype="0" accel="6000" decel="94000" fill="hold" nodeType="afterEffect">
                                  <p:stCondLst>
                                    <p:cond delay="0"/>
                                  </p:stCondLst>
                                  <p:childTnLst>
                                    <p:animMotion origin="layout" path="M 0.2013 -0.00162 L -0.39388 -0.00139 " pathEditMode="relative" rAng="0" ptsTypes="AA">
                                      <p:cBhvr>
                                        <p:cTn id="6" dur="750" fill="hold"/>
                                        <p:tgtEl>
                                          <p:spTgt spid="5"/>
                                        </p:tgtEl>
                                        <p:attrNameLst>
                                          <p:attrName>ppt_x</p:attrName>
                                          <p:attrName>ppt_y</p:attrName>
                                        </p:attrNameLst>
                                      </p:cBhvr>
                                      <p:rCtr x="-29766" y="0"/>
                                    </p:animMotion>
                                  </p:childTnLst>
                                </p:cTn>
                              </p:par>
                            </p:childTnLst>
                          </p:cTn>
                        </p:par>
                        <p:par>
                          <p:cTn id="7" fill="hold">
                            <p:stCondLst>
                              <p:cond delay="750"/>
                            </p:stCondLst>
                            <p:childTnLst>
                              <p:par>
                                <p:cTn id="8" presetID="63" presetClass="path" presetSubtype="0" decel="57000" fill="hold" nodeType="afterEffect">
                                  <p:stCondLst>
                                    <p:cond delay="0"/>
                                  </p:stCondLst>
                                  <p:childTnLst>
                                    <p:animMotion origin="layout" path="M 0.01393 0.00463 L 0.26393 0.00463 " pathEditMode="relative" rAng="0" ptsTypes="AA">
                                      <p:cBhvr>
                                        <p:cTn id="9" dur="750" fill="hold"/>
                                        <p:tgtEl>
                                          <p:spTgt spid="8"/>
                                        </p:tgtEl>
                                        <p:attrNameLst>
                                          <p:attrName>ppt_x</p:attrName>
                                          <p:attrName>ppt_y</p:attrName>
                                        </p:attrNameLst>
                                      </p:cBhvr>
                                      <p:rCtr x="12500" y="0"/>
                                    </p:animMotion>
                                  </p:childTnLst>
                                </p:cTn>
                              </p:par>
                            </p:childTnLst>
                          </p:cTn>
                        </p:par>
                        <p:par>
                          <p:cTn id="10" fill="hold">
                            <p:stCondLst>
                              <p:cond delay="1500"/>
                            </p:stCondLst>
                            <p:childTnLst>
                              <p:par>
                                <p:cTn id="11" presetID="64" presetClass="path" presetSubtype="0" accel="50000" decel="50000" fill="hold" nodeType="afterEffect">
                                  <p:stCondLst>
                                    <p:cond delay="0"/>
                                  </p:stCondLst>
                                  <p:childTnLst>
                                    <p:animMotion origin="layout" path="M 0 2.22222E-6 L 0 -1.00162 " pathEditMode="relative" rAng="0" ptsTypes="AA">
                                      <p:cBhvr>
                                        <p:cTn id="12" dur="750" fill="hold"/>
                                        <p:tgtEl>
                                          <p:spTgt spid="14"/>
                                        </p:tgtEl>
                                        <p:attrNameLst>
                                          <p:attrName>ppt_x</p:attrName>
                                          <p:attrName>ppt_y</p:attrName>
                                        </p:attrNameLst>
                                      </p:cBhvr>
                                      <p:rCtr x="0" y="-50093"/>
                                    </p:animMotion>
                                  </p:childTnLst>
                                </p:cTn>
                              </p:par>
                            </p:childTnLst>
                          </p:cTn>
                        </p:par>
                        <p:par>
                          <p:cTn id="13" fill="hold">
                            <p:stCondLst>
                              <p:cond delay="2250"/>
                            </p:stCondLst>
                            <p:childTnLst>
                              <p:par>
                                <p:cTn id="14" presetID="35" presetClass="path" presetSubtype="0" accel="50000" decel="50000" fill="hold" nodeType="afterEffect">
                                  <p:stCondLst>
                                    <p:cond delay="0"/>
                                  </p:stCondLst>
                                  <p:childTnLst>
                                    <p:animMotion origin="layout" path="M 0 0 L -1 0.00463 " pathEditMode="relative" rAng="0" ptsTypes="AA">
                                      <p:cBhvr>
                                        <p:cTn id="15" dur="750" fill="hold"/>
                                        <p:tgtEl>
                                          <p:spTgt spid="12"/>
                                        </p:tgtEl>
                                        <p:attrNameLst>
                                          <p:attrName>ppt_x</p:attrName>
                                          <p:attrName>ppt_y</p:attrName>
                                        </p:attrNameLst>
                                      </p:cBhvr>
                                      <p:rCtr x="-50000" y="231"/>
                                    </p:animMotion>
                                  </p:childTnLst>
                                </p:cTn>
                              </p:par>
                            </p:childTnLst>
                          </p:cTn>
                        </p:par>
                        <p:par>
                          <p:cTn id="16" fill="hold">
                            <p:stCondLst>
                              <p:cond delay="3000"/>
                            </p:stCondLst>
                            <p:childTnLst>
                              <p:par>
                                <p:cTn id="17" presetID="42" presetClass="path" presetSubtype="0" accel="50000" decel="50000" fill="hold" grpId="0" nodeType="afterEffect">
                                  <p:stCondLst>
                                    <p:cond delay="0"/>
                                  </p:stCondLst>
                                  <p:childTnLst>
                                    <p:animMotion origin="layout" path="M 4.16667E-6 1.11111E-6 L -0.00365 0.1706 " pathEditMode="relative" rAng="0" ptsTypes="AA">
                                      <p:cBhvr>
                                        <p:cTn id="18" dur="750" fill="hold"/>
                                        <p:tgtEl>
                                          <p:spTgt spid="2"/>
                                        </p:tgtEl>
                                        <p:attrNameLst>
                                          <p:attrName>ppt_x</p:attrName>
                                          <p:attrName>ppt_y</p:attrName>
                                        </p:attrNameLst>
                                      </p:cBhvr>
                                      <p:rCtr x="-182" y="8542"/>
                                    </p:animMotion>
                                  </p:childTnLst>
                                </p:cTn>
                              </p:par>
                            </p:childTnLst>
                          </p:cTn>
                        </p:par>
                        <p:par>
                          <p:cTn id="19" fill="hold">
                            <p:stCondLst>
                              <p:cond delay="3750"/>
                            </p:stCondLst>
                            <p:childTnLst>
                              <p:par>
                                <p:cTn id="20" presetID="42" presetClass="path" presetSubtype="0" accel="50000" decel="50000" fill="hold" grpId="0" nodeType="afterEffect">
                                  <p:stCondLst>
                                    <p:cond delay="0"/>
                                  </p:stCondLst>
                                  <p:childTnLst>
                                    <p:animMotion origin="layout" path="M 4.16667E-6 -3.33333E-6 L -0.00365 0.51922 " pathEditMode="relative" rAng="0" ptsTypes="AA">
                                      <p:cBhvr>
                                        <p:cTn id="21" dur="750" fill="hold"/>
                                        <p:tgtEl>
                                          <p:spTgt spid="3">
                                            <p:bg/>
                                          </p:spTgt>
                                        </p:tgtEl>
                                        <p:attrNameLst>
                                          <p:attrName>ppt_x</p:attrName>
                                          <p:attrName>ppt_y</p:attrName>
                                        </p:attrNameLst>
                                      </p:cBhvr>
                                      <p:rCtr x="-182" y="25949"/>
                                    </p:animMotion>
                                  </p:childTnLst>
                                </p:cTn>
                              </p:par>
                            </p:childTnLst>
                          </p:cTn>
                        </p:par>
                        <p:par>
                          <p:cTn id="22" fill="hold">
                            <p:stCondLst>
                              <p:cond delay="4500"/>
                            </p:stCondLst>
                            <p:childTnLst>
                              <p:par>
                                <p:cTn id="23" presetID="42" presetClass="path" presetSubtype="0" accel="50000" decel="50000" fill="hold" grpId="0" nodeType="afterEffect">
                                  <p:stCondLst>
                                    <p:cond delay="0"/>
                                  </p:stCondLst>
                                  <p:childTnLst>
                                    <p:animMotion origin="layout" path="M 4.58333E-6 0 L 0.00286 0.5713 " pathEditMode="relative" rAng="0" ptsTypes="AA">
                                      <p:cBhvr>
                                        <p:cTn id="24" dur="750" fill="hold"/>
                                        <p:tgtEl>
                                          <p:spTgt spid="3">
                                            <p:txEl>
                                              <p:pRg st="0" end="0"/>
                                            </p:txEl>
                                          </p:spTgt>
                                        </p:tgtEl>
                                        <p:attrNameLst>
                                          <p:attrName>ppt_x</p:attrName>
                                          <p:attrName>ppt_y</p:attrName>
                                        </p:attrNameLst>
                                      </p:cBhvr>
                                      <p:rCtr x="143" y="28565"/>
                                    </p:animMotion>
                                  </p:childTnLst>
                                </p:cTn>
                              </p:par>
                            </p:childTnLst>
                          </p:cTn>
                        </p:par>
                        <p:par>
                          <p:cTn id="25" fill="hold">
                            <p:stCondLst>
                              <p:cond delay="5250"/>
                            </p:stCondLst>
                            <p:childTnLst>
                              <p:par>
                                <p:cTn id="26" presetID="64" presetClass="path" presetSubtype="0" accel="50000" decel="50000" fill="hold" grpId="0" nodeType="afterEffect">
                                  <p:stCondLst>
                                    <p:cond delay="0"/>
                                  </p:stCondLst>
                                  <p:childTnLst>
                                    <p:animMotion origin="layout" path="M -0.01003 -0.08287 L -0.01081 -0.56551 " pathEditMode="relative" rAng="0" ptsTypes="AA">
                                      <p:cBhvr>
                                        <p:cTn id="27" dur="750" fill="hold"/>
                                        <p:tgtEl>
                                          <p:spTgt spid="18"/>
                                        </p:tgtEl>
                                        <p:attrNameLst>
                                          <p:attrName>ppt_x</p:attrName>
                                          <p:attrName>ppt_y</p:attrName>
                                        </p:attrNameLst>
                                      </p:cBhvr>
                                      <p:rCtr x="-39" y="-2414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 grpId="0" animBg="1"/>
      <p:bldP spid="3" grpId="0" uiExpand="1" build="p"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0" descr="preencoded.png">
            <a:extLst>
              <a:ext uri="{FF2B5EF4-FFF2-40B4-BE49-F238E27FC236}">
                <a16:creationId xmlns:a16="http://schemas.microsoft.com/office/drawing/2014/main" id="{940BE44D-A84B-1374-25F2-0BA8DA0162D5}"/>
              </a:ext>
            </a:extLst>
          </p:cNvPr>
          <p:cNvPicPr>
            <a:picLocks noChangeAspect="1"/>
          </p:cNvPicPr>
          <p:nvPr/>
        </p:nvPicPr>
        <p:blipFill>
          <a:blip r:embed="rId2"/>
          <a:stretch>
            <a:fillRect/>
          </a:stretch>
        </p:blipFill>
        <p:spPr>
          <a:xfrm>
            <a:off x="7584942" y="0"/>
            <a:ext cx="4607058" cy="6858001"/>
          </a:xfrm>
          <a:prstGeom prst="rect">
            <a:avLst/>
          </a:prstGeom>
        </p:spPr>
      </p:pic>
      <p:sp>
        <p:nvSpPr>
          <p:cNvPr id="6" name="Başlık 1">
            <a:extLst>
              <a:ext uri="{FF2B5EF4-FFF2-40B4-BE49-F238E27FC236}">
                <a16:creationId xmlns:a16="http://schemas.microsoft.com/office/drawing/2014/main" id="{56F5E815-F4C0-2F50-A857-6A963CFED0DE}"/>
              </a:ext>
            </a:extLst>
          </p:cNvPr>
          <p:cNvSpPr txBox="1">
            <a:spLocks noGrp="1" noRot="1" noMove="1" noResize="1" noEditPoints="1" noAdjustHandles="1" noChangeArrowheads="1" noChangeShapeType="1"/>
          </p:cNvSpPr>
          <p:nvPr/>
        </p:nvSpPr>
        <p:spPr>
          <a:xfrm>
            <a:off x="269743" y="195783"/>
            <a:ext cx="7055396" cy="947217"/>
          </a:xfrm>
          <a:prstGeom prst="flowChartAlternateProcess">
            <a:avLst/>
          </a:prstGeom>
          <a:gradFill>
            <a:gsLst>
              <a:gs pos="0">
                <a:schemeClr val="accent5">
                  <a:lumMod val="89000"/>
                  <a:alpha val="22000"/>
                </a:schemeClr>
              </a:gs>
              <a:gs pos="23000">
                <a:schemeClr val="accent5">
                  <a:lumMod val="89000"/>
                </a:schemeClr>
              </a:gs>
              <a:gs pos="69000">
                <a:schemeClr val="accent5">
                  <a:lumMod val="75000"/>
                </a:schemeClr>
              </a:gs>
              <a:gs pos="97000">
                <a:schemeClr val="accent5">
                  <a:lumMod val="70000"/>
                </a:schemeClr>
              </a:gs>
            </a:gsLst>
            <a:path path="circle">
              <a:fillToRect l="50000" t="50000" r="50000" b="50000"/>
            </a:path>
          </a:gradFill>
        </p:spPr>
        <p:txBody>
          <a:bodyPr vert="horz" lIns="91440" tIns="45720" rIns="91440" bIns="45720" rtlCol="0" anchor="ctr">
            <a:normAutofit fontScale="7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800" b="1" dirty="0" err="1">
                <a:solidFill>
                  <a:srgbClr val="FFE14D"/>
                </a:solidFill>
                <a:latin typeface="Comfortaa Bold" pitchFamily="34" charset="0"/>
                <a:ea typeface="Comfortaa Bold" pitchFamily="34" charset="-122"/>
                <a:cs typeface="Comfortaa Bold" pitchFamily="34" charset="-120"/>
              </a:rPr>
              <a:t>Cittaslow</a:t>
            </a:r>
            <a:r>
              <a:rPr lang="en-US" sz="4800" b="1" dirty="0">
                <a:solidFill>
                  <a:srgbClr val="FFE14D"/>
                </a:solidFill>
                <a:latin typeface="Comfortaa Bold" pitchFamily="34" charset="0"/>
                <a:ea typeface="Comfortaa Bold" pitchFamily="34" charset="-122"/>
                <a:cs typeface="Comfortaa Bold" pitchFamily="34" charset="-120"/>
              </a:rPr>
              <a:t> (</a:t>
            </a:r>
            <a:r>
              <a:rPr lang="en-US" sz="4800" b="1" dirty="0" err="1">
                <a:solidFill>
                  <a:srgbClr val="FFE14D"/>
                </a:solidFill>
                <a:latin typeface="Comfortaa Bold" pitchFamily="34" charset="0"/>
                <a:ea typeface="Comfortaa Bold" pitchFamily="34" charset="-122"/>
                <a:cs typeface="Comfortaa Bold" pitchFamily="34" charset="-120"/>
              </a:rPr>
              <a:t>Yavaş</a:t>
            </a:r>
            <a:r>
              <a:rPr lang="en-US" sz="4800" b="1" dirty="0">
                <a:solidFill>
                  <a:srgbClr val="FFE14D"/>
                </a:solidFill>
                <a:latin typeface="Comfortaa Bold" pitchFamily="34" charset="0"/>
                <a:ea typeface="Comfortaa Bold" pitchFamily="34" charset="-122"/>
                <a:cs typeface="Comfortaa Bold" pitchFamily="34" charset="-120"/>
              </a:rPr>
              <a:t> Kent)</a:t>
            </a:r>
            <a:r>
              <a:rPr lang="tr-TR" sz="4800" b="1" dirty="0">
                <a:solidFill>
                  <a:srgbClr val="FFE14D"/>
                </a:solidFill>
                <a:latin typeface="Comfortaa Bold" pitchFamily="34" charset="0"/>
                <a:ea typeface="Comfortaa Bold" pitchFamily="34" charset="-122"/>
                <a:cs typeface="Comfortaa Bold" pitchFamily="34" charset="-120"/>
              </a:rPr>
              <a:t> Hareketi</a:t>
            </a:r>
            <a:endParaRPr lang="tr-TR" sz="4800" dirty="0"/>
          </a:p>
        </p:txBody>
      </p:sp>
      <p:sp>
        <p:nvSpPr>
          <p:cNvPr id="7" name="Metin kutusu 6">
            <a:extLst>
              <a:ext uri="{FF2B5EF4-FFF2-40B4-BE49-F238E27FC236}">
                <a16:creationId xmlns:a16="http://schemas.microsoft.com/office/drawing/2014/main" id="{A486F7D5-2681-CE47-7CC8-DCD44F2EB369}"/>
              </a:ext>
            </a:extLst>
          </p:cNvPr>
          <p:cNvSpPr txBox="1"/>
          <p:nvPr/>
        </p:nvSpPr>
        <p:spPr>
          <a:xfrm>
            <a:off x="269743" y="1238491"/>
            <a:ext cx="7315200" cy="5151860"/>
          </a:xfrm>
          <a:prstGeom prst="rect">
            <a:avLst/>
          </a:prstGeom>
          <a:noFill/>
        </p:spPr>
        <p:txBody>
          <a:bodyPr wrap="square" rtlCol="0">
            <a:spAutoFit/>
          </a:bodyPr>
          <a:lstStyle/>
          <a:p>
            <a:pPr>
              <a:lnSpc>
                <a:spcPct val="115000"/>
              </a:lnSpc>
              <a:spcAft>
                <a:spcPts val="800"/>
              </a:spcAft>
            </a:pPr>
            <a:r>
              <a:rPr lang="tr-TR" sz="1800" kern="100" dirty="0">
                <a:effectLst/>
                <a:latin typeface="Aptos" panose="020B0004020202020204" pitchFamily="34" charset="0"/>
                <a:ea typeface="Aptos" panose="020B0004020202020204" pitchFamily="34" charset="0"/>
                <a:cs typeface="Times New Roman" panose="02020603050405020304" pitchFamily="18" charset="0"/>
              </a:rPr>
              <a:t>Cittaslow hareketi; küreselleşmenin yarattığı hız, tekdüzelik ve kimliksizleşmeye karşı, yerel kimliklerin, kültürlerin, doğal çevrenin ve yaşam kalitesinin korunmasını amaçlar.</a:t>
            </a:r>
          </a:p>
          <a:p>
            <a:pPr>
              <a:lnSpc>
                <a:spcPct val="115000"/>
              </a:lnSpc>
              <a:spcAft>
                <a:spcPts val="800"/>
              </a:spcAft>
            </a:pPr>
            <a:r>
              <a:rPr lang="tr-TR" sz="1800" b="1" kern="100" dirty="0">
                <a:effectLst/>
                <a:latin typeface="Aptos" panose="020B0004020202020204" pitchFamily="34" charset="0"/>
                <a:ea typeface="Aptos" panose="020B0004020202020204" pitchFamily="34" charset="0"/>
                <a:cs typeface="Times New Roman" panose="02020603050405020304" pitchFamily="18" charset="0"/>
              </a:rPr>
              <a:t>Kent Modelinin Hedefleri:</a:t>
            </a:r>
          </a:p>
          <a:p>
            <a:pPr marL="342900" lvl="0" indent="-342900">
              <a:lnSpc>
                <a:spcPct val="115000"/>
              </a:lnSpc>
              <a:spcAft>
                <a:spcPts val="800"/>
              </a:spcAft>
              <a:buFont typeface="+mj-lt"/>
              <a:buAutoNum type="arabicPeriod"/>
              <a:tabLst>
                <a:tab pos="457200" algn="l"/>
              </a:tabLst>
            </a:pPr>
            <a:r>
              <a:rPr lang="tr-TR" sz="1800" b="1" kern="100" dirty="0">
                <a:effectLst/>
                <a:latin typeface="Aptos" panose="020B0004020202020204" pitchFamily="34" charset="0"/>
                <a:ea typeface="Aptos" panose="020B0004020202020204" pitchFamily="34" charset="0"/>
                <a:cs typeface="Times New Roman" panose="02020603050405020304" pitchFamily="18" charset="0"/>
              </a:rPr>
              <a:t>Yerel kimliği korumak: </a:t>
            </a:r>
            <a:r>
              <a:rPr lang="tr-TR" sz="1800" kern="100" dirty="0">
                <a:effectLst/>
                <a:latin typeface="Aptos" panose="020B0004020202020204" pitchFamily="34" charset="0"/>
                <a:ea typeface="Aptos" panose="020B0004020202020204" pitchFamily="34" charset="0"/>
                <a:cs typeface="Times New Roman" panose="02020603050405020304" pitchFamily="18" charset="0"/>
              </a:rPr>
              <a:t>Geleneksel mimari, el sanatları, kültürel miras ve yöresel ürünler önceliklidir.</a:t>
            </a:r>
          </a:p>
          <a:p>
            <a:pPr marL="342900" lvl="0" indent="-342900">
              <a:lnSpc>
                <a:spcPct val="115000"/>
              </a:lnSpc>
              <a:spcAft>
                <a:spcPts val="800"/>
              </a:spcAft>
              <a:buFont typeface="+mj-lt"/>
              <a:buAutoNum type="arabicPeriod"/>
              <a:tabLst>
                <a:tab pos="457200" algn="l"/>
              </a:tabLst>
            </a:pPr>
            <a:r>
              <a:rPr lang="tr-TR" sz="1800" b="1" kern="100" dirty="0">
                <a:effectLst/>
                <a:latin typeface="Aptos" panose="020B0004020202020204" pitchFamily="34" charset="0"/>
                <a:ea typeface="Aptos" panose="020B0004020202020204" pitchFamily="34" charset="0"/>
                <a:cs typeface="Times New Roman" panose="02020603050405020304" pitchFamily="18" charset="0"/>
              </a:rPr>
              <a:t>Yaşam kalitesini artırmak: </a:t>
            </a:r>
            <a:r>
              <a:rPr lang="tr-TR" sz="1800" kern="100" dirty="0">
                <a:effectLst/>
                <a:latin typeface="Aptos" panose="020B0004020202020204" pitchFamily="34" charset="0"/>
                <a:ea typeface="Aptos" panose="020B0004020202020204" pitchFamily="34" charset="0"/>
                <a:cs typeface="Times New Roman" panose="02020603050405020304" pitchFamily="18" charset="0"/>
              </a:rPr>
              <a:t>Gürültüsüz, temiz, güvenli ve insan odaklı yaşam alanları oluşturmak hedeflenir.</a:t>
            </a:r>
          </a:p>
          <a:p>
            <a:pPr marL="342900" lvl="0" indent="-342900">
              <a:lnSpc>
                <a:spcPct val="115000"/>
              </a:lnSpc>
              <a:spcAft>
                <a:spcPts val="800"/>
              </a:spcAft>
              <a:buFont typeface="+mj-lt"/>
              <a:buAutoNum type="arabicPeriod"/>
              <a:tabLst>
                <a:tab pos="457200" algn="l"/>
              </a:tabLst>
            </a:pPr>
            <a:r>
              <a:rPr lang="tr-TR" sz="1800" b="1" kern="100" dirty="0">
                <a:effectLst/>
                <a:latin typeface="Aptos" panose="020B0004020202020204" pitchFamily="34" charset="0"/>
                <a:ea typeface="Aptos" panose="020B0004020202020204" pitchFamily="34" charset="0"/>
                <a:cs typeface="Times New Roman" panose="02020603050405020304" pitchFamily="18" charset="0"/>
              </a:rPr>
              <a:t>Sürdürülebilir kalkınma: </a:t>
            </a:r>
            <a:r>
              <a:rPr lang="tr-TR" sz="1800" kern="100" dirty="0">
                <a:effectLst/>
                <a:latin typeface="Aptos" panose="020B0004020202020204" pitchFamily="34" charset="0"/>
                <a:ea typeface="Aptos" panose="020B0004020202020204" pitchFamily="34" charset="0"/>
                <a:cs typeface="Times New Roman" panose="02020603050405020304" pitchFamily="18" charset="0"/>
              </a:rPr>
              <a:t>Doğal kaynakların korunması, yenilenebilir enerji kullanımı ve çevreye duyarlı politikalar teşvik edilir.</a:t>
            </a:r>
          </a:p>
          <a:p>
            <a:pPr marL="342900" lvl="0" indent="-342900">
              <a:lnSpc>
                <a:spcPct val="115000"/>
              </a:lnSpc>
              <a:spcAft>
                <a:spcPts val="800"/>
              </a:spcAft>
              <a:buFont typeface="+mj-lt"/>
              <a:buAutoNum type="arabicPeriod"/>
              <a:tabLst>
                <a:tab pos="457200" algn="l"/>
              </a:tabLst>
            </a:pPr>
            <a:r>
              <a:rPr lang="tr-TR" sz="1800" b="1" kern="100" dirty="0">
                <a:effectLst/>
                <a:latin typeface="Aptos" panose="020B0004020202020204" pitchFamily="34" charset="0"/>
                <a:ea typeface="Aptos" panose="020B0004020202020204" pitchFamily="34" charset="0"/>
                <a:cs typeface="Times New Roman" panose="02020603050405020304" pitchFamily="18" charset="0"/>
              </a:rPr>
              <a:t>Katılımcı ve bilinçli toplum: </a:t>
            </a:r>
            <a:r>
              <a:rPr lang="tr-TR" sz="1800" kern="100" dirty="0">
                <a:effectLst/>
                <a:latin typeface="Aptos" panose="020B0004020202020204" pitchFamily="34" charset="0"/>
                <a:ea typeface="Aptos" panose="020B0004020202020204" pitchFamily="34" charset="0"/>
                <a:cs typeface="Times New Roman" panose="02020603050405020304" pitchFamily="18" charset="0"/>
              </a:rPr>
              <a:t>Halkın kent yönetimine katılması, farkındalık yaratılması ve yerel üreticinin desteklenmesi esas alınır.</a:t>
            </a:r>
          </a:p>
          <a:p>
            <a:pPr marL="342900" lvl="0" indent="-342900">
              <a:lnSpc>
                <a:spcPct val="115000"/>
              </a:lnSpc>
              <a:spcAft>
                <a:spcPts val="800"/>
              </a:spcAft>
              <a:buFont typeface="+mj-lt"/>
              <a:buAutoNum type="arabicPeriod"/>
              <a:tabLst>
                <a:tab pos="457200" algn="l"/>
              </a:tabLst>
            </a:pPr>
            <a:r>
              <a:rPr lang="tr-TR" sz="1800" b="1" kern="100" dirty="0">
                <a:effectLst/>
                <a:latin typeface="Aptos" panose="020B0004020202020204" pitchFamily="34" charset="0"/>
                <a:ea typeface="Aptos" panose="020B0004020202020204" pitchFamily="34" charset="0"/>
                <a:cs typeface="Times New Roman" panose="02020603050405020304" pitchFamily="18" charset="0"/>
              </a:rPr>
              <a:t>Kentlerin tek tipleşmesine karşı çıkmak: </a:t>
            </a:r>
            <a:r>
              <a:rPr lang="tr-TR" sz="1800" kern="100" dirty="0">
                <a:effectLst/>
                <a:latin typeface="Aptos" panose="020B0004020202020204" pitchFamily="34" charset="0"/>
                <a:ea typeface="Aptos" panose="020B0004020202020204" pitchFamily="34" charset="0"/>
                <a:cs typeface="Times New Roman" panose="02020603050405020304" pitchFamily="18" charset="0"/>
              </a:rPr>
              <a:t>Her kentin özgünlüğünü koruyarak, “her yerde aynı olan şehirlere dönüşmesini önlemektir.</a:t>
            </a:r>
          </a:p>
        </p:txBody>
      </p:sp>
    </p:spTree>
    <p:extLst>
      <p:ext uri="{BB962C8B-B14F-4D97-AF65-F5344CB8AC3E}">
        <p14:creationId xmlns:p14="http://schemas.microsoft.com/office/powerpoint/2010/main" val="30280480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0">
            <a:extLst>
              <a:ext uri="{FF2B5EF4-FFF2-40B4-BE49-F238E27FC236}">
                <a16:creationId xmlns:a16="http://schemas.microsoft.com/office/drawing/2014/main" id="{FD7A2EB5-A9FC-6748-D2C6-9CAC4D97481B}"/>
              </a:ext>
            </a:extLst>
          </p:cNvPr>
          <p:cNvSpPr/>
          <p:nvPr/>
        </p:nvSpPr>
        <p:spPr>
          <a:xfrm>
            <a:off x="262280" y="43404"/>
            <a:ext cx="11929720" cy="1528221"/>
          </a:xfrm>
          <a:prstGeom prst="rect">
            <a:avLst/>
          </a:prstGeom>
          <a:noFill/>
          <a:ln/>
        </p:spPr>
        <p:txBody>
          <a:bodyPr wrap="none" lIns="0" tIns="0" rIns="0" bIns="0" rtlCol="0" anchor="t"/>
          <a:lstStyle/>
          <a:p>
            <a:pPr marL="0" indent="0" algn="ctr">
              <a:lnSpc>
                <a:spcPts val="5400"/>
              </a:lnSpc>
              <a:buNone/>
            </a:pPr>
            <a:r>
              <a:rPr lang="tr-TR" sz="4300" b="1" dirty="0">
                <a:solidFill>
                  <a:srgbClr val="FFE14D"/>
                </a:solidFill>
                <a:latin typeface="Comfortaa Bold" pitchFamily="34" charset="0"/>
                <a:ea typeface="Comfortaa Bold" pitchFamily="34" charset="-122"/>
                <a:cs typeface="Comfortaa Bold" pitchFamily="34" charset="-120"/>
              </a:rPr>
              <a:t>Türkiye`de 27 </a:t>
            </a:r>
            <a:r>
              <a:rPr lang="en-US" sz="4300" b="1" dirty="0" err="1">
                <a:solidFill>
                  <a:srgbClr val="FFE14D"/>
                </a:solidFill>
                <a:latin typeface="Comfortaa Bold" pitchFamily="34" charset="0"/>
                <a:ea typeface="Comfortaa Bold" pitchFamily="34" charset="-122"/>
                <a:cs typeface="Comfortaa Bold" pitchFamily="34" charset="-120"/>
              </a:rPr>
              <a:t>Citt</a:t>
            </a:r>
            <a:r>
              <a:rPr lang="tr-TR" sz="4300" b="1" dirty="0" err="1">
                <a:solidFill>
                  <a:srgbClr val="FFE14D"/>
                </a:solidFill>
                <a:latin typeface="Comfortaa Bold" pitchFamily="34" charset="0"/>
                <a:ea typeface="Comfortaa Bold" pitchFamily="34" charset="-122"/>
                <a:cs typeface="Comfortaa Bold" pitchFamily="34" charset="-120"/>
              </a:rPr>
              <a:t>aS</a:t>
            </a:r>
            <a:r>
              <a:rPr lang="en-US" sz="4300" b="1" dirty="0">
                <a:solidFill>
                  <a:srgbClr val="FFE14D"/>
                </a:solidFill>
                <a:latin typeface="Comfortaa Bold" pitchFamily="34" charset="0"/>
                <a:ea typeface="Comfortaa Bold" pitchFamily="34" charset="-122"/>
                <a:cs typeface="Comfortaa Bold" pitchFamily="34" charset="-120"/>
              </a:rPr>
              <a:t>low</a:t>
            </a:r>
            <a:r>
              <a:rPr lang="tr-TR" sz="4300" b="1" dirty="0">
                <a:solidFill>
                  <a:srgbClr val="FFE14D"/>
                </a:solidFill>
                <a:latin typeface="Comfortaa Bold" pitchFamily="34" charset="0"/>
                <a:ea typeface="Comfortaa Bold" pitchFamily="34" charset="-122"/>
                <a:cs typeface="Comfortaa Bold" pitchFamily="34" charset="-120"/>
              </a:rPr>
              <a:t> </a:t>
            </a:r>
            <a:r>
              <a:rPr lang="tr-TR" sz="4300" b="1" dirty="0">
                <a:solidFill>
                  <a:srgbClr val="FFE14D"/>
                </a:solidFill>
                <a:ea typeface="Comfortaa Bold" pitchFamily="34" charset="-122"/>
              </a:rPr>
              <a:t>Yerleşimi</a:t>
            </a:r>
            <a:endParaRPr lang="en-US" sz="4300" dirty="0"/>
          </a:p>
        </p:txBody>
      </p:sp>
      <p:sp>
        <p:nvSpPr>
          <p:cNvPr id="2" name="Metin kutusu 1">
            <a:extLst>
              <a:ext uri="{FF2B5EF4-FFF2-40B4-BE49-F238E27FC236}">
                <a16:creationId xmlns:a16="http://schemas.microsoft.com/office/drawing/2014/main" id="{676C691C-B15B-B912-9B15-34EEDBABB982}"/>
              </a:ext>
            </a:extLst>
          </p:cNvPr>
          <p:cNvSpPr txBox="1"/>
          <p:nvPr/>
        </p:nvSpPr>
        <p:spPr>
          <a:xfrm>
            <a:off x="262280" y="743820"/>
            <a:ext cx="11744190" cy="369332"/>
          </a:xfrm>
          <a:prstGeom prst="rect">
            <a:avLst/>
          </a:prstGeom>
          <a:noFill/>
        </p:spPr>
        <p:txBody>
          <a:bodyPr wrap="square" rtlCol="0">
            <a:spAutoFit/>
          </a:bodyPr>
          <a:lstStyle/>
          <a:p>
            <a:r>
              <a:rPr lang="tr-TR" dirty="0"/>
              <a:t>2025 yılı itibarıyla Türkiye’de Cittaslow (Yavaş Şehir) unvanını almış 27 yerleşim bulunmaktadır. Bu yerleşimler:</a:t>
            </a:r>
          </a:p>
        </p:txBody>
      </p:sp>
      <p:pic>
        <p:nvPicPr>
          <p:cNvPr id="9" name="Resim 8" descr="harita, dünya, metin içeren bir resim">
            <a:extLst>
              <a:ext uri="{FF2B5EF4-FFF2-40B4-BE49-F238E27FC236}">
                <a16:creationId xmlns:a16="http://schemas.microsoft.com/office/drawing/2014/main" id="{977B45F9-89E8-4C04-D28A-FF8F0BF361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418" y="1946069"/>
            <a:ext cx="7896640" cy="3865814"/>
          </a:xfrm>
          <a:prstGeom prst="rect">
            <a:avLst/>
          </a:prstGeom>
        </p:spPr>
      </p:pic>
      <p:graphicFrame>
        <p:nvGraphicFramePr>
          <p:cNvPr id="11" name="Tablo 10">
            <a:extLst>
              <a:ext uri="{FF2B5EF4-FFF2-40B4-BE49-F238E27FC236}">
                <a16:creationId xmlns:a16="http://schemas.microsoft.com/office/drawing/2014/main" id="{35BE1BC9-F34C-A295-B3FE-8C05D65CE716}"/>
              </a:ext>
            </a:extLst>
          </p:cNvPr>
          <p:cNvGraphicFramePr>
            <a:graphicFrameLocks noGrp="1"/>
          </p:cNvGraphicFramePr>
          <p:nvPr>
            <p:extLst>
              <p:ext uri="{D42A27DB-BD31-4B8C-83A1-F6EECF244321}">
                <p14:modId xmlns:p14="http://schemas.microsoft.com/office/powerpoint/2010/main" val="1786526388"/>
              </p:ext>
            </p:extLst>
          </p:nvPr>
        </p:nvGraphicFramePr>
        <p:xfrm>
          <a:off x="8050808" y="1099246"/>
          <a:ext cx="3878912" cy="5559460"/>
        </p:xfrm>
        <a:graphic>
          <a:graphicData uri="http://schemas.openxmlformats.org/drawingml/2006/table">
            <a:tbl>
              <a:tblPr firstRow="1" firstCol="1" bandRow="1">
                <a:tableStyleId>{073A0DAA-6AF3-43AB-8588-CEC1D06C72B9}</a:tableStyleId>
              </a:tblPr>
              <a:tblGrid>
                <a:gridCol w="996138">
                  <a:extLst>
                    <a:ext uri="{9D8B030D-6E8A-4147-A177-3AD203B41FA5}">
                      <a16:colId xmlns:a16="http://schemas.microsoft.com/office/drawing/2014/main" val="3619473050"/>
                    </a:ext>
                  </a:extLst>
                </a:gridCol>
                <a:gridCol w="862733">
                  <a:extLst>
                    <a:ext uri="{9D8B030D-6E8A-4147-A177-3AD203B41FA5}">
                      <a16:colId xmlns:a16="http://schemas.microsoft.com/office/drawing/2014/main" val="3329980963"/>
                    </a:ext>
                  </a:extLst>
                </a:gridCol>
                <a:gridCol w="1024580">
                  <a:extLst>
                    <a:ext uri="{9D8B030D-6E8A-4147-A177-3AD203B41FA5}">
                      <a16:colId xmlns:a16="http://schemas.microsoft.com/office/drawing/2014/main" val="76717328"/>
                    </a:ext>
                  </a:extLst>
                </a:gridCol>
                <a:gridCol w="995461">
                  <a:extLst>
                    <a:ext uri="{9D8B030D-6E8A-4147-A177-3AD203B41FA5}">
                      <a16:colId xmlns:a16="http://schemas.microsoft.com/office/drawing/2014/main" val="2550839778"/>
                    </a:ext>
                  </a:extLst>
                </a:gridCol>
              </a:tblGrid>
              <a:tr h="573262">
                <a:tc>
                  <a:txBody>
                    <a:bodyPr/>
                    <a:lstStyle/>
                    <a:p>
                      <a:pPr algn="ctr">
                        <a:lnSpc>
                          <a:spcPct val="115000"/>
                        </a:lnSpc>
                        <a:spcAft>
                          <a:spcPts val="800"/>
                        </a:spcAft>
                      </a:pPr>
                      <a:r>
                        <a:rPr lang="tr-TR" sz="900" kern="0">
                          <a:effectLst/>
                        </a:rPr>
                        <a:t>Şehir</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tc>
                  <a:txBody>
                    <a:bodyPr/>
                    <a:lstStyle/>
                    <a:p>
                      <a:pPr algn="ctr">
                        <a:lnSpc>
                          <a:spcPct val="115000"/>
                        </a:lnSpc>
                        <a:spcAft>
                          <a:spcPts val="800"/>
                        </a:spcAft>
                      </a:pPr>
                      <a:r>
                        <a:rPr lang="tr-TR" sz="900" kern="0">
                          <a:effectLst/>
                        </a:rPr>
                        <a:t>Nüfus</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tc>
                  <a:txBody>
                    <a:bodyPr/>
                    <a:lstStyle/>
                    <a:p>
                      <a:pPr algn="ctr">
                        <a:lnSpc>
                          <a:spcPct val="115000"/>
                        </a:lnSpc>
                        <a:spcAft>
                          <a:spcPts val="800"/>
                        </a:spcAft>
                      </a:pPr>
                      <a:r>
                        <a:rPr lang="tr-TR" sz="900" kern="0">
                          <a:effectLst/>
                        </a:rPr>
                        <a:t>Yüzölçümü (km²)</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tc>
                  <a:txBody>
                    <a:bodyPr/>
                    <a:lstStyle/>
                    <a:p>
                      <a:pPr algn="ctr">
                        <a:lnSpc>
                          <a:spcPct val="115000"/>
                        </a:lnSpc>
                        <a:spcAft>
                          <a:spcPts val="800"/>
                        </a:spcAft>
                      </a:pPr>
                      <a:r>
                        <a:rPr lang="tr-TR" sz="900" kern="0">
                          <a:effectLst/>
                        </a:rPr>
                        <a:t>Nüfus Yoğunluğu (kişi/km²)</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extLst>
                  <a:ext uri="{0D108BD9-81ED-4DB2-BD59-A6C34878D82A}">
                    <a16:rowId xmlns:a16="http://schemas.microsoft.com/office/drawing/2014/main" val="1576122051"/>
                  </a:ext>
                </a:extLst>
              </a:tr>
              <a:tr h="184674">
                <a:tc>
                  <a:txBody>
                    <a:bodyPr/>
                    <a:lstStyle/>
                    <a:p>
                      <a:pPr>
                        <a:lnSpc>
                          <a:spcPct val="115000"/>
                        </a:lnSpc>
                        <a:spcAft>
                          <a:spcPts val="800"/>
                        </a:spcAft>
                      </a:pPr>
                      <a:r>
                        <a:rPr lang="tr-TR" sz="900" kern="0">
                          <a:effectLst/>
                        </a:rPr>
                        <a:t>Seferihisar</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tc>
                  <a:txBody>
                    <a:bodyPr/>
                    <a:lstStyle/>
                    <a:p>
                      <a:pPr>
                        <a:lnSpc>
                          <a:spcPct val="115000"/>
                        </a:lnSpc>
                        <a:spcAft>
                          <a:spcPts val="800"/>
                        </a:spcAft>
                      </a:pPr>
                      <a:r>
                        <a:rPr lang="tr-TR" sz="900" kern="0">
                          <a:effectLst/>
                        </a:rPr>
                        <a:t>60914</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tc>
                  <a:txBody>
                    <a:bodyPr/>
                    <a:lstStyle/>
                    <a:p>
                      <a:pPr>
                        <a:lnSpc>
                          <a:spcPct val="115000"/>
                        </a:lnSpc>
                        <a:spcAft>
                          <a:spcPts val="800"/>
                        </a:spcAft>
                      </a:pPr>
                      <a:r>
                        <a:rPr lang="tr-TR" sz="900" kern="0">
                          <a:effectLst/>
                        </a:rPr>
                        <a:t>386</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tc>
                  <a:txBody>
                    <a:bodyPr/>
                    <a:lstStyle/>
                    <a:p>
                      <a:pPr>
                        <a:lnSpc>
                          <a:spcPct val="115000"/>
                        </a:lnSpc>
                        <a:spcAft>
                          <a:spcPts val="800"/>
                        </a:spcAft>
                      </a:pPr>
                      <a:r>
                        <a:rPr lang="tr-TR" sz="900" kern="0">
                          <a:effectLst/>
                        </a:rPr>
                        <a:t>157.81</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extLst>
                  <a:ext uri="{0D108BD9-81ED-4DB2-BD59-A6C34878D82A}">
                    <a16:rowId xmlns:a16="http://schemas.microsoft.com/office/drawing/2014/main" val="182138717"/>
                  </a:ext>
                </a:extLst>
              </a:tr>
              <a:tr h="184674">
                <a:tc>
                  <a:txBody>
                    <a:bodyPr/>
                    <a:lstStyle/>
                    <a:p>
                      <a:pPr>
                        <a:lnSpc>
                          <a:spcPct val="115000"/>
                        </a:lnSpc>
                        <a:spcAft>
                          <a:spcPts val="800"/>
                        </a:spcAft>
                      </a:pPr>
                      <a:r>
                        <a:rPr lang="tr-TR" sz="900" kern="0">
                          <a:effectLst/>
                        </a:rPr>
                        <a:t>Gökçeada</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tc>
                  <a:txBody>
                    <a:bodyPr/>
                    <a:lstStyle/>
                    <a:p>
                      <a:pPr>
                        <a:lnSpc>
                          <a:spcPct val="115000"/>
                        </a:lnSpc>
                        <a:spcAft>
                          <a:spcPts val="800"/>
                        </a:spcAft>
                      </a:pPr>
                      <a:r>
                        <a:rPr lang="tr-TR" sz="900" kern="0">
                          <a:effectLst/>
                        </a:rPr>
                        <a:t>11145</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tc>
                  <a:txBody>
                    <a:bodyPr/>
                    <a:lstStyle/>
                    <a:p>
                      <a:pPr>
                        <a:lnSpc>
                          <a:spcPct val="115000"/>
                        </a:lnSpc>
                        <a:spcAft>
                          <a:spcPts val="800"/>
                        </a:spcAft>
                      </a:pPr>
                      <a:r>
                        <a:rPr lang="tr-TR" sz="900" kern="0">
                          <a:effectLst/>
                        </a:rPr>
                        <a:t>290</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tc>
                  <a:txBody>
                    <a:bodyPr/>
                    <a:lstStyle/>
                    <a:p>
                      <a:pPr>
                        <a:lnSpc>
                          <a:spcPct val="115000"/>
                        </a:lnSpc>
                        <a:spcAft>
                          <a:spcPts val="800"/>
                        </a:spcAft>
                      </a:pPr>
                      <a:r>
                        <a:rPr lang="tr-TR" sz="900" kern="0">
                          <a:effectLst/>
                        </a:rPr>
                        <a:t>38.43</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extLst>
                  <a:ext uri="{0D108BD9-81ED-4DB2-BD59-A6C34878D82A}">
                    <a16:rowId xmlns:a16="http://schemas.microsoft.com/office/drawing/2014/main" val="2071939506"/>
                  </a:ext>
                </a:extLst>
              </a:tr>
              <a:tr h="184674">
                <a:tc>
                  <a:txBody>
                    <a:bodyPr/>
                    <a:lstStyle/>
                    <a:p>
                      <a:pPr>
                        <a:lnSpc>
                          <a:spcPct val="115000"/>
                        </a:lnSpc>
                        <a:spcAft>
                          <a:spcPts val="800"/>
                        </a:spcAft>
                      </a:pPr>
                      <a:r>
                        <a:rPr lang="tr-TR" sz="900" kern="0">
                          <a:effectLst/>
                        </a:rPr>
                        <a:t>Foça</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tc>
                  <a:txBody>
                    <a:bodyPr/>
                    <a:lstStyle/>
                    <a:p>
                      <a:pPr>
                        <a:lnSpc>
                          <a:spcPct val="115000"/>
                        </a:lnSpc>
                        <a:spcAft>
                          <a:spcPts val="800"/>
                        </a:spcAft>
                      </a:pPr>
                      <a:r>
                        <a:rPr lang="tr-TR" sz="900" kern="0">
                          <a:effectLst/>
                        </a:rPr>
                        <a:t>36688</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tc>
                  <a:txBody>
                    <a:bodyPr/>
                    <a:lstStyle/>
                    <a:p>
                      <a:pPr>
                        <a:lnSpc>
                          <a:spcPct val="115000"/>
                        </a:lnSpc>
                        <a:spcAft>
                          <a:spcPts val="800"/>
                        </a:spcAft>
                      </a:pPr>
                      <a:r>
                        <a:rPr lang="tr-TR" sz="900" kern="0">
                          <a:effectLst/>
                        </a:rPr>
                        <a:t>205</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tc>
                  <a:txBody>
                    <a:bodyPr/>
                    <a:lstStyle/>
                    <a:p>
                      <a:pPr>
                        <a:lnSpc>
                          <a:spcPct val="115000"/>
                        </a:lnSpc>
                        <a:spcAft>
                          <a:spcPts val="800"/>
                        </a:spcAft>
                      </a:pPr>
                      <a:r>
                        <a:rPr lang="tr-TR" sz="900" kern="0">
                          <a:effectLst/>
                        </a:rPr>
                        <a:t>178.97</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extLst>
                  <a:ext uri="{0D108BD9-81ED-4DB2-BD59-A6C34878D82A}">
                    <a16:rowId xmlns:a16="http://schemas.microsoft.com/office/drawing/2014/main" val="667830250"/>
                  </a:ext>
                </a:extLst>
              </a:tr>
              <a:tr h="184674">
                <a:tc>
                  <a:txBody>
                    <a:bodyPr/>
                    <a:lstStyle/>
                    <a:p>
                      <a:pPr>
                        <a:lnSpc>
                          <a:spcPct val="115000"/>
                        </a:lnSpc>
                        <a:spcAft>
                          <a:spcPts val="800"/>
                        </a:spcAft>
                      </a:pPr>
                      <a:r>
                        <a:rPr lang="tr-TR" sz="900" kern="0">
                          <a:effectLst/>
                        </a:rPr>
                        <a:t>İznik</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tc>
                  <a:txBody>
                    <a:bodyPr/>
                    <a:lstStyle/>
                    <a:p>
                      <a:pPr>
                        <a:lnSpc>
                          <a:spcPct val="115000"/>
                        </a:lnSpc>
                        <a:spcAft>
                          <a:spcPts val="800"/>
                        </a:spcAft>
                      </a:pPr>
                      <a:r>
                        <a:rPr lang="tr-TR" sz="900" kern="0">
                          <a:effectLst/>
                        </a:rPr>
                        <a:t>45208</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tc>
                  <a:txBody>
                    <a:bodyPr/>
                    <a:lstStyle/>
                    <a:p>
                      <a:pPr>
                        <a:lnSpc>
                          <a:spcPct val="115000"/>
                        </a:lnSpc>
                        <a:spcAft>
                          <a:spcPts val="800"/>
                        </a:spcAft>
                      </a:pPr>
                      <a:r>
                        <a:rPr lang="tr-TR" sz="900" kern="0">
                          <a:effectLst/>
                        </a:rPr>
                        <a:t>753</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tc>
                  <a:txBody>
                    <a:bodyPr/>
                    <a:lstStyle/>
                    <a:p>
                      <a:pPr>
                        <a:lnSpc>
                          <a:spcPct val="115000"/>
                        </a:lnSpc>
                        <a:spcAft>
                          <a:spcPts val="800"/>
                        </a:spcAft>
                      </a:pPr>
                      <a:r>
                        <a:rPr lang="tr-TR" sz="900" kern="0">
                          <a:effectLst/>
                        </a:rPr>
                        <a:t>60.04</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extLst>
                  <a:ext uri="{0D108BD9-81ED-4DB2-BD59-A6C34878D82A}">
                    <a16:rowId xmlns:a16="http://schemas.microsoft.com/office/drawing/2014/main" val="535769535"/>
                  </a:ext>
                </a:extLst>
              </a:tr>
              <a:tr h="184674">
                <a:tc>
                  <a:txBody>
                    <a:bodyPr/>
                    <a:lstStyle/>
                    <a:p>
                      <a:pPr>
                        <a:lnSpc>
                          <a:spcPct val="115000"/>
                        </a:lnSpc>
                        <a:spcAft>
                          <a:spcPts val="800"/>
                        </a:spcAft>
                      </a:pPr>
                      <a:r>
                        <a:rPr lang="tr-TR" sz="900" kern="0">
                          <a:effectLst/>
                        </a:rPr>
                        <a:t>Kemaliye</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tc>
                  <a:txBody>
                    <a:bodyPr/>
                    <a:lstStyle/>
                    <a:p>
                      <a:pPr>
                        <a:lnSpc>
                          <a:spcPct val="115000"/>
                        </a:lnSpc>
                        <a:spcAft>
                          <a:spcPts val="800"/>
                        </a:spcAft>
                      </a:pPr>
                      <a:r>
                        <a:rPr lang="tr-TR" sz="900" kern="0">
                          <a:effectLst/>
                        </a:rPr>
                        <a:t>4774</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tc>
                  <a:txBody>
                    <a:bodyPr/>
                    <a:lstStyle/>
                    <a:p>
                      <a:pPr>
                        <a:lnSpc>
                          <a:spcPct val="115000"/>
                        </a:lnSpc>
                        <a:spcAft>
                          <a:spcPts val="800"/>
                        </a:spcAft>
                      </a:pPr>
                      <a:r>
                        <a:rPr lang="tr-TR" sz="900" kern="0">
                          <a:effectLst/>
                        </a:rPr>
                        <a:t>1168</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tc>
                  <a:txBody>
                    <a:bodyPr/>
                    <a:lstStyle/>
                    <a:p>
                      <a:pPr>
                        <a:lnSpc>
                          <a:spcPct val="115000"/>
                        </a:lnSpc>
                        <a:spcAft>
                          <a:spcPts val="800"/>
                        </a:spcAft>
                      </a:pPr>
                      <a:r>
                        <a:rPr lang="tr-TR" sz="900" kern="0">
                          <a:effectLst/>
                        </a:rPr>
                        <a:t>4.09</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extLst>
                  <a:ext uri="{0D108BD9-81ED-4DB2-BD59-A6C34878D82A}">
                    <a16:rowId xmlns:a16="http://schemas.microsoft.com/office/drawing/2014/main" val="2371998908"/>
                  </a:ext>
                </a:extLst>
              </a:tr>
              <a:tr h="184674">
                <a:tc>
                  <a:txBody>
                    <a:bodyPr/>
                    <a:lstStyle/>
                    <a:p>
                      <a:pPr>
                        <a:lnSpc>
                          <a:spcPct val="115000"/>
                        </a:lnSpc>
                        <a:spcAft>
                          <a:spcPts val="800"/>
                        </a:spcAft>
                      </a:pPr>
                      <a:r>
                        <a:rPr lang="tr-TR" sz="900" kern="0">
                          <a:effectLst/>
                        </a:rPr>
                        <a:t>Arapgir</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tc>
                  <a:txBody>
                    <a:bodyPr/>
                    <a:lstStyle/>
                    <a:p>
                      <a:pPr>
                        <a:lnSpc>
                          <a:spcPct val="115000"/>
                        </a:lnSpc>
                        <a:spcAft>
                          <a:spcPts val="800"/>
                        </a:spcAft>
                      </a:pPr>
                      <a:r>
                        <a:rPr lang="tr-TR" sz="900" kern="0">
                          <a:effectLst/>
                        </a:rPr>
                        <a:t>10214</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tc>
                  <a:txBody>
                    <a:bodyPr/>
                    <a:lstStyle/>
                    <a:p>
                      <a:pPr>
                        <a:lnSpc>
                          <a:spcPct val="115000"/>
                        </a:lnSpc>
                        <a:spcAft>
                          <a:spcPts val="800"/>
                        </a:spcAft>
                      </a:pPr>
                      <a:r>
                        <a:rPr lang="tr-TR" sz="900" kern="0">
                          <a:effectLst/>
                        </a:rPr>
                        <a:t>964</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tc>
                  <a:txBody>
                    <a:bodyPr/>
                    <a:lstStyle/>
                    <a:p>
                      <a:pPr>
                        <a:lnSpc>
                          <a:spcPct val="115000"/>
                        </a:lnSpc>
                        <a:spcAft>
                          <a:spcPts val="800"/>
                        </a:spcAft>
                      </a:pPr>
                      <a:r>
                        <a:rPr lang="tr-TR" sz="900" kern="0">
                          <a:effectLst/>
                        </a:rPr>
                        <a:t>10.6</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extLst>
                  <a:ext uri="{0D108BD9-81ED-4DB2-BD59-A6C34878D82A}">
                    <a16:rowId xmlns:a16="http://schemas.microsoft.com/office/drawing/2014/main" val="886959901"/>
                  </a:ext>
                </a:extLst>
              </a:tr>
              <a:tr h="184674">
                <a:tc>
                  <a:txBody>
                    <a:bodyPr/>
                    <a:lstStyle/>
                    <a:p>
                      <a:pPr>
                        <a:lnSpc>
                          <a:spcPct val="115000"/>
                        </a:lnSpc>
                        <a:spcAft>
                          <a:spcPts val="800"/>
                        </a:spcAft>
                      </a:pPr>
                      <a:r>
                        <a:rPr lang="tr-TR" sz="900" kern="0">
                          <a:effectLst/>
                        </a:rPr>
                        <a:t>Akyaka</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tc>
                  <a:txBody>
                    <a:bodyPr/>
                    <a:lstStyle/>
                    <a:p>
                      <a:pPr>
                        <a:lnSpc>
                          <a:spcPct val="115000"/>
                        </a:lnSpc>
                        <a:spcAft>
                          <a:spcPts val="800"/>
                        </a:spcAft>
                      </a:pPr>
                      <a:r>
                        <a:rPr lang="tr-TR" sz="900" kern="0">
                          <a:effectLst/>
                        </a:rPr>
                        <a:t>3.104</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tc>
                  <a:txBody>
                    <a:bodyPr/>
                    <a:lstStyle/>
                    <a:p>
                      <a:pPr>
                        <a:lnSpc>
                          <a:spcPct val="115000"/>
                        </a:lnSpc>
                        <a:spcAft>
                          <a:spcPts val="800"/>
                        </a:spcAft>
                      </a:pPr>
                      <a:r>
                        <a:rPr lang="tr-TR" sz="800" kern="0">
                          <a:effectLst/>
                        </a:rPr>
                        <a:t>550 km²</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tc>
                  <a:txBody>
                    <a:bodyPr/>
                    <a:lstStyle/>
                    <a:p>
                      <a:pPr>
                        <a:lnSpc>
                          <a:spcPct val="115000"/>
                        </a:lnSpc>
                        <a:spcAft>
                          <a:spcPts val="800"/>
                        </a:spcAft>
                      </a:pPr>
                      <a:r>
                        <a:rPr lang="tr-TR" sz="800" kern="0">
                          <a:effectLst/>
                        </a:rPr>
                        <a:t>5.64</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extLst>
                  <a:ext uri="{0D108BD9-81ED-4DB2-BD59-A6C34878D82A}">
                    <a16:rowId xmlns:a16="http://schemas.microsoft.com/office/drawing/2014/main" val="2592677684"/>
                  </a:ext>
                </a:extLst>
              </a:tr>
              <a:tr h="184674">
                <a:tc>
                  <a:txBody>
                    <a:bodyPr/>
                    <a:lstStyle/>
                    <a:p>
                      <a:pPr>
                        <a:lnSpc>
                          <a:spcPct val="115000"/>
                        </a:lnSpc>
                        <a:spcAft>
                          <a:spcPts val="800"/>
                        </a:spcAft>
                      </a:pPr>
                      <a:r>
                        <a:rPr lang="tr-TR" sz="900" kern="0">
                          <a:effectLst/>
                        </a:rPr>
                        <a:t>Şavşat</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tc>
                  <a:txBody>
                    <a:bodyPr/>
                    <a:lstStyle/>
                    <a:p>
                      <a:pPr>
                        <a:lnSpc>
                          <a:spcPct val="115000"/>
                        </a:lnSpc>
                        <a:spcAft>
                          <a:spcPts val="800"/>
                        </a:spcAft>
                      </a:pPr>
                      <a:r>
                        <a:rPr lang="tr-TR" sz="900" kern="0">
                          <a:effectLst/>
                        </a:rPr>
                        <a:t>16534</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tc>
                  <a:txBody>
                    <a:bodyPr/>
                    <a:lstStyle/>
                    <a:p>
                      <a:pPr>
                        <a:lnSpc>
                          <a:spcPct val="115000"/>
                        </a:lnSpc>
                        <a:spcAft>
                          <a:spcPts val="800"/>
                        </a:spcAft>
                      </a:pPr>
                      <a:r>
                        <a:rPr lang="tr-TR" sz="900" kern="0">
                          <a:effectLst/>
                        </a:rPr>
                        <a:t>1316</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tc>
                  <a:txBody>
                    <a:bodyPr/>
                    <a:lstStyle/>
                    <a:p>
                      <a:pPr>
                        <a:lnSpc>
                          <a:spcPct val="115000"/>
                        </a:lnSpc>
                        <a:spcAft>
                          <a:spcPts val="800"/>
                        </a:spcAft>
                      </a:pPr>
                      <a:r>
                        <a:rPr lang="tr-TR" sz="900" kern="0">
                          <a:effectLst/>
                        </a:rPr>
                        <a:t>12.56</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extLst>
                  <a:ext uri="{0D108BD9-81ED-4DB2-BD59-A6C34878D82A}">
                    <a16:rowId xmlns:a16="http://schemas.microsoft.com/office/drawing/2014/main" val="1704822132"/>
                  </a:ext>
                </a:extLst>
              </a:tr>
              <a:tr h="184674">
                <a:tc>
                  <a:txBody>
                    <a:bodyPr/>
                    <a:lstStyle/>
                    <a:p>
                      <a:pPr>
                        <a:lnSpc>
                          <a:spcPct val="115000"/>
                        </a:lnSpc>
                        <a:spcAft>
                          <a:spcPts val="800"/>
                        </a:spcAft>
                      </a:pPr>
                      <a:r>
                        <a:rPr lang="tr-TR" sz="900" kern="0">
                          <a:effectLst/>
                        </a:rPr>
                        <a:t>Vize</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tc>
                  <a:txBody>
                    <a:bodyPr/>
                    <a:lstStyle/>
                    <a:p>
                      <a:pPr>
                        <a:lnSpc>
                          <a:spcPct val="115000"/>
                        </a:lnSpc>
                        <a:spcAft>
                          <a:spcPts val="800"/>
                        </a:spcAft>
                      </a:pPr>
                      <a:r>
                        <a:rPr lang="tr-TR" sz="900" kern="0">
                          <a:effectLst/>
                        </a:rPr>
                        <a:t>29024</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tc>
                  <a:txBody>
                    <a:bodyPr/>
                    <a:lstStyle/>
                    <a:p>
                      <a:pPr>
                        <a:lnSpc>
                          <a:spcPct val="115000"/>
                        </a:lnSpc>
                        <a:spcAft>
                          <a:spcPts val="800"/>
                        </a:spcAft>
                      </a:pPr>
                      <a:r>
                        <a:rPr lang="tr-TR" sz="900" kern="0">
                          <a:effectLst/>
                        </a:rPr>
                        <a:t>1119</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tc>
                  <a:txBody>
                    <a:bodyPr/>
                    <a:lstStyle/>
                    <a:p>
                      <a:pPr>
                        <a:lnSpc>
                          <a:spcPct val="115000"/>
                        </a:lnSpc>
                        <a:spcAft>
                          <a:spcPts val="800"/>
                        </a:spcAft>
                      </a:pPr>
                      <a:r>
                        <a:rPr lang="tr-TR" sz="900" kern="0">
                          <a:effectLst/>
                        </a:rPr>
                        <a:t>25.94</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extLst>
                  <a:ext uri="{0D108BD9-81ED-4DB2-BD59-A6C34878D82A}">
                    <a16:rowId xmlns:a16="http://schemas.microsoft.com/office/drawing/2014/main" val="3844322919"/>
                  </a:ext>
                </a:extLst>
              </a:tr>
              <a:tr h="184674">
                <a:tc>
                  <a:txBody>
                    <a:bodyPr/>
                    <a:lstStyle/>
                    <a:p>
                      <a:pPr>
                        <a:lnSpc>
                          <a:spcPct val="115000"/>
                        </a:lnSpc>
                        <a:spcAft>
                          <a:spcPts val="800"/>
                        </a:spcAft>
                      </a:pPr>
                      <a:r>
                        <a:rPr lang="tr-TR" sz="900" kern="0">
                          <a:effectLst/>
                        </a:rPr>
                        <a:t>Taraklı</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tc>
                  <a:txBody>
                    <a:bodyPr/>
                    <a:lstStyle/>
                    <a:p>
                      <a:pPr>
                        <a:lnSpc>
                          <a:spcPct val="115000"/>
                        </a:lnSpc>
                        <a:spcAft>
                          <a:spcPts val="800"/>
                        </a:spcAft>
                      </a:pPr>
                      <a:r>
                        <a:rPr lang="tr-TR" sz="900" kern="0">
                          <a:effectLst/>
                        </a:rPr>
                        <a:t>7000</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tc>
                  <a:txBody>
                    <a:bodyPr/>
                    <a:lstStyle/>
                    <a:p>
                      <a:pPr>
                        <a:lnSpc>
                          <a:spcPct val="115000"/>
                        </a:lnSpc>
                        <a:spcAft>
                          <a:spcPts val="800"/>
                        </a:spcAft>
                      </a:pPr>
                      <a:r>
                        <a:rPr lang="tr-TR" sz="900" kern="0">
                          <a:effectLst/>
                        </a:rPr>
                        <a:t>334</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tc>
                  <a:txBody>
                    <a:bodyPr/>
                    <a:lstStyle/>
                    <a:p>
                      <a:pPr>
                        <a:lnSpc>
                          <a:spcPct val="115000"/>
                        </a:lnSpc>
                        <a:spcAft>
                          <a:spcPts val="800"/>
                        </a:spcAft>
                      </a:pPr>
                      <a:r>
                        <a:rPr lang="tr-TR" sz="900" kern="0">
                          <a:effectLst/>
                        </a:rPr>
                        <a:t>20.96</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extLst>
                  <a:ext uri="{0D108BD9-81ED-4DB2-BD59-A6C34878D82A}">
                    <a16:rowId xmlns:a16="http://schemas.microsoft.com/office/drawing/2014/main" val="2801356991"/>
                  </a:ext>
                </a:extLst>
              </a:tr>
              <a:tr h="184674">
                <a:tc>
                  <a:txBody>
                    <a:bodyPr/>
                    <a:lstStyle/>
                    <a:p>
                      <a:pPr>
                        <a:lnSpc>
                          <a:spcPct val="115000"/>
                        </a:lnSpc>
                        <a:spcAft>
                          <a:spcPts val="800"/>
                        </a:spcAft>
                      </a:pPr>
                      <a:r>
                        <a:rPr lang="tr-TR" sz="900" kern="0">
                          <a:effectLst/>
                        </a:rPr>
                        <a:t>Gerze</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tc>
                  <a:txBody>
                    <a:bodyPr/>
                    <a:lstStyle/>
                    <a:p>
                      <a:pPr>
                        <a:lnSpc>
                          <a:spcPct val="115000"/>
                        </a:lnSpc>
                        <a:spcAft>
                          <a:spcPts val="800"/>
                        </a:spcAft>
                      </a:pPr>
                      <a:r>
                        <a:rPr lang="tr-TR" sz="900" kern="0">
                          <a:effectLst/>
                        </a:rPr>
                        <a:t>30100</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tc>
                  <a:txBody>
                    <a:bodyPr/>
                    <a:lstStyle/>
                    <a:p>
                      <a:pPr>
                        <a:lnSpc>
                          <a:spcPct val="115000"/>
                        </a:lnSpc>
                        <a:spcAft>
                          <a:spcPts val="800"/>
                        </a:spcAft>
                      </a:pPr>
                      <a:r>
                        <a:rPr lang="tr-TR" sz="900" kern="0">
                          <a:effectLst/>
                        </a:rPr>
                        <a:t>594</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tc>
                  <a:txBody>
                    <a:bodyPr/>
                    <a:lstStyle/>
                    <a:p>
                      <a:pPr>
                        <a:lnSpc>
                          <a:spcPct val="115000"/>
                        </a:lnSpc>
                        <a:spcAft>
                          <a:spcPts val="800"/>
                        </a:spcAft>
                      </a:pPr>
                      <a:r>
                        <a:rPr lang="tr-TR" sz="900" kern="0">
                          <a:effectLst/>
                        </a:rPr>
                        <a:t>50.67</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extLst>
                  <a:ext uri="{0D108BD9-81ED-4DB2-BD59-A6C34878D82A}">
                    <a16:rowId xmlns:a16="http://schemas.microsoft.com/office/drawing/2014/main" val="3626836631"/>
                  </a:ext>
                </a:extLst>
              </a:tr>
              <a:tr h="184674">
                <a:tc>
                  <a:txBody>
                    <a:bodyPr/>
                    <a:lstStyle/>
                    <a:p>
                      <a:pPr>
                        <a:lnSpc>
                          <a:spcPct val="115000"/>
                        </a:lnSpc>
                        <a:spcAft>
                          <a:spcPts val="800"/>
                        </a:spcAft>
                      </a:pPr>
                      <a:r>
                        <a:rPr lang="tr-TR" sz="900" kern="0">
                          <a:effectLst/>
                        </a:rPr>
                        <a:t>Halfeti</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tc>
                  <a:txBody>
                    <a:bodyPr/>
                    <a:lstStyle/>
                    <a:p>
                      <a:pPr>
                        <a:lnSpc>
                          <a:spcPct val="115000"/>
                        </a:lnSpc>
                        <a:spcAft>
                          <a:spcPts val="800"/>
                        </a:spcAft>
                      </a:pPr>
                      <a:r>
                        <a:rPr lang="tr-TR" sz="900" kern="0">
                          <a:effectLst/>
                        </a:rPr>
                        <a:t>43023</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tc>
                  <a:txBody>
                    <a:bodyPr/>
                    <a:lstStyle/>
                    <a:p>
                      <a:pPr>
                        <a:lnSpc>
                          <a:spcPct val="115000"/>
                        </a:lnSpc>
                        <a:spcAft>
                          <a:spcPts val="800"/>
                        </a:spcAft>
                      </a:pPr>
                      <a:r>
                        <a:rPr lang="tr-TR" sz="900" kern="0">
                          <a:effectLst/>
                        </a:rPr>
                        <a:t>646</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tc>
                  <a:txBody>
                    <a:bodyPr/>
                    <a:lstStyle/>
                    <a:p>
                      <a:pPr>
                        <a:lnSpc>
                          <a:spcPct val="115000"/>
                        </a:lnSpc>
                        <a:spcAft>
                          <a:spcPts val="800"/>
                        </a:spcAft>
                      </a:pPr>
                      <a:r>
                        <a:rPr lang="tr-TR" sz="900" kern="0">
                          <a:effectLst/>
                        </a:rPr>
                        <a:t>66.6</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extLst>
                  <a:ext uri="{0D108BD9-81ED-4DB2-BD59-A6C34878D82A}">
                    <a16:rowId xmlns:a16="http://schemas.microsoft.com/office/drawing/2014/main" val="1620048343"/>
                  </a:ext>
                </a:extLst>
              </a:tr>
              <a:tr h="184674">
                <a:tc>
                  <a:txBody>
                    <a:bodyPr/>
                    <a:lstStyle/>
                    <a:p>
                      <a:pPr>
                        <a:lnSpc>
                          <a:spcPct val="115000"/>
                        </a:lnSpc>
                        <a:spcAft>
                          <a:spcPts val="800"/>
                        </a:spcAft>
                      </a:pPr>
                      <a:r>
                        <a:rPr lang="tr-TR" sz="900" kern="0">
                          <a:effectLst/>
                        </a:rPr>
                        <a:t>Safranbolu</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tc>
                  <a:txBody>
                    <a:bodyPr/>
                    <a:lstStyle/>
                    <a:p>
                      <a:pPr>
                        <a:lnSpc>
                          <a:spcPct val="115000"/>
                        </a:lnSpc>
                        <a:spcAft>
                          <a:spcPts val="800"/>
                        </a:spcAft>
                      </a:pPr>
                      <a:r>
                        <a:rPr lang="tr-TR" sz="900" kern="0">
                          <a:effectLst/>
                        </a:rPr>
                        <a:t>69441</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tc>
                  <a:txBody>
                    <a:bodyPr/>
                    <a:lstStyle/>
                    <a:p>
                      <a:pPr>
                        <a:lnSpc>
                          <a:spcPct val="115000"/>
                        </a:lnSpc>
                        <a:spcAft>
                          <a:spcPts val="800"/>
                        </a:spcAft>
                      </a:pPr>
                      <a:r>
                        <a:rPr lang="tr-TR" sz="900" kern="0">
                          <a:effectLst/>
                        </a:rPr>
                        <a:t>1013</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tc>
                  <a:txBody>
                    <a:bodyPr/>
                    <a:lstStyle/>
                    <a:p>
                      <a:pPr>
                        <a:lnSpc>
                          <a:spcPct val="115000"/>
                        </a:lnSpc>
                        <a:spcAft>
                          <a:spcPts val="800"/>
                        </a:spcAft>
                      </a:pPr>
                      <a:r>
                        <a:rPr lang="tr-TR" sz="900" kern="0">
                          <a:effectLst/>
                        </a:rPr>
                        <a:t>68.55</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extLst>
                  <a:ext uri="{0D108BD9-81ED-4DB2-BD59-A6C34878D82A}">
                    <a16:rowId xmlns:a16="http://schemas.microsoft.com/office/drawing/2014/main" val="2124147600"/>
                  </a:ext>
                </a:extLst>
              </a:tr>
              <a:tr h="184674">
                <a:tc>
                  <a:txBody>
                    <a:bodyPr/>
                    <a:lstStyle/>
                    <a:p>
                      <a:pPr>
                        <a:lnSpc>
                          <a:spcPct val="115000"/>
                        </a:lnSpc>
                        <a:spcAft>
                          <a:spcPts val="800"/>
                        </a:spcAft>
                      </a:pPr>
                      <a:r>
                        <a:rPr lang="tr-TR" sz="900" kern="0">
                          <a:effectLst/>
                        </a:rPr>
                        <a:t>Ahlat</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tc>
                  <a:txBody>
                    <a:bodyPr/>
                    <a:lstStyle/>
                    <a:p>
                      <a:pPr>
                        <a:lnSpc>
                          <a:spcPct val="115000"/>
                        </a:lnSpc>
                        <a:spcAft>
                          <a:spcPts val="800"/>
                        </a:spcAft>
                      </a:pPr>
                      <a:r>
                        <a:rPr lang="tr-TR" sz="900" kern="0">
                          <a:effectLst/>
                        </a:rPr>
                        <a:t>45096</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tc>
                  <a:txBody>
                    <a:bodyPr/>
                    <a:lstStyle/>
                    <a:p>
                      <a:pPr>
                        <a:lnSpc>
                          <a:spcPct val="115000"/>
                        </a:lnSpc>
                        <a:spcAft>
                          <a:spcPts val="800"/>
                        </a:spcAft>
                      </a:pPr>
                      <a:r>
                        <a:rPr lang="tr-TR" sz="900" kern="0">
                          <a:effectLst/>
                        </a:rPr>
                        <a:t>1044</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tc>
                  <a:txBody>
                    <a:bodyPr/>
                    <a:lstStyle/>
                    <a:p>
                      <a:pPr>
                        <a:lnSpc>
                          <a:spcPct val="115000"/>
                        </a:lnSpc>
                        <a:spcAft>
                          <a:spcPts val="800"/>
                        </a:spcAft>
                      </a:pPr>
                      <a:r>
                        <a:rPr lang="tr-TR" sz="900" kern="0">
                          <a:effectLst/>
                        </a:rPr>
                        <a:t>43.2</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extLst>
                  <a:ext uri="{0D108BD9-81ED-4DB2-BD59-A6C34878D82A}">
                    <a16:rowId xmlns:a16="http://schemas.microsoft.com/office/drawing/2014/main" val="1785910827"/>
                  </a:ext>
                </a:extLst>
              </a:tr>
              <a:tr h="184674">
                <a:tc>
                  <a:txBody>
                    <a:bodyPr/>
                    <a:lstStyle/>
                    <a:p>
                      <a:pPr>
                        <a:lnSpc>
                          <a:spcPct val="115000"/>
                        </a:lnSpc>
                        <a:spcAft>
                          <a:spcPts val="800"/>
                        </a:spcAft>
                      </a:pPr>
                      <a:r>
                        <a:rPr lang="tr-TR" sz="900" kern="0">
                          <a:effectLst/>
                        </a:rPr>
                        <a:t>Eğirdir</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tc>
                  <a:txBody>
                    <a:bodyPr/>
                    <a:lstStyle/>
                    <a:p>
                      <a:pPr>
                        <a:lnSpc>
                          <a:spcPct val="115000"/>
                        </a:lnSpc>
                        <a:spcAft>
                          <a:spcPts val="800"/>
                        </a:spcAft>
                      </a:pPr>
                      <a:r>
                        <a:rPr lang="tr-TR" sz="900" kern="0">
                          <a:effectLst/>
                        </a:rPr>
                        <a:t>70032</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tc>
                  <a:txBody>
                    <a:bodyPr/>
                    <a:lstStyle/>
                    <a:p>
                      <a:pPr>
                        <a:lnSpc>
                          <a:spcPct val="115000"/>
                        </a:lnSpc>
                        <a:spcAft>
                          <a:spcPts val="800"/>
                        </a:spcAft>
                      </a:pPr>
                      <a:r>
                        <a:rPr lang="tr-TR" sz="900" kern="0">
                          <a:effectLst/>
                        </a:rPr>
                        <a:t>1414</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tc>
                  <a:txBody>
                    <a:bodyPr/>
                    <a:lstStyle/>
                    <a:p>
                      <a:pPr>
                        <a:lnSpc>
                          <a:spcPct val="115000"/>
                        </a:lnSpc>
                        <a:spcAft>
                          <a:spcPts val="800"/>
                        </a:spcAft>
                      </a:pPr>
                      <a:r>
                        <a:rPr lang="tr-TR" sz="900" kern="0">
                          <a:effectLst/>
                        </a:rPr>
                        <a:t>49.53</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extLst>
                  <a:ext uri="{0D108BD9-81ED-4DB2-BD59-A6C34878D82A}">
                    <a16:rowId xmlns:a16="http://schemas.microsoft.com/office/drawing/2014/main" val="3762293799"/>
                  </a:ext>
                </a:extLst>
              </a:tr>
              <a:tr h="184674">
                <a:tc>
                  <a:txBody>
                    <a:bodyPr/>
                    <a:lstStyle/>
                    <a:p>
                      <a:pPr>
                        <a:lnSpc>
                          <a:spcPct val="115000"/>
                        </a:lnSpc>
                        <a:spcAft>
                          <a:spcPts val="800"/>
                        </a:spcAft>
                      </a:pPr>
                      <a:r>
                        <a:rPr lang="tr-TR" sz="900" kern="0">
                          <a:effectLst/>
                        </a:rPr>
                        <a:t>Şarköy</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tc>
                  <a:txBody>
                    <a:bodyPr/>
                    <a:lstStyle/>
                    <a:p>
                      <a:pPr>
                        <a:lnSpc>
                          <a:spcPct val="115000"/>
                        </a:lnSpc>
                        <a:spcAft>
                          <a:spcPts val="800"/>
                        </a:spcAft>
                      </a:pPr>
                      <a:r>
                        <a:rPr lang="tr-TR" sz="900" kern="0">
                          <a:effectLst/>
                        </a:rPr>
                        <a:t>34091</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tc>
                  <a:txBody>
                    <a:bodyPr/>
                    <a:lstStyle/>
                    <a:p>
                      <a:pPr>
                        <a:lnSpc>
                          <a:spcPct val="115000"/>
                        </a:lnSpc>
                        <a:spcAft>
                          <a:spcPts val="800"/>
                        </a:spcAft>
                      </a:pPr>
                      <a:r>
                        <a:rPr lang="tr-TR" sz="900" kern="0">
                          <a:effectLst/>
                        </a:rPr>
                        <a:t>515</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tc>
                  <a:txBody>
                    <a:bodyPr/>
                    <a:lstStyle/>
                    <a:p>
                      <a:pPr>
                        <a:lnSpc>
                          <a:spcPct val="115000"/>
                        </a:lnSpc>
                        <a:spcAft>
                          <a:spcPts val="800"/>
                        </a:spcAft>
                      </a:pPr>
                      <a:r>
                        <a:rPr lang="tr-TR" sz="900" kern="0">
                          <a:effectLst/>
                        </a:rPr>
                        <a:t>66.2</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extLst>
                  <a:ext uri="{0D108BD9-81ED-4DB2-BD59-A6C34878D82A}">
                    <a16:rowId xmlns:a16="http://schemas.microsoft.com/office/drawing/2014/main" val="1749672315"/>
                  </a:ext>
                </a:extLst>
              </a:tr>
              <a:tr h="184674">
                <a:tc>
                  <a:txBody>
                    <a:bodyPr/>
                    <a:lstStyle/>
                    <a:p>
                      <a:pPr>
                        <a:lnSpc>
                          <a:spcPct val="115000"/>
                        </a:lnSpc>
                        <a:spcAft>
                          <a:spcPts val="800"/>
                        </a:spcAft>
                      </a:pPr>
                      <a:r>
                        <a:rPr lang="tr-TR" sz="900" kern="0">
                          <a:effectLst/>
                        </a:rPr>
                        <a:t>Yenipazar</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tc>
                  <a:txBody>
                    <a:bodyPr/>
                    <a:lstStyle/>
                    <a:p>
                      <a:pPr>
                        <a:lnSpc>
                          <a:spcPct val="115000"/>
                        </a:lnSpc>
                        <a:spcAft>
                          <a:spcPts val="800"/>
                        </a:spcAft>
                      </a:pPr>
                      <a:r>
                        <a:rPr lang="tr-TR" sz="900" kern="0">
                          <a:effectLst/>
                        </a:rPr>
                        <a:t>11834</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tc>
                  <a:txBody>
                    <a:bodyPr/>
                    <a:lstStyle/>
                    <a:p>
                      <a:pPr>
                        <a:lnSpc>
                          <a:spcPct val="115000"/>
                        </a:lnSpc>
                        <a:spcAft>
                          <a:spcPts val="800"/>
                        </a:spcAft>
                      </a:pPr>
                      <a:r>
                        <a:rPr lang="tr-TR" sz="900" kern="0">
                          <a:effectLst/>
                        </a:rPr>
                        <a:t>180</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tc>
                  <a:txBody>
                    <a:bodyPr/>
                    <a:lstStyle/>
                    <a:p>
                      <a:pPr>
                        <a:lnSpc>
                          <a:spcPct val="115000"/>
                        </a:lnSpc>
                        <a:spcAft>
                          <a:spcPts val="800"/>
                        </a:spcAft>
                      </a:pPr>
                      <a:r>
                        <a:rPr lang="tr-TR" sz="900" kern="0">
                          <a:effectLst/>
                        </a:rPr>
                        <a:t>65.74</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extLst>
                  <a:ext uri="{0D108BD9-81ED-4DB2-BD59-A6C34878D82A}">
                    <a16:rowId xmlns:a16="http://schemas.microsoft.com/office/drawing/2014/main" val="148473248"/>
                  </a:ext>
                </a:extLst>
              </a:tr>
              <a:tr h="184674">
                <a:tc>
                  <a:txBody>
                    <a:bodyPr/>
                    <a:lstStyle/>
                    <a:p>
                      <a:pPr>
                        <a:lnSpc>
                          <a:spcPct val="115000"/>
                        </a:lnSpc>
                        <a:spcAft>
                          <a:spcPts val="800"/>
                        </a:spcAft>
                      </a:pPr>
                      <a:r>
                        <a:rPr lang="tr-TR" sz="900" kern="0">
                          <a:effectLst/>
                        </a:rPr>
                        <a:t>Uzundere</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tc>
                  <a:txBody>
                    <a:bodyPr/>
                    <a:lstStyle/>
                    <a:p>
                      <a:pPr>
                        <a:lnSpc>
                          <a:spcPct val="115000"/>
                        </a:lnSpc>
                        <a:spcAft>
                          <a:spcPts val="800"/>
                        </a:spcAft>
                      </a:pPr>
                      <a:r>
                        <a:rPr lang="tr-TR" sz="900" kern="0">
                          <a:effectLst/>
                        </a:rPr>
                        <a:t>7664</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tc>
                  <a:txBody>
                    <a:bodyPr/>
                    <a:lstStyle/>
                    <a:p>
                      <a:pPr>
                        <a:lnSpc>
                          <a:spcPct val="115000"/>
                        </a:lnSpc>
                        <a:spcAft>
                          <a:spcPts val="800"/>
                        </a:spcAft>
                      </a:pPr>
                      <a:r>
                        <a:rPr lang="tr-TR" sz="900" kern="0">
                          <a:effectLst/>
                        </a:rPr>
                        <a:t>840</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tc>
                  <a:txBody>
                    <a:bodyPr/>
                    <a:lstStyle/>
                    <a:p>
                      <a:pPr>
                        <a:lnSpc>
                          <a:spcPct val="115000"/>
                        </a:lnSpc>
                        <a:spcAft>
                          <a:spcPts val="800"/>
                        </a:spcAft>
                      </a:pPr>
                      <a:r>
                        <a:rPr lang="tr-TR" sz="900" kern="0">
                          <a:effectLst/>
                        </a:rPr>
                        <a:t>9.12</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extLst>
                  <a:ext uri="{0D108BD9-81ED-4DB2-BD59-A6C34878D82A}">
                    <a16:rowId xmlns:a16="http://schemas.microsoft.com/office/drawing/2014/main" val="1917819928"/>
                  </a:ext>
                </a:extLst>
              </a:tr>
              <a:tr h="184674">
                <a:tc>
                  <a:txBody>
                    <a:bodyPr/>
                    <a:lstStyle/>
                    <a:p>
                      <a:pPr>
                        <a:lnSpc>
                          <a:spcPct val="115000"/>
                        </a:lnSpc>
                        <a:spcAft>
                          <a:spcPts val="800"/>
                        </a:spcAft>
                      </a:pPr>
                      <a:r>
                        <a:rPr lang="tr-TR" sz="900" kern="0">
                          <a:effectLst/>
                        </a:rPr>
                        <a:t>Perşembe</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tc>
                  <a:txBody>
                    <a:bodyPr/>
                    <a:lstStyle/>
                    <a:p>
                      <a:pPr>
                        <a:lnSpc>
                          <a:spcPct val="115000"/>
                        </a:lnSpc>
                        <a:spcAft>
                          <a:spcPts val="800"/>
                        </a:spcAft>
                      </a:pPr>
                      <a:r>
                        <a:rPr lang="tr-TR" sz="900" kern="0">
                          <a:effectLst/>
                        </a:rPr>
                        <a:t>30558</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tc>
                  <a:txBody>
                    <a:bodyPr/>
                    <a:lstStyle/>
                    <a:p>
                      <a:pPr>
                        <a:lnSpc>
                          <a:spcPct val="115000"/>
                        </a:lnSpc>
                        <a:spcAft>
                          <a:spcPts val="800"/>
                        </a:spcAft>
                      </a:pPr>
                      <a:r>
                        <a:rPr lang="tr-TR" sz="900" kern="0">
                          <a:effectLst/>
                        </a:rPr>
                        <a:t>224</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tc>
                  <a:txBody>
                    <a:bodyPr/>
                    <a:lstStyle/>
                    <a:p>
                      <a:pPr>
                        <a:lnSpc>
                          <a:spcPct val="115000"/>
                        </a:lnSpc>
                        <a:spcAft>
                          <a:spcPts val="800"/>
                        </a:spcAft>
                      </a:pPr>
                      <a:r>
                        <a:rPr lang="tr-TR" sz="900" kern="0">
                          <a:effectLst/>
                        </a:rPr>
                        <a:t>136.42</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extLst>
                  <a:ext uri="{0D108BD9-81ED-4DB2-BD59-A6C34878D82A}">
                    <a16:rowId xmlns:a16="http://schemas.microsoft.com/office/drawing/2014/main" val="496764063"/>
                  </a:ext>
                </a:extLst>
              </a:tr>
              <a:tr h="184674">
                <a:tc>
                  <a:txBody>
                    <a:bodyPr/>
                    <a:lstStyle/>
                    <a:p>
                      <a:pPr>
                        <a:lnSpc>
                          <a:spcPct val="115000"/>
                        </a:lnSpc>
                        <a:spcAft>
                          <a:spcPts val="800"/>
                        </a:spcAft>
                      </a:pPr>
                      <a:r>
                        <a:rPr lang="tr-TR" sz="900" kern="0">
                          <a:effectLst/>
                        </a:rPr>
                        <a:t>Göynük</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tc>
                  <a:txBody>
                    <a:bodyPr/>
                    <a:lstStyle/>
                    <a:p>
                      <a:pPr>
                        <a:lnSpc>
                          <a:spcPct val="115000"/>
                        </a:lnSpc>
                        <a:spcAft>
                          <a:spcPts val="800"/>
                        </a:spcAft>
                      </a:pPr>
                      <a:r>
                        <a:rPr lang="tr-TR" sz="900" kern="0">
                          <a:effectLst/>
                        </a:rPr>
                        <a:t>14412</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tc>
                  <a:txBody>
                    <a:bodyPr/>
                    <a:lstStyle/>
                    <a:p>
                      <a:pPr>
                        <a:lnSpc>
                          <a:spcPct val="115000"/>
                        </a:lnSpc>
                        <a:spcAft>
                          <a:spcPts val="800"/>
                        </a:spcAft>
                      </a:pPr>
                      <a:r>
                        <a:rPr lang="tr-TR" sz="900" kern="0">
                          <a:effectLst/>
                        </a:rPr>
                        <a:t>1437</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tc>
                  <a:txBody>
                    <a:bodyPr/>
                    <a:lstStyle/>
                    <a:p>
                      <a:pPr>
                        <a:lnSpc>
                          <a:spcPct val="115000"/>
                        </a:lnSpc>
                        <a:spcAft>
                          <a:spcPts val="800"/>
                        </a:spcAft>
                      </a:pPr>
                      <a:r>
                        <a:rPr lang="tr-TR" sz="900" kern="0">
                          <a:effectLst/>
                        </a:rPr>
                        <a:t>10.03</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extLst>
                  <a:ext uri="{0D108BD9-81ED-4DB2-BD59-A6C34878D82A}">
                    <a16:rowId xmlns:a16="http://schemas.microsoft.com/office/drawing/2014/main" val="471033054"/>
                  </a:ext>
                </a:extLst>
              </a:tr>
              <a:tr h="184674">
                <a:tc>
                  <a:txBody>
                    <a:bodyPr/>
                    <a:lstStyle/>
                    <a:p>
                      <a:pPr>
                        <a:lnSpc>
                          <a:spcPct val="115000"/>
                        </a:lnSpc>
                        <a:spcAft>
                          <a:spcPts val="800"/>
                        </a:spcAft>
                      </a:pPr>
                      <a:r>
                        <a:rPr lang="tr-TR" sz="900" kern="0">
                          <a:effectLst/>
                        </a:rPr>
                        <a:t>Daday</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tc>
                  <a:txBody>
                    <a:bodyPr/>
                    <a:lstStyle/>
                    <a:p>
                      <a:pPr>
                        <a:lnSpc>
                          <a:spcPct val="115000"/>
                        </a:lnSpc>
                        <a:spcAft>
                          <a:spcPts val="800"/>
                        </a:spcAft>
                      </a:pPr>
                      <a:r>
                        <a:rPr lang="tr-TR" sz="900" kern="0">
                          <a:effectLst/>
                        </a:rPr>
                        <a:t>7992</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tc>
                  <a:txBody>
                    <a:bodyPr/>
                    <a:lstStyle/>
                    <a:p>
                      <a:pPr>
                        <a:lnSpc>
                          <a:spcPct val="115000"/>
                        </a:lnSpc>
                        <a:spcAft>
                          <a:spcPts val="800"/>
                        </a:spcAft>
                      </a:pPr>
                      <a:r>
                        <a:rPr lang="tr-TR" sz="900" kern="0">
                          <a:effectLst/>
                        </a:rPr>
                        <a:t>973</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tc>
                  <a:txBody>
                    <a:bodyPr/>
                    <a:lstStyle/>
                    <a:p>
                      <a:pPr>
                        <a:lnSpc>
                          <a:spcPct val="115000"/>
                        </a:lnSpc>
                        <a:spcAft>
                          <a:spcPts val="800"/>
                        </a:spcAft>
                      </a:pPr>
                      <a:r>
                        <a:rPr lang="tr-TR" sz="900" kern="0">
                          <a:effectLst/>
                        </a:rPr>
                        <a:t>8.21</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extLst>
                  <a:ext uri="{0D108BD9-81ED-4DB2-BD59-A6C34878D82A}">
                    <a16:rowId xmlns:a16="http://schemas.microsoft.com/office/drawing/2014/main" val="3703864259"/>
                  </a:ext>
                </a:extLst>
              </a:tr>
              <a:tr h="184674">
                <a:tc>
                  <a:txBody>
                    <a:bodyPr/>
                    <a:lstStyle/>
                    <a:p>
                      <a:pPr>
                        <a:lnSpc>
                          <a:spcPct val="115000"/>
                        </a:lnSpc>
                        <a:spcAft>
                          <a:spcPts val="800"/>
                        </a:spcAft>
                      </a:pPr>
                      <a:r>
                        <a:rPr lang="tr-TR" sz="900" kern="0">
                          <a:effectLst/>
                        </a:rPr>
                        <a:t>Finike</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tc>
                  <a:txBody>
                    <a:bodyPr/>
                    <a:lstStyle/>
                    <a:p>
                      <a:pPr>
                        <a:lnSpc>
                          <a:spcPct val="115000"/>
                        </a:lnSpc>
                        <a:spcAft>
                          <a:spcPts val="800"/>
                        </a:spcAft>
                      </a:pPr>
                      <a:r>
                        <a:rPr lang="tr-TR" sz="900" kern="0">
                          <a:effectLst/>
                        </a:rPr>
                        <a:t>51620</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tc>
                  <a:txBody>
                    <a:bodyPr/>
                    <a:lstStyle/>
                    <a:p>
                      <a:pPr>
                        <a:lnSpc>
                          <a:spcPct val="115000"/>
                        </a:lnSpc>
                        <a:spcAft>
                          <a:spcPts val="800"/>
                        </a:spcAft>
                      </a:pPr>
                      <a:r>
                        <a:rPr lang="tr-TR" sz="900" kern="0">
                          <a:effectLst/>
                        </a:rPr>
                        <a:t>652</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tc>
                  <a:txBody>
                    <a:bodyPr/>
                    <a:lstStyle/>
                    <a:p>
                      <a:pPr>
                        <a:lnSpc>
                          <a:spcPct val="115000"/>
                        </a:lnSpc>
                        <a:spcAft>
                          <a:spcPts val="800"/>
                        </a:spcAft>
                      </a:pPr>
                      <a:r>
                        <a:rPr lang="tr-TR" sz="900" kern="0">
                          <a:effectLst/>
                        </a:rPr>
                        <a:t>79.17</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extLst>
                  <a:ext uri="{0D108BD9-81ED-4DB2-BD59-A6C34878D82A}">
                    <a16:rowId xmlns:a16="http://schemas.microsoft.com/office/drawing/2014/main" val="3241735808"/>
                  </a:ext>
                </a:extLst>
              </a:tr>
              <a:tr h="184674">
                <a:tc>
                  <a:txBody>
                    <a:bodyPr/>
                    <a:lstStyle/>
                    <a:p>
                      <a:pPr>
                        <a:lnSpc>
                          <a:spcPct val="115000"/>
                        </a:lnSpc>
                        <a:spcAft>
                          <a:spcPts val="800"/>
                        </a:spcAft>
                      </a:pPr>
                      <a:r>
                        <a:rPr lang="tr-TR" sz="900" kern="0">
                          <a:effectLst/>
                        </a:rPr>
                        <a:t>Güdül</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tc>
                  <a:txBody>
                    <a:bodyPr/>
                    <a:lstStyle/>
                    <a:p>
                      <a:pPr>
                        <a:lnSpc>
                          <a:spcPct val="115000"/>
                        </a:lnSpc>
                        <a:spcAft>
                          <a:spcPts val="800"/>
                        </a:spcAft>
                      </a:pPr>
                      <a:r>
                        <a:rPr lang="tr-TR" sz="900" kern="0">
                          <a:effectLst/>
                        </a:rPr>
                        <a:t>8521</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tc>
                  <a:txBody>
                    <a:bodyPr/>
                    <a:lstStyle/>
                    <a:p>
                      <a:pPr>
                        <a:lnSpc>
                          <a:spcPct val="115000"/>
                        </a:lnSpc>
                        <a:spcAft>
                          <a:spcPts val="800"/>
                        </a:spcAft>
                      </a:pPr>
                      <a:r>
                        <a:rPr lang="tr-TR" sz="900" kern="0">
                          <a:effectLst/>
                        </a:rPr>
                        <a:t>419</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tc>
                  <a:txBody>
                    <a:bodyPr/>
                    <a:lstStyle/>
                    <a:p>
                      <a:pPr>
                        <a:lnSpc>
                          <a:spcPct val="115000"/>
                        </a:lnSpc>
                        <a:spcAft>
                          <a:spcPts val="800"/>
                        </a:spcAft>
                      </a:pPr>
                      <a:r>
                        <a:rPr lang="tr-TR" sz="900" kern="0">
                          <a:effectLst/>
                        </a:rPr>
                        <a:t>20.34</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extLst>
                  <a:ext uri="{0D108BD9-81ED-4DB2-BD59-A6C34878D82A}">
                    <a16:rowId xmlns:a16="http://schemas.microsoft.com/office/drawing/2014/main" val="1646343475"/>
                  </a:ext>
                </a:extLst>
              </a:tr>
              <a:tr h="184674">
                <a:tc>
                  <a:txBody>
                    <a:bodyPr/>
                    <a:lstStyle/>
                    <a:p>
                      <a:pPr>
                        <a:lnSpc>
                          <a:spcPct val="115000"/>
                        </a:lnSpc>
                        <a:spcAft>
                          <a:spcPts val="800"/>
                        </a:spcAft>
                      </a:pPr>
                      <a:r>
                        <a:rPr lang="tr-TR" sz="900" kern="0">
                          <a:effectLst/>
                        </a:rPr>
                        <a:t>Köyceğiz</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tc>
                  <a:txBody>
                    <a:bodyPr/>
                    <a:lstStyle/>
                    <a:p>
                      <a:pPr>
                        <a:lnSpc>
                          <a:spcPct val="115000"/>
                        </a:lnSpc>
                        <a:spcAft>
                          <a:spcPts val="800"/>
                        </a:spcAft>
                      </a:pPr>
                      <a:r>
                        <a:rPr lang="tr-TR" sz="900" kern="0">
                          <a:effectLst/>
                        </a:rPr>
                        <a:t>41205</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tc>
                  <a:txBody>
                    <a:bodyPr/>
                    <a:lstStyle/>
                    <a:p>
                      <a:pPr>
                        <a:lnSpc>
                          <a:spcPct val="115000"/>
                        </a:lnSpc>
                        <a:spcAft>
                          <a:spcPts val="800"/>
                        </a:spcAft>
                      </a:pPr>
                      <a:r>
                        <a:rPr lang="tr-TR" sz="900" kern="0">
                          <a:effectLst/>
                        </a:rPr>
                        <a:t>1758</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tc>
                  <a:txBody>
                    <a:bodyPr/>
                    <a:lstStyle/>
                    <a:p>
                      <a:pPr>
                        <a:lnSpc>
                          <a:spcPct val="115000"/>
                        </a:lnSpc>
                        <a:spcAft>
                          <a:spcPts val="800"/>
                        </a:spcAft>
                      </a:pPr>
                      <a:r>
                        <a:rPr lang="tr-TR" sz="900" kern="0">
                          <a:effectLst/>
                        </a:rPr>
                        <a:t>23.44</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extLst>
                  <a:ext uri="{0D108BD9-81ED-4DB2-BD59-A6C34878D82A}">
                    <a16:rowId xmlns:a16="http://schemas.microsoft.com/office/drawing/2014/main" val="1155078834"/>
                  </a:ext>
                </a:extLst>
              </a:tr>
              <a:tr h="184674">
                <a:tc>
                  <a:txBody>
                    <a:bodyPr/>
                    <a:lstStyle/>
                    <a:p>
                      <a:pPr>
                        <a:lnSpc>
                          <a:spcPct val="115000"/>
                        </a:lnSpc>
                        <a:spcAft>
                          <a:spcPts val="800"/>
                        </a:spcAft>
                      </a:pPr>
                      <a:r>
                        <a:rPr lang="tr-TR" sz="900" kern="0">
                          <a:effectLst/>
                        </a:rPr>
                        <a:t>Mudurnu</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tc>
                  <a:txBody>
                    <a:bodyPr/>
                    <a:lstStyle/>
                    <a:p>
                      <a:pPr>
                        <a:lnSpc>
                          <a:spcPct val="115000"/>
                        </a:lnSpc>
                        <a:spcAft>
                          <a:spcPts val="800"/>
                        </a:spcAft>
                      </a:pPr>
                      <a:r>
                        <a:rPr lang="tr-TR" sz="900" kern="0">
                          <a:effectLst/>
                        </a:rPr>
                        <a:t>18360</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tc>
                  <a:txBody>
                    <a:bodyPr/>
                    <a:lstStyle/>
                    <a:p>
                      <a:pPr>
                        <a:lnSpc>
                          <a:spcPct val="115000"/>
                        </a:lnSpc>
                        <a:spcAft>
                          <a:spcPts val="800"/>
                        </a:spcAft>
                      </a:pPr>
                      <a:r>
                        <a:rPr lang="tr-TR" sz="900" kern="0">
                          <a:effectLst/>
                        </a:rPr>
                        <a:t>1349</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tc>
                  <a:txBody>
                    <a:bodyPr/>
                    <a:lstStyle/>
                    <a:p>
                      <a:pPr>
                        <a:lnSpc>
                          <a:spcPct val="115000"/>
                        </a:lnSpc>
                        <a:spcAft>
                          <a:spcPts val="800"/>
                        </a:spcAft>
                      </a:pPr>
                      <a:r>
                        <a:rPr lang="tr-TR" sz="900" kern="0">
                          <a:effectLst/>
                        </a:rPr>
                        <a:t>13.61</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extLst>
                  <a:ext uri="{0D108BD9-81ED-4DB2-BD59-A6C34878D82A}">
                    <a16:rowId xmlns:a16="http://schemas.microsoft.com/office/drawing/2014/main" val="3005412559"/>
                  </a:ext>
                </a:extLst>
              </a:tr>
              <a:tr h="184674">
                <a:tc>
                  <a:txBody>
                    <a:bodyPr/>
                    <a:lstStyle/>
                    <a:p>
                      <a:pPr>
                        <a:lnSpc>
                          <a:spcPct val="115000"/>
                        </a:lnSpc>
                        <a:spcAft>
                          <a:spcPts val="800"/>
                        </a:spcAft>
                      </a:pPr>
                      <a:r>
                        <a:rPr lang="tr-TR" sz="900" kern="0">
                          <a:effectLst/>
                        </a:rPr>
                        <a:t>Yalvaç</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tc>
                  <a:txBody>
                    <a:bodyPr/>
                    <a:lstStyle/>
                    <a:p>
                      <a:pPr>
                        <a:lnSpc>
                          <a:spcPct val="115000"/>
                        </a:lnSpc>
                        <a:spcAft>
                          <a:spcPts val="800"/>
                        </a:spcAft>
                      </a:pPr>
                      <a:r>
                        <a:rPr lang="tr-TR" sz="900" kern="0">
                          <a:effectLst/>
                        </a:rPr>
                        <a:t>44777</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tc>
                  <a:txBody>
                    <a:bodyPr/>
                    <a:lstStyle/>
                    <a:p>
                      <a:pPr>
                        <a:lnSpc>
                          <a:spcPct val="115000"/>
                        </a:lnSpc>
                        <a:spcAft>
                          <a:spcPts val="800"/>
                        </a:spcAft>
                      </a:pPr>
                      <a:r>
                        <a:rPr lang="tr-TR" sz="900" kern="0">
                          <a:effectLst/>
                        </a:rPr>
                        <a:t>1415</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tc>
                  <a:txBody>
                    <a:bodyPr/>
                    <a:lstStyle/>
                    <a:p>
                      <a:pPr>
                        <a:lnSpc>
                          <a:spcPct val="115000"/>
                        </a:lnSpc>
                        <a:spcAft>
                          <a:spcPts val="800"/>
                        </a:spcAft>
                      </a:pPr>
                      <a:r>
                        <a:rPr lang="tr-TR" sz="900" kern="0">
                          <a:effectLst/>
                        </a:rPr>
                        <a:t>31.64</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extLst>
                  <a:ext uri="{0D108BD9-81ED-4DB2-BD59-A6C34878D82A}">
                    <a16:rowId xmlns:a16="http://schemas.microsoft.com/office/drawing/2014/main" val="712733402"/>
                  </a:ext>
                </a:extLst>
              </a:tr>
              <a:tr h="184674">
                <a:tc>
                  <a:txBody>
                    <a:bodyPr/>
                    <a:lstStyle/>
                    <a:p>
                      <a:pPr>
                        <a:lnSpc>
                          <a:spcPct val="115000"/>
                        </a:lnSpc>
                        <a:spcAft>
                          <a:spcPts val="800"/>
                        </a:spcAft>
                      </a:pPr>
                      <a:r>
                        <a:rPr lang="tr-TR" sz="900" kern="0">
                          <a:effectLst/>
                        </a:rPr>
                        <a:t>Çameli</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tc>
                  <a:txBody>
                    <a:bodyPr/>
                    <a:lstStyle/>
                    <a:p>
                      <a:pPr>
                        <a:lnSpc>
                          <a:spcPct val="115000"/>
                        </a:lnSpc>
                        <a:spcAft>
                          <a:spcPts val="800"/>
                        </a:spcAft>
                      </a:pPr>
                      <a:r>
                        <a:rPr lang="tr-TR" sz="900" kern="0">
                          <a:effectLst/>
                        </a:rPr>
                        <a:t>17492</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tc>
                  <a:txBody>
                    <a:bodyPr/>
                    <a:lstStyle/>
                    <a:p>
                      <a:pPr>
                        <a:lnSpc>
                          <a:spcPct val="115000"/>
                        </a:lnSpc>
                        <a:spcAft>
                          <a:spcPts val="800"/>
                        </a:spcAft>
                      </a:pPr>
                      <a:r>
                        <a:rPr lang="tr-TR" sz="900" kern="0">
                          <a:effectLst/>
                        </a:rPr>
                        <a:t>738</a:t>
                      </a:r>
                      <a:endParaRPr lang="tr-TR" sz="900" kern="10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tc>
                  <a:txBody>
                    <a:bodyPr/>
                    <a:lstStyle/>
                    <a:p>
                      <a:pPr>
                        <a:lnSpc>
                          <a:spcPct val="115000"/>
                        </a:lnSpc>
                        <a:spcAft>
                          <a:spcPts val="800"/>
                        </a:spcAft>
                      </a:pPr>
                      <a:r>
                        <a:rPr lang="tr-TR" sz="900" kern="0" dirty="0">
                          <a:effectLst/>
                        </a:rPr>
                        <a:t>23.7</a:t>
                      </a:r>
                      <a:endParaRPr lang="tr-TR" sz="9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4196" marR="54196" marT="0" marB="0"/>
                </a:tc>
                <a:extLst>
                  <a:ext uri="{0D108BD9-81ED-4DB2-BD59-A6C34878D82A}">
                    <a16:rowId xmlns:a16="http://schemas.microsoft.com/office/drawing/2014/main" val="2312880703"/>
                  </a:ext>
                </a:extLst>
              </a:tr>
            </a:tbl>
          </a:graphicData>
        </a:graphic>
      </p:graphicFrame>
    </p:spTree>
    <p:extLst>
      <p:ext uri="{BB962C8B-B14F-4D97-AF65-F5344CB8AC3E}">
        <p14:creationId xmlns:p14="http://schemas.microsoft.com/office/powerpoint/2010/main" val="30156858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0">
            <a:extLst>
              <a:ext uri="{FF2B5EF4-FFF2-40B4-BE49-F238E27FC236}">
                <a16:creationId xmlns:a16="http://schemas.microsoft.com/office/drawing/2014/main" id="{46E7F267-B484-A6D4-FB35-F9D9E6B4D39D}"/>
              </a:ext>
            </a:extLst>
          </p:cNvPr>
          <p:cNvSpPr/>
          <p:nvPr/>
        </p:nvSpPr>
        <p:spPr>
          <a:xfrm>
            <a:off x="252180" y="174899"/>
            <a:ext cx="11475994" cy="858769"/>
          </a:xfrm>
          <a:prstGeom prst="rect">
            <a:avLst/>
          </a:prstGeom>
          <a:noFill/>
          <a:ln/>
        </p:spPr>
        <p:txBody>
          <a:bodyPr wrap="none" lIns="0" tIns="0" rIns="0" bIns="0" rtlCol="0" anchor="t"/>
          <a:lstStyle/>
          <a:p>
            <a:pPr marL="0" indent="0" algn="l">
              <a:lnSpc>
                <a:spcPts val="5400"/>
              </a:lnSpc>
              <a:buNone/>
            </a:pPr>
            <a:r>
              <a:rPr lang="tr-TR" sz="4300" b="1" dirty="0">
                <a:solidFill>
                  <a:srgbClr val="FFE14D"/>
                </a:solidFill>
                <a:latin typeface="Comfortaa Bold" pitchFamily="34" charset="0"/>
                <a:ea typeface="Comfortaa Bold" pitchFamily="34" charset="-122"/>
                <a:cs typeface="Comfortaa Bold" pitchFamily="34" charset="-120"/>
              </a:rPr>
              <a:t>Dünya Genelinde </a:t>
            </a:r>
            <a:r>
              <a:rPr lang="tr-TR" sz="4300" b="1" dirty="0" err="1">
                <a:solidFill>
                  <a:srgbClr val="FFE14D"/>
                </a:solidFill>
                <a:latin typeface="Comfortaa Bold" pitchFamily="34" charset="0"/>
                <a:ea typeface="Comfortaa Bold" pitchFamily="34" charset="-122"/>
                <a:cs typeface="Comfortaa Bold" pitchFamily="34" charset="-120"/>
              </a:rPr>
              <a:t>CittaSlow</a:t>
            </a:r>
            <a:endParaRPr lang="en-US" sz="4300" dirty="0"/>
          </a:p>
        </p:txBody>
      </p:sp>
      <p:sp>
        <p:nvSpPr>
          <p:cNvPr id="5" name="Metin kutusu 4">
            <a:extLst>
              <a:ext uri="{FF2B5EF4-FFF2-40B4-BE49-F238E27FC236}">
                <a16:creationId xmlns:a16="http://schemas.microsoft.com/office/drawing/2014/main" id="{04FD9752-1711-7908-B4ED-0A6A59A0933B}"/>
              </a:ext>
            </a:extLst>
          </p:cNvPr>
          <p:cNvSpPr txBox="1"/>
          <p:nvPr/>
        </p:nvSpPr>
        <p:spPr>
          <a:xfrm>
            <a:off x="99391" y="854764"/>
            <a:ext cx="10048461" cy="646331"/>
          </a:xfrm>
          <a:prstGeom prst="rect">
            <a:avLst/>
          </a:prstGeom>
          <a:noFill/>
        </p:spPr>
        <p:txBody>
          <a:bodyPr wrap="square" rtlCol="0">
            <a:spAutoFit/>
          </a:bodyPr>
          <a:lstStyle/>
          <a:p>
            <a:r>
              <a:rPr lang="tr-TR" dirty="0"/>
              <a:t>Cittaslow (Yavaş Şehir) ağı, 30’dan fazla ülkede 300’den fazla şehirle küresel ölçekte yayılmaktadır. </a:t>
            </a:r>
          </a:p>
          <a:p>
            <a:r>
              <a:rPr lang="tr-TR" dirty="0"/>
              <a:t>En fazla üyeye sahip ülkeler arasında İtalya, Polonya, Almanya, Türkiye ve Güney Kore yer almaktadır.</a:t>
            </a:r>
          </a:p>
        </p:txBody>
      </p:sp>
      <p:graphicFrame>
        <p:nvGraphicFramePr>
          <p:cNvPr id="6" name="Tablo 5">
            <a:extLst>
              <a:ext uri="{FF2B5EF4-FFF2-40B4-BE49-F238E27FC236}">
                <a16:creationId xmlns:a16="http://schemas.microsoft.com/office/drawing/2014/main" id="{A524CB33-52CF-0246-2B21-8B3A6E84DD10}"/>
              </a:ext>
            </a:extLst>
          </p:cNvPr>
          <p:cNvGraphicFramePr>
            <a:graphicFrameLocks noGrp="1"/>
          </p:cNvGraphicFramePr>
          <p:nvPr>
            <p:extLst>
              <p:ext uri="{D42A27DB-BD31-4B8C-83A1-F6EECF244321}">
                <p14:modId xmlns:p14="http://schemas.microsoft.com/office/powerpoint/2010/main" val="3503004439"/>
              </p:ext>
            </p:extLst>
          </p:nvPr>
        </p:nvGraphicFramePr>
        <p:xfrm>
          <a:off x="252180" y="1829043"/>
          <a:ext cx="3862620" cy="4488578"/>
        </p:xfrm>
        <a:graphic>
          <a:graphicData uri="http://schemas.openxmlformats.org/drawingml/2006/table">
            <a:tbl>
              <a:tblPr firstRow="1" firstCol="1" bandRow="1">
                <a:tableStyleId>{073A0DAA-6AF3-43AB-8588-CEC1D06C72B9}</a:tableStyleId>
              </a:tblPr>
              <a:tblGrid>
                <a:gridCol w="2387955">
                  <a:extLst>
                    <a:ext uri="{9D8B030D-6E8A-4147-A177-3AD203B41FA5}">
                      <a16:colId xmlns:a16="http://schemas.microsoft.com/office/drawing/2014/main" val="1441588852"/>
                    </a:ext>
                  </a:extLst>
                </a:gridCol>
                <a:gridCol w="1474665">
                  <a:extLst>
                    <a:ext uri="{9D8B030D-6E8A-4147-A177-3AD203B41FA5}">
                      <a16:colId xmlns:a16="http://schemas.microsoft.com/office/drawing/2014/main" val="211161621"/>
                    </a:ext>
                  </a:extLst>
                </a:gridCol>
              </a:tblGrid>
              <a:tr h="114001">
                <a:tc>
                  <a:txBody>
                    <a:bodyPr/>
                    <a:lstStyle/>
                    <a:p>
                      <a:pPr algn="ctr">
                        <a:lnSpc>
                          <a:spcPct val="115000"/>
                        </a:lnSpc>
                        <a:spcAft>
                          <a:spcPts val="800"/>
                        </a:spcAft>
                      </a:pPr>
                      <a:r>
                        <a:rPr lang="tr-TR" sz="800" kern="0" dirty="0">
                          <a:effectLst/>
                        </a:rPr>
                        <a:t>Ülke</a:t>
                      </a:r>
                      <a:endParaRPr lang="tr-TR" sz="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7662" marR="47662" marT="0" marB="0"/>
                </a:tc>
                <a:tc>
                  <a:txBody>
                    <a:bodyPr/>
                    <a:lstStyle/>
                    <a:p>
                      <a:pPr algn="ctr">
                        <a:lnSpc>
                          <a:spcPct val="115000"/>
                        </a:lnSpc>
                        <a:spcAft>
                          <a:spcPts val="800"/>
                        </a:spcAft>
                      </a:pPr>
                      <a:r>
                        <a:rPr lang="tr-TR" sz="800" kern="0" dirty="0">
                          <a:effectLst/>
                        </a:rPr>
                        <a:t>Cittaslow Sayısı</a:t>
                      </a:r>
                      <a:endParaRPr lang="tr-TR" sz="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7662" marR="47662" marT="0" marB="0"/>
                </a:tc>
                <a:extLst>
                  <a:ext uri="{0D108BD9-81ED-4DB2-BD59-A6C34878D82A}">
                    <a16:rowId xmlns:a16="http://schemas.microsoft.com/office/drawing/2014/main" val="3322612130"/>
                  </a:ext>
                </a:extLst>
              </a:tr>
              <a:tr h="114001">
                <a:tc>
                  <a:txBody>
                    <a:bodyPr/>
                    <a:lstStyle/>
                    <a:p>
                      <a:pPr>
                        <a:lnSpc>
                          <a:spcPct val="115000"/>
                        </a:lnSpc>
                        <a:spcAft>
                          <a:spcPts val="800"/>
                        </a:spcAft>
                      </a:pPr>
                      <a:r>
                        <a:rPr lang="tr-TR" sz="800" kern="0">
                          <a:effectLst/>
                        </a:rPr>
                        <a:t>İtalya</a:t>
                      </a:r>
                      <a:endParaRPr lang="tr-TR" sz="800" kern="100">
                        <a:effectLst/>
                        <a:latin typeface="Aptos" panose="020B0004020202020204" pitchFamily="34" charset="0"/>
                        <a:ea typeface="Aptos" panose="020B0004020202020204" pitchFamily="34" charset="0"/>
                        <a:cs typeface="Times New Roman" panose="02020603050405020304" pitchFamily="18" charset="0"/>
                      </a:endParaRPr>
                    </a:p>
                  </a:txBody>
                  <a:tcPr marL="47662" marR="47662" marT="0" marB="0"/>
                </a:tc>
                <a:tc>
                  <a:txBody>
                    <a:bodyPr/>
                    <a:lstStyle/>
                    <a:p>
                      <a:pPr>
                        <a:lnSpc>
                          <a:spcPct val="115000"/>
                        </a:lnSpc>
                        <a:spcAft>
                          <a:spcPts val="800"/>
                        </a:spcAft>
                      </a:pPr>
                      <a:r>
                        <a:rPr lang="tr-TR" sz="800" kern="0">
                          <a:effectLst/>
                        </a:rPr>
                        <a:t>82</a:t>
                      </a:r>
                      <a:endParaRPr lang="tr-TR" sz="800" kern="100">
                        <a:effectLst/>
                        <a:latin typeface="Aptos" panose="020B0004020202020204" pitchFamily="34" charset="0"/>
                        <a:ea typeface="Aptos" panose="020B0004020202020204" pitchFamily="34" charset="0"/>
                        <a:cs typeface="Times New Roman" panose="02020603050405020304" pitchFamily="18" charset="0"/>
                      </a:endParaRPr>
                    </a:p>
                  </a:txBody>
                  <a:tcPr marL="47662" marR="47662" marT="0" marB="0"/>
                </a:tc>
                <a:extLst>
                  <a:ext uri="{0D108BD9-81ED-4DB2-BD59-A6C34878D82A}">
                    <a16:rowId xmlns:a16="http://schemas.microsoft.com/office/drawing/2014/main" val="2298715522"/>
                  </a:ext>
                </a:extLst>
              </a:tr>
              <a:tr h="114001">
                <a:tc>
                  <a:txBody>
                    <a:bodyPr/>
                    <a:lstStyle/>
                    <a:p>
                      <a:pPr>
                        <a:lnSpc>
                          <a:spcPct val="115000"/>
                        </a:lnSpc>
                        <a:spcAft>
                          <a:spcPts val="800"/>
                        </a:spcAft>
                      </a:pPr>
                      <a:r>
                        <a:rPr lang="tr-TR" sz="800" kern="0">
                          <a:effectLst/>
                        </a:rPr>
                        <a:t>Avustralya</a:t>
                      </a:r>
                      <a:endParaRPr lang="tr-TR" sz="800" kern="100">
                        <a:effectLst/>
                        <a:latin typeface="Aptos" panose="020B0004020202020204" pitchFamily="34" charset="0"/>
                        <a:ea typeface="Aptos" panose="020B0004020202020204" pitchFamily="34" charset="0"/>
                        <a:cs typeface="Times New Roman" panose="02020603050405020304" pitchFamily="18" charset="0"/>
                      </a:endParaRPr>
                    </a:p>
                  </a:txBody>
                  <a:tcPr marL="47662" marR="47662" marT="0" marB="0"/>
                </a:tc>
                <a:tc>
                  <a:txBody>
                    <a:bodyPr/>
                    <a:lstStyle/>
                    <a:p>
                      <a:pPr>
                        <a:lnSpc>
                          <a:spcPct val="115000"/>
                        </a:lnSpc>
                        <a:spcAft>
                          <a:spcPts val="800"/>
                        </a:spcAft>
                      </a:pPr>
                      <a:r>
                        <a:rPr lang="tr-TR" sz="800" kern="0">
                          <a:effectLst/>
                        </a:rPr>
                        <a:t>3</a:t>
                      </a:r>
                      <a:endParaRPr lang="tr-TR" sz="800" kern="100">
                        <a:effectLst/>
                        <a:latin typeface="Aptos" panose="020B0004020202020204" pitchFamily="34" charset="0"/>
                        <a:ea typeface="Aptos" panose="020B0004020202020204" pitchFamily="34" charset="0"/>
                        <a:cs typeface="Times New Roman" panose="02020603050405020304" pitchFamily="18" charset="0"/>
                      </a:endParaRPr>
                    </a:p>
                  </a:txBody>
                  <a:tcPr marL="47662" marR="47662" marT="0" marB="0"/>
                </a:tc>
                <a:extLst>
                  <a:ext uri="{0D108BD9-81ED-4DB2-BD59-A6C34878D82A}">
                    <a16:rowId xmlns:a16="http://schemas.microsoft.com/office/drawing/2014/main" val="2996099268"/>
                  </a:ext>
                </a:extLst>
              </a:tr>
              <a:tr h="114001">
                <a:tc>
                  <a:txBody>
                    <a:bodyPr/>
                    <a:lstStyle/>
                    <a:p>
                      <a:pPr>
                        <a:lnSpc>
                          <a:spcPct val="115000"/>
                        </a:lnSpc>
                        <a:spcAft>
                          <a:spcPts val="800"/>
                        </a:spcAft>
                      </a:pPr>
                      <a:r>
                        <a:rPr lang="tr-TR" sz="800" kern="0">
                          <a:effectLst/>
                        </a:rPr>
                        <a:t>Avusturya</a:t>
                      </a:r>
                      <a:endParaRPr lang="tr-TR" sz="800" kern="100">
                        <a:effectLst/>
                        <a:latin typeface="Aptos" panose="020B0004020202020204" pitchFamily="34" charset="0"/>
                        <a:ea typeface="Aptos" panose="020B0004020202020204" pitchFamily="34" charset="0"/>
                        <a:cs typeface="Times New Roman" panose="02020603050405020304" pitchFamily="18" charset="0"/>
                      </a:endParaRPr>
                    </a:p>
                  </a:txBody>
                  <a:tcPr marL="47662" marR="47662" marT="0" marB="0"/>
                </a:tc>
                <a:tc>
                  <a:txBody>
                    <a:bodyPr/>
                    <a:lstStyle/>
                    <a:p>
                      <a:pPr>
                        <a:lnSpc>
                          <a:spcPct val="115000"/>
                        </a:lnSpc>
                        <a:spcAft>
                          <a:spcPts val="800"/>
                        </a:spcAft>
                      </a:pPr>
                      <a:r>
                        <a:rPr lang="tr-TR" sz="800" kern="0">
                          <a:effectLst/>
                        </a:rPr>
                        <a:t>3</a:t>
                      </a:r>
                      <a:endParaRPr lang="tr-TR" sz="800" kern="100">
                        <a:effectLst/>
                        <a:latin typeface="Aptos" panose="020B0004020202020204" pitchFamily="34" charset="0"/>
                        <a:ea typeface="Aptos" panose="020B0004020202020204" pitchFamily="34" charset="0"/>
                        <a:cs typeface="Times New Roman" panose="02020603050405020304" pitchFamily="18" charset="0"/>
                      </a:endParaRPr>
                    </a:p>
                  </a:txBody>
                  <a:tcPr marL="47662" marR="47662" marT="0" marB="0"/>
                </a:tc>
                <a:extLst>
                  <a:ext uri="{0D108BD9-81ED-4DB2-BD59-A6C34878D82A}">
                    <a16:rowId xmlns:a16="http://schemas.microsoft.com/office/drawing/2014/main" val="1533660026"/>
                  </a:ext>
                </a:extLst>
              </a:tr>
              <a:tr h="114001">
                <a:tc>
                  <a:txBody>
                    <a:bodyPr/>
                    <a:lstStyle/>
                    <a:p>
                      <a:pPr>
                        <a:lnSpc>
                          <a:spcPct val="115000"/>
                        </a:lnSpc>
                        <a:spcAft>
                          <a:spcPts val="800"/>
                        </a:spcAft>
                      </a:pPr>
                      <a:r>
                        <a:rPr lang="tr-TR" sz="800" kern="0">
                          <a:effectLst/>
                        </a:rPr>
                        <a:t>Belçika</a:t>
                      </a:r>
                      <a:endParaRPr lang="tr-TR" sz="800" kern="100">
                        <a:effectLst/>
                        <a:latin typeface="Aptos" panose="020B0004020202020204" pitchFamily="34" charset="0"/>
                        <a:ea typeface="Aptos" panose="020B0004020202020204" pitchFamily="34" charset="0"/>
                        <a:cs typeface="Times New Roman" panose="02020603050405020304" pitchFamily="18" charset="0"/>
                      </a:endParaRPr>
                    </a:p>
                  </a:txBody>
                  <a:tcPr marL="47662" marR="47662" marT="0" marB="0"/>
                </a:tc>
                <a:tc>
                  <a:txBody>
                    <a:bodyPr/>
                    <a:lstStyle/>
                    <a:p>
                      <a:pPr>
                        <a:lnSpc>
                          <a:spcPct val="115000"/>
                        </a:lnSpc>
                        <a:spcAft>
                          <a:spcPts val="800"/>
                        </a:spcAft>
                      </a:pPr>
                      <a:r>
                        <a:rPr lang="tr-TR" sz="800" kern="0">
                          <a:effectLst/>
                        </a:rPr>
                        <a:t>9</a:t>
                      </a:r>
                      <a:endParaRPr lang="tr-TR" sz="800" kern="100">
                        <a:effectLst/>
                        <a:latin typeface="Aptos" panose="020B0004020202020204" pitchFamily="34" charset="0"/>
                        <a:ea typeface="Aptos" panose="020B0004020202020204" pitchFamily="34" charset="0"/>
                        <a:cs typeface="Times New Roman" panose="02020603050405020304" pitchFamily="18" charset="0"/>
                      </a:endParaRPr>
                    </a:p>
                  </a:txBody>
                  <a:tcPr marL="47662" marR="47662" marT="0" marB="0"/>
                </a:tc>
                <a:extLst>
                  <a:ext uri="{0D108BD9-81ED-4DB2-BD59-A6C34878D82A}">
                    <a16:rowId xmlns:a16="http://schemas.microsoft.com/office/drawing/2014/main" val="2816920649"/>
                  </a:ext>
                </a:extLst>
              </a:tr>
              <a:tr h="114001">
                <a:tc>
                  <a:txBody>
                    <a:bodyPr/>
                    <a:lstStyle/>
                    <a:p>
                      <a:pPr>
                        <a:lnSpc>
                          <a:spcPct val="115000"/>
                        </a:lnSpc>
                        <a:spcAft>
                          <a:spcPts val="800"/>
                        </a:spcAft>
                      </a:pPr>
                      <a:r>
                        <a:rPr lang="tr-TR" sz="800" kern="0">
                          <a:effectLst/>
                        </a:rPr>
                        <a:t>Brezilya</a:t>
                      </a:r>
                      <a:endParaRPr lang="tr-TR" sz="800" kern="100">
                        <a:effectLst/>
                        <a:latin typeface="Aptos" panose="020B0004020202020204" pitchFamily="34" charset="0"/>
                        <a:ea typeface="Aptos" panose="020B0004020202020204" pitchFamily="34" charset="0"/>
                        <a:cs typeface="Times New Roman" panose="02020603050405020304" pitchFamily="18" charset="0"/>
                      </a:endParaRPr>
                    </a:p>
                  </a:txBody>
                  <a:tcPr marL="47662" marR="47662" marT="0" marB="0"/>
                </a:tc>
                <a:tc>
                  <a:txBody>
                    <a:bodyPr/>
                    <a:lstStyle/>
                    <a:p>
                      <a:pPr>
                        <a:lnSpc>
                          <a:spcPct val="115000"/>
                        </a:lnSpc>
                        <a:spcAft>
                          <a:spcPts val="800"/>
                        </a:spcAft>
                      </a:pPr>
                      <a:r>
                        <a:rPr lang="tr-TR" sz="800" kern="0">
                          <a:effectLst/>
                        </a:rPr>
                        <a:t>1</a:t>
                      </a:r>
                      <a:endParaRPr lang="tr-TR" sz="800" kern="100">
                        <a:effectLst/>
                        <a:latin typeface="Aptos" panose="020B0004020202020204" pitchFamily="34" charset="0"/>
                        <a:ea typeface="Aptos" panose="020B0004020202020204" pitchFamily="34" charset="0"/>
                        <a:cs typeface="Times New Roman" panose="02020603050405020304" pitchFamily="18" charset="0"/>
                      </a:endParaRPr>
                    </a:p>
                  </a:txBody>
                  <a:tcPr marL="47662" marR="47662" marT="0" marB="0"/>
                </a:tc>
                <a:extLst>
                  <a:ext uri="{0D108BD9-81ED-4DB2-BD59-A6C34878D82A}">
                    <a16:rowId xmlns:a16="http://schemas.microsoft.com/office/drawing/2014/main" val="4247354557"/>
                  </a:ext>
                </a:extLst>
              </a:tr>
              <a:tr h="114001">
                <a:tc>
                  <a:txBody>
                    <a:bodyPr/>
                    <a:lstStyle/>
                    <a:p>
                      <a:pPr>
                        <a:lnSpc>
                          <a:spcPct val="115000"/>
                        </a:lnSpc>
                        <a:spcAft>
                          <a:spcPts val="800"/>
                        </a:spcAft>
                      </a:pPr>
                      <a:r>
                        <a:rPr lang="tr-TR" sz="800" kern="0">
                          <a:effectLst/>
                        </a:rPr>
                        <a:t>Kanada</a:t>
                      </a:r>
                      <a:endParaRPr lang="tr-TR" sz="800" kern="100">
                        <a:effectLst/>
                        <a:latin typeface="Aptos" panose="020B0004020202020204" pitchFamily="34" charset="0"/>
                        <a:ea typeface="Aptos" panose="020B0004020202020204" pitchFamily="34" charset="0"/>
                        <a:cs typeface="Times New Roman" panose="02020603050405020304" pitchFamily="18" charset="0"/>
                      </a:endParaRPr>
                    </a:p>
                  </a:txBody>
                  <a:tcPr marL="47662" marR="47662" marT="0" marB="0"/>
                </a:tc>
                <a:tc>
                  <a:txBody>
                    <a:bodyPr/>
                    <a:lstStyle/>
                    <a:p>
                      <a:pPr>
                        <a:lnSpc>
                          <a:spcPct val="115000"/>
                        </a:lnSpc>
                        <a:spcAft>
                          <a:spcPts val="800"/>
                        </a:spcAft>
                      </a:pPr>
                      <a:r>
                        <a:rPr lang="tr-TR" sz="800" kern="0">
                          <a:effectLst/>
                        </a:rPr>
                        <a:t>4</a:t>
                      </a:r>
                      <a:endParaRPr lang="tr-TR" sz="800" kern="100">
                        <a:effectLst/>
                        <a:latin typeface="Aptos" panose="020B0004020202020204" pitchFamily="34" charset="0"/>
                        <a:ea typeface="Aptos" panose="020B0004020202020204" pitchFamily="34" charset="0"/>
                        <a:cs typeface="Times New Roman" panose="02020603050405020304" pitchFamily="18" charset="0"/>
                      </a:endParaRPr>
                    </a:p>
                  </a:txBody>
                  <a:tcPr marL="47662" marR="47662" marT="0" marB="0"/>
                </a:tc>
                <a:extLst>
                  <a:ext uri="{0D108BD9-81ED-4DB2-BD59-A6C34878D82A}">
                    <a16:rowId xmlns:a16="http://schemas.microsoft.com/office/drawing/2014/main" val="629668237"/>
                  </a:ext>
                </a:extLst>
              </a:tr>
              <a:tr h="114001">
                <a:tc>
                  <a:txBody>
                    <a:bodyPr/>
                    <a:lstStyle/>
                    <a:p>
                      <a:pPr>
                        <a:lnSpc>
                          <a:spcPct val="115000"/>
                        </a:lnSpc>
                        <a:spcAft>
                          <a:spcPts val="800"/>
                        </a:spcAft>
                      </a:pPr>
                      <a:r>
                        <a:rPr lang="tr-TR" sz="800" kern="0">
                          <a:effectLst/>
                        </a:rPr>
                        <a:t>Çin</a:t>
                      </a:r>
                      <a:endParaRPr lang="tr-TR" sz="800" kern="100">
                        <a:effectLst/>
                        <a:latin typeface="Aptos" panose="020B0004020202020204" pitchFamily="34" charset="0"/>
                        <a:ea typeface="Aptos" panose="020B0004020202020204" pitchFamily="34" charset="0"/>
                        <a:cs typeface="Times New Roman" panose="02020603050405020304" pitchFamily="18" charset="0"/>
                      </a:endParaRPr>
                    </a:p>
                  </a:txBody>
                  <a:tcPr marL="47662" marR="47662" marT="0" marB="0"/>
                </a:tc>
                <a:tc>
                  <a:txBody>
                    <a:bodyPr/>
                    <a:lstStyle/>
                    <a:p>
                      <a:pPr>
                        <a:lnSpc>
                          <a:spcPct val="115000"/>
                        </a:lnSpc>
                        <a:spcAft>
                          <a:spcPts val="800"/>
                        </a:spcAft>
                      </a:pPr>
                      <a:r>
                        <a:rPr lang="tr-TR" sz="800" kern="0">
                          <a:effectLst/>
                        </a:rPr>
                        <a:t>18</a:t>
                      </a:r>
                      <a:endParaRPr lang="tr-TR" sz="800" kern="100">
                        <a:effectLst/>
                        <a:latin typeface="Aptos" panose="020B0004020202020204" pitchFamily="34" charset="0"/>
                        <a:ea typeface="Aptos" panose="020B0004020202020204" pitchFamily="34" charset="0"/>
                        <a:cs typeface="Times New Roman" panose="02020603050405020304" pitchFamily="18" charset="0"/>
                      </a:endParaRPr>
                    </a:p>
                  </a:txBody>
                  <a:tcPr marL="47662" marR="47662" marT="0" marB="0"/>
                </a:tc>
                <a:extLst>
                  <a:ext uri="{0D108BD9-81ED-4DB2-BD59-A6C34878D82A}">
                    <a16:rowId xmlns:a16="http://schemas.microsoft.com/office/drawing/2014/main" val="2384751790"/>
                  </a:ext>
                </a:extLst>
              </a:tr>
              <a:tr h="114001">
                <a:tc>
                  <a:txBody>
                    <a:bodyPr/>
                    <a:lstStyle/>
                    <a:p>
                      <a:pPr>
                        <a:lnSpc>
                          <a:spcPct val="115000"/>
                        </a:lnSpc>
                        <a:spcAft>
                          <a:spcPts val="800"/>
                        </a:spcAft>
                      </a:pPr>
                      <a:r>
                        <a:rPr lang="tr-TR" sz="800" kern="0">
                          <a:effectLst/>
                        </a:rPr>
                        <a:t>Kolombiya</a:t>
                      </a:r>
                      <a:endParaRPr lang="tr-TR" sz="800" kern="100">
                        <a:effectLst/>
                        <a:latin typeface="Aptos" panose="020B0004020202020204" pitchFamily="34" charset="0"/>
                        <a:ea typeface="Aptos" panose="020B0004020202020204" pitchFamily="34" charset="0"/>
                        <a:cs typeface="Times New Roman" panose="02020603050405020304" pitchFamily="18" charset="0"/>
                      </a:endParaRPr>
                    </a:p>
                  </a:txBody>
                  <a:tcPr marL="47662" marR="47662" marT="0" marB="0"/>
                </a:tc>
                <a:tc>
                  <a:txBody>
                    <a:bodyPr/>
                    <a:lstStyle/>
                    <a:p>
                      <a:pPr>
                        <a:lnSpc>
                          <a:spcPct val="115000"/>
                        </a:lnSpc>
                        <a:spcAft>
                          <a:spcPts val="800"/>
                        </a:spcAft>
                      </a:pPr>
                      <a:r>
                        <a:rPr lang="tr-TR" sz="800" kern="0">
                          <a:effectLst/>
                        </a:rPr>
                        <a:t>3</a:t>
                      </a:r>
                      <a:endParaRPr lang="tr-TR" sz="800" kern="100">
                        <a:effectLst/>
                        <a:latin typeface="Aptos" panose="020B0004020202020204" pitchFamily="34" charset="0"/>
                        <a:ea typeface="Aptos" panose="020B0004020202020204" pitchFamily="34" charset="0"/>
                        <a:cs typeface="Times New Roman" panose="02020603050405020304" pitchFamily="18" charset="0"/>
                      </a:endParaRPr>
                    </a:p>
                  </a:txBody>
                  <a:tcPr marL="47662" marR="47662" marT="0" marB="0"/>
                </a:tc>
                <a:extLst>
                  <a:ext uri="{0D108BD9-81ED-4DB2-BD59-A6C34878D82A}">
                    <a16:rowId xmlns:a16="http://schemas.microsoft.com/office/drawing/2014/main" val="3032539281"/>
                  </a:ext>
                </a:extLst>
              </a:tr>
              <a:tr h="114001">
                <a:tc>
                  <a:txBody>
                    <a:bodyPr/>
                    <a:lstStyle/>
                    <a:p>
                      <a:pPr>
                        <a:lnSpc>
                          <a:spcPct val="115000"/>
                        </a:lnSpc>
                        <a:spcAft>
                          <a:spcPts val="800"/>
                        </a:spcAft>
                      </a:pPr>
                      <a:r>
                        <a:rPr lang="tr-TR" sz="800" kern="0">
                          <a:effectLst/>
                        </a:rPr>
                        <a:t>Hırvatistan</a:t>
                      </a:r>
                      <a:endParaRPr lang="tr-TR" sz="800" kern="100">
                        <a:effectLst/>
                        <a:latin typeface="Aptos" panose="020B0004020202020204" pitchFamily="34" charset="0"/>
                        <a:ea typeface="Aptos" panose="020B0004020202020204" pitchFamily="34" charset="0"/>
                        <a:cs typeface="Times New Roman" panose="02020603050405020304" pitchFamily="18" charset="0"/>
                      </a:endParaRPr>
                    </a:p>
                  </a:txBody>
                  <a:tcPr marL="47662" marR="47662" marT="0" marB="0"/>
                </a:tc>
                <a:tc>
                  <a:txBody>
                    <a:bodyPr/>
                    <a:lstStyle/>
                    <a:p>
                      <a:pPr>
                        <a:lnSpc>
                          <a:spcPct val="115000"/>
                        </a:lnSpc>
                        <a:spcAft>
                          <a:spcPts val="800"/>
                        </a:spcAft>
                      </a:pPr>
                      <a:r>
                        <a:rPr lang="tr-TR" sz="800" kern="0">
                          <a:effectLst/>
                        </a:rPr>
                        <a:t>3</a:t>
                      </a:r>
                      <a:endParaRPr lang="tr-TR" sz="800" kern="100">
                        <a:effectLst/>
                        <a:latin typeface="Aptos" panose="020B0004020202020204" pitchFamily="34" charset="0"/>
                        <a:ea typeface="Aptos" panose="020B0004020202020204" pitchFamily="34" charset="0"/>
                        <a:cs typeface="Times New Roman" panose="02020603050405020304" pitchFamily="18" charset="0"/>
                      </a:endParaRPr>
                    </a:p>
                  </a:txBody>
                  <a:tcPr marL="47662" marR="47662" marT="0" marB="0"/>
                </a:tc>
                <a:extLst>
                  <a:ext uri="{0D108BD9-81ED-4DB2-BD59-A6C34878D82A}">
                    <a16:rowId xmlns:a16="http://schemas.microsoft.com/office/drawing/2014/main" val="3762628014"/>
                  </a:ext>
                </a:extLst>
              </a:tr>
              <a:tr h="114001">
                <a:tc>
                  <a:txBody>
                    <a:bodyPr/>
                    <a:lstStyle/>
                    <a:p>
                      <a:pPr>
                        <a:lnSpc>
                          <a:spcPct val="115000"/>
                        </a:lnSpc>
                        <a:spcAft>
                          <a:spcPts val="800"/>
                        </a:spcAft>
                      </a:pPr>
                      <a:r>
                        <a:rPr lang="tr-TR" sz="800" kern="0">
                          <a:effectLst/>
                        </a:rPr>
                        <a:t>Danimarka</a:t>
                      </a:r>
                      <a:endParaRPr lang="tr-TR" sz="800" kern="100">
                        <a:effectLst/>
                        <a:latin typeface="Aptos" panose="020B0004020202020204" pitchFamily="34" charset="0"/>
                        <a:ea typeface="Aptos" panose="020B0004020202020204" pitchFamily="34" charset="0"/>
                        <a:cs typeface="Times New Roman" panose="02020603050405020304" pitchFamily="18" charset="0"/>
                      </a:endParaRPr>
                    </a:p>
                  </a:txBody>
                  <a:tcPr marL="47662" marR="47662" marT="0" marB="0"/>
                </a:tc>
                <a:tc>
                  <a:txBody>
                    <a:bodyPr/>
                    <a:lstStyle/>
                    <a:p>
                      <a:pPr>
                        <a:lnSpc>
                          <a:spcPct val="115000"/>
                        </a:lnSpc>
                        <a:spcAft>
                          <a:spcPts val="800"/>
                        </a:spcAft>
                      </a:pPr>
                      <a:r>
                        <a:rPr lang="tr-TR" sz="800" kern="0">
                          <a:effectLst/>
                        </a:rPr>
                        <a:t>2</a:t>
                      </a:r>
                      <a:endParaRPr lang="tr-TR" sz="800" kern="100">
                        <a:effectLst/>
                        <a:latin typeface="Aptos" panose="020B0004020202020204" pitchFamily="34" charset="0"/>
                        <a:ea typeface="Aptos" panose="020B0004020202020204" pitchFamily="34" charset="0"/>
                        <a:cs typeface="Times New Roman" panose="02020603050405020304" pitchFamily="18" charset="0"/>
                      </a:endParaRPr>
                    </a:p>
                  </a:txBody>
                  <a:tcPr marL="47662" marR="47662" marT="0" marB="0"/>
                </a:tc>
                <a:extLst>
                  <a:ext uri="{0D108BD9-81ED-4DB2-BD59-A6C34878D82A}">
                    <a16:rowId xmlns:a16="http://schemas.microsoft.com/office/drawing/2014/main" val="2259676680"/>
                  </a:ext>
                </a:extLst>
              </a:tr>
              <a:tr h="114001">
                <a:tc>
                  <a:txBody>
                    <a:bodyPr/>
                    <a:lstStyle/>
                    <a:p>
                      <a:pPr>
                        <a:lnSpc>
                          <a:spcPct val="115000"/>
                        </a:lnSpc>
                        <a:spcAft>
                          <a:spcPts val="800"/>
                        </a:spcAft>
                      </a:pPr>
                      <a:r>
                        <a:rPr lang="tr-TR" sz="800" kern="0">
                          <a:effectLst/>
                        </a:rPr>
                        <a:t>Finlandiya</a:t>
                      </a:r>
                      <a:endParaRPr lang="tr-TR" sz="800" kern="100">
                        <a:effectLst/>
                        <a:latin typeface="Aptos" panose="020B0004020202020204" pitchFamily="34" charset="0"/>
                        <a:ea typeface="Aptos" panose="020B0004020202020204" pitchFamily="34" charset="0"/>
                        <a:cs typeface="Times New Roman" panose="02020603050405020304" pitchFamily="18" charset="0"/>
                      </a:endParaRPr>
                    </a:p>
                  </a:txBody>
                  <a:tcPr marL="47662" marR="47662" marT="0" marB="0"/>
                </a:tc>
                <a:tc>
                  <a:txBody>
                    <a:bodyPr/>
                    <a:lstStyle/>
                    <a:p>
                      <a:pPr>
                        <a:lnSpc>
                          <a:spcPct val="115000"/>
                        </a:lnSpc>
                        <a:spcAft>
                          <a:spcPts val="800"/>
                        </a:spcAft>
                      </a:pPr>
                      <a:r>
                        <a:rPr lang="tr-TR" sz="800" kern="0">
                          <a:effectLst/>
                        </a:rPr>
                        <a:t>1</a:t>
                      </a:r>
                      <a:endParaRPr lang="tr-TR" sz="800" kern="100">
                        <a:effectLst/>
                        <a:latin typeface="Aptos" panose="020B0004020202020204" pitchFamily="34" charset="0"/>
                        <a:ea typeface="Aptos" panose="020B0004020202020204" pitchFamily="34" charset="0"/>
                        <a:cs typeface="Times New Roman" panose="02020603050405020304" pitchFamily="18" charset="0"/>
                      </a:endParaRPr>
                    </a:p>
                  </a:txBody>
                  <a:tcPr marL="47662" marR="47662" marT="0" marB="0"/>
                </a:tc>
                <a:extLst>
                  <a:ext uri="{0D108BD9-81ED-4DB2-BD59-A6C34878D82A}">
                    <a16:rowId xmlns:a16="http://schemas.microsoft.com/office/drawing/2014/main" val="4268051339"/>
                  </a:ext>
                </a:extLst>
              </a:tr>
              <a:tr h="114001">
                <a:tc>
                  <a:txBody>
                    <a:bodyPr/>
                    <a:lstStyle/>
                    <a:p>
                      <a:pPr>
                        <a:lnSpc>
                          <a:spcPct val="115000"/>
                        </a:lnSpc>
                        <a:spcAft>
                          <a:spcPts val="800"/>
                        </a:spcAft>
                      </a:pPr>
                      <a:r>
                        <a:rPr lang="tr-TR" sz="800" kern="0">
                          <a:effectLst/>
                        </a:rPr>
                        <a:t>Fransa</a:t>
                      </a:r>
                      <a:endParaRPr lang="tr-TR" sz="800" kern="100">
                        <a:effectLst/>
                        <a:latin typeface="Aptos" panose="020B0004020202020204" pitchFamily="34" charset="0"/>
                        <a:ea typeface="Aptos" panose="020B0004020202020204" pitchFamily="34" charset="0"/>
                        <a:cs typeface="Times New Roman" panose="02020603050405020304" pitchFamily="18" charset="0"/>
                      </a:endParaRPr>
                    </a:p>
                  </a:txBody>
                  <a:tcPr marL="47662" marR="47662" marT="0" marB="0"/>
                </a:tc>
                <a:tc>
                  <a:txBody>
                    <a:bodyPr/>
                    <a:lstStyle/>
                    <a:p>
                      <a:pPr>
                        <a:lnSpc>
                          <a:spcPct val="115000"/>
                        </a:lnSpc>
                        <a:spcAft>
                          <a:spcPts val="800"/>
                        </a:spcAft>
                      </a:pPr>
                      <a:r>
                        <a:rPr lang="tr-TR" sz="800" kern="0">
                          <a:effectLst/>
                        </a:rPr>
                        <a:t>14</a:t>
                      </a:r>
                      <a:endParaRPr lang="tr-TR" sz="800" kern="100">
                        <a:effectLst/>
                        <a:latin typeface="Aptos" panose="020B0004020202020204" pitchFamily="34" charset="0"/>
                        <a:ea typeface="Aptos" panose="020B0004020202020204" pitchFamily="34" charset="0"/>
                        <a:cs typeface="Times New Roman" panose="02020603050405020304" pitchFamily="18" charset="0"/>
                      </a:endParaRPr>
                    </a:p>
                  </a:txBody>
                  <a:tcPr marL="47662" marR="47662" marT="0" marB="0"/>
                </a:tc>
                <a:extLst>
                  <a:ext uri="{0D108BD9-81ED-4DB2-BD59-A6C34878D82A}">
                    <a16:rowId xmlns:a16="http://schemas.microsoft.com/office/drawing/2014/main" val="732498682"/>
                  </a:ext>
                </a:extLst>
              </a:tr>
              <a:tr h="114001">
                <a:tc>
                  <a:txBody>
                    <a:bodyPr/>
                    <a:lstStyle/>
                    <a:p>
                      <a:pPr>
                        <a:lnSpc>
                          <a:spcPct val="115000"/>
                        </a:lnSpc>
                        <a:spcAft>
                          <a:spcPts val="800"/>
                        </a:spcAft>
                      </a:pPr>
                      <a:r>
                        <a:rPr lang="tr-TR" sz="800" kern="0">
                          <a:effectLst/>
                        </a:rPr>
                        <a:t>Almanya</a:t>
                      </a:r>
                      <a:endParaRPr lang="tr-TR" sz="800" kern="100">
                        <a:effectLst/>
                        <a:latin typeface="Aptos" panose="020B0004020202020204" pitchFamily="34" charset="0"/>
                        <a:ea typeface="Aptos" panose="020B0004020202020204" pitchFamily="34" charset="0"/>
                        <a:cs typeface="Times New Roman" panose="02020603050405020304" pitchFamily="18" charset="0"/>
                      </a:endParaRPr>
                    </a:p>
                  </a:txBody>
                  <a:tcPr marL="47662" marR="47662" marT="0" marB="0"/>
                </a:tc>
                <a:tc>
                  <a:txBody>
                    <a:bodyPr/>
                    <a:lstStyle/>
                    <a:p>
                      <a:pPr>
                        <a:lnSpc>
                          <a:spcPct val="115000"/>
                        </a:lnSpc>
                        <a:spcAft>
                          <a:spcPts val="800"/>
                        </a:spcAft>
                      </a:pPr>
                      <a:r>
                        <a:rPr lang="tr-TR" sz="800" kern="0">
                          <a:effectLst/>
                        </a:rPr>
                        <a:t>24</a:t>
                      </a:r>
                      <a:endParaRPr lang="tr-TR" sz="800" kern="100">
                        <a:effectLst/>
                        <a:latin typeface="Aptos" panose="020B0004020202020204" pitchFamily="34" charset="0"/>
                        <a:ea typeface="Aptos" panose="020B0004020202020204" pitchFamily="34" charset="0"/>
                        <a:cs typeface="Times New Roman" panose="02020603050405020304" pitchFamily="18" charset="0"/>
                      </a:endParaRPr>
                    </a:p>
                  </a:txBody>
                  <a:tcPr marL="47662" marR="47662" marT="0" marB="0"/>
                </a:tc>
                <a:extLst>
                  <a:ext uri="{0D108BD9-81ED-4DB2-BD59-A6C34878D82A}">
                    <a16:rowId xmlns:a16="http://schemas.microsoft.com/office/drawing/2014/main" val="630900550"/>
                  </a:ext>
                </a:extLst>
              </a:tr>
              <a:tr h="114001">
                <a:tc>
                  <a:txBody>
                    <a:bodyPr/>
                    <a:lstStyle/>
                    <a:p>
                      <a:pPr>
                        <a:lnSpc>
                          <a:spcPct val="115000"/>
                        </a:lnSpc>
                        <a:spcAft>
                          <a:spcPts val="800"/>
                        </a:spcAft>
                      </a:pPr>
                      <a:r>
                        <a:rPr lang="tr-TR" sz="800" kern="0">
                          <a:effectLst/>
                        </a:rPr>
                        <a:t>Birleşik Krallık</a:t>
                      </a:r>
                      <a:endParaRPr lang="tr-TR" sz="800" kern="100">
                        <a:effectLst/>
                        <a:latin typeface="Aptos" panose="020B0004020202020204" pitchFamily="34" charset="0"/>
                        <a:ea typeface="Aptos" panose="020B0004020202020204" pitchFamily="34" charset="0"/>
                        <a:cs typeface="Times New Roman" panose="02020603050405020304" pitchFamily="18" charset="0"/>
                      </a:endParaRPr>
                    </a:p>
                  </a:txBody>
                  <a:tcPr marL="47662" marR="47662" marT="0" marB="0"/>
                </a:tc>
                <a:tc>
                  <a:txBody>
                    <a:bodyPr/>
                    <a:lstStyle/>
                    <a:p>
                      <a:pPr>
                        <a:lnSpc>
                          <a:spcPct val="115000"/>
                        </a:lnSpc>
                        <a:spcAft>
                          <a:spcPts val="800"/>
                        </a:spcAft>
                      </a:pPr>
                      <a:r>
                        <a:rPr lang="tr-TR" sz="800" kern="0">
                          <a:effectLst/>
                        </a:rPr>
                        <a:t>3</a:t>
                      </a:r>
                      <a:endParaRPr lang="tr-TR" sz="800" kern="100">
                        <a:effectLst/>
                        <a:latin typeface="Aptos" panose="020B0004020202020204" pitchFamily="34" charset="0"/>
                        <a:ea typeface="Aptos" panose="020B0004020202020204" pitchFamily="34" charset="0"/>
                        <a:cs typeface="Times New Roman" panose="02020603050405020304" pitchFamily="18" charset="0"/>
                      </a:endParaRPr>
                    </a:p>
                  </a:txBody>
                  <a:tcPr marL="47662" marR="47662" marT="0" marB="0"/>
                </a:tc>
                <a:extLst>
                  <a:ext uri="{0D108BD9-81ED-4DB2-BD59-A6C34878D82A}">
                    <a16:rowId xmlns:a16="http://schemas.microsoft.com/office/drawing/2014/main" val="199616113"/>
                  </a:ext>
                </a:extLst>
              </a:tr>
              <a:tr h="114001">
                <a:tc>
                  <a:txBody>
                    <a:bodyPr/>
                    <a:lstStyle/>
                    <a:p>
                      <a:pPr>
                        <a:lnSpc>
                          <a:spcPct val="115000"/>
                        </a:lnSpc>
                        <a:spcAft>
                          <a:spcPts val="800"/>
                        </a:spcAft>
                      </a:pPr>
                      <a:r>
                        <a:rPr lang="tr-TR" sz="800" kern="0">
                          <a:effectLst/>
                        </a:rPr>
                        <a:t>Macaristan</a:t>
                      </a:r>
                      <a:endParaRPr lang="tr-TR" sz="800" kern="100">
                        <a:effectLst/>
                        <a:latin typeface="Aptos" panose="020B0004020202020204" pitchFamily="34" charset="0"/>
                        <a:ea typeface="Aptos" panose="020B0004020202020204" pitchFamily="34" charset="0"/>
                        <a:cs typeface="Times New Roman" panose="02020603050405020304" pitchFamily="18" charset="0"/>
                      </a:endParaRPr>
                    </a:p>
                  </a:txBody>
                  <a:tcPr marL="47662" marR="47662" marT="0" marB="0"/>
                </a:tc>
                <a:tc>
                  <a:txBody>
                    <a:bodyPr/>
                    <a:lstStyle/>
                    <a:p>
                      <a:pPr>
                        <a:lnSpc>
                          <a:spcPct val="115000"/>
                        </a:lnSpc>
                        <a:spcAft>
                          <a:spcPts val="800"/>
                        </a:spcAft>
                      </a:pPr>
                      <a:r>
                        <a:rPr lang="tr-TR" sz="800" kern="0">
                          <a:effectLst/>
                        </a:rPr>
                        <a:t>1</a:t>
                      </a:r>
                      <a:endParaRPr lang="tr-TR" sz="800" kern="100">
                        <a:effectLst/>
                        <a:latin typeface="Aptos" panose="020B0004020202020204" pitchFamily="34" charset="0"/>
                        <a:ea typeface="Aptos" panose="020B0004020202020204" pitchFamily="34" charset="0"/>
                        <a:cs typeface="Times New Roman" panose="02020603050405020304" pitchFamily="18" charset="0"/>
                      </a:endParaRPr>
                    </a:p>
                  </a:txBody>
                  <a:tcPr marL="47662" marR="47662" marT="0" marB="0"/>
                </a:tc>
                <a:extLst>
                  <a:ext uri="{0D108BD9-81ED-4DB2-BD59-A6C34878D82A}">
                    <a16:rowId xmlns:a16="http://schemas.microsoft.com/office/drawing/2014/main" val="3844110333"/>
                  </a:ext>
                </a:extLst>
              </a:tr>
              <a:tr h="114001">
                <a:tc>
                  <a:txBody>
                    <a:bodyPr/>
                    <a:lstStyle/>
                    <a:p>
                      <a:pPr>
                        <a:lnSpc>
                          <a:spcPct val="115000"/>
                        </a:lnSpc>
                        <a:spcAft>
                          <a:spcPts val="800"/>
                        </a:spcAft>
                      </a:pPr>
                      <a:r>
                        <a:rPr lang="tr-TR" sz="800" kern="0">
                          <a:effectLst/>
                        </a:rPr>
                        <a:t>İzlanda</a:t>
                      </a:r>
                      <a:endParaRPr lang="tr-TR" sz="800" kern="100">
                        <a:effectLst/>
                        <a:latin typeface="Aptos" panose="020B0004020202020204" pitchFamily="34" charset="0"/>
                        <a:ea typeface="Aptos" panose="020B0004020202020204" pitchFamily="34" charset="0"/>
                        <a:cs typeface="Times New Roman" panose="02020603050405020304" pitchFamily="18" charset="0"/>
                      </a:endParaRPr>
                    </a:p>
                  </a:txBody>
                  <a:tcPr marL="47662" marR="47662" marT="0" marB="0"/>
                </a:tc>
                <a:tc>
                  <a:txBody>
                    <a:bodyPr/>
                    <a:lstStyle/>
                    <a:p>
                      <a:pPr>
                        <a:lnSpc>
                          <a:spcPct val="115000"/>
                        </a:lnSpc>
                        <a:spcAft>
                          <a:spcPts val="800"/>
                        </a:spcAft>
                      </a:pPr>
                      <a:r>
                        <a:rPr lang="tr-TR" sz="800" kern="0">
                          <a:effectLst/>
                        </a:rPr>
                        <a:t>1</a:t>
                      </a:r>
                      <a:endParaRPr lang="tr-TR" sz="800" kern="100">
                        <a:effectLst/>
                        <a:latin typeface="Aptos" panose="020B0004020202020204" pitchFamily="34" charset="0"/>
                        <a:ea typeface="Aptos" panose="020B0004020202020204" pitchFamily="34" charset="0"/>
                        <a:cs typeface="Times New Roman" panose="02020603050405020304" pitchFamily="18" charset="0"/>
                      </a:endParaRPr>
                    </a:p>
                  </a:txBody>
                  <a:tcPr marL="47662" marR="47662" marT="0" marB="0"/>
                </a:tc>
                <a:extLst>
                  <a:ext uri="{0D108BD9-81ED-4DB2-BD59-A6C34878D82A}">
                    <a16:rowId xmlns:a16="http://schemas.microsoft.com/office/drawing/2014/main" val="2326826387"/>
                  </a:ext>
                </a:extLst>
              </a:tr>
              <a:tr h="114001">
                <a:tc>
                  <a:txBody>
                    <a:bodyPr/>
                    <a:lstStyle/>
                    <a:p>
                      <a:pPr>
                        <a:lnSpc>
                          <a:spcPct val="115000"/>
                        </a:lnSpc>
                        <a:spcAft>
                          <a:spcPts val="800"/>
                        </a:spcAft>
                      </a:pPr>
                      <a:r>
                        <a:rPr lang="tr-TR" sz="800" kern="0">
                          <a:effectLst/>
                        </a:rPr>
                        <a:t>İrlanda</a:t>
                      </a:r>
                      <a:endParaRPr lang="tr-TR" sz="800" kern="100">
                        <a:effectLst/>
                        <a:latin typeface="Aptos" panose="020B0004020202020204" pitchFamily="34" charset="0"/>
                        <a:ea typeface="Aptos" panose="020B0004020202020204" pitchFamily="34" charset="0"/>
                        <a:cs typeface="Times New Roman" panose="02020603050405020304" pitchFamily="18" charset="0"/>
                      </a:endParaRPr>
                    </a:p>
                  </a:txBody>
                  <a:tcPr marL="47662" marR="47662" marT="0" marB="0"/>
                </a:tc>
                <a:tc>
                  <a:txBody>
                    <a:bodyPr/>
                    <a:lstStyle/>
                    <a:p>
                      <a:pPr>
                        <a:lnSpc>
                          <a:spcPct val="115000"/>
                        </a:lnSpc>
                        <a:spcAft>
                          <a:spcPts val="800"/>
                        </a:spcAft>
                      </a:pPr>
                      <a:r>
                        <a:rPr lang="tr-TR" sz="800" kern="0">
                          <a:effectLst/>
                        </a:rPr>
                        <a:t>1</a:t>
                      </a:r>
                      <a:endParaRPr lang="tr-TR" sz="800" kern="100">
                        <a:effectLst/>
                        <a:latin typeface="Aptos" panose="020B0004020202020204" pitchFamily="34" charset="0"/>
                        <a:ea typeface="Aptos" panose="020B0004020202020204" pitchFamily="34" charset="0"/>
                        <a:cs typeface="Times New Roman" panose="02020603050405020304" pitchFamily="18" charset="0"/>
                      </a:endParaRPr>
                    </a:p>
                  </a:txBody>
                  <a:tcPr marL="47662" marR="47662" marT="0" marB="0"/>
                </a:tc>
                <a:extLst>
                  <a:ext uri="{0D108BD9-81ED-4DB2-BD59-A6C34878D82A}">
                    <a16:rowId xmlns:a16="http://schemas.microsoft.com/office/drawing/2014/main" val="558599145"/>
                  </a:ext>
                </a:extLst>
              </a:tr>
              <a:tr h="114001">
                <a:tc>
                  <a:txBody>
                    <a:bodyPr/>
                    <a:lstStyle/>
                    <a:p>
                      <a:pPr>
                        <a:lnSpc>
                          <a:spcPct val="115000"/>
                        </a:lnSpc>
                        <a:spcAft>
                          <a:spcPts val="800"/>
                        </a:spcAft>
                      </a:pPr>
                      <a:r>
                        <a:rPr lang="tr-TR" sz="800" kern="0">
                          <a:effectLst/>
                        </a:rPr>
                        <a:t>Japonya</a:t>
                      </a:r>
                      <a:endParaRPr lang="tr-TR" sz="800" kern="100">
                        <a:effectLst/>
                        <a:latin typeface="Aptos" panose="020B0004020202020204" pitchFamily="34" charset="0"/>
                        <a:ea typeface="Aptos" panose="020B0004020202020204" pitchFamily="34" charset="0"/>
                        <a:cs typeface="Times New Roman" panose="02020603050405020304" pitchFamily="18" charset="0"/>
                      </a:endParaRPr>
                    </a:p>
                  </a:txBody>
                  <a:tcPr marL="47662" marR="47662" marT="0" marB="0"/>
                </a:tc>
                <a:tc>
                  <a:txBody>
                    <a:bodyPr/>
                    <a:lstStyle/>
                    <a:p>
                      <a:pPr>
                        <a:lnSpc>
                          <a:spcPct val="115000"/>
                        </a:lnSpc>
                        <a:spcAft>
                          <a:spcPts val="800"/>
                        </a:spcAft>
                      </a:pPr>
                      <a:r>
                        <a:rPr lang="tr-TR" sz="800" kern="0">
                          <a:effectLst/>
                        </a:rPr>
                        <a:t>2</a:t>
                      </a:r>
                      <a:endParaRPr lang="tr-TR" sz="800" kern="100">
                        <a:effectLst/>
                        <a:latin typeface="Aptos" panose="020B0004020202020204" pitchFamily="34" charset="0"/>
                        <a:ea typeface="Aptos" panose="020B0004020202020204" pitchFamily="34" charset="0"/>
                        <a:cs typeface="Times New Roman" panose="02020603050405020304" pitchFamily="18" charset="0"/>
                      </a:endParaRPr>
                    </a:p>
                  </a:txBody>
                  <a:tcPr marL="47662" marR="47662" marT="0" marB="0"/>
                </a:tc>
                <a:extLst>
                  <a:ext uri="{0D108BD9-81ED-4DB2-BD59-A6C34878D82A}">
                    <a16:rowId xmlns:a16="http://schemas.microsoft.com/office/drawing/2014/main" val="2437678782"/>
                  </a:ext>
                </a:extLst>
              </a:tr>
              <a:tr h="114001">
                <a:tc>
                  <a:txBody>
                    <a:bodyPr/>
                    <a:lstStyle/>
                    <a:p>
                      <a:pPr>
                        <a:lnSpc>
                          <a:spcPct val="115000"/>
                        </a:lnSpc>
                        <a:spcAft>
                          <a:spcPts val="800"/>
                        </a:spcAft>
                      </a:pPr>
                      <a:r>
                        <a:rPr lang="tr-TR" sz="800" kern="0">
                          <a:effectLst/>
                        </a:rPr>
                        <a:t>Lüksemburg</a:t>
                      </a:r>
                      <a:endParaRPr lang="tr-TR" sz="800" kern="100">
                        <a:effectLst/>
                        <a:latin typeface="Aptos" panose="020B0004020202020204" pitchFamily="34" charset="0"/>
                        <a:ea typeface="Aptos" panose="020B0004020202020204" pitchFamily="34" charset="0"/>
                        <a:cs typeface="Times New Roman" panose="02020603050405020304" pitchFamily="18" charset="0"/>
                      </a:endParaRPr>
                    </a:p>
                  </a:txBody>
                  <a:tcPr marL="47662" marR="47662" marT="0" marB="0"/>
                </a:tc>
                <a:tc>
                  <a:txBody>
                    <a:bodyPr/>
                    <a:lstStyle/>
                    <a:p>
                      <a:pPr>
                        <a:lnSpc>
                          <a:spcPct val="115000"/>
                        </a:lnSpc>
                        <a:spcAft>
                          <a:spcPts val="800"/>
                        </a:spcAft>
                      </a:pPr>
                      <a:r>
                        <a:rPr lang="tr-TR" sz="800" kern="0">
                          <a:effectLst/>
                        </a:rPr>
                        <a:t>1</a:t>
                      </a:r>
                      <a:endParaRPr lang="tr-TR" sz="800" kern="100">
                        <a:effectLst/>
                        <a:latin typeface="Aptos" panose="020B0004020202020204" pitchFamily="34" charset="0"/>
                        <a:ea typeface="Aptos" panose="020B0004020202020204" pitchFamily="34" charset="0"/>
                        <a:cs typeface="Times New Roman" panose="02020603050405020304" pitchFamily="18" charset="0"/>
                      </a:endParaRPr>
                    </a:p>
                  </a:txBody>
                  <a:tcPr marL="47662" marR="47662" marT="0" marB="0"/>
                </a:tc>
                <a:extLst>
                  <a:ext uri="{0D108BD9-81ED-4DB2-BD59-A6C34878D82A}">
                    <a16:rowId xmlns:a16="http://schemas.microsoft.com/office/drawing/2014/main" val="2713119744"/>
                  </a:ext>
                </a:extLst>
              </a:tr>
              <a:tr h="114001">
                <a:tc>
                  <a:txBody>
                    <a:bodyPr/>
                    <a:lstStyle/>
                    <a:p>
                      <a:pPr>
                        <a:lnSpc>
                          <a:spcPct val="115000"/>
                        </a:lnSpc>
                        <a:spcAft>
                          <a:spcPts val="800"/>
                        </a:spcAft>
                      </a:pPr>
                      <a:r>
                        <a:rPr lang="tr-TR" sz="800" kern="0">
                          <a:effectLst/>
                        </a:rPr>
                        <a:t>Hollanda</a:t>
                      </a:r>
                      <a:endParaRPr lang="tr-TR" sz="800" kern="100">
                        <a:effectLst/>
                        <a:latin typeface="Aptos" panose="020B0004020202020204" pitchFamily="34" charset="0"/>
                        <a:ea typeface="Aptos" panose="020B0004020202020204" pitchFamily="34" charset="0"/>
                        <a:cs typeface="Times New Roman" panose="02020603050405020304" pitchFamily="18" charset="0"/>
                      </a:endParaRPr>
                    </a:p>
                  </a:txBody>
                  <a:tcPr marL="47662" marR="47662" marT="0" marB="0"/>
                </a:tc>
                <a:tc>
                  <a:txBody>
                    <a:bodyPr/>
                    <a:lstStyle/>
                    <a:p>
                      <a:pPr>
                        <a:lnSpc>
                          <a:spcPct val="115000"/>
                        </a:lnSpc>
                        <a:spcAft>
                          <a:spcPts val="800"/>
                        </a:spcAft>
                      </a:pPr>
                      <a:r>
                        <a:rPr lang="tr-TR" sz="800" kern="0">
                          <a:effectLst/>
                        </a:rPr>
                        <a:t>9</a:t>
                      </a:r>
                      <a:endParaRPr lang="tr-TR" sz="800" kern="100">
                        <a:effectLst/>
                        <a:latin typeface="Aptos" panose="020B0004020202020204" pitchFamily="34" charset="0"/>
                        <a:ea typeface="Aptos" panose="020B0004020202020204" pitchFamily="34" charset="0"/>
                        <a:cs typeface="Times New Roman" panose="02020603050405020304" pitchFamily="18" charset="0"/>
                      </a:endParaRPr>
                    </a:p>
                  </a:txBody>
                  <a:tcPr marL="47662" marR="47662" marT="0" marB="0"/>
                </a:tc>
                <a:extLst>
                  <a:ext uri="{0D108BD9-81ED-4DB2-BD59-A6C34878D82A}">
                    <a16:rowId xmlns:a16="http://schemas.microsoft.com/office/drawing/2014/main" val="2911881636"/>
                  </a:ext>
                </a:extLst>
              </a:tr>
              <a:tr h="114001">
                <a:tc>
                  <a:txBody>
                    <a:bodyPr/>
                    <a:lstStyle/>
                    <a:p>
                      <a:pPr>
                        <a:lnSpc>
                          <a:spcPct val="115000"/>
                        </a:lnSpc>
                        <a:spcAft>
                          <a:spcPts val="800"/>
                        </a:spcAft>
                      </a:pPr>
                      <a:r>
                        <a:rPr lang="tr-TR" sz="800" kern="0">
                          <a:effectLst/>
                        </a:rPr>
                        <a:t>Yeni Zelanda</a:t>
                      </a:r>
                      <a:endParaRPr lang="tr-TR" sz="800" kern="100">
                        <a:effectLst/>
                        <a:latin typeface="Aptos" panose="020B0004020202020204" pitchFamily="34" charset="0"/>
                        <a:ea typeface="Aptos" panose="020B0004020202020204" pitchFamily="34" charset="0"/>
                        <a:cs typeface="Times New Roman" panose="02020603050405020304" pitchFamily="18" charset="0"/>
                      </a:endParaRPr>
                    </a:p>
                  </a:txBody>
                  <a:tcPr marL="47662" marR="47662" marT="0" marB="0"/>
                </a:tc>
                <a:tc>
                  <a:txBody>
                    <a:bodyPr/>
                    <a:lstStyle/>
                    <a:p>
                      <a:pPr>
                        <a:lnSpc>
                          <a:spcPct val="115000"/>
                        </a:lnSpc>
                        <a:spcAft>
                          <a:spcPts val="800"/>
                        </a:spcAft>
                      </a:pPr>
                      <a:r>
                        <a:rPr lang="tr-TR" sz="800" kern="0">
                          <a:effectLst/>
                        </a:rPr>
                        <a:t>1</a:t>
                      </a:r>
                      <a:endParaRPr lang="tr-TR" sz="800" kern="100">
                        <a:effectLst/>
                        <a:latin typeface="Aptos" panose="020B0004020202020204" pitchFamily="34" charset="0"/>
                        <a:ea typeface="Aptos" panose="020B0004020202020204" pitchFamily="34" charset="0"/>
                        <a:cs typeface="Times New Roman" panose="02020603050405020304" pitchFamily="18" charset="0"/>
                      </a:endParaRPr>
                    </a:p>
                  </a:txBody>
                  <a:tcPr marL="47662" marR="47662" marT="0" marB="0"/>
                </a:tc>
                <a:extLst>
                  <a:ext uri="{0D108BD9-81ED-4DB2-BD59-A6C34878D82A}">
                    <a16:rowId xmlns:a16="http://schemas.microsoft.com/office/drawing/2014/main" val="3141232376"/>
                  </a:ext>
                </a:extLst>
              </a:tr>
              <a:tr h="114001">
                <a:tc>
                  <a:txBody>
                    <a:bodyPr/>
                    <a:lstStyle/>
                    <a:p>
                      <a:pPr>
                        <a:lnSpc>
                          <a:spcPct val="115000"/>
                        </a:lnSpc>
                        <a:spcAft>
                          <a:spcPts val="800"/>
                        </a:spcAft>
                      </a:pPr>
                      <a:r>
                        <a:rPr lang="tr-TR" sz="800" kern="0">
                          <a:effectLst/>
                        </a:rPr>
                        <a:t>Norveç</a:t>
                      </a:r>
                      <a:endParaRPr lang="tr-TR" sz="800" kern="100">
                        <a:effectLst/>
                        <a:latin typeface="Aptos" panose="020B0004020202020204" pitchFamily="34" charset="0"/>
                        <a:ea typeface="Aptos" panose="020B0004020202020204" pitchFamily="34" charset="0"/>
                        <a:cs typeface="Times New Roman" panose="02020603050405020304" pitchFamily="18" charset="0"/>
                      </a:endParaRPr>
                    </a:p>
                  </a:txBody>
                  <a:tcPr marL="47662" marR="47662" marT="0" marB="0"/>
                </a:tc>
                <a:tc>
                  <a:txBody>
                    <a:bodyPr/>
                    <a:lstStyle/>
                    <a:p>
                      <a:pPr>
                        <a:lnSpc>
                          <a:spcPct val="115000"/>
                        </a:lnSpc>
                        <a:spcAft>
                          <a:spcPts val="800"/>
                        </a:spcAft>
                      </a:pPr>
                      <a:r>
                        <a:rPr lang="tr-TR" sz="800" kern="0">
                          <a:effectLst/>
                        </a:rPr>
                        <a:t>2</a:t>
                      </a:r>
                      <a:endParaRPr lang="tr-TR" sz="800" kern="100">
                        <a:effectLst/>
                        <a:latin typeface="Aptos" panose="020B0004020202020204" pitchFamily="34" charset="0"/>
                        <a:ea typeface="Aptos" panose="020B0004020202020204" pitchFamily="34" charset="0"/>
                        <a:cs typeface="Times New Roman" panose="02020603050405020304" pitchFamily="18" charset="0"/>
                      </a:endParaRPr>
                    </a:p>
                  </a:txBody>
                  <a:tcPr marL="47662" marR="47662" marT="0" marB="0"/>
                </a:tc>
                <a:extLst>
                  <a:ext uri="{0D108BD9-81ED-4DB2-BD59-A6C34878D82A}">
                    <a16:rowId xmlns:a16="http://schemas.microsoft.com/office/drawing/2014/main" val="2740030987"/>
                  </a:ext>
                </a:extLst>
              </a:tr>
              <a:tr h="114001">
                <a:tc>
                  <a:txBody>
                    <a:bodyPr/>
                    <a:lstStyle/>
                    <a:p>
                      <a:pPr>
                        <a:lnSpc>
                          <a:spcPct val="115000"/>
                        </a:lnSpc>
                        <a:spcAft>
                          <a:spcPts val="800"/>
                        </a:spcAft>
                      </a:pPr>
                      <a:r>
                        <a:rPr lang="tr-TR" sz="800" kern="0">
                          <a:effectLst/>
                        </a:rPr>
                        <a:t>Polonya</a:t>
                      </a:r>
                      <a:endParaRPr lang="tr-TR" sz="800" kern="100">
                        <a:effectLst/>
                        <a:latin typeface="Aptos" panose="020B0004020202020204" pitchFamily="34" charset="0"/>
                        <a:ea typeface="Aptos" panose="020B0004020202020204" pitchFamily="34" charset="0"/>
                        <a:cs typeface="Times New Roman" panose="02020603050405020304" pitchFamily="18" charset="0"/>
                      </a:endParaRPr>
                    </a:p>
                  </a:txBody>
                  <a:tcPr marL="47662" marR="47662" marT="0" marB="0"/>
                </a:tc>
                <a:tc>
                  <a:txBody>
                    <a:bodyPr/>
                    <a:lstStyle/>
                    <a:p>
                      <a:pPr>
                        <a:lnSpc>
                          <a:spcPct val="115000"/>
                        </a:lnSpc>
                        <a:spcAft>
                          <a:spcPts val="800"/>
                        </a:spcAft>
                      </a:pPr>
                      <a:r>
                        <a:rPr lang="tr-TR" sz="800" kern="0">
                          <a:effectLst/>
                        </a:rPr>
                        <a:t>36</a:t>
                      </a:r>
                      <a:endParaRPr lang="tr-TR" sz="800" kern="100">
                        <a:effectLst/>
                        <a:latin typeface="Aptos" panose="020B0004020202020204" pitchFamily="34" charset="0"/>
                        <a:ea typeface="Aptos" panose="020B0004020202020204" pitchFamily="34" charset="0"/>
                        <a:cs typeface="Times New Roman" panose="02020603050405020304" pitchFamily="18" charset="0"/>
                      </a:endParaRPr>
                    </a:p>
                  </a:txBody>
                  <a:tcPr marL="47662" marR="47662" marT="0" marB="0"/>
                </a:tc>
                <a:extLst>
                  <a:ext uri="{0D108BD9-81ED-4DB2-BD59-A6C34878D82A}">
                    <a16:rowId xmlns:a16="http://schemas.microsoft.com/office/drawing/2014/main" val="3120154342"/>
                  </a:ext>
                </a:extLst>
              </a:tr>
              <a:tr h="114001">
                <a:tc>
                  <a:txBody>
                    <a:bodyPr/>
                    <a:lstStyle/>
                    <a:p>
                      <a:pPr>
                        <a:lnSpc>
                          <a:spcPct val="115000"/>
                        </a:lnSpc>
                        <a:spcAft>
                          <a:spcPts val="800"/>
                        </a:spcAft>
                      </a:pPr>
                      <a:r>
                        <a:rPr lang="tr-TR" sz="800" kern="0">
                          <a:effectLst/>
                        </a:rPr>
                        <a:t>Portekiz</a:t>
                      </a:r>
                      <a:endParaRPr lang="tr-TR" sz="800" kern="100">
                        <a:effectLst/>
                        <a:latin typeface="Aptos" panose="020B0004020202020204" pitchFamily="34" charset="0"/>
                        <a:ea typeface="Aptos" panose="020B0004020202020204" pitchFamily="34" charset="0"/>
                        <a:cs typeface="Times New Roman" panose="02020603050405020304" pitchFamily="18" charset="0"/>
                      </a:endParaRPr>
                    </a:p>
                  </a:txBody>
                  <a:tcPr marL="47662" marR="47662" marT="0" marB="0"/>
                </a:tc>
                <a:tc>
                  <a:txBody>
                    <a:bodyPr/>
                    <a:lstStyle/>
                    <a:p>
                      <a:pPr>
                        <a:lnSpc>
                          <a:spcPct val="115000"/>
                        </a:lnSpc>
                        <a:spcAft>
                          <a:spcPts val="800"/>
                        </a:spcAft>
                      </a:pPr>
                      <a:r>
                        <a:rPr lang="tr-TR" sz="800" kern="0">
                          <a:effectLst/>
                        </a:rPr>
                        <a:t>4</a:t>
                      </a:r>
                      <a:endParaRPr lang="tr-TR" sz="800" kern="100">
                        <a:effectLst/>
                        <a:latin typeface="Aptos" panose="020B0004020202020204" pitchFamily="34" charset="0"/>
                        <a:ea typeface="Aptos" panose="020B0004020202020204" pitchFamily="34" charset="0"/>
                        <a:cs typeface="Times New Roman" panose="02020603050405020304" pitchFamily="18" charset="0"/>
                      </a:endParaRPr>
                    </a:p>
                  </a:txBody>
                  <a:tcPr marL="47662" marR="47662" marT="0" marB="0"/>
                </a:tc>
                <a:extLst>
                  <a:ext uri="{0D108BD9-81ED-4DB2-BD59-A6C34878D82A}">
                    <a16:rowId xmlns:a16="http://schemas.microsoft.com/office/drawing/2014/main" val="953212738"/>
                  </a:ext>
                </a:extLst>
              </a:tr>
              <a:tr h="114001">
                <a:tc>
                  <a:txBody>
                    <a:bodyPr/>
                    <a:lstStyle/>
                    <a:p>
                      <a:pPr>
                        <a:lnSpc>
                          <a:spcPct val="115000"/>
                        </a:lnSpc>
                        <a:spcAft>
                          <a:spcPts val="800"/>
                        </a:spcAft>
                      </a:pPr>
                      <a:r>
                        <a:rPr lang="tr-TR" sz="800" kern="0">
                          <a:effectLst/>
                        </a:rPr>
                        <a:t>Rusya</a:t>
                      </a:r>
                      <a:endParaRPr lang="tr-TR" sz="800" kern="100">
                        <a:effectLst/>
                        <a:latin typeface="Aptos" panose="020B0004020202020204" pitchFamily="34" charset="0"/>
                        <a:ea typeface="Aptos" panose="020B0004020202020204" pitchFamily="34" charset="0"/>
                        <a:cs typeface="Times New Roman" panose="02020603050405020304" pitchFamily="18" charset="0"/>
                      </a:endParaRPr>
                    </a:p>
                  </a:txBody>
                  <a:tcPr marL="47662" marR="47662" marT="0" marB="0"/>
                </a:tc>
                <a:tc>
                  <a:txBody>
                    <a:bodyPr/>
                    <a:lstStyle/>
                    <a:p>
                      <a:pPr>
                        <a:lnSpc>
                          <a:spcPct val="115000"/>
                        </a:lnSpc>
                        <a:spcAft>
                          <a:spcPts val="800"/>
                        </a:spcAft>
                      </a:pPr>
                      <a:r>
                        <a:rPr lang="tr-TR" sz="800" kern="0">
                          <a:effectLst/>
                        </a:rPr>
                        <a:t>1</a:t>
                      </a:r>
                      <a:endParaRPr lang="tr-TR" sz="800" kern="100">
                        <a:effectLst/>
                        <a:latin typeface="Aptos" panose="020B0004020202020204" pitchFamily="34" charset="0"/>
                        <a:ea typeface="Aptos" panose="020B0004020202020204" pitchFamily="34" charset="0"/>
                        <a:cs typeface="Times New Roman" panose="02020603050405020304" pitchFamily="18" charset="0"/>
                      </a:endParaRPr>
                    </a:p>
                  </a:txBody>
                  <a:tcPr marL="47662" marR="47662" marT="0" marB="0"/>
                </a:tc>
                <a:extLst>
                  <a:ext uri="{0D108BD9-81ED-4DB2-BD59-A6C34878D82A}">
                    <a16:rowId xmlns:a16="http://schemas.microsoft.com/office/drawing/2014/main" val="4086355036"/>
                  </a:ext>
                </a:extLst>
              </a:tr>
              <a:tr h="114001">
                <a:tc>
                  <a:txBody>
                    <a:bodyPr/>
                    <a:lstStyle/>
                    <a:p>
                      <a:pPr>
                        <a:lnSpc>
                          <a:spcPct val="115000"/>
                        </a:lnSpc>
                        <a:spcAft>
                          <a:spcPts val="800"/>
                        </a:spcAft>
                      </a:pPr>
                      <a:r>
                        <a:rPr lang="tr-TR" sz="800" kern="0">
                          <a:effectLst/>
                        </a:rPr>
                        <a:t>Güney Afrika</a:t>
                      </a:r>
                      <a:endParaRPr lang="tr-TR" sz="800" kern="100">
                        <a:effectLst/>
                        <a:latin typeface="Aptos" panose="020B0004020202020204" pitchFamily="34" charset="0"/>
                        <a:ea typeface="Aptos" panose="020B0004020202020204" pitchFamily="34" charset="0"/>
                        <a:cs typeface="Times New Roman" panose="02020603050405020304" pitchFamily="18" charset="0"/>
                      </a:endParaRPr>
                    </a:p>
                  </a:txBody>
                  <a:tcPr marL="47662" marR="47662" marT="0" marB="0"/>
                </a:tc>
                <a:tc>
                  <a:txBody>
                    <a:bodyPr/>
                    <a:lstStyle/>
                    <a:p>
                      <a:pPr>
                        <a:lnSpc>
                          <a:spcPct val="115000"/>
                        </a:lnSpc>
                        <a:spcAft>
                          <a:spcPts val="800"/>
                        </a:spcAft>
                      </a:pPr>
                      <a:r>
                        <a:rPr lang="tr-TR" sz="800" kern="0">
                          <a:effectLst/>
                        </a:rPr>
                        <a:t>1</a:t>
                      </a:r>
                      <a:endParaRPr lang="tr-TR" sz="800" kern="100">
                        <a:effectLst/>
                        <a:latin typeface="Aptos" panose="020B0004020202020204" pitchFamily="34" charset="0"/>
                        <a:ea typeface="Aptos" panose="020B0004020202020204" pitchFamily="34" charset="0"/>
                        <a:cs typeface="Times New Roman" panose="02020603050405020304" pitchFamily="18" charset="0"/>
                      </a:endParaRPr>
                    </a:p>
                  </a:txBody>
                  <a:tcPr marL="47662" marR="47662" marT="0" marB="0"/>
                </a:tc>
                <a:extLst>
                  <a:ext uri="{0D108BD9-81ED-4DB2-BD59-A6C34878D82A}">
                    <a16:rowId xmlns:a16="http://schemas.microsoft.com/office/drawing/2014/main" val="1798708891"/>
                  </a:ext>
                </a:extLst>
              </a:tr>
              <a:tr h="114001">
                <a:tc>
                  <a:txBody>
                    <a:bodyPr/>
                    <a:lstStyle/>
                    <a:p>
                      <a:pPr>
                        <a:lnSpc>
                          <a:spcPct val="115000"/>
                        </a:lnSpc>
                        <a:spcAft>
                          <a:spcPts val="800"/>
                        </a:spcAft>
                      </a:pPr>
                      <a:r>
                        <a:rPr lang="tr-TR" sz="800" kern="0">
                          <a:effectLst/>
                        </a:rPr>
                        <a:t>Güney Kore</a:t>
                      </a:r>
                      <a:endParaRPr lang="tr-TR" sz="800" kern="100">
                        <a:effectLst/>
                        <a:latin typeface="Aptos" panose="020B0004020202020204" pitchFamily="34" charset="0"/>
                        <a:ea typeface="Aptos" panose="020B0004020202020204" pitchFamily="34" charset="0"/>
                        <a:cs typeface="Times New Roman" panose="02020603050405020304" pitchFamily="18" charset="0"/>
                      </a:endParaRPr>
                    </a:p>
                  </a:txBody>
                  <a:tcPr marL="47662" marR="47662" marT="0" marB="0"/>
                </a:tc>
                <a:tc>
                  <a:txBody>
                    <a:bodyPr/>
                    <a:lstStyle/>
                    <a:p>
                      <a:pPr>
                        <a:lnSpc>
                          <a:spcPct val="115000"/>
                        </a:lnSpc>
                        <a:spcAft>
                          <a:spcPts val="800"/>
                        </a:spcAft>
                      </a:pPr>
                      <a:r>
                        <a:rPr lang="tr-TR" sz="800" kern="0">
                          <a:effectLst/>
                        </a:rPr>
                        <a:t>17</a:t>
                      </a:r>
                      <a:endParaRPr lang="tr-TR" sz="800" kern="100">
                        <a:effectLst/>
                        <a:latin typeface="Aptos" panose="020B0004020202020204" pitchFamily="34" charset="0"/>
                        <a:ea typeface="Aptos" panose="020B0004020202020204" pitchFamily="34" charset="0"/>
                        <a:cs typeface="Times New Roman" panose="02020603050405020304" pitchFamily="18" charset="0"/>
                      </a:endParaRPr>
                    </a:p>
                  </a:txBody>
                  <a:tcPr marL="47662" marR="47662" marT="0" marB="0"/>
                </a:tc>
                <a:extLst>
                  <a:ext uri="{0D108BD9-81ED-4DB2-BD59-A6C34878D82A}">
                    <a16:rowId xmlns:a16="http://schemas.microsoft.com/office/drawing/2014/main" val="835816942"/>
                  </a:ext>
                </a:extLst>
              </a:tr>
              <a:tr h="114001">
                <a:tc>
                  <a:txBody>
                    <a:bodyPr/>
                    <a:lstStyle/>
                    <a:p>
                      <a:pPr>
                        <a:lnSpc>
                          <a:spcPct val="115000"/>
                        </a:lnSpc>
                        <a:spcAft>
                          <a:spcPts val="800"/>
                        </a:spcAft>
                      </a:pPr>
                      <a:r>
                        <a:rPr lang="tr-TR" sz="800" kern="0">
                          <a:effectLst/>
                        </a:rPr>
                        <a:t>İspanya</a:t>
                      </a:r>
                      <a:endParaRPr lang="tr-TR" sz="800" kern="100">
                        <a:effectLst/>
                        <a:latin typeface="Aptos" panose="020B0004020202020204" pitchFamily="34" charset="0"/>
                        <a:ea typeface="Aptos" panose="020B0004020202020204" pitchFamily="34" charset="0"/>
                        <a:cs typeface="Times New Roman" panose="02020603050405020304" pitchFamily="18" charset="0"/>
                      </a:endParaRPr>
                    </a:p>
                  </a:txBody>
                  <a:tcPr marL="47662" marR="47662" marT="0" marB="0"/>
                </a:tc>
                <a:tc>
                  <a:txBody>
                    <a:bodyPr/>
                    <a:lstStyle/>
                    <a:p>
                      <a:pPr>
                        <a:lnSpc>
                          <a:spcPct val="115000"/>
                        </a:lnSpc>
                        <a:spcAft>
                          <a:spcPts val="800"/>
                        </a:spcAft>
                      </a:pPr>
                      <a:r>
                        <a:rPr lang="tr-TR" sz="800" kern="0">
                          <a:effectLst/>
                        </a:rPr>
                        <a:t>11</a:t>
                      </a:r>
                      <a:endParaRPr lang="tr-TR" sz="800" kern="100">
                        <a:effectLst/>
                        <a:latin typeface="Aptos" panose="020B0004020202020204" pitchFamily="34" charset="0"/>
                        <a:ea typeface="Aptos" panose="020B0004020202020204" pitchFamily="34" charset="0"/>
                        <a:cs typeface="Times New Roman" panose="02020603050405020304" pitchFamily="18" charset="0"/>
                      </a:endParaRPr>
                    </a:p>
                  </a:txBody>
                  <a:tcPr marL="47662" marR="47662" marT="0" marB="0"/>
                </a:tc>
                <a:extLst>
                  <a:ext uri="{0D108BD9-81ED-4DB2-BD59-A6C34878D82A}">
                    <a16:rowId xmlns:a16="http://schemas.microsoft.com/office/drawing/2014/main" val="3305284024"/>
                  </a:ext>
                </a:extLst>
              </a:tr>
              <a:tr h="114001">
                <a:tc>
                  <a:txBody>
                    <a:bodyPr/>
                    <a:lstStyle/>
                    <a:p>
                      <a:pPr>
                        <a:lnSpc>
                          <a:spcPct val="115000"/>
                        </a:lnSpc>
                        <a:spcAft>
                          <a:spcPts val="800"/>
                        </a:spcAft>
                      </a:pPr>
                      <a:r>
                        <a:rPr lang="tr-TR" sz="800" kern="0">
                          <a:effectLst/>
                        </a:rPr>
                        <a:t>İsveç</a:t>
                      </a:r>
                      <a:endParaRPr lang="tr-TR" sz="800" kern="100">
                        <a:effectLst/>
                        <a:latin typeface="Aptos" panose="020B0004020202020204" pitchFamily="34" charset="0"/>
                        <a:ea typeface="Aptos" panose="020B0004020202020204" pitchFamily="34" charset="0"/>
                        <a:cs typeface="Times New Roman" panose="02020603050405020304" pitchFamily="18" charset="0"/>
                      </a:endParaRPr>
                    </a:p>
                  </a:txBody>
                  <a:tcPr marL="47662" marR="47662" marT="0" marB="0"/>
                </a:tc>
                <a:tc>
                  <a:txBody>
                    <a:bodyPr/>
                    <a:lstStyle/>
                    <a:p>
                      <a:pPr>
                        <a:lnSpc>
                          <a:spcPct val="115000"/>
                        </a:lnSpc>
                        <a:spcAft>
                          <a:spcPts val="800"/>
                        </a:spcAft>
                      </a:pPr>
                      <a:r>
                        <a:rPr lang="tr-TR" sz="800" kern="0">
                          <a:effectLst/>
                        </a:rPr>
                        <a:t>1</a:t>
                      </a:r>
                      <a:endParaRPr lang="tr-TR" sz="800" kern="100">
                        <a:effectLst/>
                        <a:latin typeface="Aptos" panose="020B0004020202020204" pitchFamily="34" charset="0"/>
                        <a:ea typeface="Aptos" panose="020B0004020202020204" pitchFamily="34" charset="0"/>
                        <a:cs typeface="Times New Roman" panose="02020603050405020304" pitchFamily="18" charset="0"/>
                      </a:endParaRPr>
                    </a:p>
                  </a:txBody>
                  <a:tcPr marL="47662" marR="47662" marT="0" marB="0"/>
                </a:tc>
                <a:extLst>
                  <a:ext uri="{0D108BD9-81ED-4DB2-BD59-A6C34878D82A}">
                    <a16:rowId xmlns:a16="http://schemas.microsoft.com/office/drawing/2014/main" val="2569433284"/>
                  </a:ext>
                </a:extLst>
              </a:tr>
              <a:tr h="114001">
                <a:tc>
                  <a:txBody>
                    <a:bodyPr/>
                    <a:lstStyle/>
                    <a:p>
                      <a:pPr>
                        <a:lnSpc>
                          <a:spcPct val="115000"/>
                        </a:lnSpc>
                        <a:spcAft>
                          <a:spcPts val="800"/>
                        </a:spcAft>
                      </a:pPr>
                      <a:r>
                        <a:rPr lang="tr-TR" sz="800" kern="0">
                          <a:effectLst/>
                        </a:rPr>
                        <a:t>Tayvan</a:t>
                      </a:r>
                      <a:endParaRPr lang="tr-TR" sz="800" kern="100">
                        <a:effectLst/>
                        <a:latin typeface="Aptos" panose="020B0004020202020204" pitchFamily="34" charset="0"/>
                        <a:ea typeface="Aptos" panose="020B0004020202020204" pitchFamily="34" charset="0"/>
                        <a:cs typeface="Times New Roman" panose="02020603050405020304" pitchFamily="18" charset="0"/>
                      </a:endParaRPr>
                    </a:p>
                  </a:txBody>
                  <a:tcPr marL="47662" marR="47662" marT="0" marB="0"/>
                </a:tc>
                <a:tc>
                  <a:txBody>
                    <a:bodyPr/>
                    <a:lstStyle/>
                    <a:p>
                      <a:pPr>
                        <a:lnSpc>
                          <a:spcPct val="115000"/>
                        </a:lnSpc>
                        <a:spcAft>
                          <a:spcPts val="800"/>
                        </a:spcAft>
                      </a:pPr>
                      <a:r>
                        <a:rPr lang="tr-TR" sz="800" kern="0">
                          <a:effectLst/>
                        </a:rPr>
                        <a:t>7</a:t>
                      </a:r>
                      <a:endParaRPr lang="tr-TR" sz="800" kern="100">
                        <a:effectLst/>
                        <a:latin typeface="Aptos" panose="020B0004020202020204" pitchFamily="34" charset="0"/>
                        <a:ea typeface="Aptos" panose="020B0004020202020204" pitchFamily="34" charset="0"/>
                        <a:cs typeface="Times New Roman" panose="02020603050405020304" pitchFamily="18" charset="0"/>
                      </a:endParaRPr>
                    </a:p>
                  </a:txBody>
                  <a:tcPr marL="47662" marR="47662" marT="0" marB="0"/>
                </a:tc>
                <a:extLst>
                  <a:ext uri="{0D108BD9-81ED-4DB2-BD59-A6C34878D82A}">
                    <a16:rowId xmlns:a16="http://schemas.microsoft.com/office/drawing/2014/main" val="1764543109"/>
                  </a:ext>
                </a:extLst>
              </a:tr>
              <a:tr h="114001">
                <a:tc>
                  <a:txBody>
                    <a:bodyPr/>
                    <a:lstStyle/>
                    <a:p>
                      <a:pPr>
                        <a:lnSpc>
                          <a:spcPct val="115000"/>
                        </a:lnSpc>
                        <a:spcAft>
                          <a:spcPts val="800"/>
                        </a:spcAft>
                      </a:pPr>
                      <a:r>
                        <a:rPr lang="tr-TR" sz="800" kern="0">
                          <a:effectLst/>
                        </a:rPr>
                        <a:t>Türkiye</a:t>
                      </a:r>
                      <a:endParaRPr lang="tr-TR" sz="800" kern="100">
                        <a:effectLst/>
                        <a:latin typeface="Aptos" panose="020B0004020202020204" pitchFamily="34" charset="0"/>
                        <a:ea typeface="Aptos" panose="020B0004020202020204" pitchFamily="34" charset="0"/>
                        <a:cs typeface="Times New Roman" panose="02020603050405020304" pitchFamily="18" charset="0"/>
                      </a:endParaRPr>
                    </a:p>
                  </a:txBody>
                  <a:tcPr marL="47662" marR="47662" marT="0" marB="0"/>
                </a:tc>
                <a:tc>
                  <a:txBody>
                    <a:bodyPr/>
                    <a:lstStyle/>
                    <a:p>
                      <a:pPr>
                        <a:lnSpc>
                          <a:spcPct val="115000"/>
                        </a:lnSpc>
                        <a:spcAft>
                          <a:spcPts val="800"/>
                        </a:spcAft>
                      </a:pPr>
                      <a:r>
                        <a:rPr lang="tr-TR" sz="800" kern="0">
                          <a:effectLst/>
                        </a:rPr>
                        <a:t>27</a:t>
                      </a:r>
                      <a:endParaRPr lang="tr-TR" sz="800" kern="100">
                        <a:effectLst/>
                        <a:latin typeface="Aptos" panose="020B0004020202020204" pitchFamily="34" charset="0"/>
                        <a:ea typeface="Aptos" panose="020B0004020202020204" pitchFamily="34" charset="0"/>
                        <a:cs typeface="Times New Roman" panose="02020603050405020304" pitchFamily="18" charset="0"/>
                      </a:endParaRPr>
                    </a:p>
                  </a:txBody>
                  <a:tcPr marL="47662" marR="47662" marT="0" marB="0"/>
                </a:tc>
                <a:extLst>
                  <a:ext uri="{0D108BD9-81ED-4DB2-BD59-A6C34878D82A}">
                    <a16:rowId xmlns:a16="http://schemas.microsoft.com/office/drawing/2014/main" val="1462620230"/>
                  </a:ext>
                </a:extLst>
              </a:tr>
              <a:tr h="114001">
                <a:tc>
                  <a:txBody>
                    <a:bodyPr/>
                    <a:lstStyle/>
                    <a:p>
                      <a:pPr>
                        <a:lnSpc>
                          <a:spcPct val="115000"/>
                        </a:lnSpc>
                        <a:spcAft>
                          <a:spcPts val="800"/>
                        </a:spcAft>
                      </a:pPr>
                      <a:r>
                        <a:rPr lang="tr-TR" sz="800" kern="0">
                          <a:effectLst/>
                        </a:rPr>
                        <a:t>Kuzey Kıbrıs (KKTC)</a:t>
                      </a:r>
                      <a:endParaRPr lang="tr-TR" sz="800" kern="100">
                        <a:effectLst/>
                        <a:latin typeface="Aptos" panose="020B0004020202020204" pitchFamily="34" charset="0"/>
                        <a:ea typeface="Aptos" panose="020B0004020202020204" pitchFamily="34" charset="0"/>
                        <a:cs typeface="Times New Roman" panose="02020603050405020304" pitchFamily="18" charset="0"/>
                      </a:endParaRPr>
                    </a:p>
                  </a:txBody>
                  <a:tcPr marL="47662" marR="47662" marT="0" marB="0"/>
                </a:tc>
                <a:tc>
                  <a:txBody>
                    <a:bodyPr/>
                    <a:lstStyle/>
                    <a:p>
                      <a:pPr>
                        <a:lnSpc>
                          <a:spcPct val="115000"/>
                        </a:lnSpc>
                        <a:spcAft>
                          <a:spcPts val="800"/>
                        </a:spcAft>
                      </a:pPr>
                      <a:r>
                        <a:rPr lang="tr-TR" sz="800" kern="0">
                          <a:effectLst/>
                        </a:rPr>
                        <a:t>5</a:t>
                      </a:r>
                      <a:endParaRPr lang="tr-TR" sz="800" kern="100">
                        <a:effectLst/>
                        <a:latin typeface="Aptos" panose="020B0004020202020204" pitchFamily="34" charset="0"/>
                        <a:ea typeface="Aptos" panose="020B0004020202020204" pitchFamily="34" charset="0"/>
                        <a:cs typeface="Times New Roman" panose="02020603050405020304" pitchFamily="18" charset="0"/>
                      </a:endParaRPr>
                    </a:p>
                  </a:txBody>
                  <a:tcPr marL="47662" marR="47662" marT="0" marB="0"/>
                </a:tc>
                <a:extLst>
                  <a:ext uri="{0D108BD9-81ED-4DB2-BD59-A6C34878D82A}">
                    <a16:rowId xmlns:a16="http://schemas.microsoft.com/office/drawing/2014/main" val="657765350"/>
                  </a:ext>
                </a:extLst>
              </a:tr>
              <a:tr h="114001">
                <a:tc>
                  <a:txBody>
                    <a:bodyPr/>
                    <a:lstStyle/>
                    <a:p>
                      <a:pPr>
                        <a:lnSpc>
                          <a:spcPct val="115000"/>
                        </a:lnSpc>
                        <a:spcAft>
                          <a:spcPts val="800"/>
                        </a:spcAft>
                      </a:pPr>
                      <a:r>
                        <a:rPr lang="tr-TR" sz="800" kern="0">
                          <a:effectLst/>
                        </a:rPr>
                        <a:t>ABD</a:t>
                      </a:r>
                      <a:endParaRPr lang="tr-TR" sz="800" kern="100">
                        <a:effectLst/>
                        <a:latin typeface="Aptos" panose="020B0004020202020204" pitchFamily="34" charset="0"/>
                        <a:ea typeface="Aptos" panose="020B0004020202020204" pitchFamily="34" charset="0"/>
                        <a:cs typeface="Times New Roman" panose="02020603050405020304" pitchFamily="18" charset="0"/>
                      </a:endParaRPr>
                    </a:p>
                  </a:txBody>
                  <a:tcPr marL="47662" marR="47662" marT="0" marB="0"/>
                </a:tc>
                <a:tc>
                  <a:txBody>
                    <a:bodyPr/>
                    <a:lstStyle/>
                    <a:p>
                      <a:pPr>
                        <a:lnSpc>
                          <a:spcPct val="115000"/>
                        </a:lnSpc>
                        <a:spcAft>
                          <a:spcPts val="800"/>
                        </a:spcAft>
                      </a:pPr>
                      <a:r>
                        <a:rPr lang="tr-TR" sz="800" kern="0" dirty="0">
                          <a:effectLst/>
                        </a:rPr>
                        <a:t>2</a:t>
                      </a:r>
                      <a:endParaRPr lang="tr-TR" sz="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7662" marR="47662" marT="0" marB="0"/>
                </a:tc>
                <a:extLst>
                  <a:ext uri="{0D108BD9-81ED-4DB2-BD59-A6C34878D82A}">
                    <a16:rowId xmlns:a16="http://schemas.microsoft.com/office/drawing/2014/main" val="4152823010"/>
                  </a:ext>
                </a:extLst>
              </a:tr>
            </a:tbl>
          </a:graphicData>
        </a:graphic>
      </p:graphicFrame>
      <p:pic>
        <p:nvPicPr>
          <p:cNvPr id="10" name="Resim 9" descr="dış mekan, manzara, doğa, bulut içeren bir resim&#10;&#10;AI-generated content may be incorrect.">
            <a:extLst>
              <a:ext uri="{FF2B5EF4-FFF2-40B4-BE49-F238E27FC236}">
                <a16:creationId xmlns:a16="http://schemas.microsoft.com/office/drawing/2014/main" id="{A6C41401-2412-60E3-4406-D53A3C6535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46713" y="1827387"/>
            <a:ext cx="1924879" cy="1924879"/>
          </a:xfrm>
          <a:prstGeom prst="rect">
            <a:avLst/>
          </a:prstGeom>
        </p:spPr>
      </p:pic>
      <p:pic>
        <p:nvPicPr>
          <p:cNvPr id="12" name="Resim 11" descr="dış mekan, pencere, ağaç, gökyüzü içeren bir resim&#10;&#10;AI-generated content may be incorrect.">
            <a:extLst>
              <a:ext uri="{FF2B5EF4-FFF2-40B4-BE49-F238E27FC236}">
                <a16:creationId xmlns:a16="http://schemas.microsoft.com/office/drawing/2014/main" id="{89EE217D-2489-32EF-E9F6-59AA46D3EF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03505" y="1826973"/>
            <a:ext cx="2567609" cy="1925707"/>
          </a:xfrm>
          <a:prstGeom prst="rect">
            <a:avLst/>
          </a:prstGeom>
        </p:spPr>
      </p:pic>
      <p:pic>
        <p:nvPicPr>
          <p:cNvPr id="14" name="Resim 13" descr="bina, dış mekan, mobilya, yer içeren bir resim&#10;&#10;AI-generated content may be incorrect.">
            <a:extLst>
              <a:ext uri="{FF2B5EF4-FFF2-40B4-BE49-F238E27FC236}">
                <a16:creationId xmlns:a16="http://schemas.microsoft.com/office/drawing/2014/main" id="{259F3084-E7CC-C366-C92E-64724468BC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03027" y="1827387"/>
            <a:ext cx="2567609" cy="1924879"/>
          </a:xfrm>
          <a:prstGeom prst="rect">
            <a:avLst/>
          </a:prstGeom>
        </p:spPr>
      </p:pic>
      <p:pic>
        <p:nvPicPr>
          <p:cNvPr id="16" name="Resim 15">
            <a:extLst>
              <a:ext uri="{FF2B5EF4-FFF2-40B4-BE49-F238E27FC236}">
                <a16:creationId xmlns:a16="http://schemas.microsoft.com/office/drawing/2014/main" id="{3CF4619D-ABFA-2068-1525-52B3679F74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41065" y="4078558"/>
            <a:ext cx="1924879" cy="1924879"/>
          </a:xfrm>
          <a:prstGeom prst="rect">
            <a:avLst/>
          </a:prstGeom>
        </p:spPr>
      </p:pic>
      <p:pic>
        <p:nvPicPr>
          <p:cNvPr id="18" name="Resim 17" descr="dış mekan, bulut, bina, gökyüzü içeren bir resim&#10;&#10;AI-generated content may be incorrect.">
            <a:extLst>
              <a:ext uri="{FF2B5EF4-FFF2-40B4-BE49-F238E27FC236}">
                <a16:creationId xmlns:a16="http://schemas.microsoft.com/office/drawing/2014/main" id="{CDA9A58E-7D70-8D03-7C1F-64CE04596C4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20648" y="4094922"/>
            <a:ext cx="2564757" cy="1924678"/>
          </a:xfrm>
          <a:prstGeom prst="rect">
            <a:avLst/>
          </a:prstGeom>
        </p:spPr>
      </p:pic>
    </p:spTree>
    <p:extLst>
      <p:ext uri="{BB962C8B-B14F-4D97-AF65-F5344CB8AC3E}">
        <p14:creationId xmlns:p14="http://schemas.microsoft.com/office/powerpoint/2010/main" val="1301838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0">
            <a:extLst>
              <a:ext uri="{FF2B5EF4-FFF2-40B4-BE49-F238E27FC236}">
                <a16:creationId xmlns:a16="http://schemas.microsoft.com/office/drawing/2014/main" id="{F6989519-E4B6-BC85-7B05-5FB5AFE5EA6D}"/>
              </a:ext>
            </a:extLst>
          </p:cNvPr>
          <p:cNvSpPr/>
          <p:nvPr/>
        </p:nvSpPr>
        <p:spPr>
          <a:xfrm>
            <a:off x="301875" y="204717"/>
            <a:ext cx="7792277" cy="395133"/>
          </a:xfrm>
          <a:prstGeom prst="rect">
            <a:avLst/>
          </a:prstGeom>
          <a:noFill/>
          <a:ln/>
        </p:spPr>
        <p:txBody>
          <a:bodyPr wrap="none" lIns="0" tIns="0" rIns="0" bIns="0" rtlCol="0" anchor="t"/>
          <a:lstStyle/>
          <a:p>
            <a:pPr marL="0" indent="0" algn="l">
              <a:lnSpc>
                <a:spcPts val="5400"/>
              </a:lnSpc>
              <a:buNone/>
            </a:pPr>
            <a:r>
              <a:rPr lang="en-US" sz="4300" b="1" dirty="0">
                <a:solidFill>
                  <a:srgbClr val="FFE14D"/>
                </a:solidFill>
                <a:latin typeface="Comfortaa Bold" pitchFamily="34" charset="0"/>
                <a:ea typeface="Comfortaa Bold" pitchFamily="34" charset="-122"/>
                <a:cs typeface="Comfortaa Bold" pitchFamily="34" charset="-120"/>
              </a:rPr>
              <a:t>Cittaslow Üyelik Kriterleri</a:t>
            </a:r>
            <a:endParaRPr lang="en-US" sz="4300" dirty="0"/>
          </a:p>
        </p:txBody>
      </p:sp>
      <p:sp>
        <p:nvSpPr>
          <p:cNvPr id="6" name="Shape 1">
            <a:extLst>
              <a:ext uri="{FF2B5EF4-FFF2-40B4-BE49-F238E27FC236}">
                <a16:creationId xmlns:a16="http://schemas.microsoft.com/office/drawing/2014/main" id="{A35555B3-1ED0-0CF4-47FE-3A269906AF9A}"/>
              </a:ext>
            </a:extLst>
          </p:cNvPr>
          <p:cNvSpPr/>
          <p:nvPr/>
        </p:nvSpPr>
        <p:spPr>
          <a:xfrm>
            <a:off x="250398" y="4217218"/>
            <a:ext cx="236930" cy="194313"/>
          </a:xfrm>
          <a:prstGeom prst="roundRect">
            <a:avLst>
              <a:gd name="adj" fmla="val 66675"/>
            </a:avLst>
          </a:prstGeom>
          <a:solidFill>
            <a:schemeClr val="tx1">
              <a:lumMod val="50000"/>
            </a:schemeClr>
          </a:solidFill>
          <a:ln/>
        </p:spPr>
        <p:txBody>
          <a:bodyPr/>
          <a:lstStyle/>
          <a:p>
            <a:endParaRPr lang="tr-TR" dirty="0"/>
          </a:p>
        </p:txBody>
      </p:sp>
      <p:sp>
        <p:nvSpPr>
          <p:cNvPr id="7" name="Text 2">
            <a:extLst>
              <a:ext uri="{FF2B5EF4-FFF2-40B4-BE49-F238E27FC236}">
                <a16:creationId xmlns:a16="http://schemas.microsoft.com/office/drawing/2014/main" id="{19B8AAC7-07A1-BA2C-6193-489D85422BF4}"/>
              </a:ext>
            </a:extLst>
          </p:cNvPr>
          <p:cNvSpPr/>
          <p:nvPr/>
        </p:nvSpPr>
        <p:spPr>
          <a:xfrm>
            <a:off x="605601" y="4168547"/>
            <a:ext cx="2306755" cy="194313"/>
          </a:xfrm>
          <a:prstGeom prst="rect">
            <a:avLst/>
          </a:prstGeom>
          <a:noFill/>
          <a:ln/>
        </p:spPr>
        <p:txBody>
          <a:bodyPr wrap="none" lIns="0" tIns="0" rIns="0" bIns="0" rtlCol="0" anchor="t"/>
          <a:lstStyle/>
          <a:p>
            <a:pPr marL="0" indent="0" algn="l">
              <a:lnSpc>
                <a:spcPts val="2700"/>
              </a:lnSpc>
              <a:buNone/>
            </a:pPr>
            <a:r>
              <a:rPr lang="en-US" b="1" dirty="0">
                <a:solidFill>
                  <a:srgbClr val="D7D4CC"/>
                </a:solidFill>
                <a:latin typeface="Comfortaa Bold" pitchFamily="34" charset="0"/>
                <a:ea typeface="Comfortaa Bold" pitchFamily="34" charset="-122"/>
                <a:cs typeface="Comfortaa Bold" pitchFamily="34" charset="-120"/>
              </a:rPr>
              <a:t>Çevre Politikaları</a:t>
            </a:r>
            <a:endParaRPr lang="en-US" dirty="0"/>
          </a:p>
        </p:txBody>
      </p:sp>
      <p:sp>
        <p:nvSpPr>
          <p:cNvPr id="8" name="Text 3">
            <a:extLst>
              <a:ext uri="{FF2B5EF4-FFF2-40B4-BE49-F238E27FC236}">
                <a16:creationId xmlns:a16="http://schemas.microsoft.com/office/drawing/2014/main" id="{9281E2E2-71B5-7F67-FB1F-7F98A03DA30D}"/>
              </a:ext>
            </a:extLst>
          </p:cNvPr>
          <p:cNvSpPr/>
          <p:nvPr/>
        </p:nvSpPr>
        <p:spPr>
          <a:xfrm>
            <a:off x="605601" y="4500703"/>
            <a:ext cx="2768908" cy="671594"/>
          </a:xfrm>
          <a:prstGeom prst="rect">
            <a:avLst/>
          </a:prstGeom>
          <a:noFill/>
          <a:ln/>
        </p:spPr>
        <p:txBody>
          <a:bodyPr wrap="square" lIns="0" tIns="0" rIns="0" bIns="0" rtlCol="0" anchor="t"/>
          <a:lstStyle/>
          <a:p>
            <a:pPr marL="0" indent="0" algn="l">
              <a:buNone/>
            </a:pPr>
            <a:r>
              <a:rPr lang="en-US" sz="1600" dirty="0">
                <a:solidFill>
                  <a:srgbClr val="D7D4CC"/>
                </a:solidFill>
                <a:ea typeface="Raleway Medium" pitchFamily="34" charset="-122"/>
                <a:cs typeface="Raleway Medium" pitchFamily="34" charset="-120"/>
              </a:rPr>
              <a:t>Hava-su-toprak kalitesi, yenilenebilir enerji, atık yönetimi</a:t>
            </a:r>
            <a:endParaRPr lang="en-US" sz="1600" dirty="0"/>
          </a:p>
        </p:txBody>
      </p:sp>
      <p:sp>
        <p:nvSpPr>
          <p:cNvPr id="10" name="Text 5">
            <a:extLst>
              <a:ext uri="{FF2B5EF4-FFF2-40B4-BE49-F238E27FC236}">
                <a16:creationId xmlns:a16="http://schemas.microsoft.com/office/drawing/2014/main" id="{35EEAB02-49B0-3BD7-ACFE-07B3E0F490ED}"/>
              </a:ext>
            </a:extLst>
          </p:cNvPr>
          <p:cNvSpPr/>
          <p:nvPr/>
        </p:nvSpPr>
        <p:spPr>
          <a:xfrm>
            <a:off x="565756" y="5186035"/>
            <a:ext cx="2306755" cy="194313"/>
          </a:xfrm>
          <a:prstGeom prst="rect">
            <a:avLst/>
          </a:prstGeom>
          <a:noFill/>
          <a:ln/>
        </p:spPr>
        <p:txBody>
          <a:bodyPr wrap="none" lIns="0" tIns="0" rIns="0" bIns="0" rtlCol="0" anchor="t"/>
          <a:lstStyle/>
          <a:p>
            <a:pPr marL="0" indent="0" algn="l">
              <a:lnSpc>
                <a:spcPts val="2700"/>
              </a:lnSpc>
              <a:buNone/>
            </a:pPr>
            <a:r>
              <a:rPr lang="en-US" b="1" dirty="0">
                <a:solidFill>
                  <a:srgbClr val="D7D4CC"/>
                </a:solidFill>
                <a:latin typeface="Comfortaa Bold" pitchFamily="34" charset="0"/>
                <a:ea typeface="Comfortaa Bold" pitchFamily="34" charset="-122"/>
                <a:cs typeface="Comfortaa Bold" pitchFamily="34" charset="-120"/>
              </a:rPr>
              <a:t>Altyapı Politikaları</a:t>
            </a:r>
            <a:endParaRPr lang="en-US" dirty="0"/>
          </a:p>
        </p:txBody>
      </p:sp>
      <p:sp>
        <p:nvSpPr>
          <p:cNvPr id="11" name="Text 6">
            <a:extLst>
              <a:ext uri="{FF2B5EF4-FFF2-40B4-BE49-F238E27FC236}">
                <a16:creationId xmlns:a16="http://schemas.microsoft.com/office/drawing/2014/main" id="{DFDF181A-2F88-0093-E1A6-F312EC7DFCEA}"/>
              </a:ext>
            </a:extLst>
          </p:cNvPr>
          <p:cNvSpPr/>
          <p:nvPr/>
        </p:nvSpPr>
        <p:spPr>
          <a:xfrm>
            <a:off x="582337" y="5490665"/>
            <a:ext cx="2768908" cy="447729"/>
          </a:xfrm>
          <a:prstGeom prst="rect">
            <a:avLst/>
          </a:prstGeom>
          <a:noFill/>
          <a:ln/>
        </p:spPr>
        <p:txBody>
          <a:bodyPr wrap="square" lIns="0" tIns="0" rIns="0" bIns="0" rtlCol="0" anchor="t"/>
          <a:lstStyle/>
          <a:p>
            <a:pPr marL="0" indent="0" algn="l">
              <a:buNone/>
            </a:pPr>
            <a:r>
              <a:rPr lang="en-US" sz="1600" dirty="0"/>
              <a:t>Yaya ve bisiklet yolları, çevre </a:t>
            </a:r>
            <a:r>
              <a:rPr lang="en-US" sz="1600" dirty="0" err="1"/>
              <a:t>dostu</a:t>
            </a:r>
            <a:r>
              <a:rPr lang="en-US" sz="1600" dirty="0"/>
              <a:t> </a:t>
            </a:r>
            <a:r>
              <a:rPr lang="en-US" sz="1600" dirty="0" err="1"/>
              <a:t>ulaşım</a:t>
            </a:r>
            <a:endParaRPr lang="en-US" sz="1600" dirty="0"/>
          </a:p>
        </p:txBody>
      </p:sp>
      <p:sp>
        <p:nvSpPr>
          <p:cNvPr id="13" name="Text 8">
            <a:extLst>
              <a:ext uri="{FF2B5EF4-FFF2-40B4-BE49-F238E27FC236}">
                <a16:creationId xmlns:a16="http://schemas.microsoft.com/office/drawing/2014/main" id="{93EC00FD-0ADB-E835-EA2E-BA5C9FAEF184}"/>
              </a:ext>
            </a:extLst>
          </p:cNvPr>
          <p:cNvSpPr/>
          <p:nvPr/>
        </p:nvSpPr>
        <p:spPr>
          <a:xfrm>
            <a:off x="585093" y="5976932"/>
            <a:ext cx="2655773" cy="194313"/>
          </a:xfrm>
          <a:prstGeom prst="rect">
            <a:avLst/>
          </a:prstGeom>
          <a:noFill/>
          <a:ln/>
        </p:spPr>
        <p:txBody>
          <a:bodyPr wrap="none" lIns="0" tIns="0" rIns="0" bIns="0" rtlCol="0" anchor="t"/>
          <a:lstStyle/>
          <a:p>
            <a:pPr marL="0" indent="0" algn="l">
              <a:lnSpc>
                <a:spcPts val="2700"/>
              </a:lnSpc>
              <a:buNone/>
            </a:pPr>
            <a:r>
              <a:rPr lang="en-US" b="1" dirty="0">
                <a:solidFill>
                  <a:srgbClr val="D7D4CC"/>
                </a:solidFill>
                <a:latin typeface="Comfortaa Bold" pitchFamily="34" charset="0"/>
                <a:ea typeface="Comfortaa Bold" pitchFamily="34" charset="-122"/>
                <a:cs typeface="Comfortaa Bold" pitchFamily="34" charset="-120"/>
              </a:rPr>
              <a:t>Kentsel Yaşam Kalitesi</a:t>
            </a:r>
            <a:endParaRPr lang="en-US" dirty="0"/>
          </a:p>
        </p:txBody>
      </p:sp>
      <p:sp>
        <p:nvSpPr>
          <p:cNvPr id="14" name="Text 9">
            <a:extLst>
              <a:ext uri="{FF2B5EF4-FFF2-40B4-BE49-F238E27FC236}">
                <a16:creationId xmlns:a16="http://schemas.microsoft.com/office/drawing/2014/main" id="{FD3E7790-B367-E92A-4985-2F9F252554B9}"/>
              </a:ext>
            </a:extLst>
          </p:cNvPr>
          <p:cNvSpPr/>
          <p:nvPr/>
        </p:nvSpPr>
        <p:spPr>
          <a:xfrm>
            <a:off x="585093" y="6303061"/>
            <a:ext cx="2768908" cy="447729"/>
          </a:xfrm>
          <a:prstGeom prst="rect">
            <a:avLst/>
          </a:prstGeom>
          <a:noFill/>
          <a:ln/>
        </p:spPr>
        <p:txBody>
          <a:bodyPr wrap="square" lIns="0" tIns="0" rIns="0" bIns="0" rtlCol="0" anchor="t"/>
          <a:lstStyle/>
          <a:p>
            <a:pPr marL="0" indent="0" algn="l">
              <a:buNone/>
            </a:pPr>
            <a:r>
              <a:rPr lang="en-US" sz="1600" dirty="0"/>
              <a:t>Kamusal alanlar, mimari estetik, </a:t>
            </a:r>
            <a:r>
              <a:rPr lang="en-US" sz="1600" dirty="0" err="1"/>
              <a:t>güvenli</a:t>
            </a:r>
            <a:r>
              <a:rPr lang="en-US" sz="1600" dirty="0"/>
              <a:t> </a:t>
            </a:r>
            <a:r>
              <a:rPr lang="en-US" sz="1600" dirty="0" err="1"/>
              <a:t>yaşam</a:t>
            </a:r>
            <a:endParaRPr lang="en-US" sz="1600" dirty="0"/>
          </a:p>
        </p:txBody>
      </p:sp>
      <p:sp>
        <p:nvSpPr>
          <p:cNvPr id="15" name="Shape 1">
            <a:extLst>
              <a:ext uri="{FF2B5EF4-FFF2-40B4-BE49-F238E27FC236}">
                <a16:creationId xmlns:a16="http://schemas.microsoft.com/office/drawing/2014/main" id="{7E088511-8178-8FD6-22C4-2893052C6F7D}"/>
              </a:ext>
            </a:extLst>
          </p:cNvPr>
          <p:cNvSpPr/>
          <p:nvPr/>
        </p:nvSpPr>
        <p:spPr>
          <a:xfrm>
            <a:off x="250398" y="5294205"/>
            <a:ext cx="236930" cy="194313"/>
          </a:xfrm>
          <a:prstGeom prst="roundRect">
            <a:avLst>
              <a:gd name="adj" fmla="val 66675"/>
            </a:avLst>
          </a:prstGeom>
          <a:solidFill>
            <a:schemeClr val="tx1">
              <a:lumMod val="50000"/>
            </a:schemeClr>
          </a:solidFill>
          <a:ln/>
        </p:spPr>
        <p:txBody>
          <a:bodyPr/>
          <a:lstStyle/>
          <a:p>
            <a:endParaRPr lang="tr-TR" dirty="0"/>
          </a:p>
        </p:txBody>
      </p:sp>
      <p:sp>
        <p:nvSpPr>
          <p:cNvPr id="16" name="Shape 1">
            <a:extLst>
              <a:ext uri="{FF2B5EF4-FFF2-40B4-BE49-F238E27FC236}">
                <a16:creationId xmlns:a16="http://schemas.microsoft.com/office/drawing/2014/main" id="{9CD4DFDF-7093-163B-7491-E1F511742789}"/>
              </a:ext>
            </a:extLst>
          </p:cNvPr>
          <p:cNvSpPr/>
          <p:nvPr/>
        </p:nvSpPr>
        <p:spPr>
          <a:xfrm>
            <a:off x="250398" y="6074089"/>
            <a:ext cx="236930" cy="194313"/>
          </a:xfrm>
          <a:prstGeom prst="roundRect">
            <a:avLst>
              <a:gd name="adj" fmla="val 66675"/>
            </a:avLst>
          </a:prstGeom>
          <a:solidFill>
            <a:schemeClr val="tx1">
              <a:lumMod val="50000"/>
            </a:schemeClr>
          </a:solidFill>
          <a:ln/>
        </p:spPr>
        <p:txBody>
          <a:bodyPr/>
          <a:lstStyle/>
          <a:p>
            <a:endParaRPr lang="tr-TR" dirty="0"/>
          </a:p>
        </p:txBody>
      </p:sp>
      <p:pic>
        <p:nvPicPr>
          <p:cNvPr id="17" name="Image 0" descr="preencoded.png">
            <a:extLst>
              <a:ext uri="{FF2B5EF4-FFF2-40B4-BE49-F238E27FC236}">
                <a16:creationId xmlns:a16="http://schemas.microsoft.com/office/drawing/2014/main" id="{BC35330D-B1D7-8AA7-00F5-11487D09F040}"/>
              </a:ext>
            </a:extLst>
          </p:cNvPr>
          <p:cNvPicPr>
            <a:picLocks noChangeAspect="1"/>
          </p:cNvPicPr>
          <p:nvPr/>
        </p:nvPicPr>
        <p:blipFill>
          <a:blip r:embed="rId2"/>
          <a:srcRect r="14113"/>
          <a:stretch/>
        </p:blipFill>
        <p:spPr>
          <a:xfrm>
            <a:off x="8270375" y="8942"/>
            <a:ext cx="3921626" cy="6849058"/>
          </a:xfrm>
          <a:prstGeom prst="rect">
            <a:avLst/>
          </a:prstGeom>
        </p:spPr>
      </p:pic>
      <p:sp>
        <p:nvSpPr>
          <p:cNvPr id="18" name="Shape 1">
            <a:extLst>
              <a:ext uri="{FF2B5EF4-FFF2-40B4-BE49-F238E27FC236}">
                <a16:creationId xmlns:a16="http://schemas.microsoft.com/office/drawing/2014/main" id="{7F038CD4-646A-65E7-D0F5-AD7F4BF53881}"/>
              </a:ext>
            </a:extLst>
          </p:cNvPr>
          <p:cNvSpPr/>
          <p:nvPr/>
        </p:nvSpPr>
        <p:spPr>
          <a:xfrm>
            <a:off x="4086577" y="4220159"/>
            <a:ext cx="236930" cy="194313"/>
          </a:xfrm>
          <a:prstGeom prst="roundRect">
            <a:avLst>
              <a:gd name="adj" fmla="val 66675"/>
            </a:avLst>
          </a:prstGeom>
          <a:solidFill>
            <a:schemeClr val="tx1">
              <a:lumMod val="50000"/>
            </a:schemeClr>
          </a:solidFill>
          <a:ln/>
        </p:spPr>
        <p:txBody>
          <a:bodyPr/>
          <a:lstStyle/>
          <a:p>
            <a:endParaRPr lang="tr-TR" dirty="0"/>
          </a:p>
        </p:txBody>
      </p:sp>
      <p:sp>
        <p:nvSpPr>
          <p:cNvPr id="20" name="Metin kutusu 19">
            <a:extLst>
              <a:ext uri="{FF2B5EF4-FFF2-40B4-BE49-F238E27FC236}">
                <a16:creationId xmlns:a16="http://schemas.microsoft.com/office/drawing/2014/main" id="{6166DAD3-E81C-B510-8EFD-4DD50A49165A}"/>
              </a:ext>
            </a:extLst>
          </p:cNvPr>
          <p:cNvSpPr txBox="1"/>
          <p:nvPr/>
        </p:nvSpPr>
        <p:spPr>
          <a:xfrm>
            <a:off x="4368122" y="4072238"/>
            <a:ext cx="6097656" cy="425309"/>
          </a:xfrm>
          <a:prstGeom prst="rect">
            <a:avLst/>
          </a:prstGeom>
          <a:noFill/>
        </p:spPr>
        <p:txBody>
          <a:bodyPr wrap="square">
            <a:spAutoFit/>
          </a:bodyPr>
          <a:lstStyle/>
          <a:p>
            <a:pPr marL="0" indent="0" algn="l">
              <a:lnSpc>
                <a:spcPts val="2700"/>
              </a:lnSpc>
              <a:buNone/>
            </a:pPr>
            <a:r>
              <a:rPr lang="en-US" b="1" dirty="0" err="1">
                <a:solidFill>
                  <a:schemeClr val="tx1">
                    <a:lumMod val="65000"/>
                  </a:schemeClr>
                </a:solidFill>
                <a:latin typeface="Comfortaa Bold" pitchFamily="34" charset="0"/>
                <a:ea typeface="Comfortaa Bold" pitchFamily="34" charset="-122"/>
                <a:cs typeface="Comfortaa Bold" pitchFamily="34" charset="-120"/>
              </a:rPr>
              <a:t>Tarım</a:t>
            </a:r>
            <a:r>
              <a:rPr lang="en-US" b="1" dirty="0">
                <a:solidFill>
                  <a:schemeClr val="tx1">
                    <a:lumMod val="65000"/>
                  </a:schemeClr>
                </a:solidFill>
                <a:latin typeface="Comfortaa Bold" pitchFamily="34" charset="0"/>
                <a:ea typeface="Comfortaa Bold" pitchFamily="34" charset="-122"/>
                <a:cs typeface="Comfortaa Bold" pitchFamily="34" charset="-120"/>
              </a:rPr>
              <a:t>, </a:t>
            </a:r>
            <a:r>
              <a:rPr lang="en-US" b="1" dirty="0" err="1">
                <a:solidFill>
                  <a:schemeClr val="tx1">
                    <a:lumMod val="65000"/>
                  </a:schemeClr>
                </a:solidFill>
                <a:latin typeface="Comfortaa Bold" pitchFamily="34" charset="0"/>
                <a:ea typeface="Comfortaa Bold" pitchFamily="34" charset="-122"/>
                <a:cs typeface="Comfortaa Bold" pitchFamily="34" charset="-120"/>
              </a:rPr>
              <a:t>Turizm</a:t>
            </a:r>
            <a:r>
              <a:rPr lang="en-US" b="1" dirty="0">
                <a:solidFill>
                  <a:schemeClr val="tx1">
                    <a:lumMod val="65000"/>
                  </a:schemeClr>
                </a:solidFill>
                <a:latin typeface="Comfortaa Bold" pitchFamily="34" charset="0"/>
                <a:ea typeface="Comfortaa Bold" pitchFamily="34" charset="-122"/>
                <a:cs typeface="Comfortaa Bold" pitchFamily="34" charset="-120"/>
              </a:rPr>
              <a:t> </a:t>
            </a:r>
            <a:r>
              <a:rPr lang="en-US" b="1" dirty="0" err="1">
                <a:solidFill>
                  <a:schemeClr val="tx1">
                    <a:lumMod val="65000"/>
                  </a:schemeClr>
                </a:solidFill>
                <a:latin typeface="Comfortaa Bold" pitchFamily="34" charset="0"/>
                <a:ea typeface="Comfortaa Bold" pitchFamily="34" charset="-122"/>
                <a:cs typeface="Comfortaa Bold" pitchFamily="34" charset="-120"/>
              </a:rPr>
              <a:t>ve</a:t>
            </a:r>
            <a:r>
              <a:rPr lang="en-US" b="1" dirty="0">
                <a:solidFill>
                  <a:schemeClr val="tx1">
                    <a:lumMod val="65000"/>
                  </a:schemeClr>
                </a:solidFill>
                <a:latin typeface="Comfortaa Bold" pitchFamily="34" charset="0"/>
                <a:ea typeface="Comfortaa Bold" pitchFamily="34" charset="-122"/>
                <a:cs typeface="Comfortaa Bold" pitchFamily="34" charset="-120"/>
              </a:rPr>
              <a:t> </a:t>
            </a:r>
            <a:r>
              <a:rPr lang="en-US" b="1" dirty="0" err="1">
                <a:solidFill>
                  <a:schemeClr val="tx1">
                    <a:lumMod val="65000"/>
                  </a:schemeClr>
                </a:solidFill>
                <a:latin typeface="Comfortaa Bold" pitchFamily="34" charset="0"/>
                <a:ea typeface="Comfortaa Bold" pitchFamily="34" charset="-122"/>
                <a:cs typeface="Comfortaa Bold" pitchFamily="34" charset="-120"/>
              </a:rPr>
              <a:t>Esnaf</a:t>
            </a:r>
            <a:endParaRPr lang="en-US" dirty="0">
              <a:solidFill>
                <a:schemeClr val="tx1">
                  <a:lumMod val="65000"/>
                </a:schemeClr>
              </a:solidFill>
            </a:endParaRPr>
          </a:p>
        </p:txBody>
      </p:sp>
      <p:sp>
        <p:nvSpPr>
          <p:cNvPr id="22" name="Metin kutusu 21">
            <a:extLst>
              <a:ext uri="{FF2B5EF4-FFF2-40B4-BE49-F238E27FC236}">
                <a16:creationId xmlns:a16="http://schemas.microsoft.com/office/drawing/2014/main" id="{379A47BB-D9A2-6969-551D-E2CDE156FEBE}"/>
              </a:ext>
            </a:extLst>
          </p:cNvPr>
          <p:cNvSpPr txBox="1"/>
          <p:nvPr/>
        </p:nvSpPr>
        <p:spPr>
          <a:xfrm>
            <a:off x="4380331" y="4409330"/>
            <a:ext cx="3554507" cy="584775"/>
          </a:xfrm>
          <a:prstGeom prst="rect">
            <a:avLst/>
          </a:prstGeom>
          <a:noFill/>
        </p:spPr>
        <p:txBody>
          <a:bodyPr wrap="square">
            <a:spAutoFit/>
          </a:bodyPr>
          <a:lstStyle/>
          <a:p>
            <a:pPr marL="0" indent="0" algn="l">
              <a:buNone/>
            </a:pPr>
            <a:r>
              <a:rPr lang="en-US" sz="1600" dirty="0" err="1"/>
              <a:t>Yerel</a:t>
            </a:r>
            <a:r>
              <a:rPr lang="en-US" sz="1600" dirty="0"/>
              <a:t> </a:t>
            </a:r>
            <a:r>
              <a:rPr lang="en-US" sz="1600" dirty="0" err="1"/>
              <a:t>ürünler</a:t>
            </a:r>
            <a:r>
              <a:rPr lang="en-US" sz="1600" dirty="0"/>
              <a:t>, </a:t>
            </a:r>
            <a:r>
              <a:rPr lang="en-US" sz="1600" dirty="0" err="1"/>
              <a:t>küçük</a:t>
            </a:r>
            <a:r>
              <a:rPr lang="en-US" sz="1600" dirty="0"/>
              <a:t> </a:t>
            </a:r>
            <a:r>
              <a:rPr lang="en-US" sz="1600" dirty="0" err="1"/>
              <a:t>esnaf</a:t>
            </a:r>
            <a:r>
              <a:rPr lang="en-US" sz="1600" dirty="0"/>
              <a:t>, </a:t>
            </a:r>
            <a:endParaRPr lang="tr-TR" sz="1600" dirty="0"/>
          </a:p>
          <a:p>
            <a:pPr marL="0" indent="0" algn="l">
              <a:buNone/>
            </a:pPr>
            <a:r>
              <a:rPr lang="en-US" sz="1600" dirty="0" err="1"/>
              <a:t>gastronomi</a:t>
            </a:r>
            <a:endParaRPr lang="en-US" sz="1600" dirty="0"/>
          </a:p>
        </p:txBody>
      </p:sp>
      <p:sp>
        <p:nvSpPr>
          <p:cNvPr id="23" name="Shape 1">
            <a:extLst>
              <a:ext uri="{FF2B5EF4-FFF2-40B4-BE49-F238E27FC236}">
                <a16:creationId xmlns:a16="http://schemas.microsoft.com/office/drawing/2014/main" id="{34A8B7A5-7304-C46A-8178-AF20BEE91C1B}"/>
              </a:ext>
            </a:extLst>
          </p:cNvPr>
          <p:cNvSpPr/>
          <p:nvPr/>
        </p:nvSpPr>
        <p:spPr>
          <a:xfrm>
            <a:off x="4066763" y="5274073"/>
            <a:ext cx="236930" cy="194313"/>
          </a:xfrm>
          <a:prstGeom prst="roundRect">
            <a:avLst>
              <a:gd name="adj" fmla="val 66675"/>
            </a:avLst>
          </a:prstGeom>
          <a:solidFill>
            <a:schemeClr val="tx1">
              <a:lumMod val="50000"/>
            </a:schemeClr>
          </a:solidFill>
          <a:ln/>
        </p:spPr>
        <p:txBody>
          <a:bodyPr/>
          <a:lstStyle/>
          <a:p>
            <a:endParaRPr lang="tr-TR" dirty="0"/>
          </a:p>
        </p:txBody>
      </p:sp>
      <p:sp>
        <p:nvSpPr>
          <p:cNvPr id="24" name="Shape 1">
            <a:extLst>
              <a:ext uri="{FF2B5EF4-FFF2-40B4-BE49-F238E27FC236}">
                <a16:creationId xmlns:a16="http://schemas.microsoft.com/office/drawing/2014/main" id="{343AED1F-9055-5F65-A71A-4C66397650E0}"/>
              </a:ext>
            </a:extLst>
          </p:cNvPr>
          <p:cNvSpPr/>
          <p:nvPr/>
        </p:nvSpPr>
        <p:spPr>
          <a:xfrm>
            <a:off x="4068354" y="6110117"/>
            <a:ext cx="236930" cy="194313"/>
          </a:xfrm>
          <a:prstGeom prst="roundRect">
            <a:avLst>
              <a:gd name="adj" fmla="val 66675"/>
            </a:avLst>
          </a:prstGeom>
          <a:solidFill>
            <a:schemeClr val="tx1">
              <a:lumMod val="50000"/>
            </a:schemeClr>
          </a:solidFill>
          <a:ln/>
        </p:spPr>
        <p:txBody>
          <a:bodyPr/>
          <a:lstStyle/>
          <a:p>
            <a:endParaRPr lang="tr-TR" dirty="0"/>
          </a:p>
        </p:txBody>
      </p:sp>
      <p:sp>
        <p:nvSpPr>
          <p:cNvPr id="35" name="Text 5">
            <a:extLst>
              <a:ext uri="{FF2B5EF4-FFF2-40B4-BE49-F238E27FC236}">
                <a16:creationId xmlns:a16="http://schemas.microsoft.com/office/drawing/2014/main" id="{CA141EB5-9A72-26BF-7B7F-80CB2C0CF14E}"/>
              </a:ext>
            </a:extLst>
          </p:cNvPr>
          <p:cNvSpPr/>
          <p:nvPr/>
        </p:nvSpPr>
        <p:spPr>
          <a:xfrm>
            <a:off x="4438458" y="5199779"/>
            <a:ext cx="3655695" cy="342900"/>
          </a:xfrm>
          <a:prstGeom prst="rect">
            <a:avLst/>
          </a:prstGeom>
          <a:noFill/>
          <a:ln/>
        </p:spPr>
        <p:txBody>
          <a:bodyPr wrap="none" lIns="0" tIns="0" rIns="0" bIns="0" rtlCol="0" anchor="t"/>
          <a:lstStyle/>
          <a:p>
            <a:pPr marL="0" indent="0" algn="l">
              <a:lnSpc>
                <a:spcPts val="2700"/>
              </a:lnSpc>
              <a:buNone/>
            </a:pPr>
            <a:r>
              <a:rPr lang="en-US" b="1" dirty="0">
                <a:solidFill>
                  <a:schemeClr val="tx1">
                    <a:lumMod val="65000"/>
                  </a:schemeClr>
                </a:solidFill>
                <a:latin typeface="Comfortaa Bold"/>
              </a:rPr>
              <a:t>Misafirperverlik </a:t>
            </a:r>
            <a:r>
              <a:rPr lang="en-US" b="1" dirty="0" err="1">
                <a:solidFill>
                  <a:schemeClr val="tx1">
                    <a:lumMod val="65000"/>
                  </a:schemeClr>
                </a:solidFill>
                <a:latin typeface="Comfortaa Bold"/>
              </a:rPr>
              <a:t>ve</a:t>
            </a:r>
            <a:r>
              <a:rPr lang="en-US" b="1" dirty="0">
                <a:solidFill>
                  <a:schemeClr val="tx1">
                    <a:lumMod val="65000"/>
                  </a:schemeClr>
                </a:solidFill>
                <a:latin typeface="Comfortaa Bold"/>
              </a:rPr>
              <a:t> </a:t>
            </a:r>
            <a:r>
              <a:rPr lang="en-US" b="1" dirty="0" err="1">
                <a:solidFill>
                  <a:schemeClr val="tx1">
                    <a:lumMod val="65000"/>
                  </a:schemeClr>
                </a:solidFill>
                <a:latin typeface="Comfortaa Bold"/>
              </a:rPr>
              <a:t>Eğitim</a:t>
            </a:r>
            <a:endParaRPr lang="en-US" b="1" dirty="0">
              <a:solidFill>
                <a:schemeClr val="tx1">
                  <a:lumMod val="65000"/>
                </a:schemeClr>
              </a:solidFill>
              <a:latin typeface="Comfortaa Bold"/>
            </a:endParaRPr>
          </a:p>
        </p:txBody>
      </p:sp>
      <p:sp>
        <p:nvSpPr>
          <p:cNvPr id="36" name="Text 6">
            <a:extLst>
              <a:ext uri="{FF2B5EF4-FFF2-40B4-BE49-F238E27FC236}">
                <a16:creationId xmlns:a16="http://schemas.microsoft.com/office/drawing/2014/main" id="{1A0E00B9-C457-BDE4-4706-C2AE2876DF8C}"/>
              </a:ext>
            </a:extLst>
          </p:cNvPr>
          <p:cNvSpPr/>
          <p:nvPr/>
        </p:nvSpPr>
        <p:spPr>
          <a:xfrm>
            <a:off x="4468504" y="5490665"/>
            <a:ext cx="3655692" cy="833697"/>
          </a:xfrm>
          <a:prstGeom prst="rect">
            <a:avLst/>
          </a:prstGeom>
          <a:noFill/>
          <a:ln/>
        </p:spPr>
        <p:txBody>
          <a:bodyPr wrap="none" lIns="0" tIns="0" rIns="0" bIns="0" rtlCol="0" anchor="t"/>
          <a:lstStyle/>
          <a:p>
            <a:pPr marL="0" indent="0" algn="l">
              <a:buNone/>
            </a:pPr>
            <a:r>
              <a:rPr lang="en-US" sz="1600" dirty="0"/>
              <a:t>Çevre ve kültür bilinci, </a:t>
            </a:r>
            <a:endParaRPr lang="tr-TR" sz="1600" dirty="0"/>
          </a:p>
          <a:p>
            <a:pPr marL="0" indent="0" algn="l">
              <a:buNone/>
            </a:pPr>
            <a:r>
              <a:rPr lang="en-US" sz="1600" dirty="0" err="1"/>
              <a:t>sürdürülebilir</a:t>
            </a:r>
            <a:r>
              <a:rPr lang="en-US" sz="1600" dirty="0"/>
              <a:t> </a:t>
            </a:r>
            <a:r>
              <a:rPr lang="en-US" sz="1600" dirty="0" err="1"/>
              <a:t>yaşam</a:t>
            </a:r>
            <a:r>
              <a:rPr lang="en-US" sz="1600" dirty="0"/>
              <a:t> </a:t>
            </a:r>
            <a:r>
              <a:rPr lang="en-US" sz="1600" dirty="0" err="1"/>
              <a:t>eğitimi</a:t>
            </a:r>
            <a:endParaRPr lang="en-US" sz="1600" dirty="0"/>
          </a:p>
        </p:txBody>
      </p:sp>
      <p:sp>
        <p:nvSpPr>
          <p:cNvPr id="37" name="Text 8">
            <a:extLst>
              <a:ext uri="{FF2B5EF4-FFF2-40B4-BE49-F238E27FC236}">
                <a16:creationId xmlns:a16="http://schemas.microsoft.com/office/drawing/2014/main" id="{6CCE97A5-BB15-7CFB-205F-DE1386902896}"/>
              </a:ext>
            </a:extLst>
          </p:cNvPr>
          <p:cNvSpPr/>
          <p:nvPr/>
        </p:nvSpPr>
        <p:spPr>
          <a:xfrm>
            <a:off x="4457704" y="5969931"/>
            <a:ext cx="3928348" cy="342900"/>
          </a:xfrm>
          <a:prstGeom prst="rect">
            <a:avLst/>
          </a:prstGeom>
          <a:noFill/>
          <a:ln/>
        </p:spPr>
        <p:txBody>
          <a:bodyPr wrap="none" lIns="0" tIns="0" rIns="0" bIns="0" rtlCol="0" anchor="t"/>
          <a:lstStyle/>
          <a:p>
            <a:pPr marL="0" indent="0" algn="l">
              <a:lnSpc>
                <a:spcPts val="2700"/>
              </a:lnSpc>
              <a:buNone/>
            </a:pPr>
            <a:r>
              <a:rPr lang="en-US" b="1" dirty="0" err="1">
                <a:solidFill>
                  <a:schemeClr val="tx1">
                    <a:lumMod val="65000"/>
                  </a:schemeClr>
                </a:solidFill>
                <a:latin typeface="Comfortaa Bold"/>
              </a:rPr>
              <a:t>Sosyal</a:t>
            </a:r>
            <a:r>
              <a:rPr lang="en-US" b="1" dirty="0">
                <a:solidFill>
                  <a:schemeClr val="tx1">
                    <a:lumMod val="65000"/>
                  </a:schemeClr>
                </a:solidFill>
              </a:rPr>
              <a:t> </a:t>
            </a:r>
            <a:r>
              <a:rPr lang="en-US" b="1" dirty="0" err="1">
                <a:solidFill>
                  <a:schemeClr val="tx1">
                    <a:lumMod val="65000"/>
                  </a:schemeClr>
                </a:solidFill>
              </a:rPr>
              <a:t>Uyum</a:t>
            </a:r>
            <a:r>
              <a:rPr lang="en-US" b="1" dirty="0">
                <a:solidFill>
                  <a:schemeClr val="tx1">
                    <a:lumMod val="65000"/>
                  </a:schemeClr>
                </a:solidFill>
              </a:rPr>
              <a:t> </a:t>
            </a:r>
            <a:r>
              <a:rPr lang="en-US" b="1" dirty="0" err="1">
                <a:solidFill>
                  <a:schemeClr val="tx1">
                    <a:lumMod val="65000"/>
                  </a:schemeClr>
                </a:solidFill>
              </a:rPr>
              <a:t>ve</a:t>
            </a:r>
            <a:r>
              <a:rPr lang="en-US" b="1" dirty="0">
                <a:solidFill>
                  <a:schemeClr val="tx1">
                    <a:lumMod val="65000"/>
                  </a:schemeClr>
                </a:solidFill>
              </a:rPr>
              <a:t> </a:t>
            </a:r>
            <a:r>
              <a:rPr lang="en-US" b="1" dirty="0" err="1">
                <a:solidFill>
                  <a:schemeClr val="tx1">
                    <a:lumMod val="65000"/>
                  </a:schemeClr>
                </a:solidFill>
              </a:rPr>
              <a:t>Farkındalık</a:t>
            </a:r>
            <a:endParaRPr lang="en-US" b="1" dirty="0">
              <a:solidFill>
                <a:schemeClr val="tx1">
                  <a:lumMod val="65000"/>
                </a:schemeClr>
              </a:solidFill>
            </a:endParaRPr>
          </a:p>
        </p:txBody>
      </p:sp>
      <p:sp>
        <p:nvSpPr>
          <p:cNvPr id="38" name="Text 9">
            <a:extLst>
              <a:ext uri="{FF2B5EF4-FFF2-40B4-BE49-F238E27FC236}">
                <a16:creationId xmlns:a16="http://schemas.microsoft.com/office/drawing/2014/main" id="{CE710A4C-E17D-1837-8D22-5BA97A41D207}"/>
              </a:ext>
            </a:extLst>
          </p:cNvPr>
          <p:cNvSpPr/>
          <p:nvPr/>
        </p:nvSpPr>
        <p:spPr>
          <a:xfrm>
            <a:off x="4441474" y="6303061"/>
            <a:ext cx="6613684" cy="395049"/>
          </a:xfrm>
          <a:prstGeom prst="rect">
            <a:avLst/>
          </a:prstGeom>
          <a:noFill/>
          <a:ln/>
        </p:spPr>
        <p:txBody>
          <a:bodyPr wrap="none" lIns="0" tIns="0" rIns="0" bIns="0" rtlCol="0" anchor="t"/>
          <a:lstStyle/>
          <a:p>
            <a:pPr marL="0" indent="0" algn="l">
              <a:buNone/>
            </a:pPr>
            <a:r>
              <a:rPr lang="en-US" sz="1600" dirty="0"/>
              <a:t>Kapsayıcı sosyal politikalar, </a:t>
            </a:r>
            <a:endParaRPr lang="tr-TR" sz="1600" dirty="0"/>
          </a:p>
          <a:p>
            <a:pPr marL="0" indent="0" algn="l">
              <a:buNone/>
            </a:pPr>
            <a:r>
              <a:rPr lang="en-US" sz="1600" dirty="0" err="1"/>
              <a:t>kent</a:t>
            </a:r>
            <a:r>
              <a:rPr lang="en-US" sz="1600" dirty="0"/>
              <a:t> </a:t>
            </a:r>
            <a:r>
              <a:rPr lang="en-US" sz="1600" dirty="0" err="1"/>
              <a:t>kimliği</a:t>
            </a:r>
            <a:endParaRPr lang="en-US" sz="1600" dirty="0"/>
          </a:p>
        </p:txBody>
      </p:sp>
      <p:sp>
        <p:nvSpPr>
          <p:cNvPr id="25" name="Metin kutusu 24">
            <a:extLst>
              <a:ext uri="{FF2B5EF4-FFF2-40B4-BE49-F238E27FC236}">
                <a16:creationId xmlns:a16="http://schemas.microsoft.com/office/drawing/2014/main" id="{47B8435A-B959-13FA-CB97-FEA615C5C17B}"/>
              </a:ext>
            </a:extLst>
          </p:cNvPr>
          <p:cNvSpPr txBox="1"/>
          <p:nvPr/>
        </p:nvSpPr>
        <p:spPr>
          <a:xfrm>
            <a:off x="335394" y="918218"/>
            <a:ext cx="7616270" cy="3354963"/>
          </a:xfrm>
          <a:prstGeom prst="rect">
            <a:avLst/>
          </a:prstGeom>
          <a:noFill/>
        </p:spPr>
        <p:txBody>
          <a:bodyPr wrap="square" rtlCol="0">
            <a:spAutoFit/>
          </a:bodyPr>
          <a:lstStyle/>
          <a:p>
            <a:pPr>
              <a:lnSpc>
                <a:spcPct val="115000"/>
              </a:lnSpc>
              <a:spcAft>
                <a:spcPts val="800"/>
              </a:spcAft>
            </a:pPr>
            <a:r>
              <a:rPr lang="tr-TR" sz="1600" kern="100" dirty="0">
                <a:effectLst/>
                <a:latin typeface="Aptos" panose="020B0004020202020204" pitchFamily="34" charset="0"/>
                <a:ea typeface="Aptos" panose="020B0004020202020204" pitchFamily="34" charset="0"/>
                <a:cs typeface="Times New Roman" panose="02020603050405020304" pitchFamily="18" charset="0"/>
              </a:rPr>
              <a:t>Cittaslow üyeliği doğrudan bir ulusal yasa ile düzenlenmemiş olmakla birlikte, üyelik süreci Cittaslow Tüzüğü (Charter of Citta slow) ile belirlenmiş kurallar çerçevesinde yürütülmektedir. Söz konusu tüzük; adaylık süreci, denetim mekanizmaları, puanlama sistemi ve üyelik şartlarını kapsamaktadır. Türkiye'de bu tüzüğün uygulanmasından Citta slow Türkiye Ulusal Ağı sorumludur.</a:t>
            </a:r>
          </a:p>
          <a:p>
            <a:pPr marL="342900" lvl="0" indent="-342900">
              <a:lnSpc>
                <a:spcPct val="115000"/>
              </a:lnSpc>
              <a:buFont typeface="Symbol" panose="05050102010706020507" pitchFamily="18" charset="2"/>
              <a:buChar char=""/>
            </a:pPr>
            <a:r>
              <a:rPr lang="tr-TR" sz="1600" kern="100" dirty="0">
                <a:effectLst/>
                <a:latin typeface="Aptos" panose="020B0004020202020204" pitchFamily="34" charset="0"/>
                <a:ea typeface="Aptos" panose="020B0004020202020204" pitchFamily="34" charset="0"/>
                <a:cs typeface="Times New Roman" panose="02020603050405020304" pitchFamily="18" charset="0"/>
              </a:rPr>
              <a:t>Belediyeler, üyelik sürecini 5393 sayılı Belediye Kanunu'nun yerel kalkınma, çevreye duyarlı hizmet üretme hükümleri çerçevesinde ve sürdürülebilirlik ilkeleri doğrultusunda yürütmektedir.</a:t>
            </a:r>
          </a:p>
          <a:p>
            <a:pPr marL="342900" lvl="0" indent="-342900">
              <a:lnSpc>
                <a:spcPct val="115000"/>
              </a:lnSpc>
              <a:spcAft>
                <a:spcPts val="800"/>
              </a:spcAft>
              <a:buFont typeface="Symbol" panose="05050102010706020507" pitchFamily="18" charset="2"/>
              <a:buChar char=""/>
            </a:pPr>
            <a:r>
              <a:rPr lang="tr-TR" sz="1600" kern="100" dirty="0">
                <a:effectLst/>
                <a:latin typeface="Aptos" panose="020B0004020202020204" pitchFamily="34" charset="0"/>
                <a:ea typeface="Aptos" panose="020B0004020202020204" pitchFamily="34" charset="0"/>
                <a:cs typeface="Times New Roman" panose="02020603050405020304" pitchFamily="18" charset="0"/>
              </a:rPr>
              <a:t>3194 sayılı İmar Kanunu ve bu kanuna bağlı yönetmelikler, kentsel mekânların planlanmasında Citta slow ilkeleriyle uyumlu hedefler içermektedir. </a:t>
            </a:r>
          </a:p>
          <a:p>
            <a:endParaRPr lang="tr-TR" sz="1600" dirty="0"/>
          </a:p>
        </p:txBody>
      </p:sp>
    </p:spTree>
    <p:extLst>
      <p:ext uri="{BB962C8B-B14F-4D97-AF65-F5344CB8AC3E}">
        <p14:creationId xmlns:p14="http://schemas.microsoft.com/office/powerpoint/2010/main" val="21104870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483C9D48-9F62-A8F2-90A4-B5590AEF43B4}"/>
              </a:ext>
            </a:extLst>
          </p:cNvPr>
          <p:cNvSpPr txBox="1"/>
          <p:nvPr/>
        </p:nvSpPr>
        <p:spPr>
          <a:xfrm>
            <a:off x="2844662" y="0"/>
            <a:ext cx="7005016" cy="762838"/>
          </a:xfrm>
          <a:prstGeom prst="rect">
            <a:avLst/>
          </a:prstGeom>
          <a:noFill/>
        </p:spPr>
        <p:txBody>
          <a:bodyPr wrap="square">
            <a:spAutoFit/>
          </a:bodyPr>
          <a:lstStyle/>
          <a:p>
            <a:pPr marL="0" indent="0" algn="l">
              <a:lnSpc>
                <a:spcPts val="5400"/>
              </a:lnSpc>
              <a:buNone/>
            </a:pPr>
            <a:r>
              <a:rPr lang="en-US" sz="4300" b="1" dirty="0" err="1">
                <a:solidFill>
                  <a:srgbClr val="FFE14D"/>
                </a:solidFill>
                <a:latin typeface="Comfortaa Bold" pitchFamily="34" charset="0"/>
                <a:ea typeface="Comfortaa Bold" pitchFamily="34" charset="-122"/>
                <a:cs typeface="Comfortaa Bold" pitchFamily="34" charset="-120"/>
              </a:rPr>
              <a:t>Citta</a:t>
            </a:r>
            <a:r>
              <a:rPr lang="tr-TR" sz="4300" b="1" dirty="0">
                <a:solidFill>
                  <a:srgbClr val="FFE14D"/>
                </a:solidFill>
                <a:latin typeface="Comfortaa Bold" pitchFamily="34" charset="0"/>
                <a:ea typeface="Comfortaa Bold" pitchFamily="34" charset="-122"/>
                <a:cs typeface="Comfortaa Bold" pitchFamily="34" charset="-120"/>
              </a:rPr>
              <a:t>s</a:t>
            </a:r>
            <a:r>
              <a:rPr lang="en-US" sz="4300" b="1" dirty="0">
                <a:solidFill>
                  <a:srgbClr val="FFE14D"/>
                </a:solidFill>
                <a:latin typeface="Comfortaa Bold" pitchFamily="34" charset="0"/>
                <a:ea typeface="Comfortaa Bold" pitchFamily="34" charset="-122"/>
                <a:cs typeface="Comfortaa Bold" pitchFamily="34" charset="-120"/>
              </a:rPr>
              <a:t>low </a:t>
            </a:r>
            <a:r>
              <a:rPr lang="en-US" sz="4300" b="1" dirty="0" err="1">
                <a:solidFill>
                  <a:srgbClr val="FFE14D"/>
                </a:solidFill>
                <a:latin typeface="Comfortaa Bold" pitchFamily="34" charset="0"/>
                <a:ea typeface="Comfortaa Bold" pitchFamily="34" charset="-122"/>
                <a:cs typeface="Comfortaa Bold" pitchFamily="34" charset="-120"/>
              </a:rPr>
              <a:t>Üyelik</a:t>
            </a:r>
            <a:r>
              <a:rPr lang="en-US" sz="4300" b="1" dirty="0">
                <a:solidFill>
                  <a:srgbClr val="FFE14D"/>
                </a:solidFill>
                <a:latin typeface="Comfortaa Bold" pitchFamily="34" charset="0"/>
                <a:ea typeface="Comfortaa Bold" pitchFamily="34" charset="-122"/>
                <a:cs typeface="Comfortaa Bold" pitchFamily="34" charset="-120"/>
              </a:rPr>
              <a:t> </a:t>
            </a:r>
            <a:r>
              <a:rPr lang="en-US" sz="4300" b="1" dirty="0" err="1">
                <a:solidFill>
                  <a:srgbClr val="FFE14D"/>
                </a:solidFill>
                <a:latin typeface="Comfortaa Bold" pitchFamily="34" charset="0"/>
                <a:ea typeface="Comfortaa Bold" pitchFamily="34" charset="-122"/>
                <a:cs typeface="Comfortaa Bold" pitchFamily="34" charset="-120"/>
              </a:rPr>
              <a:t>Kriterleri</a:t>
            </a:r>
            <a:endParaRPr lang="en-US" sz="4300" dirty="0"/>
          </a:p>
        </p:txBody>
      </p:sp>
      <p:sp>
        <p:nvSpPr>
          <p:cNvPr id="7" name="Metin kutusu 6">
            <a:extLst>
              <a:ext uri="{FF2B5EF4-FFF2-40B4-BE49-F238E27FC236}">
                <a16:creationId xmlns:a16="http://schemas.microsoft.com/office/drawing/2014/main" id="{A77E1381-EC2A-B8CA-3F8D-2BB37E8F4069}"/>
              </a:ext>
            </a:extLst>
          </p:cNvPr>
          <p:cNvSpPr txBox="1"/>
          <p:nvPr/>
        </p:nvSpPr>
        <p:spPr>
          <a:xfrm>
            <a:off x="431524" y="500689"/>
            <a:ext cx="11328951" cy="6588983"/>
          </a:xfrm>
          <a:prstGeom prst="rect">
            <a:avLst/>
          </a:prstGeom>
          <a:noFill/>
        </p:spPr>
        <p:txBody>
          <a:bodyPr wrap="square">
            <a:spAutoFit/>
          </a:bodyPr>
          <a:lstStyle/>
          <a:p>
            <a:pPr>
              <a:spcAft>
                <a:spcPts val="300"/>
              </a:spcAft>
            </a:pPr>
            <a:r>
              <a:rPr lang="tr-TR" sz="1600" kern="100" dirty="0">
                <a:solidFill>
                  <a:schemeClr val="tx1">
                    <a:lumMod val="95000"/>
                  </a:schemeClr>
                </a:solidFill>
                <a:effectLst/>
                <a:latin typeface="Aptos" panose="02110004020202020204"/>
                <a:ea typeface="Aptos" panose="02110004020202020204"/>
                <a:cs typeface="Times New Roman" panose="02020603050405020304" pitchFamily="18" charset="0"/>
              </a:rPr>
              <a:t>1. </a:t>
            </a:r>
            <a:r>
              <a:rPr lang="tr-TR" sz="1600" b="1" kern="100" dirty="0">
                <a:solidFill>
                  <a:schemeClr val="tx1">
                    <a:lumMod val="95000"/>
                  </a:schemeClr>
                </a:solidFill>
                <a:effectLst/>
                <a:latin typeface="Aptos" panose="02110004020202020204"/>
                <a:ea typeface="Aptos" panose="02110004020202020204"/>
                <a:cs typeface="Times New Roman" panose="02020603050405020304" pitchFamily="18" charset="0"/>
              </a:rPr>
              <a:t>Düzenli Denetim Mekanizmaları</a:t>
            </a:r>
            <a:endParaRPr lang="tr-TR" sz="1600" kern="100" dirty="0">
              <a:solidFill>
                <a:schemeClr val="tx1">
                  <a:lumMod val="95000"/>
                </a:schemeClr>
              </a:solidFill>
              <a:effectLst/>
              <a:latin typeface="Aptos" panose="02110004020202020204"/>
              <a:ea typeface="Aptos" panose="02110004020202020204"/>
              <a:cs typeface="Times New Roman" panose="02020603050405020304" pitchFamily="18" charset="0"/>
            </a:endParaRPr>
          </a:p>
          <a:p>
            <a:pPr marL="342900" lvl="0" indent="-342900">
              <a:spcAft>
                <a:spcPts val="300"/>
              </a:spcAft>
              <a:buSzPts val="1000"/>
              <a:buFont typeface="Symbol" panose="05050102010706020507" pitchFamily="18" charset="2"/>
              <a:buChar char=""/>
              <a:tabLst>
                <a:tab pos="457200" algn="l"/>
              </a:tabLst>
            </a:pPr>
            <a:r>
              <a:rPr lang="tr-TR" sz="1600" b="1" kern="100" dirty="0">
                <a:solidFill>
                  <a:schemeClr val="tx1">
                    <a:lumMod val="95000"/>
                  </a:schemeClr>
                </a:solidFill>
                <a:effectLst/>
                <a:latin typeface="Aptos" panose="02110004020202020204"/>
                <a:ea typeface="Aptos" panose="02110004020202020204"/>
                <a:cs typeface="Times New Roman" panose="02020603050405020304" pitchFamily="18" charset="0"/>
              </a:rPr>
              <a:t>Uluslararası Cittaslow Birliği Denetimleri:</a:t>
            </a:r>
            <a:r>
              <a:rPr lang="tr-TR" sz="1600" kern="100" dirty="0">
                <a:solidFill>
                  <a:schemeClr val="tx1">
                    <a:lumMod val="95000"/>
                  </a:schemeClr>
                </a:solidFill>
                <a:effectLst/>
                <a:latin typeface="Aptos" panose="02110004020202020204"/>
                <a:ea typeface="Aptos" panose="02110004020202020204"/>
                <a:cs typeface="Times New Roman" panose="02020603050405020304" pitchFamily="18" charset="0"/>
              </a:rPr>
              <a:t> Her 4 yılda bir gerçekleştirilen yerinde denetimler, Cittaslow kriterlerine uyumun sağlanmasına yönelik kritik bir mekanizma olarak işlev görmektedir.</a:t>
            </a:r>
          </a:p>
          <a:p>
            <a:pPr marL="342900" lvl="0" indent="-342900">
              <a:spcAft>
                <a:spcPts val="300"/>
              </a:spcAft>
              <a:buSzPts val="1000"/>
              <a:buFont typeface="Symbol" panose="05050102010706020507" pitchFamily="18" charset="2"/>
              <a:buChar char=""/>
              <a:tabLst>
                <a:tab pos="457200" algn="l"/>
              </a:tabLst>
            </a:pPr>
            <a:r>
              <a:rPr lang="tr-TR" sz="1600" b="1" kern="100" dirty="0">
                <a:solidFill>
                  <a:schemeClr val="tx1">
                    <a:lumMod val="95000"/>
                  </a:schemeClr>
                </a:solidFill>
                <a:effectLst/>
                <a:latin typeface="Aptos" panose="02110004020202020204"/>
                <a:ea typeface="Aptos" panose="02110004020202020204"/>
                <a:cs typeface="Times New Roman" panose="02020603050405020304" pitchFamily="18" charset="0"/>
              </a:rPr>
              <a:t>Yerel Yönetim Raporlama:</a:t>
            </a:r>
            <a:r>
              <a:rPr lang="tr-TR" sz="1600" kern="100" dirty="0">
                <a:solidFill>
                  <a:schemeClr val="tx1">
                    <a:lumMod val="95000"/>
                  </a:schemeClr>
                </a:solidFill>
                <a:effectLst/>
                <a:latin typeface="Aptos" panose="02110004020202020204"/>
                <a:ea typeface="Aptos" panose="02110004020202020204"/>
                <a:cs typeface="Times New Roman" panose="02020603050405020304" pitchFamily="18" charset="0"/>
              </a:rPr>
              <a:t> Yerel yönetimlerin, güncel kriterlerle uyum sağlamak amacıyla düzenli olarak rapor sunmaları, sürecin şeffaflığını ve hesap verebilirliğini artırmaktadır.</a:t>
            </a:r>
          </a:p>
          <a:p>
            <a:pPr marL="342900" lvl="0" indent="-342900">
              <a:spcAft>
                <a:spcPts val="300"/>
              </a:spcAft>
              <a:buSzPts val="1000"/>
              <a:buFont typeface="Symbol" panose="05050102010706020507" pitchFamily="18" charset="2"/>
              <a:buChar char=""/>
              <a:tabLst>
                <a:tab pos="457200" algn="l"/>
              </a:tabLst>
            </a:pPr>
            <a:r>
              <a:rPr lang="tr-TR" sz="1600" b="1" kern="100" dirty="0">
                <a:solidFill>
                  <a:schemeClr val="tx1">
                    <a:lumMod val="95000"/>
                  </a:schemeClr>
                </a:solidFill>
                <a:effectLst/>
                <a:latin typeface="Aptos" panose="02110004020202020204"/>
                <a:ea typeface="Aptos" panose="02110004020202020204"/>
                <a:cs typeface="Times New Roman" panose="02020603050405020304" pitchFamily="18" charset="0"/>
              </a:rPr>
              <a:t>Türkiye Ulusal Cittaslow Ağı:</a:t>
            </a:r>
            <a:r>
              <a:rPr lang="tr-TR" sz="1600" kern="100" dirty="0">
                <a:solidFill>
                  <a:schemeClr val="tx1">
                    <a:lumMod val="95000"/>
                  </a:schemeClr>
                </a:solidFill>
                <a:effectLst/>
                <a:latin typeface="Aptos" panose="02110004020202020204"/>
                <a:ea typeface="Aptos" panose="02110004020202020204"/>
                <a:cs typeface="Times New Roman" panose="02020603050405020304" pitchFamily="18" charset="0"/>
              </a:rPr>
              <a:t> Bu yapı, Cittaslow şehirlerinin izlenmesi ve rehberlik edilmesi konusunda önemli bir rol  oynamakta, yerel uygulamaların etkinliğini artırmaktadır.</a:t>
            </a:r>
          </a:p>
          <a:p>
            <a:pPr>
              <a:spcAft>
                <a:spcPts val="300"/>
              </a:spcAft>
            </a:pPr>
            <a:r>
              <a:rPr lang="tr-TR" sz="1600" kern="100" dirty="0">
                <a:solidFill>
                  <a:schemeClr val="tx1">
                    <a:lumMod val="95000"/>
                  </a:schemeClr>
                </a:solidFill>
                <a:effectLst/>
                <a:latin typeface="Aptos" panose="02110004020202020204"/>
                <a:ea typeface="Aptos" panose="02110004020202020204"/>
                <a:cs typeface="Times New Roman" panose="02020603050405020304" pitchFamily="18" charset="0"/>
              </a:rPr>
              <a:t>2. </a:t>
            </a:r>
            <a:r>
              <a:rPr lang="tr-TR" sz="1600" b="1" kern="100" dirty="0">
                <a:solidFill>
                  <a:schemeClr val="tx1">
                    <a:lumMod val="95000"/>
                  </a:schemeClr>
                </a:solidFill>
                <a:effectLst/>
                <a:latin typeface="Aptos" panose="02110004020202020204"/>
                <a:ea typeface="Aptos" panose="02110004020202020204"/>
                <a:cs typeface="Times New Roman" panose="02020603050405020304" pitchFamily="18" charset="0"/>
              </a:rPr>
              <a:t>Planlama ile Entegrasyon</a:t>
            </a:r>
            <a:endParaRPr lang="tr-TR" sz="1600" kern="100" dirty="0">
              <a:solidFill>
                <a:schemeClr val="tx1">
                  <a:lumMod val="95000"/>
                </a:schemeClr>
              </a:solidFill>
              <a:effectLst/>
              <a:latin typeface="Aptos" panose="02110004020202020204"/>
              <a:ea typeface="Aptos" panose="02110004020202020204"/>
              <a:cs typeface="Times New Roman" panose="02020603050405020304" pitchFamily="18" charset="0"/>
            </a:endParaRPr>
          </a:p>
          <a:p>
            <a:pPr marL="342900" lvl="0" indent="-342900">
              <a:spcAft>
                <a:spcPts val="300"/>
              </a:spcAft>
              <a:buSzPts val="1000"/>
              <a:buFont typeface="Symbol" panose="05050102010706020507" pitchFamily="18" charset="2"/>
              <a:buChar char=""/>
              <a:tabLst>
                <a:tab pos="457200" algn="l"/>
              </a:tabLst>
            </a:pPr>
            <a:r>
              <a:rPr lang="tr-TR" sz="1600" b="1" kern="100" dirty="0">
                <a:solidFill>
                  <a:schemeClr val="tx1">
                    <a:lumMod val="95000"/>
                  </a:schemeClr>
                </a:solidFill>
                <a:ea typeface="Aptos" panose="02110004020202020204"/>
                <a:cs typeface="Times New Roman" panose="02020603050405020304" pitchFamily="18" charset="0"/>
              </a:rPr>
              <a:t>Cittaslow </a:t>
            </a:r>
            <a:r>
              <a:rPr lang="tr-TR" sz="1600" b="1" kern="100" dirty="0">
                <a:solidFill>
                  <a:schemeClr val="tx1">
                    <a:lumMod val="95000"/>
                  </a:schemeClr>
                </a:solidFill>
                <a:effectLst/>
                <a:latin typeface="Aptos" panose="02110004020202020204"/>
                <a:ea typeface="Aptos" panose="02110004020202020204"/>
                <a:cs typeface="Times New Roman" panose="02020603050405020304" pitchFamily="18" charset="0"/>
              </a:rPr>
              <a:t>İlkeleriyle Uyum:</a:t>
            </a:r>
            <a:r>
              <a:rPr lang="tr-TR" sz="1600" kern="100" dirty="0">
                <a:solidFill>
                  <a:schemeClr val="tx1">
                    <a:lumMod val="95000"/>
                  </a:schemeClr>
                </a:solidFill>
                <a:effectLst/>
                <a:latin typeface="Aptos" panose="02110004020202020204"/>
                <a:ea typeface="Aptos" panose="02110004020202020204"/>
                <a:cs typeface="Times New Roman" panose="02020603050405020304" pitchFamily="18" charset="0"/>
              </a:rPr>
              <a:t> Çevre düzeni planları, nazım imar planları ve koruma amaçlı imar planlarının, Cittaslow ilkeleriyle entegre edilmesi, sürdürülebilir kalkınma hedeflerine ulaşılmasında temel bir gereklilik teşkil etmektedir.</a:t>
            </a:r>
          </a:p>
          <a:p>
            <a:pPr marL="342900" lvl="0" indent="-342900">
              <a:spcAft>
                <a:spcPts val="300"/>
              </a:spcAft>
              <a:buSzPts val="1000"/>
              <a:buFont typeface="Symbol" panose="05050102010706020507" pitchFamily="18" charset="2"/>
              <a:buChar char=""/>
              <a:tabLst>
                <a:tab pos="457200" algn="l"/>
              </a:tabLst>
            </a:pPr>
            <a:r>
              <a:rPr lang="tr-TR" sz="1600" b="1" kern="100" dirty="0">
                <a:solidFill>
                  <a:schemeClr val="tx1">
                    <a:lumMod val="95000"/>
                  </a:schemeClr>
                </a:solidFill>
                <a:effectLst/>
                <a:latin typeface="Aptos" panose="02110004020202020204"/>
                <a:ea typeface="Aptos" panose="02110004020202020204"/>
                <a:cs typeface="Times New Roman" panose="02020603050405020304" pitchFamily="18" charset="0"/>
              </a:rPr>
              <a:t>Ulaşım ve Kırsal Kalkınma Planları:</a:t>
            </a:r>
            <a:r>
              <a:rPr lang="tr-TR" sz="1600" kern="100" dirty="0">
                <a:solidFill>
                  <a:schemeClr val="tx1">
                    <a:lumMod val="95000"/>
                  </a:schemeClr>
                </a:solidFill>
                <a:effectLst/>
                <a:latin typeface="Aptos" panose="02110004020202020204"/>
                <a:ea typeface="Aptos" panose="02110004020202020204"/>
                <a:cs typeface="Times New Roman" panose="02020603050405020304" pitchFamily="18" charset="0"/>
              </a:rPr>
              <a:t> Bu planların Cittaslow hedefleriyle uyumlu hale getirilmesi, toplulukların ulaşım altyapısının geliştirilmesi ve yaşam kalitesinin artırılması açısından önem arz etmektedir.</a:t>
            </a:r>
          </a:p>
          <a:p>
            <a:pPr>
              <a:spcAft>
                <a:spcPts val="300"/>
              </a:spcAft>
            </a:pPr>
            <a:r>
              <a:rPr lang="tr-TR" sz="1600" kern="100" dirty="0">
                <a:solidFill>
                  <a:schemeClr val="tx1">
                    <a:lumMod val="95000"/>
                  </a:schemeClr>
                </a:solidFill>
                <a:effectLst/>
                <a:latin typeface="Aptos" panose="02110004020202020204"/>
                <a:ea typeface="Aptos" panose="02110004020202020204"/>
                <a:cs typeface="Times New Roman" panose="02020603050405020304" pitchFamily="18" charset="0"/>
              </a:rPr>
              <a:t>3. </a:t>
            </a:r>
            <a:r>
              <a:rPr lang="tr-TR" sz="1600" b="1" kern="100" dirty="0">
                <a:solidFill>
                  <a:schemeClr val="tx1">
                    <a:lumMod val="95000"/>
                  </a:schemeClr>
                </a:solidFill>
                <a:effectLst/>
                <a:latin typeface="Aptos" panose="02110004020202020204"/>
                <a:ea typeface="Aptos" panose="02110004020202020204"/>
                <a:cs typeface="Times New Roman" panose="02020603050405020304" pitchFamily="18" charset="0"/>
              </a:rPr>
              <a:t>Yerel Halkın ve Paydaşların Katılımı</a:t>
            </a:r>
            <a:endParaRPr lang="tr-TR" sz="1600" kern="100" dirty="0">
              <a:solidFill>
                <a:schemeClr val="tx1">
                  <a:lumMod val="95000"/>
                </a:schemeClr>
              </a:solidFill>
              <a:effectLst/>
              <a:latin typeface="Aptos" panose="02110004020202020204"/>
              <a:ea typeface="Aptos" panose="02110004020202020204"/>
              <a:cs typeface="Times New Roman" panose="02020603050405020304" pitchFamily="18" charset="0"/>
            </a:endParaRPr>
          </a:p>
          <a:p>
            <a:pPr marL="342900" lvl="0" indent="-342900">
              <a:spcAft>
                <a:spcPts val="300"/>
              </a:spcAft>
              <a:buSzPts val="1000"/>
              <a:buFont typeface="Symbol" panose="05050102010706020507" pitchFamily="18" charset="2"/>
              <a:buChar char=""/>
              <a:tabLst>
                <a:tab pos="457200" algn="l"/>
              </a:tabLst>
            </a:pPr>
            <a:r>
              <a:rPr lang="tr-TR" sz="1600" b="1" kern="100" dirty="0">
                <a:solidFill>
                  <a:schemeClr val="tx1">
                    <a:lumMod val="95000"/>
                  </a:schemeClr>
                </a:solidFill>
                <a:effectLst/>
                <a:latin typeface="Aptos" panose="02110004020202020204"/>
                <a:ea typeface="Aptos" panose="02110004020202020204"/>
                <a:cs typeface="Times New Roman" panose="02020603050405020304" pitchFamily="18" charset="0"/>
              </a:rPr>
              <a:t>Bilinçlendirme Faaliyetleri:</a:t>
            </a:r>
            <a:r>
              <a:rPr lang="tr-TR" sz="1600" kern="100" dirty="0">
                <a:solidFill>
                  <a:schemeClr val="tx1">
                    <a:lumMod val="95000"/>
                  </a:schemeClr>
                </a:solidFill>
                <a:effectLst/>
                <a:latin typeface="Aptos" panose="02110004020202020204"/>
                <a:ea typeface="Aptos" panose="02110004020202020204"/>
                <a:cs typeface="Times New Roman" panose="02020603050405020304" pitchFamily="18" charset="0"/>
              </a:rPr>
              <a:t> Yerel halkın Cittaslow felsefesi konusunda bilinçlendirilmesi, sürecin toplumsal sahiplenilmesini önemli ölçüde artırmaktadır.</a:t>
            </a:r>
          </a:p>
          <a:p>
            <a:pPr marL="342900" lvl="0" indent="-342900">
              <a:spcAft>
                <a:spcPts val="300"/>
              </a:spcAft>
              <a:buSzPts val="1000"/>
              <a:buFont typeface="Symbol" panose="05050102010706020507" pitchFamily="18" charset="2"/>
              <a:buChar char=""/>
              <a:tabLst>
                <a:tab pos="457200" algn="l"/>
              </a:tabLst>
            </a:pPr>
            <a:r>
              <a:rPr lang="tr-TR" sz="1600" b="1" kern="100" dirty="0">
                <a:solidFill>
                  <a:schemeClr val="tx1">
                    <a:lumMod val="95000"/>
                  </a:schemeClr>
                </a:solidFill>
                <a:effectLst/>
                <a:latin typeface="Aptos" panose="02110004020202020204"/>
                <a:ea typeface="Aptos" panose="02110004020202020204"/>
                <a:cs typeface="Times New Roman" panose="02020603050405020304" pitchFamily="18" charset="0"/>
              </a:rPr>
              <a:t>Sivil Toplum Kuruluşları ve Üniversitelerle İş Birliği:</a:t>
            </a:r>
            <a:r>
              <a:rPr lang="tr-TR" sz="1600" kern="100" dirty="0">
                <a:solidFill>
                  <a:schemeClr val="tx1">
                    <a:lumMod val="95000"/>
                  </a:schemeClr>
                </a:solidFill>
                <a:effectLst/>
                <a:latin typeface="Aptos" panose="02110004020202020204"/>
                <a:ea typeface="Aptos" panose="02110004020202020204"/>
                <a:cs typeface="Times New Roman" panose="02020603050405020304" pitchFamily="18" charset="0"/>
              </a:rPr>
              <a:t> STK'lar ve akademik kurumlarla gerçekleştirilecek ortak projeler, bilgi ve  kaynak paylaşımını teşvik ederek sürecin sürdürülebilirliğine katkı sağlayacaktır.</a:t>
            </a:r>
          </a:p>
          <a:p>
            <a:pPr lvl="0">
              <a:spcAft>
                <a:spcPts val="300"/>
              </a:spcAft>
              <a:buSzPts val="1000"/>
              <a:tabLst>
                <a:tab pos="457200" algn="l"/>
              </a:tabLst>
            </a:pPr>
            <a:endParaRPr lang="tr-TR" sz="1600" kern="100" dirty="0">
              <a:effectLst/>
              <a:latin typeface="Aptos" panose="020B0004020202020204" pitchFamily="34" charset="0"/>
              <a:ea typeface="Aptos" panose="020B0004020202020204" pitchFamily="34" charset="0"/>
              <a:cs typeface="Times New Roman" panose="02020603050405020304" pitchFamily="18" charset="0"/>
            </a:endParaRPr>
          </a:p>
          <a:p>
            <a:pPr>
              <a:spcAft>
                <a:spcPts val="800"/>
              </a:spcAft>
            </a:pPr>
            <a:r>
              <a:rPr lang="tr-TR" sz="1400" kern="100" dirty="0">
                <a:effectLst/>
                <a:latin typeface="Aptos" panose="020B0004020202020204" pitchFamily="34" charset="0"/>
                <a:ea typeface="Aptos" panose="020B0004020202020204" pitchFamily="34" charset="0"/>
                <a:cs typeface="Times New Roman" panose="02020603050405020304" pitchFamily="18" charset="0"/>
              </a:rPr>
              <a:t>Bir kentin Cittaslow ağına üyelik başvurusunda bulunabilmesi için aşağıdaki kriterleri sağlaması gerekmektedir:</a:t>
            </a:r>
          </a:p>
          <a:p>
            <a:pPr marL="342900" lvl="0" indent="-342900">
              <a:spcAft>
                <a:spcPts val="800"/>
              </a:spcAft>
              <a:buSzPts val="1000"/>
              <a:buFont typeface="Symbol" panose="05050102010706020507" pitchFamily="18" charset="2"/>
              <a:buChar char=""/>
              <a:tabLst>
                <a:tab pos="457200" algn="l"/>
              </a:tabLst>
            </a:pPr>
            <a:r>
              <a:rPr lang="tr-TR" sz="1400" kern="100" dirty="0">
                <a:effectLst/>
                <a:latin typeface="Aptos" panose="020B0004020202020204" pitchFamily="34" charset="0"/>
                <a:ea typeface="Aptos" panose="020B0004020202020204" pitchFamily="34" charset="0"/>
                <a:cs typeface="Times New Roman" panose="02020603050405020304" pitchFamily="18" charset="0"/>
              </a:rPr>
              <a:t>Nüfusunun 50.000’in altında olması,</a:t>
            </a:r>
          </a:p>
          <a:p>
            <a:pPr marL="342900" lvl="0" indent="-342900">
              <a:spcAft>
                <a:spcPts val="800"/>
              </a:spcAft>
              <a:buSzPts val="1000"/>
              <a:buFont typeface="Symbol" panose="05050102010706020507" pitchFamily="18" charset="2"/>
              <a:buChar char=""/>
              <a:tabLst>
                <a:tab pos="457200" algn="l"/>
              </a:tabLst>
            </a:pPr>
            <a:r>
              <a:rPr lang="tr-TR" sz="1400" kern="100" dirty="0">
                <a:effectLst/>
                <a:latin typeface="Aptos" panose="020B0004020202020204" pitchFamily="34" charset="0"/>
                <a:ea typeface="Aptos" panose="020B0004020202020204" pitchFamily="34" charset="0"/>
                <a:cs typeface="Times New Roman" panose="02020603050405020304" pitchFamily="18" charset="0"/>
              </a:rPr>
              <a:t>Cittaslow tüzüğünde tanımlanan toplam 72 kriterin en az %50’sini (minimum 50 puan) karşılaması,</a:t>
            </a:r>
          </a:p>
          <a:p>
            <a:pPr marL="342900" lvl="0" indent="-342900">
              <a:spcAft>
                <a:spcPts val="800"/>
              </a:spcAft>
              <a:buSzPts val="1000"/>
              <a:buFont typeface="Symbol" panose="05050102010706020507" pitchFamily="18" charset="2"/>
              <a:buChar char=""/>
              <a:tabLst>
                <a:tab pos="457200" algn="l"/>
              </a:tabLst>
            </a:pPr>
            <a:r>
              <a:rPr lang="tr-TR" sz="1400" kern="100" dirty="0">
                <a:effectLst/>
                <a:latin typeface="Aptos" panose="020B0004020202020204" pitchFamily="34" charset="0"/>
                <a:ea typeface="Aptos" panose="020B0004020202020204" pitchFamily="34" charset="0"/>
                <a:cs typeface="Times New Roman" panose="02020603050405020304" pitchFamily="18" charset="0"/>
              </a:rPr>
              <a:t>Başvuru dosyasını hem Türkçe hem de İngilizce olarak hazırlayarak Cittaslow Türkiye Ulusal Koordinasyon Ofisi’ne sunması,</a:t>
            </a:r>
          </a:p>
          <a:p>
            <a:pPr marL="342900" lvl="0" indent="-342900">
              <a:spcAft>
                <a:spcPts val="800"/>
              </a:spcAft>
              <a:buSzPts val="1000"/>
              <a:buFont typeface="Symbol" panose="05050102010706020507" pitchFamily="18" charset="2"/>
              <a:buChar char=""/>
              <a:tabLst>
                <a:tab pos="457200" algn="l"/>
              </a:tabLst>
            </a:pPr>
            <a:r>
              <a:rPr lang="tr-TR" sz="1400" kern="100" dirty="0">
                <a:effectLst/>
                <a:latin typeface="Aptos" panose="020B0004020202020204" pitchFamily="34" charset="0"/>
                <a:ea typeface="Aptos" panose="020B0004020202020204" pitchFamily="34" charset="0"/>
                <a:cs typeface="Times New Roman" panose="02020603050405020304" pitchFamily="18" charset="0"/>
              </a:rPr>
              <a:t>Uluslararası Cittaslow Bilim Kurulu ve temsilcileri tarafından yerinde denetime tabi tutulması.</a:t>
            </a:r>
          </a:p>
        </p:txBody>
      </p:sp>
    </p:spTree>
    <p:extLst>
      <p:ext uri="{BB962C8B-B14F-4D97-AF65-F5344CB8AC3E}">
        <p14:creationId xmlns:p14="http://schemas.microsoft.com/office/powerpoint/2010/main" val="27003086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Resim 25" descr="grafik, grafik tasarım, logo, çizgi film içeren bir resim&#10;&#10;AI-generated content may be incorrect.">
            <a:extLst>
              <a:ext uri="{FF2B5EF4-FFF2-40B4-BE49-F238E27FC236}">
                <a16:creationId xmlns:a16="http://schemas.microsoft.com/office/drawing/2014/main" id="{9F1842FC-7324-5654-34BF-C0EA2AADD1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30559" y="3968608"/>
            <a:ext cx="2068036" cy="1551027"/>
          </a:xfrm>
          <a:prstGeom prst="rect">
            <a:avLst/>
          </a:prstGeom>
        </p:spPr>
      </p:pic>
      <p:sp>
        <p:nvSpPr>
          <p:cNvPr id="4" name="Text 0">
            <a:extLst>
              <a:ext uri="{FF2B5EF4-FFF2-40B4-BE49-F238E27FC236}">
                <a16:creationId xmlns:a16="http://schemas.microsoft.com/office/drawing/2014/main" id="{501E27DA-715D-471B-A56D-F28BF7ABCD15}"/>
              </a:ext>
            </a:extLst>
          </p:cNvPr>
          <p:cNvSpPr/>
          <p:nvPr/>
        </p:nvSpPr>
        <p:spPr>
          <a:xfrm>
            <a:off x="446593" y="532868"/>
            <a:ext cx="5486400" cy="685800"/>
          </a:xfrm>
          <a:prstGeom prst="rect">
            <a:avLst/>
          </a:prstGeom>
          <a:noFill/>
          <a:ln/>
        </p:spPr>
        <p:txBody>
          <a:bodyPr wrap="none" lIns="0" tIns="0" rIns="0" bIns="0" rtlCol="0" anchor="t"/>
          <a:lstStyle/>
          <a:p>
            <a:pPr marL="0" indent="0" algn="l">
              <a:lnSpc>
                <a:spcPts val="5400"/>
              </a:lnSpc>
              <a:buNone/>
            </a:pPr>
            <a:r>
              <a:rPr lang="en-US" sz="4300" b="1" dirty="0">
                <a:solidFill>
                  <a:srgbClr val="FFE14D"/>
                </a:solidFill>
                <a:latin typeface="Comfortaa Bold" pitchFamily="34" charset="0"/>
                <a:ea typeface="Comfortaa Bold" pitchFamily="34" charset="-122"/>
                <a:cs typeface="Comfortaa Bold" pitchFamily="34" charset="-120"/>
              </a:rPr>
              <a:t>Tematik Çeşitlilik</a:t>
            </a:r>
            <a:endParaRPr lang="en-US" sz="4300" dirty="0"/>
          </a:p>
        </p:txBody>
      </p:sp>
      <p:pic>
        <p:nvPicPr>
          <p:cNvPr id="5" name="Image 0" descr="preencoded.png">
            <a:extLst>
              <a:ext uri="{FF2B5EF4-FFF2-40B4-BE49-F238E27FC236}">
                <a16:creationId xmlns:a16="http://schemas.microsoft.com/office/drawing/2014/main" id="{115ED2AC-217A-531D-82B3-1E0A7E0BB16C}"/>
              </a:ext>
            </a:extLst>
          </p:cNvPr>
          <p:cNvPicPr>
            <a:picLocks noChangeAspect="1"/>
          </p:cNvPicPr>
          <p:nvPr/>
        </p:nvPicPr>
        <p:blipFill>
          <a:blip r:embed="rId3"/>
          <a:stretch>
            <a:fillRect/>
          </a:stretch>
        </p:blipFill>
        <p:spPr>
          <a:xfrm>
            <a:off x="389832" y="1589457"/>
            <a:ext cx="740569" cy="740569"/>
          </a:xfrm>
          <a:prstGeom prst="rect">
            <a:avLst/>
          </a:prstGeom>
        </p:spPr>
      </p:pic>
      <p:sp>
        <p:nvSpPr>
          <p:cNvPr id="6" name="Text 1">
            <a:extLst>
              <a:ext uri="{FF2B5EF4-FFF2-40B4-BE49-F238E27FC236}">
                <a16:creationId xmlns:a16="http://schemas.microsoft.com/office/drawing/2014/main" id="{D23549CD-B92F-4F04-F905-73BE1D393B64}"/>
              </a:ext>
            </a:extLst>
          </p:cNvPr>
          <p:cNvSpPr/>
          <p:nvPr/>
        </p:nvSpPr>
        <p:spPr>
          <a:xfrm>
            <a:off x="1113354" y="2043958"/>
            <a:ext cx="2743200" cy="342900"/>
          </a:xfrm>
          <a:prstGeom prst="rect">
            <a:avLst/>
          </a:prstGeom>
          <a:noFill/>
          <a:ln/>
        </p:spPr>
        <p:txBody>
          <a:bodyPr wrap="none" lIns="0" tIns="0" rIns="0" bIns="0" rtlCol="0" anchor="t"/>
          <a:lstStyle/>
          <a:p>
            <a:pPr marL="0" indent="0" algn="l">
              <a:lnSpc>
                <a:spcPts val="2700"/>
              </a:lnSpc>
              <a:buNone/>
            </a:pPr>
            <a:r>
              <a:rPr lang="en-US" sz="2150" b="1" dirty="0">
                <a:solidFill>
                  <a:srgbClr val="D7D4CC"/>
                </a:solidFill>
                <a:latin typeface="Comfortaa Bold" pitchFamily="34" charset="0"/>
                <a:ea typeface="Comfortaa Bold" pitchFamily="34" charset="-122"/>
                <a:cs typeface="Comfortaa Bold" pitchFamily="34" charset="-120"/>
              </a:rPr>
              <a:t>Tarih &amp; Kültür</a:t>
            </a:r>
            <a:endParaRPr lang="en-US" sz="2150" dirty="0"/>
          </a:p>
        </p:txBody>
      </p:sp>
      <p:sp>
        <p:nvSpPr>
          <p:cNvPr id="7" name="Text 2">
            <a:extLst>
              <a:ext uri="{FF2B5EF4-FFF2-40B4-BE49-F238E27FC236}">
                <a16:creationId xmlns:a16="http://schemas.microsoft.com/office/drawing/2014/main" id="{65D121E9-B353-A605-489B-B11BC3229208}"/>
              </a:ext>
            </a:extLst>
          </p:cNvPr>
          <p:cNvSpPr/>
          <p:nvPr/>
        </p:nvSpPr>
        <p:spPr>
          <a:xfrm>
            <a:off x="464412" y="2305854"/>
            <a:ext cx="2589764" cy="1071009"/>
          </a:xfrm>
          <a:prstGeom prst="rect">
            <a:avLst/>
          </a:prstGeom>
          <a:noFill/>
          <a:ln/>
        </p:spPr>
        <p:txBody>
          <a:bodyPr wrap="none" lIns="0" tIns="0" rIns="0" bIns="0" rtlCol="0" anchor="t"/>
          <a:lstStyle/>
          <a:p>
            <a:pPr marL="0" indent="0" algn="l">
              <a:lnSpc>
                <a:spcPts val="3100"/>
              </a:lnSpc>
              <a:buNone/>
            </a:pPr>
            <a:r>
              <a:rPr lang="tr-TR" sz="1900" dirty="0">
                <a:solidFill>
                  <a:schemeClr val="tx1">
                    <a:lumMod val="95000"/>
                  </a:schemeClr>
                </a:solidFill>
                <a:effectLst/>
                <a:latin typeface="Aptos" panose="020B0004020202020204" pitchFamily="34" charset="0"/>
                <a:ea typeface="Aptos" panose="020B0004020202020204" pitchFamily="34" charset="0"/>
                <a:cs typeface="Times New Roman" panose="02020603050405020304" pitchFamily="18" charset="0"/>
              </a:rPr>
              <a:t>Safranbolu, Ahlat, Yalvaç,</a:t>
            </a:r>
          </a:p>
          <a:p>
            <a:pPr marL="0" indent="0" algn="l">
              <a:lnSpc>
                <a:spcPts val="3100"/>
              </a:lnSpc>
              <a:buNone/>
            </a:pPr>
            <a:r>
              <a:rPr lang="tr-TR" sz="1900" dirty="0">
                <a:solidFill>
                  <a:schemeClr val="tx1">
                    <a:lumMod val="95000"/>
                  </a:schemeClr>
                </a:solidFill>
                <a:latin typeface="Aptos" panose="020B0004020202020204" pitchFamily="34" charset="0"/>
                <a:ea typeface="Aptos" panose="020B0004020202020204" pitchFamily="34" charset="0"/>
                <a:cs typeface="Times New Roman" panose="02020603050405020304" pitchFamily="18" charset="0"/>
              </a:rPr>
              <a:t>Seferihisar, İznik, </a:t>
            </a:r>
            <a:r>
              <a:rPr lang="tr-TR" sz="1900" dirty="0" err="1">
                <a:solidFill>
                  <a:schemeClr val="tx1">
                    <a:lumMod val="95000"/>
                  </a:schemeClr>
                </a:solidFill>
                <a:latin typeface="Aptos" panose="020B0004020202020204" pitchFamily="34" charset="0"/>
                <a:ea typeface="Aptos" panose="020B0004020202020204" pitchFamily="34" charset="0"/>
                <a:cs typeface="Times New Roman" panose="02020603050405020304" pitchFamily="18" charset="0"/>
              </a:rPr>
              <a:t>Arapgir</a:t>
            </a:r>
            <a:r>
              <a:rPr lang="tr-TR" sz="1900" dirty="0">
                <a:solidFill>
                  <a:schemeClr val="tx1">
                    <a:lumMod val="95000"/>
                  </a:schemeClr>
                </a:solidFill>
                <a:latin typeface="Aptos" panose="020B0004020202020204" pitchFamily="34" charset="0"/>
                <a:ea typeface="Aptos" panose="020B0004020202020204" pitchFamily="34" charset="0"/>
                <a:cs typeface="Times New Roman" panose="02020603050405020304" pitchFamily="18" charset="0"/>
              </a:rPr>
              <a:t>,</a:t>
            </a:r>
          </a:p>
          <a:p>
            <a:pPr marL="0" indent="0" algn="l">
              <a:lnSpc>
                <a:spcPts val="3100"/>
              </a:lnSpc>
              <a:buNone/>
            </a:pPr>
            <a:r>
              <a:rPr lang="tr-TR" sz="1900" dirty="0">
                <a:solidFill>
                  <a:schemeClr val="tx1">
                    <a:lumMod val="95000"/>
                  </a:schemeClr>
                </a:solidFill>
                <a:effectLst/>
                <a:latin typeface="Aptos" panose="020B0004020202020204" pitchFamily="34" charset="0"/>
                <a:ea typeface="Aptos" panose="020B0004020202020204" pitchFamily="34" charset="0"/>
                <a:cs typeface="Times New Roman" panose="02020603050405020304" pitchFamily="18" charset="0"/>
              </a:rPr>
              <a:t>Kemaliye</a:t>
            </a:r>
          </a:p>
        </p:txBody>
      </p:sp>
      <p:pic>
        <p:nvPicPr>
          <p:cNvPr id="8" name="Image 1" descr="preencoded.png">
            <a:extLst>
              <a:ext uri="{FF2B5EF4-FFF2-40B4-BE49-F238E27FC236}">
                <a16:creationId xmlns:a16="http://schemas.microsoft.com/office/drawing/2014/main" id="{9E418F4B-A9DE-7F76-2BBF-5B7C51D49816}"/>
              </a:ext>
            </a:extLst>
          </p:cNvPr>
          <p:cNvPicPr>
            <a:picLocks noChangeAspect="1"/>
          </p:cNvPicPr>
          <p:nvPr/>
        </p:nvPicPr>
        <p:blipFill>
          <a:blip r:embed="rId4"/>
          <a:stretch>
            <a:fillRect/>
          </a:stretch>
        </p:blipFill>
        <p:spPr>
          <a:xfrm>
            <a:off x="4194293" y="1589456"/>
            <a:ext cx="740569" cy="740569"/>
          </a:xfrm>
          <a:prstGeom prst="rect">
            <a:avLst/>
          </a:prstGeom>
        </p:spPr>
      </p:pic>
      <p:sp>
        <p:nvSpPr>
          <p:cNvPr id="9" name="Text 3">
            <a:extLst>
              <a:ext uri="{FF2B5EF4-FFF2-40B4-BE49-F238E27FC236}">
                <a16:creationId xmlns:a16="http://schemas.microsoft.com/office/drawing/2014/main" id="{B4F2D24B-DAC2-2983-3CEC-7F1C6EF97FFC}"/>
              </a:ext>
            </a:extLst>
          </p:cNvPr>
          <p:cNvSpPr/>
          <p:nvPr/>
        </p:nvSpPr>
        <p:spPr>
          <a:xfrm>
            <a:off x="5017708" y="1959741"/>
            <a:ext cx="3215045" cy="342900"/>
          </a:xfrm>
          <a:prstGeom prst="rect">
            <a:avLst/>
          </a:prstGeom>
          <a:noFill/>
          <a:ln/>
        </p:spPr>
        <p:txBody>
          <a:bodyPr wrap="none" lIns="0" tIns="0" rIns="0" bIns="0" rtlCol="0" anchor="t"/>
          <a:lstStyle/>
          <a:p>
            <a:pPr marL="0" indent="0" algn="l">
              <a:lnSpc>
                <a:spcPts val="2700"/>
              </a:lnSpc>
              <a:buNone/>
            </a:pPr>
            <a:r>
              <a:rPr lang="en-US" sz="2150" b="1" dirty="0">
                <a:solidFill>
                  <a:srgbClr val="D7D4CC"/>
                </a:solidFill>
                <a:latin typeface="Comfortaa Bold" pitchFamily="34" charset="0"/>
                <a:ea typeface="Comfortaa Bold" pitchFamily="34" charset="-122"/>
                <a:cs typeface="Comfortaa Bold" pitchFamily="34" charset="-120"/>
              </a:rPr>
              <a:t>Organik Tarım &amp; Deniz</a:t>
            </a:r>
            <a:endParaRPr lang="en-US" sz="2150" dirty="0"/>
          </a:p>
        </p:txBody>
      </p:sp>
      <p:sp>
        <p:nvSpPr>
          <p:cNvPr id="10" name="Text 4">
            <a:extLst>
              <a:ext uri="{FF2B5EF4-FFF2-40B4-BE49-F238E27FC236}">
                <a16:creationId xmlns:a16="http://schemas.microsoft.com/office/drawing/2014/main" id="{EBFD92A3-60C9-9EDA-F88B-096724F462B6}"/>
              </a:ext>
            </a:extLst>
          </p:cNvPr>
          <p:cNvSpPr/>
          <p:nvPr/>
        </p:nvSpPr>
        <p:spPr>
          <a:xfrm>
            <a:off x="4191274" y="2386858"/>
            <a:ext cx="3295479" cy="395049"/>
          </a:xfrm>
          <a:prstGeom prst="rect">
            <a:avLst/>
          </a:prstGeom>
          <a:noFill/>
          <a:ln/>
        </p:spPr>
        <p:txBody>
          <a:bodyPr wrap="none" lIns="0" tIns="0" rIns="0" bIns="0" rtlCol="0" anchor="t"/>
          <a:lstStyle/>
          <a:p>
            <a:pPr lvl="0">
              <a:lnSpc>
                <a:spcPct val="115000"/>
              </a:lnSpc>
              <a:spcAft>
                <a:spcPts val="800"/>
              </a:spcAft>
              <a:buSzPts val="1000"/>
              <a:tabLst>
                <a:tab pos="457200" algn="l"/>
              </a:tabLst>
            </a:pPr>
            <a:r>
              <a:rPr lang="tr-TR" sz="1900" kern="100" dirty="0">
                <a:solidFill>
                  <a:schemeClr val="tx1">
                    <a:lumMod val="95000"/>
                  </a:schemeClr>
                </a:solidFill>
                <a:effectLst/>
                <a:latin typeface="Aptos" panose="020B0004020202020204" pitchFamily="34" charset="0"/>
                <a:ea typeface="Aptos" panose="020B0004020202020204" pitchFamily="34" charset="0"/>
                <a:cs typeface="Times New Roman" panose="02020603050405020304" pitchFamily="18" charset="0"/>
              </a:rPr>
              <a:t>Akyaka, </a:t>
            </a:r>
            <a:r>
              <a:rPr lang="tr-TR" sz="1900" kern="100" dirty="0" err="1">
                <a:solidFill>
                  <a:schemeClr val="tx1">
                    <a:lumMod val="95000"/>
                  </a:schemeClr>
                </a:solidFill>
                <a:effectLst/>
                <a:latin typeface="Aptos" panose="020B0004020202020204" pitchFamily="34" charset="0"/>
                <a:ea typeface="Aptos" panose="020B0004020202020204" pitchFamily="34" charset="0"/>
                <a:cs typeface="Times New Roman" panose="02020603050405020304" pitchFamily="18" charset="0"/>
              </a:rPr>
              <a:t>Gökçeada,</a:t>
            </a:r>
            <a:r>
              <a:rPr lang="tr-TR" sz="1900" kern="100" dirty="0" err="1">
                <a:solidFill>
                  <a:schemeClr val="tx1">
                    <a:lumMod val="95000"/>
                  </a:schemeClr>
                </a:solidFill>
                <a:latin typeface="Aptos" panose="020B0004020202020204" pitchFamily="34" charset="0"/>
                <a:ea typeface="Aptos" panose="020B0004020202020204" pitchFamily="34" charset="0"/>
                <a:cs typeface="Times New Roman" panose="02020603050405020304" pitchFamily="18" charset="0"/>
              </a:rPr>
              <a:t>Köyceğiz</a:t>
            </a:r>
            <a:r>
              <a:rPr lang="tr-TR" sz="1900" kern="100" dirty="0">
                <a:solidFill>
                  <a:schemeClr val="tx1">
                    <a:lumMod val="95000"/>
                  </a:schemeClr>
                </a:solidFill>
                <a:latin typeface="Aptos" panose="020B0004020202020204" pitchFamily="34" charset="0"/>
                <a:ea typeface="Aptos" panose="020B0004020202020204" pitchFamily="34" charset="0"/>
                <a:cs typeface="Times New Roman" panose="02020603050405020304" pitchFamily="18" charset="0"/>
              </a:rPr>
              <a:t>,</a:t>
            </a:r>
          </a:p>
          <a:p>
            <a:pPr lvl="0">
              <a:lnSpc>
                <a:spcPct val="115000"/>
              </a:lnSpc>
              <a:spcAft>
                <a:spcPts val="800"/>
              </a:spcAft>
              <a:buSzPts val="1000"/>
              <a:tabLst>
                <a:tab pos="457200" algn="l"/>
              </a:tabLst>
            </a:pPr>
            <a:r>
              <a:rPr lang="tr-TR" sz="1900" kern="100" dirty="0">
                <a:solidFill>
                  <a:schemeClr val="tx1">
                    <a:lumMod val="95000"/>
                  </a:schemeClr>
                </a:solidFill>
                <a:latin typeface="Aptos" panose="020B0004020202020204" pitchFamily="34" charset="0"/>
                <a:ea typeface="Aptos" panose="020B0004020202020204" pitchFamily="34" charset="0"/>
                <a:cs typeface="Times New Roman" panose="02020603050405020304" pitchFamily="18" charset="0"/>
              </a:rPr>
              <a:t> Finike, </a:t>
            </a:r>
            <a:r>
              <a:rPr lang="tr-TR" sz="1900" kern="100" dirty="0" err="1">
                <a:solidFill>
                  <a:schemeClr val="tx1">
                    <a:lumMod val="95000"/>
                  </a:schemeClr>
                </a:solidFill>
                <a:latin typeface="Aptos" panose="020B0004020202020204" pitchFamily="34" charset="0"/>
                <a:ea typeface="Aptos" panose="020B0004020202020204" pitchFamily="34" charset="0"/>
                <a:cs typeface="Times New Roman" panose="02020603050405020304" pitchFamily="18" charset="0"/>
              </a:rPr>
              <a:t>Şarköy,Foça</a:t>
            </a:r>
            <a:endParaRPr lang="tr-TR" sz="1900" kern="100" dirty="0">
              <a:solidFill>
                <a:schemeClr val="tx1">
                  <a:lumMod val="95000"/>
                </a:schemeClr>
              </a:solidFill>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1" name="Image 2" descr="preencoded.png">
            <a:extLst>
              <a:ext uri="{FF2B5EF4-FFF2-40B4-BE49-F238E27FC236}">
                <a16:creationId xmlns:a16="http://schemas.microsoft.com/office/drawing/2014/main" id="{0696B620-DDCD-2DE1-9241-5D12B45CA7CA}"/>
              </a:ext>
            </a:extLst>
          </p:cNvPr>
          <p:cNvPicPr>
            <a:picLocks noChangeAspect="1"/>
          </p:cNvPicPr>
          <p:nvPr/>
        </p:nvPicPr>
        <p:blipFill>
          <a:blip r:embed="rId5"/>
          <a:stretch>
            <a:fillRect/>
          </a:stretch>
        </p:blipFill>
        <p:spPr>
          <a:xfrm>
            <a:off x="8623852" y="1589458"/>
            <a:ext cx="740569" cy="740569"/>
          </a:xfrm>
          <a:prstGeom prst="rect">
            <a:avLst/>
          </a:prstGeom>
        </p:spPr>
      </p:pic>
      <p:sp>
        <p:nvSpPr>
          <p:cNvPr id="12" name="Text 5">
            <a:extLst>
              <a:ext uri="{FF2B5EF4-FFF2-40B4-BE49-F238E27FC236}">
                <a16:creationId xmlns:a16="http://schemas.microsoft.com/office/drawing/2014/main" id="{692BC6DC-484A-C8EA-0A14-D72A54914807}"/>
              </a:ext>
            </a:extLst>
          </p:cNvPr>
          <p:cNvSpPr/>
          <p:nvPr/>
        </p:nvSpPr>
        <p:spPr>
          <a:xfrm>
            <a:off x="9448800" y="1927709"/>
            <a:ext cx="2743200" cy="342900"/>
          </a:xfrm>
          <a:prstGeom prst="rect">
            <a:avLst/>
          </a:prstGeom>
          <a:noFill/>
          <a:ln/>
        </p:spPr>
        <p:txBody>
          <a:bodyPr wrap="none" lIns="0" tIns="0" rIns="0" bIns="0" rtlCol="0" anchor="t"/>
          <a:lstStyle/>
          <a:p>
            <a:pPr marL="0" indent="0" algn="l">
              <a:lnSpc>
                <a:spcPts val="2700"/>
              </a:lnSpc>
              <a:buNone/>
            </a:pPr>
            <a:r>
              <a:rPr lang="en-US" sz="2150" b="1" dirty="0">
                <a:solidFill>
                  <a:srgbClr val="D7D4CC"/>
                </a:solidFill>
                <a:latin typeface="Comfortaa Bold" pitchFamily="34" charset="0"/>
                <a:ea typeface="Comfortaa Bold" pitchFamily="34" charset="-122"/>
                <a:cs typeface="Comfortaa Bold" pitchFamily="34" charset="-120"/>
              </a:rPr>
              <a:t>Karadeniz Doğası</a:t>
            </a:r>
            <a:endParaRPr lang="en-US" sz="2150" dirty="0"/>
          </a:p>
        </p:txBody>
      </p:sp>
      <p:sp>
        <p:nvSpPr>
          <p:cNvPr id="13" name="Text 6">
            <a:extLst>
              <a:ext uri="{FF2B5EF4-FFF2-40B4-BE49-F238E27FC236}">
                <a16:creationId xmlns:a16="http://schemas.microsoft.com/office/drawing/2014/main" id="{976D772E-4551-C92D-203A-86184E78A74A}"/>
              </a:ext>
            </a:extLst>
          </p:cNvPr>
          <p:cNvSpPr/>
          <p:nvPr/>
        </p:nvSpPr>
        <p:spPr>
          <a:xfrm>
            <a:off x="8623852" y="2243587"/>
            <a:ext cx="3493568" cy="1133276"/>
          </a:xfrm>
          <a:prstGeom prst="rect">
            <a:avLst/>
          </a:prstGeom>
          <a:noFill/>
          <a:ln/>
        </p:spPr>
        <p:txBody>
          <a:bodyPr wrap="none" lIns="0" tIns="0" rIns="0" bIns="0" rtlCol="0" anchor="t"/>
          <a:lstStyle/>
          <a:p>
            <a:pPr marL="0" indent="0" algn="l">
              <a:lnSpc>
                <a:spcPts val="3100"/>
              </a:lnSpc>
              <a:buNone/>
            </a:pPr>
            <a:r>
              <a:rPr lang="en-US" sz="1900" dirty="0">
                <a:solidFill>
                  <a:srgbClr val="D7D4CC"/>
                </a:solidFill>
                <a:latin typeface="Raleway Medium" pitchFamily="34" charset="0"/>
                <a:ea typeface="Raleway Medium" pitchFamily="34" charset="-122"/>
                <a:cs typeface="Raleway Medium" pitchFamily="34" charset="-120"/>
              </a:rPr>
              <a:t>Perşembe, Şavşat, Uzundere</a:t>
            </a:r>
            <a:endParaRPr lang="en-US" sz="1900" dirty="0"/>
          </a:p>
        </p:txBody>
      </p:sp>
      <p:pic>
        <p:nvPicPr>
          <p:cNvPr id="22" name="Resim 21" descr="kalıp, desen, düzen, sanat, motif, simetri, bakışım içeren bir resim&#10;&#10;AI-generated content may be incorrect.">
            <a:extLst>
              <a:ext uri="{FF2B5EF4-FFF2-40B4-BE49-F238E27FC236}">
                <a16:creationId xmlns:a16="http://schemas.microsoft.com/office/drawing/2014/main" id="{21712358-0A27-1F84-A7E0-288FFEEB817B}"/>
              </a:ext>
            </a:extLst>
          </p:cNvPr>
          <p:cNvPicPr>
            <a:picLocks noChangeAspect="1"/>
          </p:cNvPicPr>
          <p:nvPr/>
        </p:nvPicPr>
        <p:blipFill>
          <a:blip r:embed="rId6">
            <a:extLst>
              <a:ext uri="{28A0092B-C50C-407E-A947-70E740481C1C}">
                <a14:useLocalDpi xmlns:a14="http://schemas.microsoft.com/office/drawing/2010/main" val="0"/>
              </a:ext>
            </a:extLst>
          </a:blip>
          <a:srcRect l="18691" r="16867"/>
          <a:stretch/>
        </p:blipFill>
        <p:spPr>
          <a:xfrm>
            <a:off x="310781" y="4093260"/>
            <a:ext cx="898670" cy="1045911"/>
          </a:xfrm>
          <a:prstGeom prst="rect">
            <a:avLst/>
          </a:prstGeom>
        </p:spPr>
      </p:pic>
      <p:sp>
        <p:nvSpPr>
          <p:cNvPr id="23" name="Text 1">
            <a:extLst>
              <a:ext uri="{FF2B5EF4-FFF2-40B4-BE49-F238E27FC236}">
                <a16:creationId xmlns:a16="http://schemas.microsoft.com/office/drawing/2014/main" id="{F7CE192B-FF0B-4F72-EDF2-95EF47CBF6C0}"/>
              </a:ext>
            </a:extLst>
          </p:cNvPr>
          <p:cNvSpPr/>
          <p:nvPr/>
        </p:nvSpPr>
        <p:spPr>
          <a:xfrm>
            <a:off x="1211241" y="4230034"/>
            <a:ext cx="2743200" cy="342900"/>
          </a:xfrm>
          <a:prstGeom prst="rect">
            <a:avLst/>
          </a:prstGeom>
          <a:noFill/>
          <a:ln/>
        </p:spPr>
        <p:txBody>
          <a:bodyPr wrap="none" lIns="0" tIns="0" rIns="0" bIns="0" rtlCol="0" anchor="t"/>
          <a:lstStyle/>
          <a:p>
            <a:pPr marL="0" indent="0" algn="l">
              <a:lnSpc>
                <a:spcPts val="2700"/>
              </a:lnSpc>
              <a:buNone/>
            </a:pPr>
            <a:r>
              <a:rPr lang="tr-TR" sz="2150" b="1" dirty="0">
                <a:solidFill>
                  <a:srgbClr val="D7D4CC"/>
                </a:solidFill>
                <a:latin typeface="Comfortaa Bold" pitchFamily="34" charset="0"/>
                <a:ea typeface="Comfortaa Bold" pitchFamily="34" charset="-122"/>
                <a:cs typeface="Comfortaa Bold" pitchFamily="34" charset="-120"/>
              </a:rPr>
              <a:t>Osmanlı Mirası </a:t>
            </a:r>
          </a:p>
          <a:p>
            <a:pPr marL="0" indent="0" algn="l">
              <a:lnSpc>
                <a:spcPts val="2700"/>
              </a:lnSpc>
              <a:buNone/>
            </a:pPr>
            <a:r>
              <a:rPr lang="tr-TR" sz="2150" b="1" dirty="0">
                <a:solidFill>
                  <a:srgbClr val="D7D4CC"/>
                </a:solidFill>
                <a:latin typeface="Comfortaa Bold" pitchFamily="34" charset="0"/>
                <a:ea typeface="Comfortaa Bold" pitchFamily="34" charset="-122"/>
                <a:cs typeface="Comfortaa Bold" pitchFamily="34" charset="-120"/>
              </a:rPr>
              <a:t>ve Geleneksel Dokular</a:t>
            </a:r>
            <a:endParaRPr lang="en-US" sz="2150" dirty="0"/>
          </a:p>
        </p:txBody>
      </p:sp>
      <p:sp>
        <p:nvSpPr>
          <p:cNvPr id="24" name="Text 2">
            <a:extLst>
              <a:ext uri="{FF2B5EF4-FFF2-40B4-BE49-F238E27FC236}">
                <a16:creationId xmlns:a16="http://schemas.microsoft.com/office/drawing/2014/main" id="{8BAF158B-DBD9-B1AC-8924-4C32D24C4D4C}"/>
              </a:ext>
            </a:extLst>
          </p:cNvPr>
          <p:cNvSpPr/>
          <p:nvPr/>
        </p:nvSpPr>
        <p:spPr>
          <a:xfrm>
            <a:off x="446593" y="5052608"/>
            <a:ext cx="2589764" cy="1071009"/>
          </a:xfrm>
          <a:prstGeom prst="rect">
            <a:avLst/>
          </a:prstGeom>
          <a:noFill/>
          <a:ln/>
        </p:spPr>
        <p:txBody>
          <a:bodyPr wrap="none" lIns="0" tIns="0" rIns="0" bIns="0" rtlCol="0" anchor="t"/>
          <a:lstStyle/>
          <a:p>
            <a:pPr marL="0" indent="0" algn="l">
              <a:lnSpc>
                <a:spcPts val="3100"/>
              </a:lnSpc>
              <a:buNone/>
            </a:pPr>
            <a:r>
              <a:rPr lang="tr-TR" sz="1900" dirty="0" err="1">
                <a:solidFill>
                  <a:schemeClr val="tx1">
                    <a:lumMod val="95000"/>
                  </a:schemeClr>
                </a:solidFill>
                <a:effectLst/>
                <a:latin typeface="Aptos" panose="020B0004020202020204" pitchFamily="34" charset="0"/>
                <a:ea typeface="Aptos" panose="020B0004020202020204" pitchFamily="34" charset="0"/>
                <a:cs typeface="Times New Roman" panose="02020603050405020304" pitchFamily="18" charset="0"/>
              </a:rPr>
              <a:t>Mudurnu,Göynük,Taraklı</a:t>
            </a:r>
            <a:r>
              <a:rPr lang="tr-TR" sz="1900" dirty="0">
                <a:solidFill>
                  <a:schemeClr val="tx1">
                    <a:lumMod val="95000"/>
                  </a:schemeClr>
                </a:solidFill>
                <a:effectLst/>
                <a:latin typeface="Aptos" panose="020B0004020202020204" pitchFamily="34" charset="0"/>
                <a:ea typeface="Aptos" panose="020B0004020202020204" pitchFamily="34" charset="0"/>
                <a:cs typeface="Times New Roman" panose="02020603050405020304" pitchFamily="18" charset="0"/>
              </a:rPr>
              <a:t>,</a:t>
            </a:r>
          </a:p>
          <a:p>
            <a:pPr marL="0" indent="0" algn="l">
              <a:lnSpc>
                <a:spcPts val="3100"/>
              </a:lnSpc>
              <a:buNone/>
            </a:pPr>
            <a:r>
              <a:rPr lang="tr-TR" sz="1900" dirty="0" err="1">
                <a:solidFill>
                  <a:schemeClr val="tx1">
                    <a:lumMod val="95000"/>
                  </a:schemeClr>
                </a:solidFill>
                <a:latin typeface="Aptos" panose="020B0004020202020204" pitchFamily="34" charset="0"/>
                <a:ea typeface="Aptos" panose="020B0004020202020204" pitchFamily="34" charset="0"/>
                <a:cs typeface="Times New Roman" panose="02020603050405020304" pitchFamily="18" charset="0"/>
              </a:rPr>
              <a:t>Gerze,Vize</a:t>
            </a:r>
            <a:endParaRPr lang="tr-TR" sz="1900" dirty="0">
              <a:solidFill>
                <a:schemeClr val="tx1">
                  <a:lumMod val="95000"/>
                </a:schemeClr>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27" name="Text 1">
            <a:extLst>
              <a:ext uri="{FF2B5EF4-FFF2-40B4-BE49-F238E27FC236}">
                <a16:creationId xmlns:a16="http://schemas.microsoft.com/office/drawing/2014/main" id="{5FE9D347-273E-50D0-B2B5-D0B3B98F0C4A}"/>
              </a:ext>
            </a:extLst>
          </p:cNvPr>
          <p:cNvSpPr/>
          <p:nvPr/>
        </p:nvSpPr>
        <p:spPr>
          <a:xfrm>
            <a:off x="5253630" y="4212460"/>
            <a:ext cx="2743200" cy="342900"/>
          </a:xfrm>
          <a:prstGeom prst="rect">
            <a:avLst/>
          </a:prstGeom>
          <a:noFill/>
          <a:ln/>
        </p:spPr>
        <p:txBody>
          <a:bodyPr wrap="none" lIns="0" tIns="0" rIns="0" bIns="0" rtlCol="0" anchor="t"/>
          <a:lstStyle/>
          <a:p>
            <a:pPr marL="0" indent="0" algn="l">
              <a:lnSpc>
                <a:spcPts val="2700"/>
              </a:lnSpc>
              <a:buNone/>
            </a:pPr>
            <a:r>
              <a:rPr lang="tr-TR" sz="2150" b="1" dirty="0">
                <a:solidFill>
                  <a:srgbClr val="D7D4CC"/>
                </a:solidFill>
                <a:latin typeface="Comfortaa Bold" pitchFamily="34" charset="0"/>
                <a:ea typeface="Comfortaa Bold" pitchFamily="34" charset="-122"/>
                <a:cs typeface="Comfortaa Bold" pitchFamily="34" charset="-120"/>
              </a:rPr>
              <a:t> Tarihi Kimliğiyle </a:t>
            </a:r>
          </a:p>
          <a:p>
            <a:pPr marL="0" indent="0" algn="l">
              <a:lnSpc>
                <a:spcPts val="2700"/>
              </a:lnSpc>
              <a:buNone/>
            </a:pPr>
            <a:r>
              <a:rPr lang="tr-TR" sz="2150" b="1" dirty="0">
                <a:solidFill>
                  <a:srgbClr val="D7D4CC"/>
                </a:solidFill>
                <a:latin typeface="Comfortaa Bold" pitchFamily="34" charset="0"/>
                <a:ea typeface="Comfortaa Bold" pitchFamily="34" charset="-122"/>
                <a:cs typeface="Comfortaa Bold" pitchFamily="34" charset="-120"/>
              </a:rPr>
              <a:t>Öne Çıkan</a:t>
            </a:r>
          </a:p>
          <a:p>
            <a:pPr marL="0" indent="0" algn="l">
              <a:lnSpc>
                <a:spcPts val="2700"/>
              </a:lnSpc>
              <a:buNone/>
            </a:pPr>
            <a:r>
              <a:rPr lang="tr-TR" sz="2150" b="1" dirty="0">
                <a:solidFill>
                  <a:srgbClr val="D7D4CC"/>
                </a:solidFill>
                <a:ea typeface="Comfortaa Bold" pitchFamily="34" charset="-122"/>
              </a:rPr>
              <a:t>Su Altı Yerleşimi</a:t>
            </a:r>
            <a:endParaRPr lang="en-US" sz="2150" dirty="0"/>
          </a:p>
        </p:txBody>
      </p:sp>
      <p:sp>
        <p:nvSpPr>
          <p:cNvPr id="28" name="Text 2">
            <a:extLst>
              <a:ext uri="{FF2B5EF4-FFF2-40B4-BE49-F238E27FC236}">
                <a16:creationId xmlns:a16="http://schemas.microsoft.com/office/drawing/2014/main" id="{7058B53F-1B11-D8A8-8F6B-CC32B67A70FD}"/>
              </a:ext>
            </a:extLst>
          </p:cNvPr>
          <p:cNvSpPr/>
          <p:nvPr/>
        </p:nvSpPr>
        <p:spPr>
          <a:xfrm>
            <a:off x="4191274" y="5417501"/>
            <a:ext cx="2589764" cy="1071009"/>
          </a:xfrm>
          <a:prstGeom prst="rect">
            <a:avLst/>
          </a:prstGeom>
          <a:noFill/>
          <a:ln/>
        </p:spPr>
        <p:txBody>
          <a:bodyPr wrap="none" lIns="0" tIns="0" rIns="0" bIns="0" rtlCol="0" anchor="t"/>
          <a:lstStyle/>
          <a:p>
            <a:pPr marL="0" indent="0" algn="l">
              <a:lnSpc>
                <a:spcPts val="3100"/>
              </a:lnSpc>
              <a:buNone/>
            </a:pPr>
            <a:r>
              <a:rPr lang="tr-TR" sz="1900" dirty="0">
                <a:solidFill>
                  <a:schemeClr val="tx1">
                    <a:lumMod val="95000"/>
                  </a:schemeClr>
                </a:solidFill>
                <a:effectLst/>
                <a:latin typeface="Aptos" panose="020B0004020202020204" pitchFamily="34" charset="0"/>
                <a:ea typeface="Aptos" panose="020B0004020202020204" pitchFamily="34" charset="0"/>
                <a:cs typeface="Times New Roman" panose="02020603050405020304" pitchFamily="18" charset="0"/>
              </a:rPr>
              <a:t>Halfeti</a:t>
            </a:r>
          </a:p>
        </p:txBody>
      </p:sp>
      <p:pic>
        <p:nvPicPr>
          <p:cNvPr id="30" name="Resim 29" descr="çizim, sanat, gece, çizgi film içeren bir resim&#10;&#10;AI-generated content may be incorrect.">
            <a:extLst>
              <a:ext uri="{FF2B5EF4-FFF2-40B4-BE49-F238E27FC236}">
                <a16:creationId xmlns:a16="http://schemas.microsoft.com/office/drawing/2014/main" id="{2BC59B55-5E3F-F6E8-5989-438F7A13F72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66546" y="3968608"/>
            <a:ext cx="1655180" cy="1241385"/>
          </a:xfrm>
          <a:prstGeom prst="rect">
            <a:avLst/>
          </a:prstGeom>
        </p:spPr>
      </p:pic>
      <p:sp>
        <p:nvSpPr>
          <p:cNvPr id="31" name="Text 1">
            <a:extLst>
              <a:ext uri="{FF2B5EF4-FFF2-40B4-BE49-F238E27FC236}">
                <a16:creationId xmlns:a16="http://schemas.microsoft.com/office/drawing/2014/main" id="{135DD400-6D83-7C00-ED97-894B1382118D}"/>
              </a:ext>
            </a:extLst>
          </p:cNvPr>
          <p:cNvSpPr/>
          <p:nvPr/>
        </p:nvSpPr>
        <p:spPr>
          <a:xfrm>
            <a:off x="9672793" y="4230413"/>
            <a:ext cx="2743200" cy="342900"/>
          </a:xfrm>
          <a:prstGeom prst="rect">
            <a:avLst/>
          </a:prstGeom>
          <a:noFill/>
          <a:ln/>
        </p:spPr>
        <p:txBody>
          <a:bodyPr wrap="none" lIns="0" tIns="0" rIns="0" bIns="0" rtlCol="0" anchor="t"/>
          <a:lstStyle/>
          <a:p>
            <a:pPr marL="0" indent="0" algn="l">
              <a:lnSpc>
                <a:spcPts val="2700"/>
              </a:lnSpc>
              <a:buNone/>
            </a:pPr>
            <a:r>
              <a:rPr lang="tr-TR" sz="2150" b="1" dirty="0">
                <a:solidFill>
                  <a:srgbClr val="D7D4CC"/>
                </a:solidFill>
                <a:latin typeface="Comfortaa Bold" pitchFamily="34" charset="0"/>
                <a:ea typeface="Comfortaa Bold" pitchFamily="34" charset="-122"/>
                <a:cs typeface="Comfortaa Bold" pitchFamily="34" charset="-120"/>
              </a:rPr>
              <a:t> Kırsal Yaşam ve Doğa</a:t>
            </a:r>
          </a:p>
          <a:p>
            <a:pPr marL="0" indent="0" algn="l">
              <a:lnSpc>
                <a:spcPts val="2700"/>
              </a:lnSpc>
              <a:buNone/>
            </a:pPr>
            <a:r>
              <a:rPr lang="tr-TR" sz="2150" b="1" dirty="0">
                <a:solidFill>
                  <a:srgbClr val="D7D4CC"/>
                </a:solidFill>
                <a:ea typeface="Comfortaa Bold" pitchFamily="34" charset="-122"/>
              </a:rPr>
              <a:t>Turizmi Odaklı</a:t>
            </a:r>
            <a:endParaRPr lang="en-US" sz="2150" dirty="0"/>
          </a:p>
        </p:txBody>
      </p:sp>
      <p:sp>
        <p:nvSpPr>
          <p:cNvPr id="32" name="Text 2">
            <a:extLst>
              <a:ext uri="{FF2B5EF4-FFF2-40B4-BE49-F238E27FC236}">
                <a16:creationId xmlns:a16="http://schemas.microsoft.com/office/drawing/2014/main" id="{B3EBA964-559E-F4C2-16CD-74040A71ADAA}"/>
              </a:ext>
            </a:extLst>
          </p:cNvPr>
          <p:cNvSpPr/>
          <p:nvPr/>
        </p:nvSpPr>
        <p:spPr>
          <a:xfrm>
            <a:off x="8377911" y="4992534"/>
            <a:ext cx="2589764" cy="1071009"/>
          </a:xfrm>
          <a:prstGeom prst="rect">
            <a:avLst/>
          </a:prstGeom>
          <a:noFill/>
          <a:ln/>
        </p:spPr>
        <p:txBody>
          <a:bodyPr wrap="none" lIns="0" tIns="0" rIns="0" bIns="0" rtlCol="0" anchor="t"/>
          <a:lstStyle/>
          <a:p>
            <a:pPr marL="0" indent="0" algn="l">
              <a:lnSpc>
                <a:spcPts val="3100"/>
              </a:lnSpc>
              <a:buNone/>
            </a:pPr>
            <a:r>
              <a:rPr lang="tr-TR" sz="1900" dirty="0" err="1">
                <a:solidFill>
                  <a:schemeClr val="tx1">
                    <a:lumMod val="95000"/>
                  </a:schemeClr>
                </a:solidFill>
                <a:effectLst/>
                <a:latin typeface="Aptos" panose="020B0004020202020204" pitchFamily="34" charset="0"/>
                <a:ea typeface="Aptos" panose="020B0004020202020204" pitchFamily="34" charset="0"/>
                <a:cs typeface="Times New Roman" panose="02020603050405020304" pitchFamily="18" charset="0"/>
              </a:rPr>
              <a:t>Çameli,Güdül,Daday,Eğirdir</a:t>
            </a:r>
            <a:r>
              <a:rPr lang="tr-TR" sz="1900" dirty="0" err="1">
                <a:solidFill>
                  <a:schemeClr val="tx1">
                    <a:lumMod val="95000"/>
                  </a:schemeClr>
                </a:solidFill>
                <a:latin typeface="Aptos" panose="020B0004020202020204" pitchFamily="34" charset="0"/>
                <a:ea typeface="Aptos" panose="020B0004020202020204" pitchFamily="34" charset="0"/>
                <a:cs typeface="Times New Roman" panose="02020603050405020304" pitchFamily="18" charset="0"/>
              </a:rPr>
              <a:t>,Yenipazar</a:t>
            </a:r>
            <a:endParaRPr lang="tr-TR" sz="1900" dirty="0">
              <a:solidFill>
                <a:schemeClr val="tx1">
                  <a:lumMod val="95000"/>
                </a:schemeClr>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5549163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0">
            <a:extLst>
              <a:ext uri="{FF2B5EF4-FFF2-40B4-BE49-F238E27FC236}">
                <a16:creationId xmlns:a16="http://schemas.microsoft.com/office/drawing/2014/main" id="{D2E5EBFA-B672-FAF0-5374-C8F08155F52F}"/>
              </a:ext>
            </a:extLst>
          </p:cNvPr>
          <p:cNvSpPr/>
          <p:nvPr/>
        </p:nvSpPr>
        <p:spPr>
          <a:xfrm>
            <a:off x="609600" y="484742"/>
            <a:ext cx="5486400" cy="685800"/>
          </a:xfrm>
          <a:prstGeom prst="rect">
            <a:avLst/>
          </a:prstGeom>
          <a:noFill/>
          <a:ln/>
        </p:spPr>
        <p:txBody>
          <a:bodyPr wrap="none" lIns="0" tIns="0" rIns="0" bIns="0" rtlCol="0" anchor="t"/>
          <a:lstStyle/>
          <a:p>
            <a:pPr marL="0" indent="0" algn="l">
              <a:lnSpc>
                <a:spcPts val="5400"/>
              </a:lnSpc>
              <a:buNone/>
            </a:pPr>
            <a:endParaRPr lang="en-US" sz="4300" dirty="0"/>
          </a:p>
        </p:txBody>
      </p:sp>
      <p:sp>
        <p:nvSpPr>
          <p:cNvPr id="5" name="Text 0">
            <a:extLst>
              <a:ext uri="{FF2B5EF4-FFF2-40B4-BE49-F238E27FC236}">
                <a16:creationId xmlns:a16="http://schemas.microsoft.com/office/drawing/2014/main" id="{B3366367-4BF0-084D-5152-4ECC94615138}"/>
              </a:ext>
            </a:extLst>
          </p:cNvPr>
          <p:cNvSpPr/>
          <p:nvPr/>
        </p:nvSpPr>
        <p:spPr>
          <a:xfrm>
            <a:off x="377018" y="50815"/>
            <a:ext cx="8488685" cy="685800"/>
          </a:xfrm>
          <a:prstGeom prst="rect">
            <a:avLst/>
          </a:prstGeom>
          <a:noFill/>
          <a:ln/>
        </p:spPr>
        <p:txBody>
          <a:bodyPr wrap="none" lIns="0" tIns="0" rIns="0" bIns="0" rtlCol="0" anchor="t"/>
          <a:lstStyle/>
          <a:p>
            <a:pPr marL="0" indent="0" algn="l">
              <a:buNone/>
            </a:pPr>
            <a:r>
              <a:rPr lang="en-US" sz="4000" b="1" dirty="0">
                <a:solidFill>
                  <a:srgbClr val="FFE14D"/>
                </a:solidFill>
                <a:latin typeface="Comfortaa Bold" pitchFamily="34" charset="0"/>
                <a:ea typeface="Comfortaa Bold" pitchFamily="34" charset="-122"/>
                <a:cs typeface="Comfortaa Bold" pitchFamily="34" charset="-120"/>
              </a:rPr>
              <a:t>Ç</a:t>
            </a:r>
            <a:r>
              <a:rPr lang="tr-TR" sz="4000" b="1" dirty="0">
                <a:solidFill>
                  <a:srgbClr val="FFE14D"/>
                </a:solidFill>
                <a:latin typeface="Comfortaa Bold" pitchFamily="34" charset="0"/>
                <a:ea typeface="Comfortaa Bold" pitchFamily="34" charset="-122"/>
                <a:cs typeface="Comfortaa Bold" pitchFamily="34" charset="-120"/>
              </a:rPr>
              <a:t>ameli, Türkiye`nin 27. </a:t>
            </a:r>
          </a:p>
          <a:p>
            <a:pPr marL="0" indent="0" algn="l">
              <a:buNone/>
            </a:pPr>
            <a:r>
              <a:rPr lang="tr-TR" sz="4000" b="1" dirty="0">
                <a:solidFill>
                  <a:srgbClr val="FFE14D"/>
                </a:solidFill>
                <a:latin typeface="Comfortaa Bold" pitchFamily="34" charset="0"/>
                <a:ea typeface="Comfortaa Bold" pitchFamily="34" charset="-122"/>
                <a:cs typeface="Comfortaa Bold" pitchFamily="34" charset="-120"/>
              </a:rPr>
              <a:t>Yavaş Şehri</a:t>
            </a:r>
            <a:endParaRPr lang="en-US" sz="4000" dirty="0"/>
          </a:p>
        </p:txBody>
      </p:sp>
      <p:sp>
        <p:nvSpPr>
          <p:cNvPr id="3" name="Metin kutusu 2">
            <a:extLst>
              <a:ext uri="{FF2B5EF4-FFF2-40B4-BE49-F238E27FC236}">
                <a16:creationId xmlns:a16="http://schemas.microsoft.com/office/drawing/2014/main" id="{F565ADBA-3CD8-402B-81A5-6C9773AD1098}"/>
              </a:ext>
            </a:extLst>
          </p:cNvPr>
          <p:cNvSpPr txBox="1"/>
          <p:nvPr/>
        </p:nvSpPr>
        <p:spPr>
          <a:xfrm>
            <a:off x="377018" y="1303097"/>
            <a:ext cx="6219825" cy="5404556"/>
          </a:xfrm>
          <a:prstGeom prst="rect">
            <a:avLst/>
          </a:prstGeom>
          <a:noFill/>
        </p:spPr>
        <p:txBody>
          <a:bodyPr wrap="square" rtlCol="0">
            <a:spAutoFit/>
          </a:bodyPr>
          <a:lstStyle/>
          <a:p>
            <a:r>
              <a:rPr lang="tr-TR" sz="1600" b="1" dirty="0">
                <a:effectLst/>
                <a:latin typeface="Calibri" panose="020F0502020204030204" pitchFamily="34" charset="0"/>
                <a:ea typeface="Calibri" panose="020F0502020204030204" pitchFamily="34" charset="0"/>
                <a:cs typeface="Times New Roman" panose="02020603050405020304" pitchFamily="18" charset="0"/>
              </a:rPr>
              <a:t>Çameli</a:t>
            </a:r>
            <a:r>
              <a:rPr lang="tr-TR" sz="1600" dirty="0">
                <a:effectLst/>
                <a:latin typeface="Calibri" panose="020F0502020204030204" pitchFamily="34" charset="0"/>
                <a:ea typeface="Calibri" panose="020F0502020204030204" pitchFamily="34" charset="0"/>
                <a:cs typeface="Times New Roman" panose="02020603050405020304" pitchFamily="18" charset="0"/>
              </a:rPr>
              <a:t>, 25 Haziran 2025 tarihinde Türkiye’nin 27., dünyanın ise 307. Cittaslow (Sakin Şehir) üyesi olarak resmen kabul edildi. %72,58 kriter uyumu göstererek </a:t>
            </a:r>
            <a:r>
              <a:rPr lang="tr-TR" sz="1600" dirty="0" err="1">
                <a:effectLst/>
                <a:latin typeface="Calibri" panose="020F0502020204030204" pitchFamily="34" charset="0"/>
                <a:ea typeface="Calibri" panose="020F0502020204030204" pitchFamily="34" charset="0"/>
                <a:cs typeface="Times New Roman" panose="02020603050405020304" pitchFamily="18" charset="0"/>
              </a:rPr>
              <a:t>ünvanı</a:t>
            </a:r>
            <a:r>
              <a:rPr lang="tr-TR" sz="1600" dirty="0">
                <a:effectLst/>
                <a:latin typeface="Calibri" panose="020F0502020204030204" pitchFamily="34" charset="0"/>
                <a:ea typeface="Calibri" panose="020F0502020204030204" pitchFamily="34" charset="0"/>
                <a:cs typeface="Times New Roman" panose="02020603050405020304" pitchFamily="18" charset="0"/>
              </a:rPr>
              <a:t> aldı. </a:t>
            </a:r>
          </a:p>
          <a:p>
            <a:pPr>
              <a:lnSpc>
                <a:spcPct val="115000"/>
              </a:lnSpc>
              <a:spcAft>
                <a:spcPts val="800"/>
              </a:spcAft>
            </a:pPr>
            <a:r>
              <a:rPr lang="tr-TR" sz="1600" b="1" kern="100" dirty="0">
                <a:solidFill>
                  <a:schemeClr val="tx1">
                    <a:lumMod val="95000"/>
                  </a:schemeClr>
                </a:solidFill>
                <a:effectLst/>
                <a:latin typeface="Aptos" panose="02110004020202020204"/>
                <a:ea typeface="Aptos" panose="02110004020202020204"/>
                <a:cs typeface="Times New Roman" panose="02020603050405020304" pitchFamily="18" charset="0"/>
              </a:rPr>
              <a:t>Çameli’nin “Yavaş Şehir” Gelişim Süreci</a:t>
            </a:r>
            <a:endParaRPr lang="tr-TR" sz="1600" kern="100" dirty="0">
              <a:solidFill>
                <a:schemeClr val="tx1">
                  <a:lumMod val="95000"/>
                </a:schemeClr>
              </a:solidFill>
              <a:effectLst/>
              <a:latin typeface="Aptos" panose="02110004020202020204"/>
              <a:ea typeface="Aptos" panose="02110004020202020204"/>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tr-TR" sz="1600" b="1" kern="100" dirty="0">
                <a:solidFill>
                  <a:schemeClr val="tx1">
                    <a:lumMod val="95000"/>
                  </a:schemeClr>
                </a:solidFill>
                <a:effectLst/>
                <a:latin typeface="Aptos" panose="02110004020202020204"/>
                <a:ea typeface="Aptos" panose="02110004020202020204"/>
                <a:cs typeface="Times New Roman" panose="02020603050405020304" pitchFamily="18" charset="0"/>
              </a:rPr>
              <a:t>2014–2024:</a:t>
            </a:r>
            <a:r>
              <a:rPr lang="tr-TR" sz="1600" kern="100" dirty="0">
                <a:solidFill>
                  <a:schemeClr val="tx1">
                    <a:lumMod val="95000"/>
                  </a:schemeClr>
                </a:solidFill>
                <a:effectLst/>
                <a:latin typeface="Aptos" panose="02110004020202020204"/>
                <a:ea typeface="Aptos" panose="02110004020202020204"/>
                <a:cs typeface="Times New Roman" panose="02020603050405020304" pitchFamily="18" charset="0"/>
              </a:rPr>
              <a:t> Çameli Belediyesi, doğa ve kültür turizmini teşvik ederek, yıllık yaklaşık 100 milyon TL turizm geliri elde etmeyi başarmıştır.</a:t>
            </a:r>
          </a:p>
          <a:p>
            <a:pPr marL="342900" lvl="0" indent="-342900">
              <a:lnSpc>
                <a:spcPct val="115000"/>
              </a:lnSpc>
              <a:spcAft>
                <a:spcPts val="800"/>
              </a:spcAft>
              <a:buSzPts val="1000"/>
              <a:buFont typeface="Symbol" panose="05050102010706020507" pitchFamily="18" charset="2"/>
              <a:buChar char=""/>
              <a:tabLst>
                <a:tab pos="457200" algn="l"/>
              </a:tabLst>
            </a:pPr>
            <a:r>
              <a:rPr lang="tr-TR" sz="1600" kern="100" dirty="0">
                <a:solidFill>
                  <a:schemeClr val="tx1">
                    <a:lumMod val="95000"/>
                  </a:schemeClr>
                </a:solidFill>
                <a:effectLst/>
                <a:latin typeface="Aptos" panose="02110004020202020204"/>
                <a:ea typeface="Aptos" panose="02110004020202020204"/>
                <a:cs typeface="Times New Roman" panose="02020603050405020304" pitchFamily="18" charset="0"/>
              </a:rPr>
              <a:t>Aynı dönemde, ulaşım altyapısı (karayolları, terminal, kültür merkezi, pazar yeri) gibi kamu yatırımları hayata geçirilmiştir.</a:t>
            </a:r>
          </a:p>
          <a:p>
            <a:pPr marL="342900" lvl="0" indent="-342900">
              <a:lnSpc>
                <a:spcPct val="115000"/>
              </a:lnSpc>
              <a:spcAft>
                <a:spcPts val="800"/>
              </a:spcAft>
              <a:buSzPts val="1000"/>
              <a:buFont typeface="Symbol" panose="05050102010706020507" pitchFamily="18" charset="2"/>
              <a:buChar char=""/>
              <a:tabLst>
                <a:tab pos="457200" algn="l"/>
              </a:tabLst>
            </a:pPr>
            <a:r>
              <a:rPr lang="tr-TR" sz="1600" b="1" kern="100" dirty="0">
                <a:solidFill>
                  <a:schemeClr val="tx1">
                    <a:lumMod val="95000"/>
                  </a:schemeClr>
                </a:solidFill>
                <a:effectLst/>
                <a:latin typeface="Aptos" panose="02110004020202020204"/>
                <a:ea typeface="Aptos" panose="02110004020202020204"/>
                <a:cs typeface="Times New Roman" panose="02020603050405020304" pitchFamily="18" charset="0"/>
              </a:rPr>
              <a:t>2024–2025:</a:t>
            </a:r>
            <a:r>
              <a:rPr lang="tr-TR" sz="1600" kern="100" dirty="0">
                <a:solidFill>
                  <a:schemeClr val="tx1">
                    <a:lumMod val="95000"/>
                  </a:schemeClr>
                </a:solidFill>
                <a:effectLst/>
                <a:latin typeface="Aptos" panose="02110004020202020204"/>
                <a:ea typeface="Aptos" panose="02110004020202020204"/>
                <a:cs typeface="Times New Roman" panose="02020603050405020304" pitchFamily="18" charset="0"/>
              </a:rPr>
              <a:t> Belediye ve yerel paydaşlarla “Cittaslow kriterlerini tamamlamak” için adımlar atılmış ve 54 kritere göre hazırlık yapılmıştır.</a:t>
            </a:r>
          </a:p>
          <a:p>
            <a:pPr marL="342900" lvl="0" indent="-342900">
              <a:lnSpc>
                <a:spcPct val="115000"/>
              </a:lnSpc>
              <a:spcAft>
                <a:spcPts val="800"/>
              </a:spcAft>
              <a:buSzPts val="1000"/>
              <a:buFont typeface="Symbol" panose="05050102010706020507" pitchFamily="18" charset="2"/>
              <a:buChar char=""/>
              <a:tabLst>
                <a:tab pos="457200" algn="l"/>
              </a:tabLst>
            </a:pPr>
            <a:r>
              <a:rPr lang="tr-TR" sz="1600" b="1" kern="100" dirty="0">
                <a:solidFill>
                  <a:schemeClr val="tx1">
                    <a:lumMod val="95000"/>
                  </a:schemeClr>
                </a:solidFill>
                <a:effectLst/>
                <a:latin typeface="Aptos" panose="02110004020202020204"/>
                <a:ea typeface="Aptos" panose="02110004020202020204"/>
                <a:cs typeface="Times New Roman" panose="02020603050405020304" pitchFamily="18" charset="0"/>
              </a:rPr>
              <a:t>Haziran 2025:</a:t>
            </a:r>
            <a:r>
              <a:rPr lang="tr-TR" sz="1600" kern="100" dirty="0">
                <a:solidFill>
                  <a:schemeClr val="tx1">
                    <a:lumMod val="95000"/>
                  </a:schemeClr>
                </a:solidFill>
                <a:effectLst/>
                <a:latin typeface="Aptos" panose="02110004020202020204"/>
                <a:ea typeface="Aptos" panose="02110004020202020204"/>
                <a:cs typeface="Times New Roman" panose="02020603050405020304" pitchFamily="18" charset="0"/>
              </a:rPr>
              <a:t> Güney Kore’de düzenlenen Cittaslow Genel Kurulu’nda </a:t>
            </a:r>
            <a:r>
              <a:rPr lang="tr-TR" sz="1600" kern="100" dirty="0" err="1">
                <a:solidFill>
                  <a:schemeClr val="tx1">
                    <a:lumMod val="95000"/>
                  </a:schemeClr>
                </a:solidFill>
                <a:effectLst/>
                <a:latin typeface="Aptos" panose="02110004020202020204"/>
                <a:ea typeface="Aptos" panose="02110004020202020204"/>
                <a:cs typeface="Times New Roman" panose="02020603050405020304" pitchFamily="18" charset="0"/>
              </a:rPr>
              <a:t>Çameli’ye</a:t>
            </a:r>
            <a:r>
              <a:rPr lang="tr-TR" sz="1600" kern="100" dirty="0">
                <a:solidFill>
                  <a:schemeClr val="tx1">
                    <a:lumMod val="95000"/>
                  </a:schemeClr>
                </a:solidFill>
                <a:effectLst/>
                <a:latin typeface="Aptos" panose="02110004020202020204"/>
                <a:ea typeface="Aptos" panose="02110004020202020204"/>
                <a:cs typeface="Times New Roman" panose="02020603050405020304" pitchFamily="18" charset="0"/>
              </a:rPr>
              <a:t> sertifika verilmiştir, uluslararası ağda yerini almaktadır.</a:t>
            </a:r>
          </a:p>
          <a:p>
            <a:pPr marL="342900" lvl="0" indent="-342900">
              <a:lnSpc>
                <a:spcPct val="115000"/>
              </a:lnSpc>
              <a:spcAft>
                <a:spcPts val="800"/>
              </a:spcAft>
              <a:buSzPts val="1000"/>
              <a:buFont typeface="Symbol" panose="05050102010706020507" pitchFamily="18" charset="2"/>
              <a:buChar char=""/>
              <a:tabLst>
                <a:tab pos="457200" algn="l"/>
              </a:tabLst>
            </a:pPr>
            <a:r>
              <a:rPr lang="tr-TR" sz="1600" b="1" kern="100" dirty="0">
                <a:solidFill>
                  <a:schemeClr val="tx1">
                    <a:lumMod val="95000"/>
                  </a:schemeClr>
                </a:solidFill>
                <a:effectLst/>
                <a:latin typeface="Aptos" panose="02110004020202020204"/>
                <a:ea typeface="Aptos" panose="02110004020202020204"/>
                <a:cs typeface="Times New Roman" panose="02020603050405020304" pitchFamily="18" charset="0"/>
              </a:rPr>
              <a:t>Şu anki plan:</a:t>
            </a:r>
            <a:r>
              <a:rPr lang="tr-TR" sz="1600" kern="100" dirty="0">
                <a:solidFill>
                  <a:schemeClr val="tx1">
                    <a:lumMod val="95000"/>
                  </a:schemeClr>
                </a:solidFill>
                <a:effectLst/>
                <a:latin typeface="Aptos" panose="02110004020202020204"/>
                <a:ea typeface="Aptos" panose="02110004020202020204"/>
                <a:cs typeface="Times New Roman" panose="02020603050405020304" pitchFamily="18" charset="0"/>
              </a:rPr>
              <a:t> Yürüyüş rotaları, kamp alanları, doğa sporları altyapısı gibi sürdürülebilir turizm projeleri geliştirilmeye devam etmektedir.</a:t>
            </a:r>
          </a:p>
          <a:p>
            <a:endParaRPr lang="tr-TR" dirty="0"/>
          </a:p>
        </p:txBody>
      </p:sp>
      <p:pic>
        <p:nvPicPr>
          <p:cNvPr id="6" name="Resim 5">
            <a:extLst>
              <a:ext uri="{FF2B5EF4-FFF2-40B4-BE49-F238E27FC236}">
                <a16:creationId xmlns:a16="http://schemas.microsoft.com/office/drawing/2014/main" id="{BE2951E7-3307-4FCC-B08F-81C01FB689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18779" y="0"/>
            <a:ext cx="5073221" cy="3428999"/>
          </a:xfrm>
          <a:prstGeom prst="rect">
            <a:avLst/>
          </a:prstGeom>
        </p:spPr>
      </p:pic>
      <p:pic>
        <p:nvPicPr>
          <p:cNvPr id="12" name="Resim 11">
            <a:extLst>
              <a:ext uri="{FF2B5EF4-FFF2-40B4-BE49-F238E27FC236}">
                <a16:creationId xmlns:a16="http://schemas.microsoft.com/office/drawing/2014/main" id="{715CF7F5-9530-4B9E-AF52-D9989CAC31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18778" y="3429001"/>
            <a:ext cx="5073221" cy="3428999"/>
          </a:xfrm>
          <a:prstGeom prst="rect">
            <a:avLst/>
          </a:prstGeom>
        </p:spPr>
      </p:pic>
      <p:sp>
        <p:nvSpPr>
          <p:cNvPr id="13" name="Metin kutusu 12">
            <a:extLst>
              <a:ext uri="{FF2B5EF4-FFF2-40B4-BE49-F238E27FC236}">
                <a16:creationId xmlns:a16="http://schemas.microsoft.com/office/drawing/2014/main" id="{9B0306CF-3396-47B7-9BE2-EE10E6A9F64E}"/>
              </a:ext>
            </a:extLst>
          </p:cNvPr>
          <p:cNvSpPr txBox="1"/>
          <p:nvPr/>
        </p:nvSpPr>
        <p:spPr>
          <a:xfrm>
            <a:off x="9926320" y="2985768"/>
            <a:ext cx="2265679" cy="369332"/>
          </a:xfrm>
          <a:prstGeom prst="rect">
            <a:avLst/>
          </a:prstGeom>
          <a:solidFill>
            <a:schemeClr val="accent2">
              <a:lumMod val="75000"/>
              <a:alpha val="77000"/>
            </a:schemeClr>
          </a:solidFill>
        </p:spPr>
        <p:txBody>
          <a:bodyPr wrap="square" rtlCol="0">
            <a:spAutoFit/>
          </a:bodyPr>
          <a:lstStyle/>
          <a:p>
            <a:pPr algn="ctr"/>
            <a:r>
              <a:rPr lang="tr-TR" dirty="0"/>
              <a:t>Sazak </a:t>
            </a:r>
            <a:r>
              <a:rPr lang="tr-TR" dirty="0" err="1"/>
              <a:t>Kanyonu,Çameli</a:t>
            </a:r>
            <a:endParaRPr lang="tr-TR" dirty="0"/>
          </a:p>
        </p:txBody>
      </p:sp>
      <p:sp>
        <p:nvSpPr>
          <p:cNvPr id="14" name="Metin kutusu 13">
            <a:extLst>
              <a:ext uri="{FF2B5EF4-FFF2-40B4-BE49-F238E27FC236}">
                <a16:creationId xmlns:a16="http://schemas.microsoft.com/office/drawing/2014/main" id="{38D78E3A-C416-4EC6-B5FE-3EE184828071}"/>
              </a:ext>
            </a:extLst>
          </p:cNvPr>
          <p:cNvSpPr txBox="1"/>
          <p:nvPr/>
        </p:nvSpPr>
        <p:spPr>
          <a:xfrm>
            <a:off x="9743441" y="6414767"/>
            <a:ext cx="2448558" cy="369332"/>
          </a:xfrm>
          <a:prstGeom prst="rect">
            <a:avLst/>
          </a:prstGeom>
          <a:solidFill>
            <a:schemeClr val="accent2">
              <a:lumMod val="75000"/>
              <a:alpha val="77000"/>
            </a:schemeClr>
          </a:solidFill>
        </p:spPr>
        <p:txBody>
          <a:bodyPr wrap="square" rtlCol="0">
            <a:spAutoFit/>
          </a:bodyPr>
          <a:lstStyle/>
          <a:p>
            <a:pPr algn="ctr"/>
            <a:r>
              <a:rPr lang="tr-TR" dirty="0"/>
              <a:t>Sazak </a:t>
            </a:r>
            <a:r>
              <a:rPr lang="tr-TR" dirty="0" err="1"/>
              <a:t>Mağarası,Çameli</a:t>
            </a:r>
            <a:endParaRPr lang="tr-TR" dirty="0"/>
          </a:p>
        </p:txBody>
      </p:sp>
      <p:cxnSp>
        <p:nvCxnSpPr>
          <p:cNvPr id="16" name="Düz Bağlayıcı 15">
            <a:extLst>
              <a:ext uri="{FF2B5EF4-FFF2-40B4-BE49-F238E27FC236}">
                <a16:creationId xmlns:a16="http://schemas.microsoft.com/office/drawing/2014/main" id="{5B982736-5680-46EC-8400-78FC3B7CBB7D}"/>
              </a:ext>
            </a:extLst>
          </p:cNvPr>
          <p:cNvCxnSpPr/>
          <p:nvPr/>
        </p:nvCxnSpPr>
        <p:spPr>
          <a:xfrm>
            <a:off x="7118778" y="3428999"/>
            <a:ext cx="5073222" cy="0"/>
          </a:xfrm>
          <a:prstGeom prst="line">
            <a:avLst/>
          </a:prstGeom>
          <a:ln w="63500"/>
        </p:spPr>
        <p:style>
          <a:lnRef idx="2">
            <a:schemeClr val="accent1"/>
          </a:lnRef>
          <a:fillRef idx="0">
            <a:schemeClr val="accent1"/>
          </a:fillRef>
          <a:effectRef idx="1">
            <a:schemeClr val="accent1"/>
          </a:effectRef>
          <a:fontRef idx="minor">
            <a:schemeClr val="tx1"/>
          </a:fontRef>
        </p:style>
      </p:cxnSp>
      <p:cxnSp>
        <p:nvCxnSpPr>
          <p:cNvPr id="18" name="Düz Bağlayıcı 17">
            <a:extLst>
              <a:ext uri="{FF2B5EF4-FFF2-40B4-BE49-F238E27FC236}">
                <a16:creationId xmlns:a16="http://schemas.microsoft.com/office/drawing/2014/main" id="{C10C1A75-24E4-4622-9119-91EBBB6E526E}"/>
              </a:ext>
            </a:extLst>
          </p:cNvPr>
          <p:cNvCxnSpPr/>
          <p:nvPr/>
        </p:nvCxnSpPr>
        <p:spPr>
          <a:xfrm>
            <a:off x="7118778" y="0"/>
            <a:ext cx="0" cy="6858000"/>
          </a:xfrm>
          <a:prstGeom prst="line">
            <a:avLst/>
          </a:prstGeom>
          <a:ln w="63500"/>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269038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etin kutusu 7">
            <a:extLst>
              <a:ext uri="{FF2B5EF4-FFF2-40B4-BE49-F238E27FC236}">
                <a16:creationId xmlns:a16="http://schemas.microsoft.com/office/drawing/2014/main" id="{E77035B0-B824-4C97-BF66-686D75145412}"/>
              </a:ext>
            </a:extLst>
          </p:cNvPr>
          <p:cNvSpPr txBox="1"/>
          <p:nvPr/>
        </p:nvSpPr>
        <p:spPr>
          <a:xfrm>
            <a:off x="624840" y="1394181"/>
            <a:ext cx="10942320" cy="3701270"/>
          </a:xfrm>
          <a:prstGeom prst="rect">
            <a:avLst/>
          </a:prstGeom>
          <a:noFill/>
        </p:spPr>
        <p:txBody>
          <a:bodyPr wrap="square" rtlCol="0">
            <a:spAutoFit/>
          </a:bodyPr>
          <a:lstStyle/>
          <a:p>
            <a:pPr algn="ctr">
              <a:lnSpc>
                <a:spcPct val="115000"/>
              </a:lnSpc>
              <a:spcAft>
                <a:spcPts val="800"/>
              </a:spcAft>
              <a:buSzPts val="1000"/>
              <a:tabLst>
                <a:tab pos="457200" algn="l"/>
              </a:tabLst>
            </a:pPr>
            <a:r>
              <a:rPr lang="en-US" sz="3200" b="1" dirty="0">
                <a:solidFill>
                  <a:srgbClr val="FFE14D"/>
                </a:solidFill>
                <a:latin typeface="Comfortaa Bold" pitchFamily="34" charset="0"/>
                <a:ea typeface="Comfortaa Bold" pitchFamily="34" charset="-122"/>
                <a:cs typeface="Comfortaa Bold" pitchFamily="34" charset="-120"/>
              </a:rPr>
              <a:t>Ç</a:t>
            </a:r>
            <a:r>
              <a:rPr lang="tr-TR" sz="3200" b="1" dirty="0" err="1">
                <a:solidFill>
                  <a:srgbClr val="FFE14D"/>
                </a:solidFill>
                <a:latin typeface="Comfortaa Bold" pitchFamily="34" charset="0"/>
                <a:ea typeface="Comfortaa Bold" pitchFamily="34" charset="-122"/>
                <a:cs typeface="Comfortaa Bold" pitchFamily="34" charset="-120"/>
              </a:rPr>
              <a:t>ameli`nin</a:t>
            </a:r>
            <a:r>
              <a:rPr lang="tr-TR" sz="3200" b="1" dirty="0">
                <a:solidFill>
                  <a:srgbClr val="FFE14D"/>
                </a:solidFill>
                <a:latin typeface="Comfortaa Bold" pitchFamily="34" charset="0"/>
                <a:ea typeface="Comfortaa Bold" pitchFamily="34" charset="-122"/>
                <a:cs typeface="Comfortaa Bold" pitchFamily="34" charset="-120"/>
              </a:rPr>
              <a:t> Diğer Yavaş Şehirler ile Benzer Yönler</a:t>
            </a:r>
            <a:endParaRPr lang="tr-TR" sz="3200" dirty="0"/>
          </a:p>
          <a:p>
            <a:pPr lvl="0">
              <a:lnSpc>
                <a:spcPct val="115000"/>
              </a:lnSpc>
              <a:spcAft>
                <a:spcPts val="800"/>
              </a:spcAft>
              <a:buSzPts val="1000"/>
              <a:tabLst>
                <a:tab pos="457200" algn="l"/>
              </a:tabLst>
            </a:pPr>
            <a:endParaRPr lang="tr-TR" sz="1800" b="1" u="sng" kern="100" dirty="0">
              <a:solidFill>
                <a:schemeClr val="tx1">
                  <a:lumMod val="95000"/>
                </a:schemeClr>
              </a:solidFill>
              <a:effectLst/>
              <a:latin typeface="Aptos" panose="02110004020202020204"/>
              <a:ea typeface="Aptos" panose="02110004020202020204"/>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tr-TR" sz="1800" b="1" u="sng" kern="100" dirty="0">
                <a:solidFill>
                  <a:schemeClr val="tx1">
                    <a:lumMod val="95000"/>
                  </a:schemeClr>
                </a:solidFill>
                <a:effectLst/>
                <a:latin typeface="Aptos" panose="02110004020202020204"/>
                <a:ea typeface="Aptos" panose="02110004020202020204"/>
                <a:cs typeface="Times New Roman" panose="02020603050405020304" pitchFamily="18" charset="0"/>
              </a:rPr>
              <a:t>Doğal çevre ve sürdürülebilir yaşam:</a:t>
            </a:r>
            <a:r>
              <a:rPr lang="tr-TR" sz="1800" u="sng" kern="100" dirty="0">
                <a:solidFill>
                  <a:schemeClr val="tx1">
                    <a:lumMod val="95000"/>
                  </a:schemeClr>
                </a:solidFill>
                <a:effectLst/>
                <a:latin typeface="Aptos" panose="02110004020202020204"/>
                <a:ea typeface="Aptos" panose="02110004020202020204"/>
                <a:cs typeface="Times New Roman" panose="02020603050405020304" pitchFamily="18" charset="0"/>
              </a:rPr>
              <a:t> </a:t>
            </a:r>
            <a:r>
              <a:rPr lang="tr-TR" sz="1800" kern="100" dirty="0">
                <a:solidFill>
                  <a:schemeClr val="tx1">
                    <a:lumMod val="95000"/>
                  </a:schemeClr>
                </a:solidFill>
                <a:effectLst/>
                <a:latin typeface="Aptos" panose="02110004020202020204"/>
                <a:ea typeface="Aptos" panose="02110004020202020204"/>
                <a:cs typeface="Times New Roman" panose="02020603050405020304" pitchFamily="18" charset="0"/>
              </a:rPr>
              <a:t>Temiz hava, ormanlar, yaylalar ve su kaynaklarına dayalı yaşam modeli.</a:t>
            </a:r>
          </a:p>
          <a:p>
            <a:pPr marL="342900" lvl="0" indent="-342900">
              <a:lnSpc>
                <a:spcPct val="115000"/>
              </a:lnSpc>
              <a:spcAft>
                <a:spcPts val="800"/>
              </a:spcAft>
              <a:buSzPts val="1000"/>
              <a:buFont typeface="Symbol" panose="05050102010706020507" pitchFamily="18" charset="2"/>
              <a:buChar char=""/>
              <a:tabLst>
                <a:tab pos="457200" algn="l"/>
              </a:tabLst>
            </a:pPr>
            <a:r>
              <a:rPr lang="tr-TR" sz="1800" b="1" u="sng" kern="100" dirty="0">
                <a:solidFill>
                  <a:schemeClr val="tx1">
                    <a:lumMod val="95000"/>
                  </a:schemeClr>
                </a:solidFill>
                <a:effectLst/>
                <a:latin typeface="Aptos" panose="02110004020202020204"/>
                <a:ea typeface="Aptos" panose="02110004020202020204"/>
                <a:cs typeface="Times New Roman" panose="02020603050405020304" pitchFamily="18" charset="0"/>
              </a:rPr>
              <a:t>Yerel ekonomi ve tarım:</a:t>
            </a:r>
            <a:r>
              <a:rPr lang="tr-TR" sz="1800" u="sng" kern="100" dirty="0">
                <a:solidFill>
                  <a:schemeClr val="tx1">
                    <a:lumMod val="95000"/>
                  </a:schemeClr>
                </a:solidFill>
                <a:effectLst/>
                <a:latin typeface="Aptos" panose="02110004020202020204"/>
                <a:ea typeface="Aptos" panose="02110004020202020204"/>
                <a:cs typeface="Times New Roman" panose="02020603050405020304" pitchFamily="18" charset="0"/>
              </a:rPr>
              <a:t> </a:t>
            </a:r>
            <a:r>
              <a:rPr lang="tr-TR" sz="1800" kern="100" dirty="0">
                <a:solidFill>
                  <a:schemeClr val="tx1">
                    <a:lumMod val="95000"/>
                  </a:schemeClr>
                </a:solidFill>
                <a:effectLst/>
                <a:latin typeface="Aptos" panose="02110004020202020204"/>
                <a:ea typeface="Aptos" panose="02110004020202020204"/>
                <a:cs typeface="Times New Roman" panose="02020603050405020304" pitchFamily="18" charset="0"/>
              </a:rPr>
              <a:t>Organik tarım, ceviz, elma, örtü altı sebze, yöresel el sanatları gibi üretim dalları desteklenmekte.</a:t>
            </a:r>
          </a:p>
          <a:p>
            <a:pPr marL="342900" lvl="0" indent="-342900">
              <a:lnSpc>
                <a:spcPct val="115000"/>
              </a:lnSpc>
              <a:spcAft>
                <a:spcPts val="800"/>
              </a:spcAft>
              <a:buSzPts val="1000"/>
              <a:buFont typeface="Symbol" panose="05050102010706020507" pitchFamily="18" charset="2"/>
              <a:buChar char=""/>
              <a:tabLst>
                <a:tab pos="457200" algn="l"/>
              </a:tabLst>
            </a:pPr>
            <a:r>
              <a:rPr lang="tr-TR" sz="1800" b="1" u="sng" kern="100" dirty="0">
                <a:solidFill>
                  <a:schemeClr val="tx1">
                    <a:lumMod val="95000"/>
                  </a:schemeClr>
                </a:solidFill>
                <a:effectLst/>
                <a:latin typeface="Aptos" panose="02110004020202020204"/>
                <a:ea typeface="Aptos" panose="02110004020202020204"/>
                <a:cs typeface="Times New Roman" panose="02020603050405020304" pitchFamily="18" charset="0"/>
              </a:rPr>
              <a:t>Turizm yatırımları:</a:t>
            </a:r>
            <a:r>
              <a:rPr lang="tr-TR" sz="1800" u="sng" kern="100" dirty="0">
                <a:solidFill>
                  <a:schemeClr val="tx1">
                    <a:lumMod val="95000"/>
                  </a:schemeClr>
                </a:solidFill>
                <a:effectLst/>
                <a:latin typeface="Aptos" panose="02110004020202020204"/>
                <a:ea typeface="Aptos" panose="02110004020202020204"/>
                <a:cs typeface="Times New Roman" panose="02020603050405020304" pitchFamily="18" charset="0"/>
              </a:rPr>
              <a:t> </a:t>
            </a:r>
            <a:r>
              <a:rPr lang="tr-TR" sz="1800" kern="100" dirty="0">
                <a:solidFill>
                  <a:schemeClr val="tx1">
                    <a:lumMod val="95000"/>
                  </a:schemeClr>
                </a:solidFill>
                <a:effectLst/>
                <a:latin typeface="Aptos" panose="02110004020202020204"/>
                <a:ea typeface="Aptos" panose="02110004020202020204"/>
                <a:cs typeface="Times New Roman" panose="02020603050405020304" pitchFamily="18" charset="0"/>
              </a:rPr>
              <a:t>Doğa turizmi (yürüyüş, kamp),yamaç paraşütü, kültürel etkinlikler ve yerel repertuarla turistik çekim oluşturulmakta.</a:t>
            </a:r>
          </a:p>
          <a:p>
            <a:pPr marL="342900" lvl="0" indent="-342900">
              <a:lnSpc>
                <a:spcPct val="115000"/>
              </a:lnSpc>
              <a:spcAft>
                <a:spcPts val="800"/>
              </a:spcAft>
              <a:buSzPts val="1000"/>
              <a:buFont typeface="Symbol" panose="05050102010706020507" pitchFamily="18" charset="2"/>
              <a:buChar char=""/>
              <a:tabLst>
                <a:tab pos="457200" algn="l"/>
              </a:tabLst>
            </a:pPr>
            <a:r>
              <a:rPr lang="tr-TR" sz="1800" b="1" u="sng" kern="100" dirty="0">
                <a:solidFill>
                  <a:schemeClr val="tx1">
                    <a:lumMod val="95000"/>
                  </a:schemeClr>
                </a:solidFill>
                <a:effectLst/>
                <a:latin typeface="Aptos" panose="02110004020202020204"/>
                <a:ea typeface="Aptos" panose="02110004020202020204"/>
                <a:cs typeface="Times New Roman" panose="02020603050405020304" pitchFamily="18" charset="0"/>
              </a:rPr>
              <a:t>Yerel halk katılımı:</a:t>
            </a:r>
            <a:r>
              <a:rPr lang="tr-TR" sz="1800" u="sng" kern="100" dirty="0">
                <a:solidFill>
                  <a:schemeClr val="tx1">
                    <a:lumMod val="95000"/>
                  </a:schemeClr>
                </a:solidFill>
                <a:effectLst/>
                <a:latin typeface="Aptos" panose="02110004020202020204"/>
                <a:ea typeface="Aptos" panose="02110004020202020204"/>
                <a:cs typeface="Times New Roman" panose="02020603050405020304" pitchFamily="18" charset="0"/>
              </a:rPr>
              <a:t> </a:t>
            </a:r>
            <a:r>
              <a:rPr lang="tr-TR" sz="1800" kern="100" dirty="0">
                <a:solidFill>
                  <a:schemeClr val="tx1">
                    <a:lumMod val="95000"/>
                  </a:schemeClr>
                </a:solidFill>
                <a:effectLst/>
                <a:latin typeface="Aptos" panose="02110004020202020204"/>
                <a:ea typeface="Aptos" panose="02110004020202020204"/>
                <a:cs typeface="Times New Roman" panose="02020603050405020304" pitchFamily="18" charset="0"/>
              </a:rPr>
              <a:t>Belediye, üniversite, bölge ajansları (GEKA) gibi aktörlerle işbirliği kültürü benzer şekilde gelişmekte.</a:t>
            </a:r>
          </a:p>
        </p:txBody>
      </p:sp>
    </p:spTree>
    <p:extLst>
      <p:ext uri="{BB962C8B-B14F-4D97-AF65-F5344CB8AC3E}">
        <p14:creationId xmlns:p14="http://schemas.microsoft.com/office/powerpoint/2010/main" val="31902797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a:extLst>
              <a:ext uri="{FF2B5EF4-FFF2-40B4-BE49-F238E27FC236}">
                <a16:creationId xmlns:a16="http://schemas.microsoft.com/office/drawing/2014/main" id="{8DC1AFA7-85ED-4720-BB54-21922E00920B}"/>
              </a:ext>
            </a:extLst>
          </p:cNvPr>
          <p:cNvSpPr txBox="1"/>
          <p:nvPr/>
        </p:nvSpPr>
        <p:spPr>
          <a:xfrm>
            <a:off x="-1" y="203200"/>
            <a:ext cx="12374217" cy="754053"/>
          </a:xfrm>
          <a:prstGeom prst="rect">
            <a:avLst/>
          </a:prstGeom>
          <a:noFill/>
        </p:spPr>
        <p:txBody>
          <a:bodyPr wrap="square">
            <a:spAutoFit/>
          </a:bodyPr>
          <a:lstStyle/>
          <a:p>
            <a:pPr algn="ctr"/>
            <a:r>
              <a:rPr lang="en-US" sz="4300" b="1" dirty="0">
                <a:solidFill>
                  <a:srgbClr val="FFE14D"/>
                </a:solidFill>
                <a:latin typeface="Comfortaa Bold" pitchFamily="34" charset="0"/>
                <a:ea typeface="Comfortaa Bold" pitchFamily="34" charset="-122"/>
                <a:cs typeface="Comfortaa Bold" pitchFamily="34" charset="-120"/>
              </a:rPr>
              <a:t>Ç</a:t>
            </a:r>
            <a:r>
              <a:rPr lang="tr-TR" sz="4300" b="1" dirty="0" err="1">
                <a:solidFill>
                  <a:srgbClr val="FFE14D"/>
                </a:solidFill>
                <a:latin typeface="Comfortaa Bold" pitchFamily="34" charset="0"/>
                <a:ea typeface="Comfortaa Bold" pitchFamily="34" charset="-122"/>
                <a:cs typeface="Comfortaa Bold" pitchFamily="34" charset="-120"/>
              </a:rPr>
              <a:t>ameli`nin</a:t>
            </a:r>
            <a:r>
              <a:rPr lang="tr-TR" sz="4300" b="1" dirty="0">
                <a:solidFill>
                  <a:srgbClr val="FFE14D"/>
                </a:solidFill>
                <a:latin typeface="Comfortaa Bold" pitchFamily="34" charset="0"/>
                <a:ea typeface="Comfortaa Bold" pitchFamily="34" charset="-122"/>
                <a:cs typeface="Comfortaa Bold" pitchFamily="34" charset="-120"/>
              </a:rPr>
              <a:t> Diğer Yavaş Şehirler ile Farklı Yönleri</a:t>
            </a:r>
          </a:p>
        </p:txBody>
      </p:sp>
      <p:sp>
        <p:nvSpPr>
          <p:cNvPr id="5" name="Metin kutusu 4">
            <a:extLst>
              <a:ext uri="{FF2B5EF4-FFF2-40B4-BE49-F238E27FC236}">
                <a16:creationId xmlns:a16="http://schemas.microsoft.com/office/drawing/2014/main" id="{CAAAEFE8-2747-4917-B1E5-DBB4D7A05EC6}"/>
              </a:ext>
            </a:extLst>
          </p:cNvPr>
          <p:cNvSpPr txBox="1"/>
          <p:nvPr/>
        </p:nvSpPr>
        <p:spPr>
          <a:xfrm>
            <a:off x="762000" y="1496752"/>
            <a:ext cx="10668000" cy="4409156"/>
          </a:xfrm>
          <a:prstGeom prst="rect">
            <a:avLst/>
          </a:prstGeom>
          <a:noFill/>
        </p:spPr>
        <p:txBody>
          <a:bodyPr wrap="square" rtlCol="0">
            <a:spAutoFit/>
          </a:bodyPr>
          <a:lstStyle/>
          <a:p>
            <a:pPr marL="342900" lvl="0" indent="-342900">
              <a:lnSpc>
                <a:spcPct val="115000"/>
              </a:lnSpc>
              <a:spcAft>
                <a:spcPts val="800"/>
              </a:spcAft>
              <a:buSzPts val="1000"/>
              <a:buFont typeface="Symbol" panose="05050102010706020507" pitchFamily="18" charset="2"/>
              <a:buChar char=""/>
              <a:tabLst>
                <a:tab pos="457200" algn="l"/>
              </a:tabLst>
            </a:pPr>
            <a:r>
              <a:rPr lang="tr-TR" sz="1800" b="1" u="sng" kern="100" dirty="0">
                <a:solidFill>
                  <a:schemeClr val="tx1">
                    <a:lumMod val="95000"/>
                  </a:schemeClr>
                </a:solidFill>
                <a:effectLst/>
                <a:latin typeface="Aptos" panose="02110004020202020204"/>
                <a:ea typeface="Aptos" panose="02110004020202020204"/>
                <a:cs typeface="Times New Roman" panose="02020603050405020304" pitchFamily="18" charset="0"/>
              </a:rPr>
              <a:t>Yüksek rakımlı yerleşim:</a:t>
            </a:r>
            <a:r>
              <a:rPr lang="tr-TR" sz="1800" u="sng" kern="100" dirty="0">
                <a:solidFill>
                  <a:schemeClr val="tx1">
                    <a:lumMod val="95000"/>
                  </a:schemeClr>
                </a:solidFill>
                <a:effectLst/>
                <a:latin typeface="Aptos" panose="02110004020202020204"/>
                <a:ea typeface="Aptos" panose="02110004020202020204"/>
                <a:cs typeface="Times New Roman" panose="02020603050405020304" pitchFamily="18" charset="0"/>
              </a:rPr>
              <a:t> </a:t>
            </a:r>
            <a:r>
              <a:rPr lang="tr-TR" sz="1800" kern="100" dirty="0">
                <a:solidFill>
                  <a:schemeClr val="tx1">
                    <a:lumMod val="95000"/>
                  </a:schemeClr>
                </a:solidFill>
                <a:effectLst/>
                <a:latin typeface="Aptos" panose="02110004020202020204"/>
                <a:ea typeface="Aptos" panose="02110004020202020204"/>
                <a:cs typeface="Times New Roman" panose="02020603050405020304" pitchFamily="18" charset="0"/>
              </a:rPr>
              <a:t>Çameli, 1325</a:t>
            </a:r>
            <a:r>
              <a:rPr lang="tr-TR" sz="1800" kern="100" dirty="0">
                <a:solidFill>
                  <a:schemeClr val="tx1">
                    <a:lumMod val="95000"/>
                  </a:schemeClr>
                </a:solidFill>
                <a:effectLst/>
                <a:latin typeface="Arial" panose="020B0604020202020204" pitchFamily="34" charset="0"/>
                <a:ea typeface="Aptos" panose="02110004020202020204"/>
                <a:cs typeface="Times New Roman" panose="02020603050405020304" pitchFamily="18" charset="0"/>
              </a:rPr>
              <a:t> </a:t>
            </a:r>
            <a:r>
              <a:rPr lang="tr-TR" sz="1800" kern="100" dirty="0">
                <a:solidFill>
                  <a:schemeClr val="tx1">
                    <a:lumMod val="95000"/>
                  </a:schemeClr>
                </a:solidFill>
                <a:effectLst/>
                <a:latin typeface="Aptos" panose="02110004020202020204"/>
                <a:ea typeface="Aptos" panose="02110004020202020204"/>
                <a:cs typeface="Times New Roman" panose="02020603050405020304" pitchFamily="18" charset="0"/>
              </a:rPr>
              <a:t>m y</a:t>
            </a:r>
            <a:r>
              <a:rPr lang="tr-TR" sz="1800" kern="100" dirty="0">
                <a:solidFill>
                  <a:schemeClr val="tx1">
                    <a:lumMod val="95000"/>
                  </a:schemeClr>
                </a:solidFill>
                <a:effectLst/>
                <a:latin typeface="Aptos" panose="02110004020202020204"/>
                <a:ea typeface="Aptos" panose="02110004020202020204"/>
                <a:cs typeface="Aptos" panose="02110004020202020204"/>
              </a:rPr>
              <a:t>ü</a:t>
            </a:r>
            <a:r>
              <a:rPr lang="tr-TR" sz="1800" kern="100" dirty="0">
                <a:solidFill>
                  <a:schemeClr val="tx1">
                    <a:lumMod val="95000"/>
                  </a:schemeClr>
                </a:solidFill>
                <a:effectLst/>
                <a:latin typeface="Aptos" panose="02110004020202020204"/>
                <a:ea typeface="Aptos" panose="02110004020202020204"/>
                <a:cs typeface="Times New Roman" panose="02020603050405020304" pitchFamily="18" charset="0"/>
              </a:rPr>
              <a:t>kseklikte olup Türkiye’nin en yüksek yoğun yerleşimlerinden birisidir; diğer sakin şehirler, sahil veya ova kentleri.</a:t>
            </a:r>
          </a:p>
          <a:p>
            <a:pPr marL="342900" lvl="0" indent="-342900">
              <a:lnSpc>
                <a:spcPct val="115000"/>
              </a:lnSpc>
              <a:spcAft>
                <a:spcPts val="800"/>
              </a:spcAft>
              <a:buSzPts val="1000"/>
              <a:buFont typeface="Symbol" panose="05050102010706020507" pitchFamily="18" charset="2"/>
              <a:buChar char=""/>
              <a:tabLst>
                <a:tab pos="457200" algn="l"/>
              </a:tabLst>
            </a:pPr>
            <a:r>
              <a:rPr lang="tr-TR" sz="1800" b="1" u="sng" kern="100" dirty="0">
                <a:solidFill>
                  <a:schemeClr val="tx1">
                    <a:lumMod val="95000"/>
                  </a:schemeClr>
                </a:solidFill>
                <a:effectLst/>
                <a:latin typeface="Aptos" panose="02110004020202020204"/>
                <a:ea typeface="Aptos" panose="02110004020202020204"/>
                <a:cs typeface="Times New Roman" panose="02020603050405020304" pitchFamily="18" charset="0"/>
              </a:rPr>
              <a:t>Altyapı gelişimi:</a:t>
            </a:r>
            <a:r>
              <a:rPr lang="tr-TR" sz="1800" u="sng" kern="100" dirty="0">
                <a:solidFill>
                  <a:schemeClr val="tx1">
                    <a:lumMod val="95000"/>
                  </a:schemeClr>
                </a:solidFill>
                <a:effectLst/>
                <a:latin typeface="Aptos" panose="02110004020202020204"/>
                <a:ea typeface="Aptos" panose="02110004020202020204"/>
                <a:cs typeface="Times New Roman" panose="02020603050405020304" pitchFamily="18" charset="0"/>
              </a:rPr>
              <a:t> </a:t>
            </a:r>
            <a:r>
              <a:rPr lang="tr-TR" sz="1800" kern="100" dirty="0">
                <a:solidFill>
                  <a:schemeClr val="tx1">
                    <a:lumMod val="95000"/>
                  </a:schemeClr>
                </a:solidFill>
                <a:effectLst/>
                <a:latin typeface="Aptos" panose="02110004020202020204"/>
                <a:ea typeface="Aptos" panose="02110004020202020204"/>
                <a:cs typeface="Times New Roman" panose="02020603050405020304" pitchFamily="18" charset="0"/>
              </a:rPr>
              <a:t>Çameli, özellikle karayolu ve transit turizm (Fethiye-Ege rotası) bağlantıları ile ulaşım altyapısını hızla güçlendirmiştir.</a:t>
            </a:r>
          </a:p>
          <a:p>
            <a:pPr marL="342900" lvl="0" indent="-342900">
              <a:lnSpc>
                <a:spcPct val="115000"/>
              </a:lnSpc>
              <a:spcAft>
                <a:spcPts val="800"/>
              </a:spcAft>
              <a:buSzPts val="1000"/>
              <a:buFont typeface="Symbol" panose="05050102010706020507" pitchFamily="18" charset="2"/>
              <a:buChar char=""/>
              <a:tabLst>
                <a:tab pos="457200" algn="l"/>
              </a:tabLst>
            </a:pPr>
            <a:r>
              <a:rPr lang="tr-TR" sz="1800" b="1" u="sng" kern="100" dirty="0">
                <a:solidFill>
                  <a:schemeClr val="tx1">
                    <a:lumMod val="95000"/>
                  </a:schemeClr>
                </a:solidFill>
                <a:effectLst/>
                <a:latin typeface="Aptos" panose="02110004020202020204"/>
                <a:ea typeface="Aptos" panose="02110004020202020204"/>
                <a:cs typeface="Times New Roman" panose="02020603050405020304" pitchFamily="18" charset="0"/>
              </a:rPr>
              <a:t>Kriter başarı oranı:</a:t>
            </a:r>
            <a:r>
              <a:rPr lang="tr-TR" sz="1800" u="sng" kern="100" dirty="0">
                <a:solidFill>
                  <a:schemeClr val="tx1">
                    <a:lumMod val="95000"/>
                  </a:schemeClr>
                </a:solidFill>
                <a:effectLst/>
                <a:latin typeface="Aptos" panose="02110004020202020204"/>
                <a:ea typeface="Aptos" panose="02110004020202020204"/>
                <a:cs typeface="Times New Roman" panose="02020603050405020304" pitchFamily="18" charset="0"/>
              </a:rPr>
              <a:t> </a:t>
            </a:r>
            <a:r>
              <a:rPr lang="tr-TR" sz="1800" kern="100" dirty="0">
                <a:solidFill>
                  <a:schemeClr val="tx1">
                    <a:lumMod val="95000"/>
                  </a:schemeClr>
                </a:solidFill>
                <a:effectLst/>
                <a:latin typeface="Aptos" panose="02110004020202020204"/>
                <a:ea typeface="Aptos" panose="02110004020202020204"/>
                <a:cs typeface="Times New Roman" panose="02020603050405020304" pitchFamily="18" charset="0"/>
              </a:rPr>
              <a:t>%72,6 gibi oldukça yüksek bir kriter uyumu sergileyerek “yüksek performanslı” üye profiline sahip olmuştur.</a:t>
            </a:r>
          </a:p>
          <a:p>
            <a:pPr marL="342900" lvl="0" indent="-342900">
              <a:lnSpc>
                <a:spcPct val="115000"/>
              </a:lnSpc>
              <a:spcAft>
                <a:spcPts val="800"/>
              </a:spcAft>
              <a:buSzPts val="1000"/>
              <a:buFont typeface="Symbol" panose="05050102010706020507" pitchFamily="18" charset="2"/>
              <a:buChar char=""/>
              <a:tabLst>
                <a:tab pos="457200" algn="l"/>
              </a:tabLst>
            </a:pPr>
            <a:r>
              <a:rPr lang="tr-TR" sz="1800" b="1" u="sng" kern="100" dirty="0">
                <a:solidFill>
                  <a:schemeClr val="tx1">
                    <a:lumMod val="95000"/>
                  </a:schemeClr>
                </a:solidFill>
                <a:effectLst/>
                <a:latin typeface="Aptos" panose="02110004020202020204"/>
                <a:ea typeface="Aptos" panose="02110004020202020204"/>
                <a:cs typeface="Times New Roman" panose="02020603050405020304" pitchFamily="18" charset="0"/>
              </a:rPr>
              <a:t>Soğuk iklim ve kar:</a:t>
            </a:r>
            <a:r>
              <a:rPr lang="tr-TR" sz="1800" u="sng" kern="100" dirty="0">
                <a:solidFill>
                  <a:schemeClr val="tx1">
                    <a:lumMod val="95000"/>
                  </a:schemeClr>
                </a:solidFill>
                <a:effectLst/>
                <a:latin typeface="Aptos" panose="02110004020202020204"/>
                <a:ea typeface="Aptos" panose="02110004020202020204"/>
                <a:cs typeface="Times New Roman" panose="02020603050405020304" pitchFamily="18" charset="0"/>
              </a:rPr>
              <a:t> </a:t>
            </a:r>
            <a:r>
              <a:rPr lang="tr-TR" sz="1800" kern="100" dirty="0">
                <a:solidFill>
                  <a:schemeClr val="tx1">
                    <a:lumMod val="95000"/>
                  </a:schemeClr>
                </a:solidFill>
                <a:effectLst/>
                <a:latin typeface="Aptos" panose="02110004020202020204"/>
                <a:ea typeface="Aptos" panose="02110004020202020204"/>
                <a:cs typeface="Times New Roman" panose="02020603050405020304" pitchFamily="18" charset="0"/>
              </a:rPr>
              <a:t>Bitki örtüsü ve yaşam biçimi, kış turizmi ile kış sporlarını da kapsayacak şekilde farklılaşmakta; pek çok sakin şehirde bu bulunmamaktadır.</a:t>
            </a:r>
          </a:p>
          <a:p>
            <a:pPr>
              <a:lnSpc>
                <a:spcPct val="115000"/>
              </a:lnSpc>
              <a:spcAft>
                <a:spcPts val="800"/>
              </a:spcAft>
              <a:buSzPts val="1000"/>
              <a:tabLst>
                <a:tab pos="457200" algn="l"/>
              </a:tabLst>
            </a:pPr>
            <a:r>
              <a:rPr lang="tr-TR" sz="1800" b="1" kern="100" dirty="0">
                <a:solidFill>
                  <a:schemeClr val="tx1">
                    <a:lumMod val="95000"/>
                  </a:schemeClr>
                </a:solidFill>
                <a:effectLst/>
                <a:latin typeface="Aptos" panose="02110004020202020204"/>
                <a:ea typeface="Aptos" panose="02110004020202020204"/>
                <a:cs typeface="Times New Roman" panose="02020603050405020304" pitchFamily="18" charset="0"/>
              </a:rPr>
              <a:t>Çameli,</a:t>
            </a:r>
            <a:r>
              <a:rPr lang="tr-TR" sz="1800" kern="100" dirty="0">
                <a:solidFill>
                  <a:schemeClr val="tx1">
                    <a:lumMod val="95000"/>
                  </a:schemeClr>
                </a:solidFill>
                <a:effectLst/>
                <a:latin typeface="Aptos" panose="02110004020202020204"/>
                <a:ea typeface="Aptos" panose="02110004020202020204"/>
                <a:cs typeface="Times New Roman" panose="02020603050405020304" pitchFamily="18" charset="0"/>
              </a:rPr>
              <a:t> Güneybatı </a:t>
            </a:r>
            <a:r>
              <a:rPr lang="tr-TR" sz="1800" kern="100" dirty="0" err="1">
                <a:solidFill>
                  <a:schemeClr val="tx1">
                    <a:lumMod val="95000"/>
                  </a:schemeClr>
                </a:solidFill>
                <a:effectLst/>
                <a:latin typeface="Aptos" panose="02110004020202020204"/>
                <a:ea typeface="Aptos" panose="02110004020202020204"/>
                <a:cs typeface="Times New Roman" panose="02020603050405020304" pitchFamily="18" charset="0"/>
              </a:rPr>
              <a:t>Toroslar’ın</a:t>
            </a:r>
            <a:r>
              <a:rPr lang="tr-TR" sz="1800" kern="100" dirty="0">
                <a:solidFill>
                  <a:schemeClr val="tx1">
                    <a:lumMod val="95000"/>
                  </a:schemeClr>
                </a:solidFill>
                <a:effectLst/>
                <a:latin typeface="Aptos" panose="02110004020202020204"/>
                <a:ea typeface="Aptos" panose="02110004020202020204"/>
                <a:cs typeface="Times New Roman" panose="02020603050405020304" pitchFamily="18" charset="0"/>
              </a:rPr>
              <a:t> yüksek rakımlı orman peyzajı içinde, yerel üretimi, doğa turizmini ve toplumsal katılımı dahil ederek klasik Cittaslow profiline başarıyla uyum sağlamıştır. Ancak iklimi, coğrafyası ve altyapı gelişim dinamikleri ile Türkiye’deki diğer sakin şehirlerden kendine özgü bir karakter ortaya koymaktadır.</a:t>
            </a:r>
          </a:p>
          <a:p>
            <a:pPr lvl="0">
              <a:lnSpc>
                <a:spcPct val="115000"/>
              </a:lnSpc>
              <a:spcAft>
                <a:spcPts val="800"/>
              </a:spcAft>
              <a:buSzPts val="1000"/>
              <a:tabLst>
                <a:tab pos="457200" algn="l"/>
              </a:tabLst>
            </a:pPr>
            <a:endParaRPr lang="tr-TR" sz="1800" kern="100" dirty="0">
              <a:solidFill>
                <a:schemeClr val="tx1">
                  <a:lumMod val="95000"/>
                </a:schemeClr>
              </a:solidFill>
              <a:effectLst/>
              <a:latin typeface="Aptos" panose="02110004020202020204"/>
              <a:ea typeface="Aptos" panose="02110004020202020204"/>
              <a:cs typeface="Times New Roman" panose="02020603050405020304" pitchFamily="18" charset="0"/>
            </a:endParaRPr>
          </a:p>
        </p:txBody>
      </p:sp>
    </p:spTree>
    <p:extLst>
      <p:ext uri="{BB962C8B-B14F-4D97-AF65-F5344CB8AC3E}">
        <p14:creationId xmlns:p14="http://schemas.microsoft.com/office/powerpoint/2010/main" val="32278460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etin kutusu 6">
            <a:extLst>
              <a:ext uri="{FF2B5EF4-FFF2-40B4-BE49-F238E27FC236}">
                <a16:creationId xmlns:a16="http://schemas.microsoft.com/office/drawing/2014/main" id="{BF0AA795-9524-4710-8D0E-B089273684EE}"/>
              </a:ext>
            </a:extLst>
          </p:cNvPr>
          <p:cNvSpPr txBox="1"/>
          <p:nvPr/>
        </p:nvSpPr>
        <p:spPr>
          <a:xfrm>
            <a:off x="0" y="170874"/>
            <a:ext cx="11979797" cy="6788012"/>
          </a:xfrm>
          <a:prstGeom prst="rect">
            <a:avLst/>
          </a:prstGeom>
          <a:noFill/>
        </p:spPr>
        <p:txBody>
          <a:bodyPr wrap="square">
            <a:spAutoFit/>
          </a:bodyPr>
          <a:lstStyle/>
          <a:p>
            <a:pPr algn="ctr"/>
            <a:r>
              <a:rPr lang="tr-TR" sz="3200" b="1" dirty="0">
                <a:solidFill>
                  <a:srgbClr val="FFE14D"/>
                </a:solidFill>
                <a:latin typeface="Comfortaa Bold" pitchFamily="34" charset="0"/>
                <a:ea typeface="Comfortaa Bold" pitchFamily="34" charset="-122"/>
                <a:cs typeface="Comfortaa Bold" pitchFamily="34" charset="-120"/>
              </a:rPr>
              <a:t>Cittaslow Sürecinin Sürdürülebilirliğine Yönelik Öneriler</a:t>
            </a:r>
            <a:endParaRPr lang="tr-TR" sz="3200" dirty="0"/>
          </a:p>
          <a:p>
            <a:r>
              <a:rPr lang="tr-TR" sz="1800" b="1" dirty="0">
                <a:solidFill>
                  <a:srgbClr val="FFE14D"/>
                </a:solidFill>
                <a:latin typeface="Comfortaa Bold" pitchFamily="34" charset="0"/>
                <a:ea typeface="Comfortaa Bold" pitchFamily="34" charset="-122"/>
                <a:cs typeface="Comfortaa Bold" pitchFamily="34" charset="-120"/>
              </a:rPr>
              <a:t>Cittaslow Hareketinin Ülkemize Sağladığı / Sağlayacağı Faydalar </a:t>
            </a:r>
          </a:p>
          <a:p>
            <a:endParaRPr lang="tr-TR" b="1" dirty="0">
              <a:solidFill>
                <a:srgbClr val="FFE14D"/>
              </a:solidFill>
              <a:ea typeface="Comfortaa Bold" pitchFamily="34" charset="-122"/>
            </a:endParaRPr>
          </a:p>
          <a:p>
            <a:pPr>
              <a:lnSpc>
                <a:spcPct val="115000"/>
              </a:lnSpc>
              <a:spcAft>
                <a:spcPts val="800"/>
              </a:spcAft>
            </a:pPr>
            <a:r>
              <a:rPr lang="tr-TR" sz="1800" b="1" u="sng" kern="100" dirty="0">
                <a:solidFill>
                  <a:schemeClr val="tx1">
                    <a:lumMod val="95000"/>
                  </a:schemeClr>
                </a:solidFill>
                <a:effectLst/>
                <a:latin typeface="Aptos" panose="02110004020202020204"/>
                <a:ea typeface="Aptos" panose="02110004020202020204"/>
                <a:cs typeface="Times New Roman" panose="02020603050405020304" pitchFamily="18" charset="0"/>
              </a:rPr>
              <a:t>Yerel Ekonominin Güçlenmesi</a:t>
            </a:r>
            <a:endParaRPr lang="tr-TR" sz="1800" u="sng" kern="100" dirty="0">
              <a:solidFill>
                <a:schemeClr val="tx1">
                  <a:lumMod val="95000"/>
                </a:schemeClr>
              </a:solidFill>
              <a:effectLst/>
              <a:latin typeface="Aptos" panose="02110004020202020204"/>
              <a:ea typeface="Aptos" panose="02110004020202020204"/>
              <a:cs typeface="Times New Roman" panose="02020603050405020304" pitchFamily="18" charset="0"/>
            </a:endParaRPr>
          </a:p>
          <a:p>
            <a:pPr marL="800100" lvl="1" indent="-342900">
              <a:lnSpc>
                <a:spcPct val="115000"/>
              </a:lnSpc>
              <a:spcAft>
                <a:spcPts val="800"/>
              </a:spcAft>
              <a:buSzPts val="1000"/>
              <a:buFont typeface="Symbol" panose="05050102010706020507" pitchFamily="18" charset="2"/>
              <a:buChar char=""/>
              <a:tabLst>
                <a:tab pos="457200" algn="l"/>
              </a:tabLst>
            </a:pPr>
            <a:r>
              <a:rPr lang="tr-TR" kern="100" dirty="0">
                <a:solidFill>
                  <a:schemeClr val="tx1">
                    <a:lumMod val="95000"/>
                  </a:schemeClr>
                </a:solidFill>
                <a:effectLst/>
                <a:latin typeface="Aptos" panose="02110004020202020204"/>
                <a:ea typeface="Aptos" panose="02110004020202020204"/>
                <a:cs typeface="Times New Roman" panose="02020603050405020304" pitchFamily="18" charset="0"/>
              </a:rPr>
              <a:t>Küçük üreticilerin ve esnafların desteklenmesiyle gelir adaleti artar.</a:t>
            </a:r>
          </a:p>
          <a:p>
            <a:pPr marL="800100" lvl="1" indent="-342900">
              <a:lnSpc>
                <a:spcPct val="115000"/>
              </a:lnSpc>
              <a:spcAft>
                <a:spcPts val="800"/>
              </a:spcAft>
              <a:buSzPts val="1000"/>
              <a:buFont typeface="Symbol" panose="05050102010706020507" pitchFamily="18" charset="2"/>
              <a:buChar char=""/>
              <a:tabLst>
                <a:tab pos="457200" algn="l"/>
              </a:tabLst>
            </a:pPr>
            <a:r>
              <a:rPr lang="tr-TR" kern="100" dirty="0">
                <a:solidFill>
                  <a:schemeClr val="tx1">
                    <a:lumMod val="95000"/>
                  </a:schemeClr>
                </a:solidFill>
                <a:effectLst/>
                <a:latin typeface="Aptos" panose="02110004020202020204"/>
                <a:ea typeface="Aptos" panose="02110004020202020204"/>
                <a:cs typeface="Times New Roman" panose="02020603050405020304" pitchFamily="18" charset="0"/>
              </a:rPr>
              <a:t>Organik tarım, el sanatları ve </a:t>
            </a:r>
            <a:r>
              <a:rPr lang="tr-TR" kern="100" dirty="0" err="1">
                <a:solidFill>
                  <a:schemeClr val="tx1">
                    <a:lumMod val="95000"/>
                  </a:schemeClr>
                </a:solidFill>
                <a:effectLst/>
                <a:latin typeface="Aptos" panose="02110004020202020204"/>
                <a:ea typeface="Aptos" panose="02110004020202020204"/>
                <a:cs typeface="Times New Roman" panose="02020603050405020304" pitchFamily="18" charset="0"/>
              </a:rPr>
              <a:t>agroturizm</a:t>
            </a:r>
            <a:r>
              <a:rPr lang="tr-TR" kern="100" dirty="0">
                <a:solidFill>
                  <a:schemeClr val="tx1">
                    <a:lumMod val="95000"/>
                  </a:schemeClr>
                </a:solidFill>
                <a:effectLst/>
                <a:latin typeface="Aptos" panose="02110004020202020204"/>
                <a:ea typeface="Aptos" panose="02110004020202020204"/>
                <a:cs typeface="Times New Roman" panose="02020603050405020304" pitchFamily="18" charset="0"/>
              </a:rPr>
              <a:t> (tarım turizmi) gibi yerel sektörlerde canlanma sağlanır.</a:t>
            </a:r>
          </a:p>
          <a:p>
            <a:pPr>
              <a:lnSpc>
                <a:spcPct val="115000"/>
              </a:lnSpc>
              <a:spcAft>
                <a:spcPts val="800"/>
              </a:spcAft>
            </a:pPr>
            <a:r>
              <a:rPr lang="tr-TR" sz="1800" b="1" u="sng" kern="100" dirty="0">
                <a:solidFill>
                  <a:schemeClr val="tx1">
                    <a:lumMod val="95000"/>
                  </a:schemeClr>
                </a:solidFill>
                <a:effectLst/>
                <a:latin typeface="Aptos" panose="02110004020202020204"/>
                <a:ea typeface="Aptos" panose="02110004020202020204"/>
                <a:cs typeface="Times New Roman" panose="02020603050405020304" pitchFamily="18" charset="0"/>
              </a:rPr>
              <a:t>Kültürel ve Doğal Mirasın Korunması</a:t>
            </a:r>
            <a:endParaRPr lang="tr-TR" sz="1800" u="sng" kern="100" dirty="0">
              <a:solidFill>
                <a:schemeClr val="tx1">
                  <a:lumMod val="95000"/>
                </a:schemeClr>
              </a:solidFill>
              <a:effectLst/>
              <a:latin typeface="Aptos" panose="02110004020202020204"/>
              <a:ea typeface="Aptos" panose="02110004020202020204"/>
              <a:cs typeface="Times New Roman" panose="02020603050405020304" pitchFamily="18" charset="0"/>
            </a:endParaRPr>
          </a:p>
          <a:p>
            <a:pPr marL="800100" lvl="1" indent="-342900">
              <a:lnSpc>
                <a:spcPct val="115000"/>
              </a:lnSpc>
              <a:spcAft>
                <a:spcPts val="800"/>
              </a:spcAft>
              <a:buSzPts val="1000"/>
              <a:buFont typeface="Symbol" panose="05050102010706020507" pitchFamily="18" charset="2"/>
              <a:buChar char=""/>
              <a:tabLst>
                <a:tab pos="457200" algn="l"/>
              </a:tabLst>
            </a:pPr>
            <a:r>
              <a:rPr lang="tr-TR" kern="100" dirty="0">
                <a:solidFill>
                  <a:schemeClr val="tx1">
                    <a:lumMod val="95000"/>
                  </a:schemeClr>
                </a:solidFill>
                <a:effectLst/>
                <a:latin typeface="Aptos" panose="02110004020202020204"/>
                <a:ea typeface="Aptos" panose="02110004020202020204"/>
                <a:cs typeface="Times New Roman" panose="02020603050405020304" pitchFamily="18" charset="0"/>
              </a:rPr>
              <a:t>Geleneksel mimari, tarihi yapılar ve kültürel değerlerin yaşatılması desteklenir.</a:t>
            </a:r>
          </a:p>
          <a:p>
            <a:pPr marL="800100" lvl="1" indent="-342900">
              <a:lnSpc>
                <a:spcPct val="115000"/>
              </a:lnSpc>
              <a:spcAft>
                <a:spcPts val="800"/>
              </a:spcAft>
              <a:buSzPts val="1000"/>
              <a:buFont typeface="Symbol" panose="05050102010706020507" pitchFamily="18" charset="2"/>
              <a:buChar char=""/>
              <a:tabLst>
                <a:tab pos="457200" algn="l"/>
              </a:tabLst>
            </a:pPr>
            <a:r>
              <a:rPr lang="tr-TR" kern="100" dirty="0">
                <a:solidFill>
                  <a:schemeClr val="tx1">
                    <a:lumMod val="95000"/>
                  </a:schemeClr>
                </a:solidFill>
                <a:effectLst/>
                <a:latin typeface="Aptos" panose="02110004020202020204"/>
                <a:ea typeface="Aptos" panose="02110004020202020204"/>
                <a:cs typeface="Times New Roman" panose="02020603050405020304" pitchFamily="18" charset="0"/>
              </a:rPr>
              <a:t>Betonlaşmaya alternatif, yerel kimlik odaklı bir kent gelişimi modeli sunar.</a:t>
            </a:r>
          </a:p>
          <a:p>
            <a:pPr>
              <a:lnSpc>
                <a:spcPct val="115000"/>
              </a:lnSpc>
              <a:spcAft>
                <a:spcPts val="800"/>
              </a:spcAft>
            </a:pPr>
            <a:r>
              <a:rPr lang="tr-TR" sz="1800" b="1" u="sng" kern="100" dirty="0">
                <a:solidFill>
                  <a:schemeClr val="tx1">
                    <a:lumMod val="95000"/>
                  </a:schemeClr>
                </a:solidFill>
                <a:effectLst/>
                <a:latin typeface="Aptos" panose="02110004020202020204"/>
                <a:ea typeface="Aptos" panose="02110004020202020204"/>
                <a:cs typeface="Times New Roman" panose="02020603050405020304" pitchFamily="18" charset="0"/>
              </a:rPr>
              <a:t>Sürdürülebilir Planlama ve Yaşam Kalitesi</a:t>
            </a:r>
            <a:endParaRPr lang="tr-TR" sz="1800" u="sng" kern="100" dirty="0">
              <a:solidFill>
                <a:schemeClr val="tx1">
                  <a:lumMod val="95000"/>
                </a:schemeClr>
              </a:solidFill>
              <a:effectLst/>
              <a:latin typeface="Aptos" panose="02110004020202020204"/>
              <a:ea typeface="Aptos" panose="02110004020202020204"/>
              <a:cs typeface="Times New Roman" panose="02020603050405020304" pitchFamily="18" charset="0"/>
            </a:endParaRPr>
          </a:p>
          <a:p>
            <a:pPr marL="800100" lvl="1" indent="-342900">
              <a:lnSpc>
                <a:spcPct val="115000"/>
              </a:lnSpc>
              <a:spcAft>
                <a:spcPts val="800"/>
              </a:spcAft>
              <a:buSzPts val="1000"/>
              <a:buFont typeface="Symbol" panose="05050102010706020507" pitchFamily="18" charset="2"/>
              <a:buChar char=""/>
              <a:tabLst>
                <a:tab pos="457200" algn="l"/>
              </a:tabLst>
            </a:pPr>
            <a:r>
              <a:rPr lang="tr-TR" kern="100" dirty="0">
                <a:solidFill>
                  <a:schemeClr val="tx1">
                    <a:lumMod val="95000"/>
                  </a:schemeClr>
                </a:solidFill>
                <a:effectLst/>
                <a:latin typeface="Aptos" panose="02110004020202020204"/>
                <a:ea typeface="Aptos" panose="02110004020202020204"/>
                <a:cs typeface="Times New Roman" panose="02020603050405020304" pitchFamily="18" charset="0"/>
              </a:rPr>
              <a:t>Yavaş kent kriterleri, 1/1000 ve 1/5000 ölçekli uygulama ve nazım imar planı kararlarında sürdürülebilir ulaşım, enerji ve çevresel yapı kullanımına zemin hazırlar.</a:t>
            </a:r>
          </a:p>
          <a:p>
            <a:pPr marL="800100" lvl="1" indent="-342900">
              <a:lnSpc>
                <a:spcPct val="115000"/>
              </a:lnSpc>
              <a:spcAft>
                <a:spcPts val="800"/>
              </a:spcAft>
              <a:buSzPts val="1000"/>
              <a:buFont typeface="Symbol" panose="05050102010706020507" pitchFamily="18" charset="2"/>
              <a:buChar char=""/>
              <a:tabLst>
                <a:tab pos="457200" algn="l"/>
              </a:tabLst>
            </a:pPr>
            <a:r>
              <a:rPr lang="tr-TR" kern="100" dirty="0">
                <a:solidFill>
                  <a:schemeClr val="tx1">
                    <a:lumMod val="95000"/>
                  </a:schemeClr>
                </a:solidFill>
                <a:effectLst/>
                <a:latin typeface="Aptos" panose="02110004020202020204"/>
                <a:ea typeface="Aptos" panose="02110004020202020204"/>
                <a:cs typeface="Times New Roman" panose="02020603050405020304" pitchFamily="18" charset="0"/>
              </a:rPr>
              <a:t>Geri dönüşüm, yenilenebilir enerji, çevre dostu ulaşım gibi uygulamalar teşvik edilir.</a:t>
            </a:r>
          </a:p>
          <a:p>
            <a:pPr>
              <a:lnSpc>
                <a:spcPct val="115000"/>
              </a:lnSpc>
              <a:spcAft>
                <a:spcPts val="800"/>
              </a:spcAft>
            </a:pPr>
            <a:r>
              <a:rPr lang="tr-TR" sz="1800" b="1" u="sng" kern="100" dirty="0">
                <a:solidFill>
                  <a:schemeClr val="tx1">
                    <a:lumMod val="95000"/>
                  </a:schemeClr>
                </a:solidFill>
                <a:effectLst/>
                <a:latin typeface="Aptos" panose="02110004020202020204"/>
                <a:ea typeface="Aptos" panose="02110004020202020204"/>
                <a:cs typeface="Times New Roman" panose="02020603050405020304" pitchFamily="18" charset="0"/>
              </a:rPr>
              <a:t>Uluslararası Tanınırlık ve Turizm Potansiyeli</a:t>
            </a:r>
            <a:endParaRPr lang="tr-TR" sz="1800" u="sng" kern="100" dirty="0">
              <a:solidFill>
                <a:schemeClr val="tx1">
                  <a:lumMod val="95000"/>
                </a:schemeClr>
              </a:solidFill>
              <a:effectLst/>
              <a:latin typeface="Aptos" panose="02110004020202020204"/>
              <a:ea typeface="Aptos" panose="02110004020202020204"/>
              <a:cs typeface="Times New Roman" panose="02020603050405020304" pitchFamily="18" charset="0"/>
            </a:endParaRPr>
          </a:p>
          <a:p>
            <a:pPr marL="800100" lvl="1" indent="-342900">
              <a:lnSpc>
                <a:spcPct val="115000"/>
              </a:lnSpc>
              <a:spcAft>
                <a:spcPts val="800"/>
              </a:spcAft>
              <a:buSzPts val="1000"/>
              <a:buFont typeface="Symbol" panose="05050102010706020507" pitchFamily="18" charset="2"/>
              <a:buChar char=""/>
              <a:tabLst>
                <a:tab pos="457200" algn="l"/>
              </a:tabLst>
            </a:pPr>
            <a:r>
              <a:rPr lang="tr-TR" kern="100" dirty="0">
                <a:solidFill>
                  <a:schemeClr val="tx1">
                    <a:lumMod val="95000"/>
                  </a:schemeClr>
                </a:solidFill>
                <a:effectLst/>
                <a:latin typeface="Aptos" panose="02110004020202020204"/>
                <a:ea typeface="Aptos" panose="02110004020202020204"/>
                <a:cs typeface="Times New Roman" panose="02020603050405020304" pitchFamily="18" charset="0"/>
              </a:rPr>
              <a:t>Cittaslow unvanı sayesinde, destinasyon tanıtımı uluslararası ağlarda yer bulur.</a:t>
            </a:r>
          </a:p>
          <a:p>
            <a:pPr marL="800100" lvl="1" indent="-342900">
              <a:lnSpc>
                <a:spcPct val="115000"/>
              </a:lnSpc>
              <a:spcAft>
                <a:spcPts val="800"/>
              </a:spcAft>
              <a:buSzPts val="1000"/>
              <a:buFont typeface="Symbol" panose="05050102010706020507" pitchFamily="18" charset="2"/>
              <a:buChar char=""/>
              <a:tabLst>
                <a:tab pos="457200" algn="l"/>
              </a:tabLst>
            </a:pPr>
            <a:r>
              <a:rPr lang="tr-TR" kern="100" dirty="0">
                <a:solidFill>
                  <a:schemeClr val="tx1">
                    <a:lumMod val="95000"/>
                  </a:schemeClr>
                </a:solidFill>
                <a:effectLst/>
                <a:latin typeface="Aptos" panose="02110004020202020204"/>
                <a:ea typeface="Aptos" panose="02110004020202020204"/>
                <a:cs typeface="Times New Roman" panose="02020603050405020304" pitchFamily="18" charset="0"/>
              </a:rPr>
              <a:t>Sakin ve tematik turizm türlerine (gastronomi, doğa, kültür) zemin oluşturur.</a:t>
            </a:r>
          </a:p>
          <a:p>
            <a:endParaRPr lang="tr-TR" sz="1800" dirty="0"/>
          </a:p>
        </p:txBody>
      </p:sp>
    </p:spTree>
    <p:extLst>
      <p:ext uri="{BB962C8B-B14F-4D97-AF65-F5344CB8AC3E}">
        <p14:creationId xmlns:p14="http://schemas.microsoft.com/office/powerpoint/2010/main" val="34911690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Metin kutusu 6">
            <a:extLst>
              <a:ext uri="{FF2B5EF4-FFF2-40B4-BE49-F238E27FC236}">
                <a16:creationId xmlns:a16="http://schemas.microsoft.com/office/drawing/2014/main" id="{E88606DC-FBF5-4A36-9667-78AD2C576F06}"/>
              </a:ext>
            </a:extLst>
          </p:cNvPr>
          <p:cNvSpPr txBox="1"/>
          <p:nvPr/>
        </p:nvSpPr>
        <p:spPr>
          <a:xfrm>
            <a:off x="349169" y="153567"/>
            <a:ext cx="11493661" cy="6232475"/>
          </a:xfrm>
          <a:prstGeom prst="rect">
            <a:avLst/>
          </a:prstGeom>
          <a:noFill/>
        </p:spPr>
        <p:txBody>
          <a:bodyPr wrap="square">
            <a:spAutoFit/>
          </a:bodyPr>
          <a:lstStyle/>
          <a:p>
            <a:pPr algn="ctr"/>
            <a:r>
              <a:rPr lang="tr-TR" sz="3200" b="1" dirty="0">
                <a:solidFill>
                  <a:srgbClr val="FFE14D"/>
                </a:solidFill>
                <a:latin typeface="Comfortaa Bold" pitchFamily="34" charset="0"/>
                <a:ea typeface="Comfortaa Bold" pitchFamily="34" charset="-122"/>
                <a:cs typeface="Comfortaa Bold" pitchFamily="34" charset="-120"/>
              </a:rPr>
              <a:t>Cittaslow Sürecinin Sürdürülebilirliğine Yönelik Öneriler</a:t>
            </a:r>
            <a:endParaRPr lang="tr-TR" sz="3200" dirty="0"/>
          </a:p>
          <a:p>
            <a:r>
              <a:rPr lang="tr-TR" b="1" dirty="0">
                <a:solidFill>
                  <a:srgbClr val="FFE14D"/>
                </a:solidFill>
                <a:latin typeface="Comfortaa Bold" pitchFamily="34" charset="0"/>
                <a:ea typeface="Comfortaa Bold" pitchFamily="34" charset="-122"/>
                <a:cs typeface="Comfortaa Bold" pitchFamily="34" charset="-120"/>
              </a:rPr>
              <a:t>Cittaslow Sürecinde Devamlılığın Sağlanması</a:t>
            </a:r>
          </a:p>
          <a:p>
            <a:endParaRPr lang="tr-TR" b="1" dirty="0">
              <a:solidFill>
                <a:srgbClr val="FFE14D"/>
              </a:solidFill>
              <a:ea typeface="Comfortaa Bold" pitchFamily="34" charset="-122"/>
            </a:endParaRPr>
          </a:p>
          <a:p>
            <a:pPr>
              <a:spcAft>
                <a:spcPts val="300"/>
              </a:spcAft>
            </a:pPr>
            <a:r>
              <a:rPr lang="tr-TR" b="1" kern="100" dirty="0">
                <a:solidFill>
                  <a:schemeClr val="tx1">
                    <a:lumMod val="95000"/>
                  </a:schemeClr>
                </a:solidFill>
                <a:effectLst/>
                <a:latin typeface="Aptos" panose="02110004020202020204"/>
                <a:ea typeface="Aptos" panose="02110004020202020204"/>
                <a:cs typeface="Times New Roman" panose="02020603050405020304" pitchFamily="18" charset="0"/>
              </a:rPr>
              <a:t>1. Plan Kararlarına Entegre Edilmelidir</a:t>
            </a:r>
            <a:endParaRPr lang="tr-TR" kern="100" dirty="0">
              <a:solidFill>
                <a:schemeClr val="tx1">
                  <a:lumMod val="95000"/>
                </a:schemeClr>
              </a:solidFill>
              <a:effectLst/>
              <a:latin typeface="Aptos" panose="02110004020202020204"/>
              <a:ea typeface="Aptos" panose="02110004020202020204"/>
              <a:cs typeface="Times New Roman" panose="02020603050405020304" pitchFamily="18" charset="0"/>
            </a:endParaRPr>
          </a:p>
          <a:p>
            <a:pPr marL="342900" lvl="0" indent="-342900">
              <a:spcAft>
                <a:spcPts val="300"/>
              </a:spcAft>
              <a:buSzPts val="1000"/>
              <a:buFont typeface="Symbol" panose="05050102010706020507" pitchFamily="18" charset="2"/>
              <a:buChar char=""/>
              <a:tabLst>
                <a:tab pos="457200" algn="l"/>
              </a:tabLst>
            </a:pPr>
            <a:r>
              <a:rPr lang="tr-TR" kern="100" dirty="0">
                <a:solidFill>
                  <a:schemeClr val="tx1">
                    <a:lumMod val="95000"/>
                  </a:schemeClr>
                </a:solidFill>
                <a:effectLst/>
                <a:latin typeface="Aptos" panose="02110004020202020204"/>
                <a:ea typeface="Aptos" panose="02110004020202020204"/>
                <a:cs typeface="Times New Roman" panose="02020603050405020304" pitchFamily="18" charset="0"/>
              </a:rPr>
              <a:t>1/1000 ve 1/5000 ölçekli uygulama ve nazım imar planı kararlarında sürdürülebilir ulaşım, enerji ve çevresel yapı kullanımına esas koruma planları ve kırsal gelişme stratejilerinin yansıtılması, yapı yoğunluğu, yavaş ulaşım koridorları (bisiklet ve yaya yolları), kamusal alan çeşitliliği ve kentsel tarım alanlarının planlara işlenmesi ile sağlanmalıdır.</a:t>
            </a:r>
          </a:p>
          <a:p>
            <a:pPr>
              <a:spcAft>
                <a:spcPts val="300"/>
              </a:spcAft>
            </a:pPr>
            <a:r>
              <a:rPr lang="tr-TR" b="1" kern="100" dirty="0">
                <a:solidFill>
                  <a:schemeClr val="tx1">
                    <a:lumMod val="95000"/>
                  </a:schemeClr>
                </a:solidFill>
                <a:effectLst/>
                <a:latin typeface="Aptos" panose="02110004020202020204"/>
                <a:ea typeface="Aptos" panose="02110004020202020204"/>
                <a:cs typeface="Times New Roman" panose="02020603050405020304" pitchFamily="18" charset="0"/>
              </a:rPr>
              <a:t>2. Kentsel Tasarım Rehberleri Oluşturulmalı</a:t>
            </a:r>
            <a:endParaRPr lang="tr-TR" kern="100" dirty="0">
              <a:solidFill>
                <a:schemeClr val="tx1">
                  <a:lumMod val="95000"/>
                </a:schemeClr>
              </a:solidFill>
              <a:effectLst/>
              <a:latin typeface="Aptos" panose="02110004020202020204"/>
              <a:ea typeface="Aptos" panose="02110004020202020204"/>
              <a:cs typeface="Times New Roman" panose="02020603050405020304" pitchFamily="18" charset="0"/>
            </a:endParaRPr>
          </a:p>
          <a:p>
            <a:pPr marL="342900" lvl="0" indent="-342900">
              <a:spcAft>
                <a:spcPts val="300"/>
              </a:spcAft>
              <a:buSzPts val="1000"/>
              <a:buFont typeface="Symbol" panose="05050102010706020507" pitchFamily="18" charset="2"/>
              <a:buChar char=""/>
              <a:tabLst>
                <a:tab pos="457200" algn="l"/>
              </a:tabLst>
            </a:pPr>
            <a:r>
              <a:rPr lang="tr-TR" kern="100" dirty="0">
                <a:solidFill>
                  <a:schemeClr val="tx1">
                    <a:lumMod val="95000"/>
                  </a:schemeClr>
                </a:solidFill>
                <a:effectLst/>
                <a:latin typeface="Aptos" panose="02110004020202020204"/>
                <a:ea typeface="Aptos" panose="02110004020202020204"/>
                <a:cs typeface="Times New Roman" panose="02020603050405020304" pitchFamily="18" charset="0"/>
              </a:rPr>
              <a:t>Her Cittaslow kentinde siluet, tabela boyutları ve sokak mobilyaları gibi detaylara dair rehberler hazırlanmalı; görsel ve işitsel kirliliğin önlenmesi ve yerel dokunun korunması sağlanmalıdır.</a:t>
            </a:r>
          </a:p>
          <a:p>
            <a:pPr>
              <a:spcAft>
                <a:spcPts val="300"/>
              </a:spcAft>
            </a:pPr>
            <a:r>
              <a:rPr lang="tr-TR" b="1" kern="100" dirty="0">
                <a:solidFill>
                  <a:schemeClr val="tx1">
                    <a:lumMod val="95000"/>
                  </a:schemeClr>
                </a:solidFill>
                <a:effectLst/>
                <a:latin typeface="Aptos" panose="02110004020202020204"/>
                <a:ea typeface="Aptos" panose="02110004020202020204"/>
                <a:cs typeface="Times New Roman" panose="02020603050405020304" pitchFamily="18" charset="0"/>
              </a:rPr>
              <a:t>3. Katılımcı İzleme Kurulları Kurulmalı</a:t>
            </a:r>
            <a:endParaRPr lang="tr-TR" kern="100" dirty="0">
              <a:solidFill>
                <a:schemeClr val="tx1">
                  <a:lumMod val="95000"/>
                </a:schemeClr>
              </a:solidFill>
              <a:effectLst/>
              <a:latin typeface="Aptos" panose="02110004020202020204"/>
              <a:ea typeface="Aptos" panose="02110004020202020204"/>
              <a:cs typeface="Times New Roman" panose="02020603050405020304" pitchFamily="18" charset="0"/>
            </a:endParaRPr>
          </a:p>
          <a:p>
            <a:pPr marL="342900" lvl="0" indent="-342900">
              <a:spcAft>
                <a:spcPts val="300"/>
              </a:spcAft>
              <a:buSzPts val="1000"/>
              <a:buFont typeface="Symbol" panose="05050102010706020507" pitchFamily="18" charset="2"/>
              <a:buChar char=""/>
              <a:tabLst>
                <a:tab pos="457200" algn="l"/>
              </a:tabLst>
            </a:pPr>
            <a:r>
              <a:rPr lang="tr-TR" b="1" kern="100" dirty="0">
                <a:solidFill>
                  <a:schemeClr val="tx1">
                    <a:lumMod val="95000"/>
                  </a:schemeClr>
                </a:solidFill>
                <a:effectLst/>
                <a:latin typeface="Aptos" panose="02110004020202020204"/>
                <a:ea typeface="Aptos" panose="02110004020202020204"/>
                <a:cs typeface="Times New Roman" panose="02020603050405020304" pitchFamily="18" charset="0"/>
              </a:rPr>
              <a:t>İzleme ve Geri Bildirim</a:t>
            </a:r>
            <a:r>
              <a:rPr lang="tr-TR" kern="100" dirty="0">
                <a:solidFill>
                  <a:schemeClr val="tx1">
                    <a:lumMod val="95000"/>
                  </a:schemeClr>
                </a:solidFill>
                <a:effectLst/>
                <a:latin typeface="Aptos" panose="02110004020202020204"/>
                <a:ea typeface="Aptos" panose="02110004020202020204"/>
                <a:cs typeface="Times New Roman" panose="02020603050405020304" pitchFamily="18" charset="0"/>
              </a:rPr>
              <a:t>: Belediyeler, sivil toplum kuruluşları, akademi ve yerel halktan oluşan izleme kurulları kurulmalı; sürekli ölçme, değerlendirme ve geri bildirim mekanizmaları oluşturulmalıdır.</a:t>
            </a:r>
          </a:p>
          <a:p>
            <a:pPr>
              <a:spcAft>
                <a:spcPts val="300"/>
              </a:spcAft>
            </a:pPr>
            <a:r>
              <a:rPr lang="tr-TR" b="1" kern="100" dirty="0">
                <a:solidFill>
                  <a:schemeClr val="tx1">
                    <a:lumMod val="95000"/>
                  </a:schemeClr>
                </a:solidFill>
                <a:effectLst/>
                <a:latin typeface="Aptos" panose="02110004020202020204"/>
                <a:ea typeface="Aptos" panose="02110004020202020204"/>
                <a:cs typeface="Times New Roman" panose="02020603050405020304" pitchFamily="18" charset="0"/>
              </a:rPr>
              <a:t>4. Yeni Nesil Eğitim ve Farkındalık Programları</a:t>
            </a:r>
            <a:endParaRPr lang="tr-TR" kern="100" dirty="0">
              <a:solidFill>
                <a:schemeClr val="tx1">
                  <a:lumMod val="95000"/>
                </a:schemeClr>
              </a:solidFill>
              <a:effectLst/>
              <a:latin typeface="Aptos" panose="02110004020202020204"/>
              <a:ea typeface="Aptos" panose="02110004020202020204"/>
              <a:cs typeface="Times New Roman" panose="02020603050405020304" pitchFamily="18" charset="0"/>
            </a:endParaRPr>
          </a:p>
          <a:p>
            <a:pPr marL="342900" lvl="0" indent="-342900">
              <a:spcAft>
                <a:spcPts val="300"/>
              </a:spcAft>
              <a:buSzPts val="1000"/>
              <a:buFont typeface="Symbol" panose="05050102010706020507" pitchFamily="18" charset="2"/>
              <a:buChar char=""/>
              <a:tabLst>
                <a:tab pos="457200" algn="l"/>
              </a:tabLst>
            </a:pPr>
            <a:r>
              <a:rPr lang="tr-TR" b="1" kern="100" dirty="0">
                <a:solidFill>
                  <a:schemeClr val="tx1">
                    <a:lumMod val="95000"/>
                  </a:schemeClr>
                </a:solidFill>
                <a:effectLst/>
                <a:latin typeface="Aptos" panose="02110004020202020204"/>
                <a:ea typeface="Aptos" panose="02110004020202020204"/>
                <a:cs typeface="Times New Roman" panose="02020603050405020304" pitchFamily="18" charset="0"/>
              </a:rPr>
              <a:t>Müfredata Entegre Edilmesi</a:t>
            </a:r>
            <a:r>
              <a:rPr lang="tr-TR" kern="100" dirty="0">
                <a:solidFill>
                  <a:schemeClr val="tx1">
                    <a:lumMod val="95000"/>
                  </a:schemeClr>
                </a:solidFill>
                <a:effectLst/>
                <a:latin typeface="Aptos" panose="02110004020202020204"/>
                <a:ea typeface="Aptos" panose="02110004020202020204"/>
                <a:cs typeface="Times New Roman" panose="02020603050405020304" pitchFamily="18" charset="0"/>
              </a:rPr>
              <a:t>: </a:t>
            </a:r>
            <a:r>
              <a:rPr lang="tr-TR" kern="100" dirty="0" err="1">
                <a:solidFill>
                  <a:schemeClr val="tx1">
                    <a:lumMod val="95000"/>
                  </a:schemeClr>
                </a:solidFill>
                <a:effectLst/>
                <a:latin typeface="Aptos" panose="02110004020202020204"/>
                <a:ea typeface="Aptos" panose="02110004020202020204"/>
                <a:cs typeface="Times New Roman" panose="02020603050405020304" pitchFamily="18" charset="0"/>
              </a:rPr>
              <a:t>Cittaslow'un</a:t>
            </a:r>
            <a:r>
              <a:rPr lang="tr-TR" kern="100" dirty="0">
                <a:solidFill>
                  <a:schemeClr val="tx1">
                    <a:lumMod val="95000"/>
                  </a:schemeClr>
                </a:solidFill>
                <a:effectLst/>
                <a:latin typeface="Aptos" panose="02110004020202020204"/>
                <a:ea typeface="Aptos" panose="02110004020202020204"/>
                <a:cs typeface="Times New Roman" panose="02020603050405020304" pitchFamily="18" charset="0"/>
              </a:rPr>
              <a:t> eğitim müfredatına dahil edilmesi, çocuklara kent, çevre ve kültürel farkındalık kazandırılması sağlanmalıdır.</a:t>
            </a:r>
          </a:p>
          <a:p>
            <a:pPr>
              <a:spcAft>
                <a:spcPts val="300"/>
              </a:spcAft>
            </a:pPr>
            <a:r>
              <a:rPr lang="tr-TR" b="1" kern="100" dirty="0">
                <a:solidFill>
                  <a:schemeClr val="tx1">
                    <a:lumMod val="95000"/>
                  </a:schemeClr>
                </a:solidFill>
                <a:effectLst/>
                <a:latin typeface="Aptos" panose="02110004020202020204"/>
                <a:ea typeface="Aptos" panose="02110004020202020204"/>
                <a:cs typeface="Times New Roman" panose="02020603050405020304" pitchFamily="18" charset="0"/>
              </a:rPr>
              <a:t>5. Turizm Taşıma Kapasitesi Belirlenmeli</a:t>
            </a:r>
            <a:endParaRPr lang="tr-TR" kern="100" dirty="0">
              <a:solidFill>
                <a:schemeClr val="tx1">
                  <a:lumMod val="95000"/>
                </a:schemeClr>
              </a:solidFill>
              <a:effectLst/>
              <a:latin typeface="Aptos" panose="02110004020202020204"/>
              <a:ea typeface="Aptos" panose="02110004020202020204"/>
              <a:cs typeface="Times New Roman" panose="02020603050405020304" pitchFamily="18" charset="0"/>
            </a:endParaRPr>
          </a:p>
          <a:p>
            <a:pPr marL="342900" lvl="0" indent="-342900">
              <a:spcAft>
                <a:spcPts val="300"/>
              </a:spcAft>
              <a:buSzPts val="1000"/>
              <a:buFont typeface="Symbol" panose="05050102010706020507" pitchFamily="18" charset="2"/>
              <a:buChar char=""/>
              <a:tabLst>
                <a:tab pos="457200" algn="l"/>
              </a:tabLst>
            </a:pPr>
            <a:r>
              <a:rPr lang="tr-TR" b="1" kern="100" dirty="0">
                <a:solidFill>
                  <a:schemeClr val="tx1">
                    <a:lumMod val="95000"/>
                  </a:schemeClr>
                </a:solidFill>
                <a:effectLst/>
                <a:latin typeface="Aptos" panose="02110004020202020204"/>
                <a:ea typeface="Aptos" panose="02110004020202020204"/>
                <a:cs typeface="Times New Roman" panose="02020603050405020304" pitchFamily="18" charset="0"/>
              </a:rPr>
              <a:t>Taşıma Kapasitesi Analizleri</a:t>
            </a:r>
            <a:r>
              <a:rPr lang="tr-TR" kern="100" dirty="0">
                <a:solidFill>
                  <a:schemeClr val="tx1">
                    <a:lumMod val="95000"/>
                  </a:schemeClr>
                </a:solidFill>
                <a:effectLst/>
                <a:latin typeface="Aptos" panose="02110004020202020204"/>
                <a:ea typeface="Aptos" panose="02110004020202020204"/>
                <a:cs typeface="Times New Roman" panose="02020603050405020304" pitchFamily="18" charset="0"/>
              </a:rPr>
              <a:t>: Yavaş şehirlerde plansız turizm baskısının önlenmesi için taşıma kapasitesi analizleri yapılmalı, kademeli konaklama ve ulaşım düzenlemeleri oluşturulmalıdır.</a:t>
            </a:r>
          </a:p>
          <a:p>
            <a:endParaRPr lang="tr-TR" dirty="0"/>
          </a:p>
        </p:txBody>
      </p:sp>
    </p:spTree>
    <p:extLst>
      <p:ext uri="{BB962C8B-B14F-4D97-AF65-F5344CB8AC3E}">
        <p14:creationId xmlns:p14="http://schemas.microsoft.com/office/powerpoint/2010/main" val="1987895137"/>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etin kutusu 7">
            <a:extLst>
              <a:ext uri="{FF2B5EF4-FFF2-40B4-BE49-F238E27FC236}">
                <a16:creationId xmlns:a16="http://schemas.microsoft.com/office/drawing/2014/main" id="{1EF5DF34-4149-46DC-84A7-38BC2867298A}"/>
              </a:ext>
            </a:extLst>
          </p:cNvPr>
          <p:cNvSpPr txBox="1"/>
          <p:nvPr/>
        </p:nvSpPr>
        <p:spPr>
          <a:xfrm>
            <a:off x="502920" y="1111058"/>
            <a:ext cx="11186160" cy="4494307"/>
          </a:xfrm>
          <a:prstGeom prst="rect">
            <a:avLst/>
          </a:prstGeom>
          <a:noFill/>
        </p:spPr>
        <p:txBody>
          <a:bodyPr wrap="square" rtlCol="0">
            <a:spAutoFit/>
          </a:bodyPr>
          <a:lstStyle/>
          <a:p>
            <a:pPr>
              <a:lnSpc>
                <a:spcPct val="115000"/>
              </a:lnSpc>
              <a:spcAft>
                <a:spcPts val="800"/>
              </a:spcAft>
            </a:pPr>
            <a:r>
              <a:rPr lang="tr-TR" sz="2800" b="1" kern="100" dirty="0">
                <a:solidFill>
                  <a:srgbClr val="FFE14D"/>
                </a:solidFill>
                <a:effectLst/>
                <a:latin typeface="Aptos" panose="02110004020202020204"/>
                <a:ea typeface="Aptos" panose="02110004020202020204"/>
                <a:cs typeface="Times New Roman" panose="02020603050405020304" pitchFamily="18" charset="0"/>
              </a:rPr>
              <a:t>Sonuç İtibari ile</a:t>
            </a:r>
            <a:r>
              <a:rPr lang="tr-TR" sz="2000" b="1" kern="100" dirty="0">
                <a:solidFill>
                  <a:srgbClr val="FFE14D"/>
                </a:solidFill>
                <a:effectLst/>
                <a:latin typeface="Aptos" panose="02110004020202020204"/>
                <a:ea typeface="Aptos" panose="02110004020202020204"/>
                <a:cs typeface="Times New Roman" panose="02020603050405020304" pitchFamily="18" charset="0"/>
              </a:rPr>
              <a:t>;</a:t>
            </a:r>
          </a:p>
          <a:p>
            <a:pPr>
              <a:lnSpc>
                <a:spcPct val="115000"/>
              </a:lnSpc>
              <a:spcAft>
                <a:spcPts val="800"/>
              </a:spcAft>
            </a:pPr>
            <a:r>
              <a:rPr lang="tr-TR" sz="1800" kern="100" dirty="0">
                <a:solidFill>
                  <a:schemeClr val="tx1">
                    <a:lumMod val="95000"/>
                  </a:schemeClr>
                </a:solidFill>
                <a:effectLst/>
                <a:latin typeface="Aptos" panose="02110004020202020204"/>
                <a:ea typeface="Aptos" panose="02110004020202020204"/>
                <a:cs typeface="Times New Roman" panose="02020603050405020304" pitchFamily="18" charset="0"/>
              </a:rPr>
              <a:t>Bu süreçlerin etkin bir şekilde uygulanması, </a:t>
            </a:r>
            <a:r>
              <a:rPr lang="tr-TR" sz="1800" kern="100" dirty="0" err="1">
                <a:solidFill>
                  <a:schemeClr val="tx1">
                    <a:lumMod val="95000"/>
                  </a:schemeClr>
                </a:solidFill>
                <a:effectLst/>
                <a:latin typeface="Aptos" panose="02110004020202020204"/>
                <a:ea typeface="Aptos" panose="02110004020202020204"/>
                <a:cs typeface="Times New Roman" panose="02020603050405020304" pitchFamily="18" charset="0"/>
              </a:rPr>
              <a:t>Cittaslow'un</a:t>
            </a:r>
            <a:r>
              <a:rPr lang="tr-TR" sz="1800" kern="100" dirty="0">
                <a:solidFill>
                  <a:schemeClr val="tx1">
                    <a:lumMod val="95000"/>
                  </a:schemeClr>
                </a:solidFill>
                <a:effectLst/>
                <a:latin typeface="Aptos" panose="02110004020202020204"/>
                <a:ea typeface="Aptos" panose="02110004020202020204"/>
                <a:cs typeface="Times New Roman" panose="02020603050405020304" pitchFamily="18" charset="0"/>
              </a:rPr>
              <a:t> Türkiye'deki alternatif bir kentleşme ve kırsal kalkınma modeli olarak işlev görmesini sağlayacaktır. </a:t>
            </a:r>
            <a:r>
              <a:rPr lang="tr-TR" sz="1800" b="1" kern="100" dirty="0">
                <a:solidFill>
                  <a:schemeClr val="tx1">
                    <a:lumMod val="95000"/>
                  </a:schemeClr>
                </a:solidFill>
                <a:effectLst/>
                <a:latin typeface="Aptos" panose="02110004020202020204"/>
                <a:ea typeface="Aptos" panose="02110004020202020204"/>
                <a:cs typeface="Times New Roman" panose="02020603050405020304" pitchFamily="18" charset="0"/>
              </a:rPr>
              <a:t>”Yavaş Şehir” kavramı bir şehir planlama modeli olarak görülmektedir. </a:t>
            </a:r>
            <a:r>
              <a:rPr lang="tr-TR" sz="1800" kern="100" dirty="0">
                <a:solidFill>
                  <a:schemeClr val="tx1">
                    <a:lumMod val="95000"/>
                  </a:schemeClr>
                </a:solidFill>
                <a:effectLst/>
                <a:latin typeface="Aptos" panose="02110004020202020204"/>
                <a:ea typeface="Aptos" panose="02110004020202020204"/>
                <a:cs typeface="Times New Roman" panose="02020603050405020304" pitchFamily="18" charset="0"/>
              </a:rPr>
              <a:t>Bu alanlarda belirlenecek </a:t>
            </a:r>
            <a:r>
              <a:rPr lang="tr-TR" sz="1800" b="1" kern="100" dirty="0">
                <a:solidFill>
                  <a:schemeClr val="tx1">
                    <a:lumMod val="95000"/>
                  </a:schemeClr>
                </a:solidFill>
                <a:effectLst/>
                <a:latin typeface="Aptos" panose="02110004020202020204"/>
                <a:ea typeface="Aptos" panose="02110004020202020204"/>
                <a:cs typeface="Times New Roman" panose="02020603050405020304" pitchFamily="18" charset="0"/>
              </a:rPr>
              <a:t>plan kararlarının </a:t>
            </a:r>
            <a:r>
              <a:rPr lang="tr-TR" sz="1800" kern="100" dirty="0">
                <a:solidFill>
                  <a:schemeClr val="tx1">
                    <a:lumMod val="95000"/>
                  </a:schemeClr>
                </a:solidFill>
                <a:effectLst/>
                <a:latin typeface="Aptos" panose="02110004020202020204"/>
                <a:ea typeface="Aptos" panose="02110004020202020204"/>
                <a:cs typeface="Times New Roman" panose="02020603050405020304" pitchFamily="18" charset="0"/>
              </a:rPr>
              <a:t>ve </a:t>
            </a:r>
            <a:r>
              <a:rPr lang="tr-TR" sz="1800" b="1" kern="100" dirty="0">
                <a:solidFill>
                  <a:schemeClr val="tx1">
                    <a:lumMod val="95000"/>
                  </a:schemeClr>
                </a:solidFill>
                <a:effectLst/>
                <a:latin typeface="Aptos" panose="02110004020202020204"/>
                <a:ea typeface="Aptos" panose="02110004020202020204"/>
                <a:cs typeface="Times New Roman" panose="02020603050405020304" pitchFamily="18" charset="0"/>
              </a:rPr>
              <a:t>plan hükümlerinin imar planlarına aktarılması ve kentsel tasarım projeleri ile detaylandırma çalışmalarının yürütülmesi gerekmektedir. </a:t>
            </a:r>
            <a:r>
              <a:rPr lang="tr-TR" sz="1800" kern="100" dirty="0">
                <a:solidFill>
                  <a:schemeClr val="tx1">
                    <a:lumMod val="95000"/>
                  </a:schemeClr>
                </a:solidFill>
                <a:effectLst/>
                <a:latin typeface="Aptos" panose="02110004020202020204"/>
                <a:ea typeface="Aptos" panose="02110004020202020204"/>
                <a:cs typeface="Times New Roman" panose="02020603050405020304" pitchFamily="18" charset="0"/>
              </a:rPr>
              <a:t>Planlama kararlarının kesinleştirilmesi, Cittaslow sürecinin sürdürülebilirliğinin sağlanmasında temel bir adım teşkil etmektedir. Bu aşamadan sonra, uygulamaya yönelik kontrol mekanizmasının, öncelikle ilgili kurumlar tarafından etkin bir şekilde yürütülmesi gerekmektedir. Ayrıca, bu kontrol sisteminin kendi kendini denetleme yeteneğine sahip olması, süreçlerin şeffaflığını ve hesap verebilirliğini artıracak, aynı zamanda yerel yönetimlerin ve paydaşların katılımını güçlendirecektir. Bu bağlamda, sürekli izleme ve değerlendirme süreçlerinin dahil edilmesi, Cittaslow felsefesinin etkin bir şekilde uygulanmasını destekleyecektir. </a:t>
            </a:r>
            <a:r>
              <a:rPr lang="tr-TR" b="1" kern="100" dirty="0">
                <a:solidFill>
                  <a:schemeClr val="tx1">
                    <a:lumMod val="95000"/>
                  </a:schemeClr>
                </a:solidFill>
                <a:latin typeface="Aptos" panose="02110004020202020204"/>
                <a:ea typeface="Aptos" panose="02110004020202020204"/>
                <a:cs typeface="Times New Roman" panose="02020603050405020304" pitchFamily="18" charset="0"/>
              </a:rPr>
              <a:t>P</a:t>
            </a:r>
            <a:r>
              <a:rPr lang="tr-TR" sz="1800" b="1" kern="100" dirty="0">
                <a:solidFill>
                  <a:schemeClr val="tx1">
                    <a:lumMod val="95000"/>
                  </a:schemeClr>
                </a:solidFill>
                <a:effectLst/>
                <a:latin typeface="Aptos" panose="02110004020202020204"/>
                <a:ea typeface="Aptos" panose="02110004020202020204"/>
                <a:cs typeface="Times New Roman" panose="02020603050405020304" pitchFamily="18" charset="0"/>
              </a:rPr>
              <a:t>lanlama araçlarının etkin biçimde kullanılması, yasal ve yönetsel kararlılığın sağlanması, sürekli denetim mekanizmalarının oluşturulması, halk katılımının teşvik edilmesi ve şehir plancılarının sürece </a:t>
            </a:r>
            <a:r>
              <a:rPr lang="tr-TR" sz="1800" b="1" kern="100" dirty="0" err="1">
                <a:solidFill>
                  <a:schemeClr val="tx1">
                    <a:lumMod val="95000"/>
                  </a:schemeClr>
                </a:solidFill>
                <a:effectLst/>
                <a:latin typeface="Aptos" panose="02110004020202020204"/>
                <a:ea typeface="Aptos" panose="02110004020202020204"/>
                <a:cs typeface="Times New Roman" panose="02020603050405020304" pitchFamily="18" charset="0"/>
              </a:rPr>
              <a:t>moderatör</a:t>
            </a:r>
            <a:r>
              <a:rPr lang="tr-TR" sz="1800" b="1" kern="100" dirty="0">
                <a:solidFill>
                  <a:schemeClr val="tx1">
                    <a:lumMod val="95000"/>
                  </a:schemeClr>
                </a:solidFill>
                <a:effectLst/>
                <a:latin typeface="Aptos" panose="02110004020202020204"/>
                <a:ea typeface="Aptos" panose="02110004020202020204"/>
                <a:cs typeface="Times New Roman" panose="02020603050405020304" pitchFamily="18" charset="0"/>
              </a:rPr>
              <a:t> olarak dahil edilmesi; Cittaslow yaklaşımının sürdürülebilirliğini sağlamak açısından kritik öneme sahiptir. </a:t>
            </a:r>
            <a:endParaRPr lang="tr-TR" sz="1800" kern="100" dirty="0">
              <a:solidFill>
                <a:schemeClr val="tx1">
                  <a:lumMod val="95000"/>
                </a:schemeClr>
              </a:solidFill>
              <a:effectLst/>
              <a:latin typeface="Aptos" panose="02110004020202020204"/>
              <a:ea typeface="Aptos" panose="02110004020202020204"/>
              <a:cs typeface="Times New Roman" panose="02020603050405020304" pitchFamily="18" charset="0"/>
            </a:endParaRPr>
          </a:p>
        </p:txBody>
      </p:sp>
    </p:spTree>
    <p:extLst>
      <p:ext uri="{BB962C8B-B14F-4D97-AF65-F5344CB8AC3E}">
        <p14:creationId xmlns:p14="http://schemas.microsoft.com/office/powerpoint/2010/main" val="3457079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Dikdörtgen 3">
            <a:extLst>
              <a:ext uri="{FF2B5EF4-FFF2-40B4-BE49-F238E27FC236}">
                <a16:creationId xmlns:a16="http://schemas.microsoft.com/office/drawing/2014/main" id="{901E80E4-E7CA-45D7-BF2F-3BCEDE3ADF71}"/>
              </a:ext>
            </a:extLst>
          </p:cNvPr>
          <p:cNvSpPr>
            <a:spLocks noChangeArrowheads="1"/>
          </p:cNvSpPr>
          <p:nvPr/>
        </p:nvSpPr>
        <p:spPr bwMode="auto">
          <a:xfrm>
            <a:off x="3021957" y="1874728"/>
            <a:ext cx="6148086" cy="310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a:spcBef>
                <a:spcPct val="20000"/>
              </a:spcBef>
              <a:buFont typeface="Arial" panose="020B0604020202020204" pitchFamily="34" charset="0"/>
              <a:buChar char="»"/>
              <a:defRPr sz="2000">
                <a:solidFill>
                  <a:schemeClr val="tx1"/>
                </a:solidFill>
                <a:latin typeface="Calibri" panose="020F0502020204030204" pitchFamily="34" charset="0"/>
              </a:defRPr>
            </a:lvl5pPr>
            <a:lvl6pPr marL="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9144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1371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1828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lvl="4" algn="ctr">
              <a:spcBef>
                <a:spcPct val="0"/>
              </a:spcBef>
              <a:buNone/>
            </a:pPr>
            <a:r>
              <a:rPr lang="tr-TR" altLang="tr-TR" sz="1800" b="1" dirty="0">
                <a:latin typeface="Bookman Old Style" panose="02050604050505020204" pitchFamily="18" charset="0"/>
              </a:rPr>
              <a:t>BENİ DİNLEDİĞİNİZ İÇİN TEŞEKKÜR EDERİM.</a:t>
            </a:r>
          </a:p>
          <a:p>
            <a:pPr algn="ctr" eaLnBrk="1" hangingPunct="1">
              <a:spcBef>
                <a:spcPct val="0"/>
              </a:spcBef>
              <a:buFontTx/>
              <a:buNone/>
            </a:pPr>
            <a:endParaRPr lang="tr-TR" altLang="tr-TR" sz="1800" b="1" dirty="0">
              <a:latin typeface="Bookman Old Style" panose="02050604050505020204" pitchFamily="18" charset="0"/>
            </a:endParaRPr>
          </a:p>
          <a:p>
            <a:pPr algn="ctr" eaLnBrk="1" hangingPunct="1">
              <a:spcBef>
                <a:spcPct val="0"/>
              </a:spcBef>
              <a:buFontTx/>
              <a:buNone/>
            </a:pPr>
            <a:endParaRPr lang="tr-TR" altLang="tr-TR" sz="1800" b="1" dirty="0">
              <a:latin typeface="Bookman Old Style" panose="02050604050505020204" pitchFamily="18" charset="0"/>
            </a:endParaRPr>
          </a:p>
          <a:p>
            <a:pPr algn="ctr" eaLnBrk="1" hangingPunct="1">
              <a:spcBef>
                <a:spcPct val="0"/>
              </a:spcBef>
              <a:buFontTx/>
              <a:buNone/>
            </a:pPr>
            <a:endParaRPr lang="tr-TR" altLang="tr-TR" sz="1800" b="1" dirty="0">
              <a:latin typeface="Bookman Old Style" panose="02050604050505020204" pitchFamily="18" charset="0"/>
            </a:endParaRPr>
          </a:p>
          <a:p>
            <a:pPr algn="ctr" eaLnBrk="1" hangingPunct="1">
              <a:spcBef>
                <a:spcPct val="0"/>
              </a:spcBef>
              <a:buFontTx/>
              <a:buNone/>
            </a:pPr>
            <a:endParaRPr lang="tr-TR" altLang="tr-TR" sz="1800" b="1" dirty="0">
              <a:latin typeface="Bookman Old Style" panose="02050604050505020204" pitchFamily="18" charset="0"/>
            </a:endParaRPr>
          </a:p>
          <a:p>
            <a:pPr algn="ctr" eaLnBrk="1" hangingPunct="1">
              <a:spcBef>
                <a:spcPct val="0"/>
              </a:spcBef>
              <a:buFontTx/>
              <a:buNone/>
            </a:pPr>
            <a:endParaRPr lang="tr-TR" altLang="tr-TR" sz="1800" b="1" dirty="0">
              <a:latin typeface="Bookman Old Style" panose="02050604050505020204" pitchFamily="18" charset="0"/>
            </a:endParaRPr>
          </a:p>
          <a:p>
            <a:pPr algn="ctr" eaLnBrk="1" hangingPunct="1">
              <a:spcBef>
                <a:spcPct val="0"/>
              </a:spcBef>
              <a:buFontTx/>
              <a:buNone/>
            </a:pPr>
            <a:r>
              <a:rPr lang="tr-TR" altLang="tr-TR" sz="1800" b="1" dirty="0">
                <a:latin typeface="Bookman Old Style" panose="02050604050505020204" pitchFamily="18" charset="0"/>
              </a:rPr>
              <a:t>FUNDA YÖRÜK - ŞEHİR PLANCISI</a:t>
            </a:r>
            <a:br>
              <a:rPr lang="tr-TR" altLang="tr-TR" sz="1800" b="1" dirty="0">
                <a:latin typeface="Bookman Old Style" panose="02050604050505020204" pitchFamily="18" charset="0"/>
              </a:rPr>
            </a:br>
            <a:r>
              <a:rPr lang="tr-TR" altLang="tr-TR" sz="1400" b="1" dirty="0">
                <a:latin typeface="Bookman Old Style" panose="02050604050505020204" pitchFamily="18" charset="0"/>
              </a:rPr>
              <a:t>TMMOB ŞEHİR PLANCILARI ODASI</a:t>
            </a:r>
            <a:br>
              <a:rPr lang="tr-TR" altLang="tr-TR" sz="1400" b="1" dirty="0">
                <a:latin typeface="Bookman Old Style" panose="02050604050505020204" pitchFamily="18" charset="0"/>
              </a:rPr>
            </a:br>
            <a:r>
              <a:rPr lang="tr-TR" altLang="tr-TR" sz="1400" b="1" dirty="0">
                <a:latin typeface="Bookman Old Style" panose="02050604050505020204" pitchFamily="18" charset="0"/>
              </a:rPr>
              <a:t>     ANTALYA ŞUBESİ BAŞKANI</a:t>
            </a:r>
            <a:br>
              <a:rPr lang="tr-TR" altLang="tr-TR" sz="2400" dirty="0">
                <a:latin typeface="Bookman Old Style" panose="02050604050505020204" pitchFamily="18" charset="0"/>
              </a:rPr>
            </a:br>
            <a:br>
              <a:rPr lang="tr-TR" altLang="tr-TR" sz="2400" dirty="0">
                <a:latin typeface="Bookman Old Style" panose="02050604050505020204" pitchFamily="18" charset="0"/>
              </a:rPr>
            </a:br>
            <a:endParaRPr lang="tr-TR" altLang="tr-TR" sz="1800" dirty="0">
              <a:latin typeface="Arial" panose="020B0604020202020204" pitchFamily="34" charset="0"/>
            </a:endParaRPr>
          </a:p>
        </p:txBody>
      </p:sp>
      <p:pic>
        <p:nvPicPr>
          <p:cNvPr id="4" name="Picture 3" descr="C:\Users\serap\Desktop\HATİCE\şpo\spo-antalya.png">
            <a:extLst>
              <a:ext uri="{FF2B5EF4-FFF2-40B4-BE49-F238E27FC236}">
                <a16:creationId xmlns:a16="http://schemas.microsoft.com/office/drawing/2014/main" id="{CE9D6708-87A0-4E33-8E51-66D42C4B811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263277" y="5261569"/>
            <a:ext cx="3857604" cy="887249"/>
          </a:xfrm>
          <a:prstGeom prst="rect">
            <a:avLst/>
          </a:prstGeom>
          <a:solidFill>
            <a:schemeClr val="accent3">
              <a:lumMod val="40000"/>
              <a:lumOff val="60000"/>
            </a:schemeClr>
          </a:solid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a:extLst>
              <a:ext uri="{FF2B5EF4-FFF2-40B4-BE49-F238E27FC236}">
                <a16:creationId xmlns:a16="http://schemas.microsoft.com/office/drawing/2014/main" id="{B12F7927-C73D-455C-88D0-CB5B9925D238}"/>
              </a:ext>
            </a:extLst>
          </p:cNvPr>
          <p:cNvSpPr txBox="1"/>
          <p:nvPr/>
        </p:nvSpPr>
        <p:spPr>
          <a:xfrm>
            <a:off x="406400" y="477520"/>
            <a:ext cx="2794000" cy="707886"/>
          </a:xfrm>
          <a:prstGeom prst="rect">
            <a:avLst/>
          </a:prstGeom>
          <a:noFill/>
        </p:spPr>
        <p:txBody>
          <a:bodyPr wrap="square">
            <a:spAutoFit/>
          </a:bodyPr>
          <a:lstStyle/>
          <a:p>
            <a:r>
              <a:rPr lang="tr-TR" sz="4000" b="1" dirty="0">
                <a:solidFill>
                  <a:srgbClr val="FFE14D"/>
                </a:solidFill>
                <a:ea typeface="Comfortaa Bold" pitchFamily="34" charset="-122"/>
              </a:rPr>
              <a:t>KAYNAKÇA:</a:t>
            </a:r>
            <a:endParaRPr lang="tr-TR" sz="4000" dirty="0"/>
          </a:p>
        </p:txBody>
      </p:sp>
      <p:sp>
        <p:nvSpPr>
          <p:cNvPr id="5" name="Metin kutusu 4">
            <a:extLst>
              <a:ext uri="{FF2B5EF4-FFF2-40B4-BE49-F238E27FC236}">
                <a16:creationId xmlns:a16="http://schemas.microsoft.com/office/drawing/2014/main" id="{33C5B970-325B-4073-AB21-16402FC53BDC}"/>
              </a:ext>
            </a:extLst>
          </p:cNvPr>
          <p:cNvSpPr txBox="1"/>
          <p:nvPr/>
        </p:nvSpPr>
        <p:spPr>
          <a:xfrm>
            <a:off x="406400" y="1375104"/>
            <a:ext cx="10789920" cy="2053896"/>
          </a:xfrm>
          <a:prstGeom prst="rect">
            <a:avLst/>
          </a:prstGeom>
          <a:noFill/>
        </p:spPr>
        <p:txBody>
          <a:bodyPr wrap="square" rtlCol="0">
            <a:spAutoFit/>
          </a:bodyPr>
          <a:lstStyle/>
          <a:p>
            <a:pPr>
              <a:lnSpc>
                <a:spcPct val="115000"/>
              </a:lnSpc>
              <a:spcAft>
                <a:spcPts val="800"/>
              </a:spcAft>
            </a:pPr>
            <a:r>
              <a:rPr lang="tr-TR" sz="1800" u="sng" kern="100" dirty="0">
                <a:solidFill>
                  <a:schemeClr val="tx1">
                    <a:lumMod val="95000"/>
                  </a:schemeClr>
                </a:solidFill>
                <a:effectLst/>
                <a:latin typeface="Aptos" panose="02110004020202020204"/>
                <a:ea typeface="Aptos" panose="02110004020202020204"/>
                <a:cs typeface="Times New Roman" panose="02020603050405020304" pitchFamily="18" charset="0"/>
                <a:hlinkClick r:id="rId2">
                  <a:extLst>
                    <a:ext uri="{A12FA001-AC4F-418D-AE19-62706E023703}">
                      <ahyp:hlinkClr xmlns:ahyp="http://schemas.microsoft.com/office/drawing/2018/hyperlinkcolor" val="tx"/>
                    </a:ext>
                  </a:extLst>
                </a:hlinkClick>
              </a:rPr>
              <a:t>https://cittaslowturkiye.org/tr/</a:t>
            </a:r>
            <a:endParaRPr lang="tr-TR" sz="1800" kern="100" dirty="0">
              <a:solidFill>
                <a:schemeClr val="tx1">
                  <a:lumMod val="95000"/>
                </a:schemeClr>
              </a:solidFill>
              <a:effectLst/>
              <a:latin typeface="Aptos" panose="02110004020202020204"/>
              <a:ea typeface="Aptos" panose="02110004020202020204"/>
              <a:cs typeface="Times New Roman" panose="02020603050405020304" pitchFamily="18" charset="0"/>
            </a:endParaRPr>
          </a:p>
          <a:p>
            <a:pPr>
              <a:lnSpc>
                <a:spcPct val="115000"/>
              </a:lnSpc>
              <a:spcAft>
                <a:spcPts val="800"/>
              </a:spcAft>
            </a:pPr>
            <a:r>
              <a:rPr lang="tr-TR" sz="1800" u="sng" kern="100" dirty="0">
                <a:solidFill>
                  <a:schemeClr val="tx1">
                    <a:lumMod val="95000"/>
                  </a:schemeClr>
                </a:solidFill>
                <a:effectLst/>
                <a:latin typeface="Aptos" panose="02110004020202020204"/>
                <a:ea typeface="Aptos" panose="02110004020202020204"/>
                <a:cs typeface="Times New Roman" panose="02020603050405020304" pitchFamily="18" charset="0"/>
                <a:hlinkClick r:id="rId3">
                  <a:extLst>
                    <a:ext uri="{A12FA001-AC4F-418D-AE19-62706E023703}">
                      <ahyp:hlinkClr xmlns:ahyp="http://schemas.microsoft.com/office/drawing/2018/hyperlinkcolor" val="tx"/>
                    </a:ext>
                  </a:extLst>
                </a:hlinkClick>
              </a:rPr>
              <a:t>https://tr.wikipedia.org/wiki/Cittaslow</a:t>
            </a:r>
            <a:endParaRPr lang="tr-TR" sz="1800" kern="100" dirty="0">
              <a:solidFill>
                <a:schemeClr val="tx1">
                  <a:lumMod val="95000"/>
                </a:schemeClr>
              </a:solidFill>
              <a:effectLst/>
              <a:latin typeface="Aptos" panose="02110004020202020204"/>
              <a:ea typeface="Aptos" panose="02110004020202020204"/>
              <a:cs typeface="Times New Roman" panose="02020603050405020304" pitchFamily="18" charset="0"/>
            </a:endParaRPr>
          </a:p>
          <a:p>
            <a:pPr>
              <a:lnSpc>
                <a:spcPct val="115000"/>
              </a:lnSpc>
              <a:spcAft>
                <a:spcPts val="800"/>
              </a:spcAft>
            </a:pPr>
            <a:r>
              <a:rPr lang="tr-TR" sz="1800" u="sng" kern="100" dirty="0">
                <a:solidFill>
                  <a:schemeClr val="tx1">
                    <a:lumMod val="95000"/>
                  </a:schemeClr>
                </a:solidFill>
                <a:effectLst/>
                <a:latin typeface="Aptos" panose="02110004020202020204"/>
                <a:ea typeface="Aptos" panose="02110004020202020204"/>
                <a:cs typeface="Times New Roman" panose="02020603050405020304" pitchFamily="18" charset="0"/>
                <a:hlinkClick r:id="rId4">
                  <a:extLst>
                    <a:ext uri="{A12FA001-AC4F-418D-AE19-62706E023703}">
                      <ahyp:hlinkClr xmlns:ahyp="http://schemas.microsoft.com/office/drawing/2018/hyperlinkcolor" val="tx"/>
                    </a:ext>
                  </a:extLst>
                </a:hlinkClick>
              </a:rPr>
              <a:t>https://dergipark.org.tr/tr/pub/birtop/issue/71097/1082260</a:t>
            </a:r>
            <a:endParaRPr lang="tr-TR" sz="1800" kern="100" dirty="0">
              <a:solidFill>
                <a:schemeClr val="tx1">
                  <a:lumMod val="95000"/>
                </a:schemeClr>
              </a:solidFill>
              <a:effectLst/>
              <a:latin typeface="Aptos" panose="02110004020202020204"/>
              <a:ea typeface="Aptos" panose="02110004020202020204"/>
              <a:cs typeface="Times New Roman" panose="02020603050405020304" pitchFamily="18" charset="0"/>
            </a:endParaRPr>
          </a:p>
          <a:p>
            <a:pPr>
              <a:lnSpc>
                <a:spcPct val="115000"/>
              </a:lnSpc>
              <a:spcAft>
                <a:spcPts val="800"/>
              </a:spcAft>
            </a:pPr>
            <a:r>
              <a:rPr lang="tr-TR" sz="1800" u="sng" kern="100" dirty="0">
                <a:solidFill>
                  <a:schemeClr val="tx1">
                    <a:lumMod val="95000"/>
                  </a:schemeClr>
                </a:solidFill>
                <a:effectLst/>
                <a:latin typeface="Aptos" panose="02110004020202020204"/>
                <a:ea typeface="Aptos" panose="02110004020202020204"/>
                <a:cs typeface="Times New Roman" panose="02020603050405020304" pitchFamily="18" charset="0"/>
                <a:hlinkClick r:id="rId5">
                  <a:extLst>
                    <a:ext uri="{A12FA001-AC4F-418D-AE19-62706E023703}">
                      <ahyp:hlinkClr xmlns:ahyp="http://schemas.microsoft.com/office/drawing/2018/hyperlinkcolor" val="tx"/>
                    </a:ext>
                  </a:extLst>
                </a:hlinkClick>
              </a:rPr>
              <a:t>https://seferihisar.bel.tr/cittaslow-seferihisar/</a:t>
            </a:r>
            <a:endParaRPr lang="tr-TR" sz="1800" kern="100" dirty="0">
              <a:solidFill>
                <a:schemeClr val="tx1">
                  <a:lumMod val="95000"/>
                </a:schemeClr>
              </a:solidFill>
              <a:effectLst/>
              <a:latin typeface="Aptos" panose="02110004020202020204"/>
              <a:ea typeface="Aptos" panose="02110004020202020204"/>
              <a:cs typeface="Times New Roman" panose="02020603050405020304" pitchFamily="18" charset="0"/>
            </a:endParaRPr>
          </a:p>
          <a:p>
            <a:endParaRPr lang="tr-TR" dirty="0">
              <a:solidFill>
                <a:schemeClr val="tx1">
                  <a:lumMod val="95000"/>
                </a:schemeClr>
              </a:solidFill>
            </a:endParaRPr>
          </a:p>
        </p:txBody>
      </p:sp>
    </p:spTree>
    <p:extLst>
      <p:ext uri="{BB962C8B-B14F-4D97-AF65-F5344CB8AC3E}">
        <p14:creationId xmlns:p14="http://schemas.microsoft.com/office/powerpoint/2010/main" val="2328396687"/>
      </p:ext>
    </p:extLst>
  </p:cSld>
  <p:clrMapOvr>
    <a:masterClrMapping/>
  </p:clrMapOvr>
</p:sld>
</file>

<file path=ppt/theme/theme1.xml><?xml version="1.0" encoding="utf-8"?>
<a:theme xmlns:a="http://schemas.openxmlformats.org/drawingml/2006/main" name="Office Teması">
  <a:themeElements>
    <a:clrScheme name="Gri Tonlamalı">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Gri Tonlamalı">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themeOverride>
</file>

<file path=docProps/app.xml><?xml version="1.0" encoding="utf-8"?>
<Properties xmlns="http://schemas.openxmlformats.org/officeDocument/2006/extended-properties" xmlns:vt="http://schemas.openxmlformats.org/officeDocument/2006/docPropsVTypes">
  <Template/>
  <TotalTime>501</TotalTime>
  <Words>2076</Words>
  <Application>Microsoft Office PowerPoint</Application>
  <PresentationFormat>Geniş ekran</PresentationFormat>
  <Paragraphs>327</Paragraphs>
  <Slides>16</Slides>
  <Notes>1</Notes>
  <HiddenSlides>0</HiddenSlides>
  <MMClips>0</MMClips>
  <ScaleCrop>false</ScaleCrop>
  <HeadingPairs>
    <vt:vector size="6" baseType="variant">
      <vt:variant>
        <vt:lpstr>Kullanılan Yazı Tipleri</vt:lpstr>
      </vt:variant>
      <vt:variant>
        <vt:i4>8</vt:i4>
      </vt:variant>
      <vt:variant>
        <vt:lpstr>Tema</vt:lpstr>
      </vt:variant>
      <vt:variant>
        <vt:i4>1</vt:i4>
      </vt:variant>
      <vt:variant>
        <vt:lpstr>Slayt Başlıkları</vt:lpstr>
      </vt:variant>
      <vt:variant>
        <vt:i4>16</vt:i4>
      </vt:variant>
    </vt:vector>
  </HeadingPairs>
  <TitlesOfParts>
    <vt:vector size="25" baseType="lpstr">
      <vt:lpstr>Aptos</vt:lpstr>
      <vt:lpstr>Aptos Display</vt:lpstr>
      <vt:lpstr>Arial</vt:lpstr>
      <vt:lpstr>Bookman Old Style</vt:lpstr>
      <vt:lpstr>Calibri</vt:lpstr>
      <vt:lpstr>Comfortaa Bold</vt:lpstr>
      <vt:lpstr>Raleway Medium</vt:lpstr>
      <vt:lpstr>Symbol</vt:lpstr>
      <vt:lpstr>Office Teması</vt:lpstr>
      <vt:lpstr>PowerPoint Sunusu</vt:lpstr>
      <vt:lpstr>Cittaslow (Yavaş Kent) Hareketi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Cittaslow (Yavaş Kent) Hareketi</dc:title>
  <dc:creator>Emre Durgut</dc:creator>
  <cp:lastModifiedBy>akdenizplanlama@gmail.com</cp:lastModifiedBy>
  <cp:revision>173</cp:revision>
  <dcterms:created xsi:type="dcterms:W3CDTF">2025-07-06T18:55:03Z</dcterms:created>
  <dcterms:modified xsi:type="dcterms:W3CDTF">2025-07-10T15:30:54Z</dcterms:modified>
</cp:coreProperties>
</file>