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2"/>
  </p:notesMasterIdLst>
  <p:sldIdLst>
    <p:sldId id="442" r:id="rId2"/>
    <p:sldId id="550" r:id="rId3"/>
    <p:sldId id="553" r:id="rId4"/>
    <p:sldId id="681" r:id="rId5"/>
    <p:sldId id="574" r:id="rId6"/>
    <p:sldId id="682" r:id="rId7"/>
    <p:sldId id="492" r:id="rId8"/>
    <p:sldId id="565" r:id="rId9"/>
    <p:sldId id="566" r:id="rId10"/>
    <p:sldId id="572" r:id="rId11"/>
    <p:sldId id="580" r:id="rId12"/>
    <p:sldId id="683" r:id="rId13"/>
    <p:sldId id="665" r:id="rId14"/>
    <p:sldId id="684" r:id="rId15"/>
    <p:sldId id="641" r:id="rId16"/>
    <p:sldId id="644" r:id="rId17"/>
    <p:sldId id="645" r:id="rId18"/>
    <p:sldId id="648" r:id="rId19"/>
    <p:sldId id="685" r:id="rId20"/>
    <p:sldId id="669" r:id="rId21"/>
    <p:sldId id="581" r:id="rId22"/>
    <p:sldId id="502" r:id="rId23"/>
    <p:sldId id="506" r:id="rId24"/>
    <p:sldId id="507" r:id="rId25"/>
    <p:sldId id="636" r:id="rId26"/>
    <p:sldId id="508" r:id="rId27"/>
    <p:sldId id="505" r:id="rId28"/>
    <p:sldId id="709" r:id="rId29"/>
    <p:sldId id="710" r:id="rId30"/>
    <p:sldId id="578" r:id="rId31"/>
    <p:sldId id="686" r:id="rId32"/>
    <p:sldId id="650" r:id="rId33"/>
    <p:sldId id="651" r:id="rId34"/>
    <p:sldId id="687" r:id="rId35"/>
    <p:sldId id="688" r:id="rId36"/>
    <p:sldId id="689" r:id="rId37"/>
    <p:sldId id="701" r:id="rId38"/>
    <p:sldId id="702" r:id="rId39"/>
    <p:sldId id="703" r:id="rId40"/>
    <p:sldId id="704" r:id="rId41"/>
    <p:sldId id="590" r:id="rId42"/>
    <p:sldId id="638" r:id="rId43"/>
    <p:sldId id="591" r:id="rId44"/>
    <p:sldId id="597" r:id="rId45"/>
    <p:sldId id="675" r:id="rId46"/>
    <p:sldId id="664" r:id="rId47"/>
    <p:sldId id="656" r:id="rId48"/>
    <p:sldId id="594" r:id="rId49"/>
    <p:sldId id="673" r:id="rId50"/>
    <p:sldId id="705" r:id="rId51"/>
    <p:sldId id="510" r:id="rId52"/>
    <p:sldId id="512" r:id="rId53"/>
    <p:sldId id="511" r:id="rId54"/>
    <p:sldId id="513" r:id="rId55"/>
    <p:sldId id="514" r:id="rId56"/>
    <p:sldId id="707" r:id="rId57"/>
    <p:sldId id="466" r:id="rId58"/>
    <p:sldId id="467" r:id="rId59"/>
    <p:sldId id="472" r:id="rId60"/>
    <p:sldId id="559" r:id="rId61"/>
    <p:sldId id="563" r:id="rId62"/>
    <p:sldId id="690" r:id="rId63"/>
    <p:sldId id="557" r:id="rId64"/>
    <p:sldId id="560" r:id="rId65"/>
    <p:sldId id="708" r:id="rId66"/>
    <p:sldId id="558" r:id="rId67"/>
    <p:sldId id="674" r:id="rId68"/>
    <p:sldId id="693" r:id="rId69"/>
    <p:sldId id="691" r:id="rId70"/>
    <p:sldId id="692" r:id="rId71"/>
    <p:sldId id="672" r:id="rId72"/>
    <p:sldId id="418" r:id="rId73"/>
    <p:sldId id="694" r:id="rId74"/>
    <p:sldId id="338" r:id="rId75"/>
    <p:sldId id="632" r:id="rId76"/>
    <p:sldId id="369" r:id="rId77"/>
    <p:sldId id="526" r:id="rId78"/>
    <p:sldId id="662" r:id="rId79"/>
    <p:sldId id="633" r:id="rId80"/>
    <p:sldId id="342" r:id="rId81"/>
    <p:sldId id="370" r:id="rId82"/>
    <p:sldId id="419" r:id="rId83"/>
    <p:sldId id="695" r:id="rId84"/>
    <p:sldId id="373" r:id="rId85"/>
    <p:sldId id="653" r:id="rId86"/>
    <p:sldId id="346" r:id="rId87"/>
    <p:sldId id="530" r:id="rId88"/>
    <p:sldId id="348" r:id="rId89"/>
    <p:sldId id="420" r:id="rId90"/>
    <p:sldId id="624" r:id="rId91"/>
    <p:sldId id="349" r:id="rId92"/>
    <p:sldId id="421" r:id="rId93"/>
    <p:sldId id="533" r:id="rId94"/>
    <p:sldId id="696" r:id="rId95"/>
    <p:sldId id="536" r:id="rId96"/>
    <p:sldId id="670" r:id="rId97"/>
    <p:sldId id="697" r:id="rId98"/>
    <p:sldId id="698" r:id="rId99"/>
    <p:sldId id="537" r:id="rId100"/>
    <p:sldId id="423" r:id="rId101"/>
    <p:sldId id="424" r:id="rId102"/>
    <p:sldId id="426" r:id="rId103"/>
    <p:sldId id="427" r:id="rId104"/>
    <p:sldId id="428" r:id="rId105"/>
    <p:sldId id="353" r:id="rId106"/>
    <p:sldId id="401" r:id="rId107"/>
    <p:sldId id="429" r:id="rId108"/>
    <p:sldId id="617" r:id="rId109"/>
    <p:sldId id="407" r:id="rId110"/>
    <p:sldId id="637" r:id="rId111"/>
    <p:sldId id="430" r:id="rId112"/>
    <p:sldId id="699" r:id="rId113"/>
    <p:sldId id="408" r:id="rId114"/>
    <p:sldId id="659" r:id="rId115"/>
    <p:sldId id="409" r:id="rId116"/>
    <p:sldId id="601" r:id="rId117"/>
    <p:sldId id="431" r:id="rId118"/>
    <p:sldId id="432" r:id="rId119"/>
    <p:sldId id="433" r:id="rId120"/>
    <p:sldId id="434" r:id="rId121"/>
    <p:sldId id="435" r:id="rId122"/>
    <p:sldId id="436" r:id="rId123"/>
    <p:sldId id="546" r:id="rId124"/>
    <p:sldId id="700" r:id="rId125"/>
    <p:sldId id="545" r:id="rId126"/>
    <p:sldId id="438" r:id="rId127"/>
    <p:sldId id="547" r:id="rId128"/>
    <p:sldId id="570" r:id="rId129"/>
    <p:sldId id="548" r:id="rId130"/>
    <p:sldId id="366" r:id="rId13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716" autoAdjust="0"/>
  </p:normalViewPr>
  <p:slideViewPr>
    <p:cSldViewPr>
      <p:cViewPr varScale="1">
        <p:scale>
          <a:sx n="70" d="100"/>
          <a:sy n="70" d="100"/>
        </p:scale>
        <p:origin x="1386"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531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222757-48D4-4A19-99D8-7E4F9CDE9953}" type="datetimeFigureOut">
              <a:rPr lang="tr-TR" smtClean="0"/>
              <a:pPr/>
              <a:t>28.5.2025</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AF1005-5E31-43DF-A91F-2FCEE6D1C6EC}" type="slidenum">
              <a:rPr lang="tr-TR" smtClean="0"/>
              <a:pPr/>
              <a:t>‹#›</a:t>
            </a:fld>
            <a:endParaRPr lang="tr-TR"/>
          </a:p>
        </p:txBody>
      </p:sp>
    </p:spTree>
    <p:extLst>
      <p:ext uri="{BB962C8B-B14F-4D97-AF65-F5344CB8AC3E}">
        <p14:creationId xmlns:p14="http://schemas.microsoft.com/office/powerpoint/2010/main" val="15219973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1 Slayt Görüntüsü Yer Tutucusu"/>
          <p:cNvSpPr>
            <a:spLocks noGrp="1" noRot="1" noChangeAspect="1"/>
          </p:cNvSpPr>
          <p:nvPr>
            <p:ph type="sldImg"/>
          </p:nvPr>
        </p:nvSpPr>
        <p:spPr bwMode="auto">
          <a:noFill/>
          <a:ln>
            <a:solidFill>
              <a:srgbClr val="000000"/>
            </a:solidFill>
            <a:miter lim="800000"/>
            <a:headEnd/>
            <a:tailEnd/>
          </a:ln>
        </p:spPr>
      </p:sp>
      <p:sp>
        <p:nvSpPr>
          <p:cNvPr id="45058"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45059"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2EE3637-4F51-4A1E-9828-9FF795A42045}" type="slidenum">
              <a:rPr lang="tr-TR">
                <a:cs typeface="Arial" charset="0"/>
              </a:rPr>
              <a:pPr fontAlgn="base">
                <a:spcBef>
                  <a:spcPct val="0"/>
                </a:spcBef>
                <a:spcAft>
                  <a:spcPct val="0"/>
                </a:spcAft>
              </a:pPr>
              <a:t>5</a:t>
            </a:fld>
            <a:endParaRPr lang="tr-TR">
              <a:cs typeface="Arial" charset="0"/>
            </a:endParaRPr>
          </a:p>
        </p:txBody>
      </p:sp>
    </p:spTree>
    <p:extLst>
      <p:ext uri="{BB962C8B-B14F-4D97-AF65-F5344CB8AC3E}">
        <p14:creationId xmlns:p14="http://schemas.microsoft.com/office/powerpoint/2010/main" val="2354654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89443"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67588" name="3 Slayt Numarası Yer Tutucusu"/>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2460D84B-C44B-4C25-BD79-2949F5C6422D}" type="slidenum">
              <a:rPr lang="tr-TR" sz="1200" b="0">
                <a:latin typeface="+mn-lt"/>
              </a:rPr>
              <a:pPr algn="r">
                <a:defRPr/>
              </a:pPr>
              <a:t>15</a:t>
            </a:fld>
            <a:endParaRPr lang="tr-TR" sz="1200" b="0" dirty="0">
              <a:latin typeface="+mn-lt"/>
            </a:endParaRPr>
          </a:p>
        </p:txBody>
      </p:sp>
    </p:spTree>
    <p:extLst>
      <p:ext uri="{BB962C8B-B14F-4D97-AF65-F5344CB8AC3E}">
        <p14:creationId xmlns:p14="http://schemas.microsoft.com/office/powerpoint/2010/main" val="656759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1 Slayt Görüntüsü Yer Tutucusu"/>
          <p:cNvSpPr>
            <a:spLocks noGrp="1" noRot="1" noChangeAspect="1"/>
          </p:cNvSpPr>
          <p:nvPr>
            <p:ph type="sldImg"/>
          </p:nvPr>
        </p:nvSpPr>
        <p:spPr bwMode="auto">
          <a:noFill/>
          <a:ln>
            <a:solidFill>
              <a:srgbClr val="000000"/>
            </a:solidFill>
            <a:miter lim="800000"/>
            <a:headEnd/>
            <a:tailEnd/>
          </a:ln>
        </p:spPr>
      </p:sp>
      <p:sp>
        <p:nvSpPr>
          <p:cNvPr id="15362"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5363"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4227929-159D-4DDA-98A1-2C9707CD97AE}" type="slidenum">
              <a:rPr lang="tr-TR">
                <a:cs typeface="Arial" charset="0"/>
              </a:rPr>
              <a:pPr fontAlgn="base">
                <a:spcBef>
                  <a:spcPct val="0"/>
                </a:spcBef>
                <a:spcAft>
                  <a:spcPct val="0"/>
                </a:spcAft>
              </a:pPr>
              <a:t>57</a:t>
            </a:fld>
            <a:endParaRPr lang="tr-TR">
              <a:cs typeface="Arial" charset="0"/>
            </a:endParaRPr>
          </a:p>
        </p:txBody>
      </p:sp>
    </p:spTree>
    <p:extLst>
      <p:ext uri="{BB962C8B-B14F-4D97-AF65-F5344CB8AC3E}">
        <p14:creationId xmlns:p14="http://schemas.microsoft.com/office/powerpoint/2010/main" val="972319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1 Slayt Görüntüsü Yer Tutucusu"/>
          <p:cNvSpPr>
            <a:spLocks noGrp="1" noRot="1" noChangeAspect="1"/>
          </p:cNvSpPr>
          <p:nvPr>
            <p:ph type="sldImg"/>
          </p:nvPr>
        </p:nvSpPr>
        <p:spPr bwMode="auto">
          <a:noFill/>
          <a:ln>
            <a:solidFill>
              <a:srgbClr val="000000"/>
            </a:solidFill>
            <a:miter lim="800000"/>
            <a:headEnd/>
            <a:tailEnd/>
          </a:ln>
        </p:spPr>
      </p:sp>
      <p:sp>
        <p:nvSpPr>
          <p:cNvPr id="25602"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5603"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46A64B9-B07D-4645-B510-37922A81505F}" type="slidenum">
              <a:rPr lang="tr-TR">
                <a:cs typeface="Arial" charset="0"/>
              </a:rPr>
              <a:pPr fontAlgn="base">
                <a:spcBef>
                  <a:spcPct val="0"/>
                </a:spcBef>
                <a:spcAft>
                  <a:spcPct val="0"/>
                </a:spcAft>
              </a:pPr>
              <a:t>59</a:t>
            </a:fld>
            <a:endParaRPr lang="tr-TR">
              <a:cs typeface="Arial" charset="0"/>
            </a:endParaRPr>
          </a:p>
        </p:txBody>
      </p:sp>
    </p:spTree>
    <p:extLst>
      <p:ext uri="{BB962C8B-B14F-4D97-AF65-F5344CB8AC3E}">
        <p14:creationId xmlns:p14="http://schemas.microsoft.com/office/powerpoint/2010/main" val="35668155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1 Slayt Görüntüsü Yer Tutucusu"/>
          <p:cNvSpPr>
            <a:spLocks noGrp="1" noRot="1" noChangeAspect="1"/>
          </p:cNvSpPr>
          <p:nvPr>
            <p:ph type="sldImg"/>
          </p:nvPr>
        </p:nvSpPr>
        <p:spPr bwMode="auto">
          <a:noFill/>
          <a:ln>
            <a:solidFill>
              <a:srgbClr val="000000"/>
            </a:solidFill>
            <a:miter lim="800000"/>
            <a:headEnd/>
            <a:tailEnd/>
          </a:ln>
        </p:spPr>
      </p:sp>
      <p:sp>
        <p:nvSpPr>
          <p:cNvPr id="27650"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7651"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6608E44-10F9-4666-9C42-4FB40EDD232C}" type="slidenum">
              <a:rPr lang="tr-TR">
                <a:cs typeface="Arial" charset="0"/>
              </a:rPr>
              <a:pPr fontAlgn="base">
                <a:spcBef>
                  <a:spcPct val="0"/>
                </a:spcBef>
                <a:spcAft>
                  <a:spcPct val="0"/>
                </a:spcAft>
              </a:pPr>
              <a:t>61</a:t>
            </a:fld>
            <a:endParaRPr lang="tr-TR">
              <a:cs typeface="Arial" charset="0"/>
            </a:endParaRPr>
          </a:p>
        </p:txBody>
      </p:sp>
    </p:spTree>
    <p:extLst>
      <p:ext uri="{BB962C8B-B14F-4D97-AF65-F5344CB8AC3E}">
        <p14:creationId xmlns:p14="http://schemas.microsoft.com/office/powerpoint/2010/main" val="15986650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1 Slayt Görüntüsü Yer Tutucusu"/>
          <p:cNvSpPr>
            <a:spLocks noGrp="1" noRot="1" noChangeAspect="1"/>
          </p:cNvSpPr>
          <p:nvPr>
            <p:ph type="sldImg"/>
          </p:nvPr>
        </p:nvSpPr>
        <p:spPr bwMode="auto">
          <a:noFill/>
          <a:ln>
            <a:solidFill>
              <a:srgbClr val="000000"/>
            </a:solidFill>
            <a:miter lim="800000"/>
            <a:headEnd/>
            <a:tailEnd/>
          </a:ln>
        </p:spPr>
      </p:sp>
      <p:sp>
        <p:nvSpPr>
          <p:cNvPr id="30722"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0723"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626507B-24A5-42FF-A0E0-DF757BA64DDB}" type="slidenum">
              <a:rPr lang="tr-TR">
                <a:cs typeface="Arial" charset="0"/>
              </a:rPr>
              <a:pPr fontAlgn="base">
                <a:spcBef>
                  <a:spcPct val="0"/>
                </a:spcBef>
                <a:spcAft>
                  <a:spcPct val="0"/>
                </a:spcAft>
              </a:pPr>
              <a:t>63</a:t>
            </a:fld>
            <a:endParaRPr lang="tr-TR">
              <a:cs typeface="Arial" charset="0"/>
            </a:endParaRPr>
          </a:p>
        </p:txBody>
      </p:sp>
    </p:spTree>
    <p:extLst>
      <p:ext uri="{BB962C8B-B14F-4D97-AF65-F5344CB8AC3E}">
        <p14:creationId xmlns:p14="http://schemas.microsoft.com/office/powerpoint/2010/main" val="8293324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1 Slayt Görüntüsü Yer Tutucusu"/>
          <p:cNvSpPr>
            <a:spLocks noGrp="1" noRot="1" noChangeAspect="1"/>
          </p:cNvSpPr>
          <p:nvPr>
            <p:ph type="sldImg"/>
          </p:nvPr>
        </p:nvSpPr>
        <p:spPr bwMode="auto">
          <a:noFill/>
          <a:ln>
            <a:solidFill>
              <a:srgbClr val="000000"/>
            </a:solidFill>
            <a:miter lim="800000"/>
            <a:headEnd/>
            <a:tailEnd/>
          </a:ln>
        </p:spPr>
      </p:sp>
      <p:sp>
        <p:nvSpPr>
          <p:cNvPr id="19458"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9459"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B53F726-9EBF-498E-A188-8803AF863D54}" type="slidenum">
              <a:rPr lang="tr-TR">
                <a:cs typeface="Arial" charset="0"/>
              </a:rPr>
              <a:pPr fontAlgn="base">
                <a:spcBef>
                  <a:spcPct val="0"/>
                </a:spcBef>
                <a:spcAft>
                  <a:spcPct val="0"/>
                </a:spcAft>
              </a:pPr>
              <a:t>64</a:t>
            </a:fld>
            <a:endParaRPr lang="tr-TR">
              <a:cs typeface="Arial" charset="0"/>
            </a:endParaRPr>
          </a:p>
        </p:txBody>
      </p:sp>
    </p:spTree>
    <p:extLst>
      <p:ext uri="{BB962C8B-B14F-4D97-AF65-F5344CB8AC3E}">
        <p14:creationId xmlns:p14="http://schemas.microsoft.com/office/powerpoint/2010/main" val="12921129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1 Slayt Görüntüsü Yer Tutucusu"/>
          <p:cNvSpPr>
            <a:spLocks noGrp="1" noRot="1" noChangeAspect="1"/>
          </p:cNvSpPr>
          <p:nvPr>
            <p:ph type="sldImg"/>
          </p:nvPr>
        </p:nvSpPr>
        <p:spPr bwMode="auto">
          <a:noFill/>
          <a:ln>
            <a:solidFill>
              <a:srgbClr val="000000"/>
            </a:solidFill>
            <a:miter lim="800000"/>
            <a:headEnd/>
            <a:tailEnd/>
          </a:ln>
        </p:spPr>
      </p:sp>
      <p:sp>
        <p:nvSpPr>
          <p:cNvPr id="21506" name="2 Not Yer Tutucusu"/>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1507" name="3 Slayt Numarası Yer Tutucusu"/>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0AE227B-98C2-4D84-9819-F7277AB286FD}" type="slidenum">
              <a:rPr lang="tr-TR">
                <a:cs typeface="Arial" charset="0"/>
              </a:rPr>
              <a:pPr fontAlgn="base">
                <a:spcBef>
                  <a:spcPct val="0"/>
                </a:spcBef>
                <a:spcAft>
                  <a:spcPct val="0"/>
                </a:spcAft>
              </a:pPr>
              <a:t>65</a:t>
            </a:fld>
            <a:endParaRPr lang="tr-TR">
              <a:cs typeface="Arial" charset="0"/>
            </a:endParaRPr>
          </a:p>
        </p:txBody>
      </p:sp>
    </p:spTree>
    <p:extLst>
      <p:ext uri="{BB962C8B-B14F-4D97-AF65-F5344CB8AC3E}">
        <p14:creationId xmlns:p14="http://schemas.microsoft.com/office/powerpoint/2010/main" val="1988691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9AF1005-5E31-43DF-A91F-2FCEE6D1C6EC}" type="slidenum">
              <a:rPr lang="tr-TR" smtClean="0"/>
              <a:pPr/>
              <a:t>74</a:t>
            </a:fld>
            <a:endParaRPr lang="tr-TR"/>
          </a:p>
        </p:txBody>
      </p:sp>
    </p:spTree>
    <p:extLst>
      <p:ext uri="{BB962C8B-B14F-4D97-AF65-F5344CB8AC3E}">
        <p14:creationId xmlns:p14="http://schemas.microsoft.com/office/powerpoint/2010/main" val="37054615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9AF1005-5E31-43DF-A91F-2FCEE6D1C6EC}" type="slidenum">
              <a:rPr lang="tr-TR" smtClean="0"/>
              <a:pPr/>
              <a:t>76</a:t>
            </a:fld>
            <a:endParaRPr lang="tr-TR"/>
          </a:p>
        </p:txBody>
      </p:sp>
    </p:spTree>
    <p:extLst>
      <p:ext uri="{BB962C8B-B14F-4D97-AF65-F5344CB8AC3E}">
        <p14:creationId xmlns:p14="http://schemas.microsoft.com/office/powerpoint/2010/main" val="2803091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9AF1005-5E31-43DF-A91F-2FCEE6D1C6EC}" type="slidenum">
              <a:rPr lang="tr-TR" smtClean="0"/>
              <a:pPr/>
              <a:t>78</a:t>
            </a:fld>
            <a:endParaRPr lang="tr-TR"/>
          </a:p>
        </p:txBody>
      </p:sp>
    </p:spTree>
    <p:extLst>
      <p:ext uri="{BB962C8B-B14F-4D97-AF65-F5344CB8AC3E}">
        <p14:creationId xmlns:p14="http://schemas.microsoft.com/office/powerpoint/2010/main" val="39629978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9AF1005-5E31-43DF-A91F-2FCEE6D1C6EC}" type="slidenum">
              <a:rPr lang="tr-TR" smtClean="0"/>
              <a:pPr/>
              <a:t>80</a:t>
            </a:fld>
            <a:endParaRPr lang="tr-TR"/>
          </a:p>
        </p:txBody>
      </p:sp>
    </p:spTree>
    <p:extLst>
      <p:ext uri="{BB962C8B-B14F-4D97-AF65-F5344CB8AC3E}">
        <p14:creationId xmlns:p14="http://schemas.microsoft.com/office/powerpoint/2010/main" val="13131698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9AF1005-5E31-43DF-A91F-2FCEE6D1C6EC}" type="slidenum">
              <a:rPr lang="tr-TR" smtClean="0"/>
              <a:pPr/>
              <a:t>81</a:t>
            </a:fld>
            <a:endParaRPr lang="tr-TR"/>
          </a:p>
        </p:txBody>
      </p:sp>
    </p:spTree>
    <p:extLst>
      <p:ext uri="{BB962C8B-B14F-4D97-AF65-F5344CB8AC3E}">
        <p14:creationId xmlns:p14="http://schemas.microsoft.com/office/powerpoint/2010/main" val="758143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9AF1005-5E31-43DF-A91F-2FCEE6D1C6EC}" type="slidenum">
              <a:rPr lang="tr-TR" smtClean="0"/>
              <a:pPr/>
              <a:t>84</a:t>
            </a:fld>
            <a:endParaRPr lang="tr-TR"/>
          </a:p>
        </p:txBody>
      </p:sp>
    </p:spTree>
    <p:extLst>
      <p:ext uri="{BB962C8B-B14F-4D97-AF65-F5344CB8AC3E}">
        <p14:creationId xmlns:p14="http://schemas.microsoft.com/office/powerpoint/2010/main" val="16863685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9AF1005-5E31-43DF-A91F-2FCEE6D1C6EC}" type="slidenum">
              <a:rPr lang="tr-TR" smtClean="0"/>
              <a:pPr/>
              <a:t>86</a:t>
            </a:fld>
            <a:endParaRPr lang="tr-TR"/>
          </a:p>
        </p:txBody>
      </p:sp>
    </p:spTree>
    <p:extLst>
      <p:ext uri="{BB962C8B-B14F-4D97-AF65-F5344CB8AC3E}">
        <p14:creationId xmlns:p14="http://schemas.microsoft.com/office/powerpoint/2010/main" val="5039839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9AF1005-5E31-43DF-A91F-2FCEE6D1C6EC}" type="slidenum">
              <a:rPr lang="tr-TR" smtClean="0"/>
              <a:pPr/>
              <a:t>88</a:t>
            </a:fld>
            <a:endParaRPr lang="tr-TR"/>
          </a:p>
        </p:txBody>
      </p:sp>
    </p:spTree>
    <p:extLst>
      <p:ext uri="{BB962C8B-B14F-4D97-AF65-F5344CB8AC3E}">
        <p14:creationId xmlns:p14="http://schemas.microsoft.com/office/powerpoint/2010/main" val="27538912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9AF1005-5E31-43DF-A91F-2FCEE6D1C6EC}" type="slidenum">
              <a:rPr lang="tr-TR" smtClean="0"/>
              <a:pPr/>
              <a:t>91</a:t>
            </a:fld>
            <a:endParaRPr lang="tr-TR"/>
          </a:p>
        </p:txBody>
      </p:sp>
    </p:spTree>
    <p:extLst>
      <p:ext uri="{BB962C8B-B14F-4D97-AF65-F5344CB8AC3E}">
        <p14:creationId xmlns:p14="http://schemas.microsoft.com/office/powerpoint/2010/main" val="18065413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9AF1005-5E31-43DF-A91F-2FCEE6D1C6EC}" type="slidenum">
              <a:rPr lang="tr-TR" smtClean="0"/>
              <a:pPr/>
              <a:t>105</a:t>
            </a:fld>
            <a:endParaRPr lang="tr-TR"/>
          </a:p>
        </p:txBody>
      </p:sp>
    </p:spTree>
    <p:extLst>
      <p:ext uri="{BB962C8B-B14F-4D97-AF65-F5344CB8AC3E}">
        <p14:creationId xmlns:p14="http://schemas.microsoft.com/office/powerpoint/2010/main" val="4067387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9AF1005-5E31-43DF-A91F-2FCEE6D1C6EC}" type="slidenum">
              <a:rPr lang="tr-TR" smtClean="0"/>
              <a:pPr/>
              <a:t>106</a:t>
            </a:fld>
            <a:endParaRPr lang="tr-TR"/>
          </a:p>
        </p:txBody>
      </p:sp>
    </p:spTree>
    <p:extLst>
      <p:ext uri="{BB962C8B-B14F-4D97-AF65-F5344CB8AC3E}">
        <p14:creationId xmlns:p14="http://schemas.microsoft.com/office/powerpoint/2010/main" val="34538674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9AF1005-5E31-43DF-A91F-2FCEE6D1C6EC}" type="slidenum">
              <a:rPr lang="tr-TR" smtClean="0"/>
              <a:pPr/>
              <a:t>109</a:t>
            </a:fld>
            <a:endParaRPr lang="tr-TR"/>
          </a:p>
        </p:txBody>
      </p:sp>
    </p:spTree>
    <p:extLst>
      <p:ext uri="{BB962C8B-B14F-4D97-AF65-F5344CB8AC3E}">
        <p14:creationId xmlns:p14="http://schemas.microsoft.com/office/powerpoint/2010/main" val="1777717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9AF1005-5E31-43DF-A91F-2FCEE6D1C6EC}" type="slidenum">
              <a:rPr lang="tr-TR" smtClean="0"/>
              <a:pPr/>
              <a:t>113</a:t>
            </a:fld>
            <a:endParaRPr lang="tr-TR"/>
          </a:p>
        </p:txBody>
      </p:sp>
    </p:spTree>
    <p:extLst>
      <p:ext uri="{BB962C8B-B14F-4D97-AF65-F5344CB8AC3E}">
        <p14:creationId xmlns:p14="http://schemas.microsoft.com/office/powerpoint/2010/main" val="36418163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9AF1005-5E31-43DF-A91F-2FCEE6D1C6EC}" type="slidenum">
              <a:rPr lang="tr-TR" smtClean="0"/>
              <a:pPr/>
              <a:t>115</a:t>
            </a:fld>
            <a:endParaRPr lang="tr-TR"/>
          </a:p>
        </p:txBody>
      </p:sp>
    </p:spTree>
    <p:extLst>
      <p:ext uri="{BB962C8B-B14F-4D97-AF65-F5344CB8AC3E}">
        <p14:creationId xmlns:p14="http://schemas.microsoft.com/office/powerpoint/2010/main" val="35472111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9AF1005-5E31-43DF-A91F-2FCEE6D1C6EC}" type="slidenum">
              <a:rPr lang="tr-TR" smtClean="0"/>
              <a:pPr/>
              <a:t>123</a:t>
            </a:fld>
            <a:endParaRPr lang="tr-TR"/>
          </a:p>
        </p:txBody>
      </p:sp>
    </p:spTree>
    <p:extLst>
      <p:ext uri="{BB962C8B-B14F-4D97-AF65-F5344CB8AC3E}">
        <p14:creationId xmlns:p14="http://schemas.microsoft.com/office/powerpoint/2010/main" val="14892521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9AF1005-5E31-43DF-A91F-2FCEE6D1C6EC}" type="slidenum">
              <a:rPr lang="tr-TR" smtClean="0"/>
              <a:pPr/>
              <a:t>130</a:t>
            </a:fld>
            <a:endParaRPr lang="tr-TR"/>
          </a:p>
        </p:txBody>
      </p:sp>
    </p:spTree>
    <p:extLst>
      <p:ext uri="{BB962C8B-B14F-4D97-AF65-F5344CB8AC3E}">
        <p14:creationId xmlns:p14="http://schemas.microsoft.com/office/powerpoint/2010/main" val="1753386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28.5.2025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28.5.2025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28.5.2025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28.5.2025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28.5.2025</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28.5.2025</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28.5.2025</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28.5.2025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28.5.2025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28.5.2025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28.5.2025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28.5.2025</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7.jfi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1.jfi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19.jfif"/><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3010346"/>
          </a:xfrm>
        </p:spPr>
        <p:txBody>
          <a:bodyPr>
            <a:noAutofit/>
          </a:bodyPr>
          <a:lstStyle/>
          <a:p>
            <a:r>
              <a:rPr lang="tr-TR" sz="6000" b="1" dirty="0" smtClean="0"/>
              <a:t>KAMU SEKTÖRÜNDE ETİĞİN GÜÇLENDİRİLMESİ</a:t>
            </a:r>
            <a:endParaRPr lang="tr-TR" sz="6000" b="1" dirty="0"/>
          </a:p>
        </p:txBody>
      </p:sp>
      <p:sp>
        <p:nvSpPr>
          <p:cNvPr id="3" name="2 İçerik Yer Tutucusu"/>
          <p:cNvSpPr>
            <a:spLocks noGrp="1"/>
          </p:cNvSpPr>
          <p:nvPr>
            <p:ph idx="1"/>
          </p:nvPr>
        </p:nvSpPr>
        <p:spPr>
          <a:xfrm>
            <a:off x="457200" y="3284984"/>
            <a:ext cx="8229600" cy="2808312"/>
          </a:xfrm>
        </p:spPr>
        <p:txBody>
          <a:bodyPr>
            <a:normAutofit/>
          </a:bodyPr>
          <a:lstStyle/>
          <a:p>
            <a:pPr algn="ctr">
              <a:buNone/>
            </a:pPr>
            <a:r>
              <a:rPr lang="tr-TR" sz="3600" b="1" dirty="0" smtClean="0"/>
              <a:t>Sabri AKTAŞ</a:t>
            </a:r>
          </a:p>
          <a:p>
            <a:pPr algn="ctr">
              <a:buNone/>
            </a:pPr>
            <a:r>
              <a:rPr lang="tr-TR" sz="3600" b="1" dirty="0" smtClean="0"/>
              <a:t>Antalya Büyükşehir Belediyesi</a:t>
            </a:r>
          </a:p>
          <a:p>
            <a:pPr algn="ctr">
              <a:buNone/>
            </a:pPr>
            <a:r>
              <a:rPr lang="tr-TR" sz="3600" b="1" dirty="0" smtClean="0"/>
              <a:t>İç Denetim Başkanı</a:t>
            </a:r>
          </a:p>
          <a:p>
            <a:pPr algn="ctr">
              <a:buNone/>
            </a:pPr>
            <a:r>
              <a:rPr lang="tr-TR" sz="3600" b="1" dirty="0" smtClean="0"/>
              <a:t>Etik Eğiticisi</a:t>
            </a:r>
            <a:endParaRPr lang="tr-TR" sz="36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İÇERİK</a:t>
            </a:r>
            <a:endParaRPr lang="tr-TR" dirty="0"/>
          </a:p>
        </p:txBody>
      </p:sp>
      <p:sp>
        <p:nvSpPr>
          <p:cNvPr id="3" name="2 İçerik Yer Tutucusu"/>
          <p:cNvSpPr>
            <a:spLocks noGrp="1"/>
          </p:cNvSpPr>
          <p:nvPr>
            <p:ph idx="1"/>
          </p:nvPr>
        </p:nvSpPr>
        <p:spPr/>
        <p:txBody>
          <a:bodyPr>
            <a:normAutofit/>
          </a:bodyPr>
          <a:lstStyle/>
          <a:p>
            <a:pPr marL="514350" indent="-514350">
              <a:buClr>
                <a:schemeClr val="accent3"/>
              </a:buClr>
              <a:buNone/>
              <a:defRPr/>
            </a:pPr>
            <a:r>
              <a:rPr lang="tr-TR" b="1" dirty="0" smtClean="0">
                <a:latin typeface="Calibri" pitchFamily="34" charset="0"/>
                <a:cs typeface="Calibri" pitchFamily="34" charset="0"/>
              </a:rPr>
              <a:t>1-Temel kavramlar</a:t>
            </a:r>
          </a:p>
          <a:p>
            <a:pPr marL="514350" indent="-514350">
              <a:buClr>
                <a:schemeClr val="accent3"/>
              </a:buClr>
              <a:buNone/>
              <a:defRPr/>
            </a:pPr>
            <a:r>
              <a:rPr lang="tr-TR" b="1" dirty="0" smtClean="0">
                <a:latin typeface="Calibri" pitchFamily="34" charset="0"/>
                <a:cs typeface="Calibri" pitchFamily="34" charset="0"/>
              </a:rPr>
              <a:t>2-Meslek etiği</a:t>
            </a:r>
          </a:p>
          <a:p>
            <a:pPr marL="514350" indent="-514350">
              <a:buClr>
                <a:schemeClr val="accent3"/>
              </a:buClr>
              <a:buNone/>
              <a:defRPr/>
            </a:pPr>
            <a:r>
              <a:rPr lang="tr-TR" b="1" dirty="0" smtClean="0">
                <a:latin typeface="Calibri" pitchFamily="34" charset="0"/>
                <a:cs typeface="Calibri" pitchFamily="34" charset="0"/>
              </a:rPr>
              <a:t>3-Etik ikilemler</a:t>
            </a:r>
          </a:p>
          <a:p>
            <a:pPr marL="514350" indent="-514350">
              <a:buClr>
                <a:schemeClr val="accent3"/>
              </a:buClr>
              <a:buNone/>
              <a:defRPr/>
            </a:pPr>
            <a:r>
              <a:rPr lang="tr-TR" b="1" dirty="0" smtClean="0">
                <a:latin typeface="Calibri" pitchFamily="34" charset="0"/>
                <a:cs typeface="Calibri" pitchFamily="34" charset="0"/>
              </a:rPr>
              <a:t>4-Kamu etiği mevzuatı</a:t>
            </a:r>
          </a:p>
          <a:p>
            <a:pPr marL="514350" indent="-514350">
              <a:buClr>
                <a:schemeClr val="accent3"/>
              </a:buClr>
              <a:buNone/>
              <a:defRPr/>
            </a:pPr>
            <a:r>
              <a:rPr lang="tr-TR" b="1" dirty="0" smtClean="0">
                <a:latin typeface="Calibri" pitchFamily="34" charset="0"/>
                <a:cs typeface="Calibri" pitchFamily="34" charset="0"/>
              </a:rPr>
              <a:t>5-Kamu görevlileri etik davranış ilkeleri</a:t>
            </a:r>
          </a:p>
          <a:p>
            <a:pPr>
              <a:buNone/>
            </a:pPr>
            <a:endParaRPr lang="tr-TR"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340768"/>
            <a:ext cx="8229600" cy="4785395"/>
          </a:xfrm>
        </p:spPr>
        <p:txBody>
          <a:bodyPr>
            <a:normAutofit/>
          </a:bodyPr>
          <a:lstStyle/>
          <a:p>
            <a:pPr>
              <a:buNone/>
            </a:pPr>
            <a:r>
              <a:rPr lang="tr-TR" sz="4000" dirty="0" smtClean="0"/>
              <a:t>Bu sunumun amacı:</a:t>
            </a:r>
          </a:p>
          <a:p>
            <a:pPr>
              <a:buFont typeface="Wingdings" panose="05000000000000000000" pitchFamily="2" charset="2"/>
              <a:buChar char="v"/>
            </a:pPr>
            <a:endParaRPr lang="tr-TR" dirty="0" smtClean="0"/>
          </a:p>
          <a:p>
            <a:pPr>
              <a:buFont typeface="Wingdings" panose="05000000000000000000" pitchFamily="2" charset="2"/>
              <a:buChar char="v"/>
            </a:pPr>
            <a:r>
              <a:rPr lang="tr-TR" dirty="0" smtClean="0"/>
              <a:t>Farkındalık oluşturmak</a:t>
            </a:r>
          </a:p>
          <a:p>
            <a:pPr>
              <a:buFont typeface="Wingdings" panose="05000000000000000000" pitchFamily="2" charset="2"/>
              <a:buChar char="v"/>
            </a:pPr>
            <a:r>
              <a:rPr lang="tr-TR" dirty="0" smtClean="0"/>
              <a:t>Kurumumuzda etik kültürünü yerleştirmek</a:t>
            </a:r>
          </a:p>
          <a:p>
            <a:pPr>
              <a:buFont typeface="Wingdings" panose="05000000000000000000" pitchFamily="2" charset="2"/>
              <a:buChar char="v"/>
            </a:pPr>
            <a:r>
              <a:rPr lang="tr-TR" dirty="0" smtClean="0"/>
              <a:t>Etik ikilemlerin ortadan kaldırılmasına</a:t>
            </a:r>
          </a:p>
          <a:p>
            <a:pPr marL="0" indent="0">
              <a:buNone/>
            </a:pPr>
            <a:r>
              <a:rPr lang="tr-TR" dirty="0"/>
              <a:t> </a:t>
            </a:r>
            <a:r>
              <a:rPr lang="tr-TR" dirty="0" smtClean="0"/>
              <a:t>katkıda bulunmaktır.</a:t>
            </a:r>
          </a:p>
          <a:p>
            <a:pPr marL="0" indent="0">
              <a:buNone/>
            </a:pPr>
            <a:endParaRPr lang="tr-TR"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marL="0" indent="0">
              <a:buNone/>
            </a:pPr>
            <a:endParaRPr lang="tr-TR" sz="6000" dirty="0" smtClean="0"/>
          </a:p>
          <a:p>
            <a:pPr marL="0" indent="0">
              <a:buNone/>
            </a:pPr>
            <a:r>
              <a:rPr lang="tr-TR" sz="6000" dirty="0" smtClean="0"/>
              <a:t>Neden buradayız?</a:t>
            </a:r>
            <a:endParaRPr lang="tr-TR" sz="6000" dirty="0"/>
          </a:p>
        </p:txBody>
      </p:sp>
    </p:spTree>
    <p:extLst>
      <p:ext uri="{BB962C8B-B14F-4D97-AF65-F5344CB8AC3E}">
        <p14:creationId xmlns:p14="http://schemas.microsoft.com/office/powerpoint/2010/main" val="13466596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2" descr="Buzdağı"/>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44034" name="Text Box 3"/>
          <p:cNvSpPr txBox="1">
            <a:spLocks noChangeArrowheads="1"/>
          </p:cNvSpPr>
          <p:nvPr/>
        </p:nvSpPr>
        <p:spPr bwMode="auto">
          <a:xfrm>
            <a:off x="990600" y="609600"/>
            <a:ext cx="6858000" cy="6492875"/>
          </a:xfrm>
          <a:prstGeom prst="rect">
            <a:avLst/>
          </a:prstGeom>
          <a:noFill/>
          <a:ln w="9525">
            <a:noFill/>
            <a:miter lim="800000"/>
            <a:headEnd/>
            <a:tailEnd/>
          </a:ln>
        </p:spPr>
        <p:txBody>
          <a:bodyPr>
            <a:spAutoFit/>
          </a:bodyPr>
          <a:lstStyle/>
          <a:p>
            <a:pPr>
              <a:spcBef>
                <a:spcPct val="50000"/>
              </a:spcBef>
            </a:pPr>
            <a:r>
              <a:rPr lang="tr-TR" sz="4000" dirty="0">
                <a:latin typeface="Times New Roman" pitchFamily="18" charset="0"/>
              </a:rPr>
              <a:t>HERKES İNSANLIĞI DEĞİŞTİRMEYİ DÜŞÜNÜR,</a:t>
            </a:r>
          </a:p>
          <a:p>
            <a:pPr>
              <a:spcBef>
                <a:spcPct val="50000"/>
              </a:spcBef>
            </a:pPr>
            <a:endParaRPr lang="tr-TR" sz="4000" dirty="0">
              <a:latin typeface="Times New Roman" pitchFamily="18" charset="0"/>
            </a:endParaRPr>
          </a:p>
          <a:p>
            <a:pPr>
              <a:spcBef>
                <a:spcPct val="50000"/>
              </a:spcBef>
            </a:pPr>
            <a:r>
              <a:rPr lang="tr-TR" sz="4000" dirty="0">
                <a:latin typeface="Times New Roman" pitchFamily="18" charset="0"/>
              </a:rPr>
              <a:t>AMA</a:t>
            </a:r>
          </a:p>
          <a:p>
            <a:pPr>
              <a:spcBef>
                <a:spcPct val="50000"/>
              </a:spcBef>
            </a:pPr>
            <a:r>
              <a:rPr lang="tr-TR" sz="4000" dirty="0">
                <a:latin typeface="Times New Roman" pitchFamily="18" charset="0"/>
              </a:rPr>
              <a:t>KİMSE KENDİNDEN BAŞLAMAZ .</a:t>
            </a:r>
          </a:p>
          <a:p>
            <a:pPr algn="r">
              <a:spcBef>
                <a:spcPct val="50000"/>
              </a:spcBef>
            </a:pPr>
            <a:r>
              <a:rPr lang="tr-TR" sz="4000" dirty="0">
                <a:latin typeface="Times New Roman" pitchFamily="18" charset="0"/>
              </a:rPr>
              <a:t>Victor Hugo</a:t>
            </a:r>
          </a:p>
          <a:p>
            <a:pPr algn="r">
              <a:spcBef>
                <a:spcPct val="50000"/>
              </a:spcBef>
            </a:pPr>
            <a:endParaRPr lang="tr-TR" sz="4000" dirty="0">
              <a:solidFill>
                <a:schemeClr val="bg1"/>
              </a:solidFill>
              <a:latin typeface="Times New Roman" pitchFamily="18" charset="0"/>
            </a:endParaRPr>
          </a:p>
        </p:txBody>
      </p:sp>
    </p:spTree>
    <p:extLst>
      <p:ext uri="{BB962C8B-B14F-4D97-AF65-F5344CB8AC3E}">
        <p14:creationId xmlns:p14="http://schemas.microsoft.com/office/powerpoint/2010/main" val="32336477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00042"/>
            <a:ext cx="8229600" cy="5626121"/>
          </a:xfrm>
        </p:spPr>
        <p:txBody>
          <a:bodyPr/>
          <a:lstStyle/>
          <a:p>
            <a:pPr>
              <a:buNone/>
            </a:pPr>
            <a:endParaRPr lang="tr-TR" dirty="0" smtClean="0"/>
          </a:p>
          <a:p>
            <a:pPr algn="ctr">
              <a:buNone/>
            </a:pPr>
            <a:r>
              <a:rPr lang="tr-TR" sz="6000" dirty="0" smtClean="0"/>
              <a:t>Etik nedir?</a:t>
            </a:r>
          </a:p>
          <a:p>
            <a:pPr>
              <a:buNone/>
            </a:pPr>
            <a:endParaRPr lang="tr-TR" dirty="0" smtClean="0"/>
          </a:p>
          <a:p>
            <a:pPr>
              <a:buNone/>
            </a:pPr>
            <a:endParaRPr lang="tr-TR" dirty="0" smtClean="0"/>
          </a:p>
          <a:p>
            <a:pPr>
              <a:buNone/>
            </a:pPr>
            <a:endParaRPr lang="tr-TR" dirty="0" smtClean="0"/>
          </a:p>
          <a:p>
            <a:pPr algn="ctr">
              <a:buNone/>
            </a:pPr>
            <a:r>
              <a:rPr lang="tr-TR" sz="6000" dirty="0" smtClean="0"/>
              <a:t>Neden etik?</a:t>
            </a:r>
            <a:endParaRPr lang="tr-TR" sz="6000" dirty="0"/>
          </a:p>
        </p:txBody>
      </p:sp>
    </p:spTree>
    <p:extLst>
      <p:ext uri="{BB962C8B-B14F-4D97-AF65-F5344CB8AC3E}">
        <p14:creationId xmlns:p14="http://schemas.microsoft.com/office/powerpoint/2010/main" val="30054881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922114"/>
          </a:xfrm>
        </p:spPr>
        <p:txBody>
          <a:bodyPr/>
          <a:lstStyle/>
          <a:p>
            <a:r>
              <a:rPr lang="tr-TR" dirty="0" smtClean="0"/>
              <a:t>ETİK nedir?</a:t>
            </a:r>
            <a:endParaRPr lang="tr-TR" dirty="0"/>
          </a:p>
        </p:txBody>
      </p:sp>
      <p:sp>
        <p:nvSpPr>
          <p:cNvPr id="3" name="2 İçerik Yer Tutucusu"/>
          <p:cNvSpPr>
            <a:spLocks noGrp="1"/>
          </p:cNvSpPr>
          <p:nvPr>
            <p:ph idx="1"/>
          </p:nvPr>
        </p:nvSpPr>
        <p:spPr>
          <a:xfrm>
            <a:off x="457200" y="1340768"/>
            <a:ext cx="8229600" cy="5112568"/>
          </a:xfrm>
        </p:spPr>
        <p:txBody>
          <a:bodyPr>
            <a:normAutofit/>
          </a:bodyPr>
          <a:lstStyle/>
          <a:p>
            <a:pPr algn="just">
              <a:buNone/>
            </a:pPr>
            <a:r>
              <a:rPr lang="tr-TR" dirty="0" smtClean="0"/>
              <a:t>   </a:t>
            </a:r>
            <a:r>
              <a:rPr lang="tr-TR" sz="3600" dirty="0" smtClean="0"/>
              <a:t>İ</a:t>
            </a:r>
            <a:r>
              <a:rPr lang="tr-TR" sz="3600" dirty="0" smtClean="0">
                <a:ea typeface="ＭＳ Ｐゴシック" pitchFamily="34" charset="-128"/>
              </a:rPr>
              <a:t>nsanların </a:t>
            </a:r>
            <a:r>
              <a:rPr lang="tr-TR" sz="3600" dirty="0">
                <a:ea typeface="ＭＳ Ｐゴシック" pitchFamily="34" charset="-128"/>
              </a:rPr>
              <a:t>kurduğu bireysel ve toplumsal ilişkilerin temelini oluşturan değerleri, normları, kuralları, doğru-yanlış ya da iyi-kötü gibi ahlaksal açıdan araştıran bir </a:t>
            </a:r>
            <a:r>
              <a:rPr lang="tr-TR" sz="3600" dirty="0">
                <a:solidFill>
                  <a:srgbClr val="FF0000"/>
                </a:solidFill>
                <a:ea typeface="ＭＳ Ｐゴシック" pitchFamily="34" charset="-128"/>
              </a:rPr>
              <a:t>felsefe disiplini</a:t>
            </a:r>
            <a:r>
              <a:rPr lang="tr-TR" sz="3600" dirty="0">
                <a:ea typeface="ＭＳ Ｐゴシック" pitchFamily="34" charset="-128"/>
              </a:rPr>
              <a:t>dir.</a:t>
            </a:r>
          </a:p>
          <a:p>
            <a:pPr algn="just">
              <a:buNone/>
            </a:pPr>
            <a:r>
              <a:rPr lang="tr-TR" sz="3600" b="1" dirty="0" smtClean="0"/>
              <a:t>    Halkın kendi kendine oluşturduğu, hiçbir yazılı metine dayanmayan kanunlara "etik ilkeler" denir.</a:t>
            </a:r>
            <a:endParaRPr lang="tr-TR" sz="36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Ahlak nedir?</a:t>
            </a:r>
            <a:endParaRPr lang="tr-TR" dirty="0"/>
          </a:p>
        </p:txBody>
      </p:sp>
      <p:sp>
        <p:nvSpPr>
          <p:cNvPr id="3" name="İçerik Yer Tutucusu 2"/>
          <p:cNvSpPr>
            <a:spLocks noGrp="1"/>
          </p:cNvSpPr>
          <p:nvPr>
            <p:ph idx="1"/>
          </p:nvPr>
        </p:nvSpPr>
        <p:spPr/>
        <p:txBody>
          <a:bodyPr/>
          <a:lstStyle/>
          <a:p>
            <a:pPr marL="0" indent="0">
              <a:buNone/>
            </a:pPr>
            <a:r>
              <a:rPr lang="tr-TR" sz="3600" dirty="0">
                <a:solidFill>
                  <a:srgbClr val="FF0000"/>
                </a:solidFill>
                <a:ea typeface="ＭＳ Ｐゴシック" pitchFamily="34" charset="-128"/>
              </a:rPr>
              <a:t>Ahlak</a:t>
            </a:r>
            <a:r>
              <a:rPr lang="tr-TR" sz="3600" dirty="0">
                <a:ea typeface="ＭＳ Ｐゴシック" pitchFamily="34" charset="-128"/>
              </a:rPr>
              <a:t>, insanların gerek birbirlerine, gerekse topluma karşı ödevlerini belirleyen insan davranışları ile bir arada yaşama kurallarının, standartlarının bir bütünüdür. </a:t>
            </a:r>
          </a:p>
          <a:p>
            <a:endParaRPr lang="tr-TR" dirty="0"/>
          </a:p>
        </p:txBody>
      </p:sp>
    </p:spTree>
    <p:extLst>
      <p:ext uri="{BB962C8B-B14F-4D97-AF65-F5344CB8AC3E}">
        <p14:creationId xmlns:p14="http://schemas.microsoft.com/office/powerpoint/2010/main" val="39819024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Ahlak-Etik ilişkisi</a:t>
            </a:r>
          </a:p>
        </p:txBody>
      </p:sp>
      <p:sp>
        <p:nvSpPr>
          <p:cNvPr id="3" name="İçerik Yer Tutucusu 2"/>
          <p:cNvSpPr>
            <a:spLocks noGrp="1"/>
          </p:cNvSpPr>
          <p:nvPr>
            <p:ph idx="1"/>
          </p:nvPr>
        </p:nvSpPr>
        <p:spPr/>
        <p:txBody>
          <a:bodyPr/>
          <a:lstStyle/>
          <a:p>
            <a:pPr algn="just">
              <a:buNone/>
            </a:pPr>
            <a:r>
              <a:rPr lang="tr-TR" sz="3600" dirty="0"/>
              <a:t>Etik ile ahlak arasındaki en temel </a:t>
            </a:r>
            <a:r>
              <a:rPr lang="tr-TR" sz="3600" dirty="0" smtClean="0"/>
              <a:t>fark </a:t>
            </a:r>
          </a:p>
          <a:p>
            <a:pPr algn="just">
              <a:buNone/>
            </a:pPr>
            <a:r>
              <a:rPr lang="tr-TR" sz="3600" dirty="0" smtClean="0"/>
              <a:t>-Ahlak </a:t>
            </a:r>
            <a:r>
              <a:rPr lang="tr-TR" sz="3600" dirty="0"/>
              <a:t>toplumsal değerlere dayanırken, </a:t>
            </a:r>
            <a:endParaRPr lang="tr-TR" sz="3600" dirty="0" smtClean="0"/>
          </a:p>
          <a:p>
            <a:pPr>
              <a:buNone/>
            </a:pPr>
            <a:endParaRPr lang="tr-TR" sz="3600" dirty="0" smtClean="0"/>
          </a:p>
          <a:p>
            <a:pPr>
              <a:buNone/>
            </a:pPr>
            <a:r>
              <a:rPr lang="tr-TR" sz="3600" dirty="0" smtClean="0"/>
              <a:t>-Etiğin </a:t>
            </a:r>
            <a:r>
              <a:rPr lang="tr-TR" sz="3600" dirty="0"/>
              <a:t>evrensel </a:t>
            </a:r>
            <a:r>
              <a:rPr lang="tr-TR" sz="3600" b="1" dirty="0"/>
              <a:t>insani değerlere </a:t>
            </a:r>
            <a:r>
              <a:rPr lang="tr-TR" sz="3600" dirty="0"/>
              <a:t>dayanmasıdır</a:t>
            </a:r>
            <a:r>
              <a:rPr lang="tr-TR" dirty="0"/>
              <a:t>.</a:t>
            </a:r>
          </a:p>
        </p:txBody>
      </p:sp>
    </p:spTree>
    <p:extLst>
      <p:ext uri="{BB962C8B-B14F-4D97-AF65-F5344CB8AC3E}">
        <p14:creationId xmlns:p14="http://schemas.microsoft.com/office/powerpoint/2010/main" val="1864907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850106"/>
          </a:xfrm>
        </p:spPr>
        <p:txBody>
          <a:bodyPr/>
          <a:lstStyle/>
          <a:p>
            <a:r>
              <a:rPr lang="tr-TR" dirty="0" smtClean="0"/>
              <a:t>Ortak Etik Değerler</a:t>
            </a:r>
            <a:endParaRPr lang="tr-TR" dirty="0"/>
          </a:p>
        </p:txBody>
      </p:sp>
      <p:graphicFrame>
        <p:nvGraphicFramePr>
          <p:cNvPr id="5" name="4 İçerik Yer Tutucusu"/>
          <p:cNvGraphicFramePr>
            <a:graphicFrameLocks noGrp="1"/>
          </p:cNvGraphicFramePr>
          <p:nvPr>
            <p:ph idx="1"/>
            <p:extLst>
              <p:ext uri="{D42A27DB-BD31-4B8C-83A1-F6EECF244321}">
                <p14:modId xmlns:p14="http://schemas.microsoft.com/office/powerpoint/2010/main" val="1662712023"/>
              </p:ext>
            </p:extLst>
          </p:nvPr>
        </p:nvGraphicFramePr>
        <p:xfrm>
          <a:off x="457200" y="1125538"/>
          <a:ext cx="8229600" cy="5399806"/>
        </p:xfrm>
        <a:graphic>
          <a:graphicData uri="http://schemas.openxmlformats.org/drawingml/2006/table">
            <a:tbl>
              <a:tblPr firstRow="1" bandRow="1">
                <a:tableStyleId>{2D5ABB26-0587-4C30-8999-92F81FD0307C}</a:tableStyleId>
              </a:tblPr>
              <a:tblGrid>
                <a:gridCol w="4114800">
                  <a:extLst>
                    <a:ext uri="{9D8B030D-6E8A-4147-A177-3AD203B41FA5}">
                      <a16:colId xmlns="" xmlns:a16="http://schemas.microsoft.com/office/drawing/2014/main" val="20000"/>
                    </a:ext>
                  </a:extLst>
                </a:gridCol>
                <a:gridCol w="4114800">
                  <a:extLst>
                    <a:ext uri="{9D8B030D-6E8A-4147-A177-3AD203B41FA5}">
                      <a16:colId xmlns="" xmlns:a16="http://schemas.microsoft.com/office/drawing/2014/main" val="20001"/>
                    </a:ext>
                  </a:extLst>
                </a:gridCol>
              </a:tblGrid>
              <a:tr h="5399806">
                <a:tc>
                  <a:txBody>
                    <a:bodyPr/>
                    <a:lstStyle/>
                    <a:p>
                      <a:pPr>
                        <a:buFont typeface="Wingdings" pitchFamily="2" charset="2"/>
                        <a:buChar char="§"/>
                      </a:pPr>
                      <a:r>
                        <a:rPr lang="tr-TR" sz="3600" dirty="0" smtClean="0"/>
                        <a:t>Doğruluk, dürüstlük</a:t>
                      </a:r>
                    </a:p>
                    <a:p>
                      <a:pPr>
                        <a:buFont typeface="Wingdings" pitchFamily="2" charset="2"/>
                        <a:buChar char="§"/>
                      </a:pPr>
                      <a:r>
                        <a:rPr lang="tr-TR" sz="3600" dirty="0" smtClean="0"/>
                        <a:t>Güvenilir olmak</a:t>
                      </a:r>
                    </a:p>
                    <a:p>
                      <a:pPr>
                        <a:buFont typeface="Wingdings" pitchFamily="2" charset="2"/>
                        <a:buChar char="§"/>
                      </a:pPr>
                      <a:r>
                        <a:rPr lang="tr-TR" sz="3600" dirty="0" smtClean="0"/>
                        <a:t>Sadakat</a:t>
                      </a:r>
                    </a:p>
                    <a:p>
                      <a:pPr>
                        <a:buFont typeface="Wingdings" pitchFamily="2" charset="2"/>
                        <a:buChar char="§"/>
                      </a:pPr>
                      <a:r>
                        <a:rPr lang="tr-TR" sz="3600" dirty="0" smtClean="0"/>
                        <a:t>Adalet</a:t>
                      </a:r>
                    </a:p>
                    <a:p>
                      <a:pPr>
                        <a:buFont typeface="Wingdings" pitchFamily="2" charset="2"/>
                        <a:buChar char="§"/>
                      </a:pPr>
                      <a:r>
                        <a:rPr lang="tr-TR" sz="3600" dirty="0" smtClean="0"/>
                        <a:t>Yardım</a:t>
                      </a:r>
                    </a:p>
                    <a:p>
                      <a:pPr>
                        <a:buFont typeface="Wingdings" pitchFamily="2" charset="2"/>
                        <a:buChar char="§"/>
                      </a:pPr>
                      <a:r>
                        <a:rPr lang="tr-TR" sz="3600" dirty="0" smtClean="0"/>
                        <a:t>Saygı, sevgi</a:t>
                      </a:r>
                    </a:p>
                    <a:p>
                      <a:pPr>
                        <a:buFont typeface="Wingdings" pitchFamily="2" charset="2"/>
                        <a:buChar char="§"/>
                      </a:pPr>
                      <a:r>
                        <a:rPr lang="tr-TR" sz="3600" dirty="0" smtClean="0"/>
                        <a:t>Sorumluluk</a:t>
                      </a:r>
                    </a:p>
                    <a:p>
                      <a:endParaRPr lang="tr-TR" sz="3600" b="0" dirty="0"/>
                    </a:p>
                  </a:txBody>
                  <a:tcPr/>
                </a:tc>
                <a:tc>
                  <a:txBody>
                    <a:bodyPr/>
                    <a:lstStyle/>
                    <a:p>
                      <a:pPr>
                        <a:buFont typeface="Wingdings" pitchFamily="2" charset="2"/>
                        <a:buChar char="§"/>
                      </a:pPr>
                      <a:r>
                        <a:rPr lang="tr-TR" sz="3600" dirty="0" smtClean="0"/>
                        <a:t>Eşitlik</a:t>
                      </a:r>
                    </a:p>
                    <a:p>
                      <a:pPr>
                        <a:buFont typeface="Wingdings" pitchFamily="2" charset="2"/>
                        <a:buChar char="§"/>
                      </a:pPr>
                      <a:r>
                        <a:rPr lang="tr-TR" sz="3600" dirty="0" smtClean="0"/>
                        <a:t>Başkasının hakkına saygı</a:t>
                      </a:r>
                    </a:p>
                    <a:p>
                      <a:pPr>
                        <a:buFont typeface="Wingdings" pitchFamily="2" charset="2"/>
                        <a:buChar char="§"/>
                      </a:pPr>
                      <a:r>
                        <a:rPr lang="tr-TR" sz="3600" dirty="0" smtClean="0"/>
                        <a:t>Acıları paylaşma</a:t>
                      </a:r>
                    </a:p>
                    <a:p>
                      <a:pPr>
                        <a:buFont typeface="Wingdings" pitchFamily="2" charset="2"/>
                        <a:buChar char="§"/>
                      </a:pPr>
                      <a:r>
                        <a:rPr lang="tr-TR" sz="3600" dirty="0" smtClean="0"/>
                        <a:t>Dayanışma</a:t>
                      </a:r>
                    </a:p>
                    <a:p>
                      <a:pPr>
                        <a:buFont typeface="Wingdings" pitchFamily="2" charset="2"/>
                        <a:buChar char="§"/>
                      </a:pPr>
                      <a:r>
                        <a:rPr lang="tr-TR" sz="3600" dirty="0" smtClean="0"/>
                        <a:t>Hoşgörü </a:t>
                      </a:r>
                    </a:p>
                    <a:p>
                      <a:pPr>
                        <a:buFont typeface="Wingdings" pitchFamily="2" charset="2"/>
                        <a:buNone/>
                      </a:pPr>
                      <a:r>
                        <a:rPr lang="tr-TR" sz="3600" dirty="0" smtClean="0"/>
                        <a:t>gibi temel kavramlardan oluşur.</a:t>
                      </a:r>
                    </a:p>
                    <a:p>
                      <a:endParaRPr lang="tr-TR" sz="3600" dirty="0"/>
                    </a:p>
                  </a:txBody>
                  <a:tcPr/>
                </a:tc>
                <a:extLst>
                  <a:ext uri="{0D108BD9-81ED-4DB2-BD59-A6C34878D82A}">
                    <a16:rowId xmlns="" xmlns:a16="http://schemas.microsoft.com/office/drawing/2014/main" val="10000"/>
                  </a:ext>
                </a:extLst>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1"/>
          <p:cNvSpPr>
            <a:spLocks noGrp="1"/>
          </p:cNvSpPr>
          <p:nvPr>
            <p:ph idx="1"/>
          </p:nvPr>
        </p:nvSpPr>
        <p:spPr>
          <a:xfrm>
            <a:off x="457200" y="115888"/>
            <a:ext cx="8229600" cy="6010275"/>
          </a:xfrm>
        </p:spPr>
        <p:txBody>
          <a:bodyPr>
            <a:normAutofit/>
          </a:bodyPr>
          <a:lstStyle/>
          <a:p>
            <a:pPr marL="0" indent="0">
              <a:buNone/>
            </a:pPr>
            <a:r>
              <a:rPr lang="tr-TR" dirty="0"/>
              <a:t>	</a:t>
            </a:r>
            <a:endParaRPr lang="tr-TR" dirty="0" smtClean="0"/>
          </a:p>
          <a:p>
            <a:pPr marL="0" indent="0">
              <a:buNone/>
            </a:pPr>
            <a:endParaRPr lang="tr-TR" dirty="0"/>
          </a:p>
          <a:p>
            <a:pPr marL="0" indent="0">
              <a:buNone/>
            </a:pPr>
            <a:r>
              <a:rPr lang="tr-TR" sz="3600" dirty="0" smtClean="0"/>
              <a:t>Bir </a:t>
            </a:r>
            <a:r>
              <a:rPr lang="tr-TR" sz="3600" dirty="0"/>
              <a:t>ülkenin geleceği ve ilerlemesi sağlam kalelere, güzel binalara ve milli gelirine değil, </a:t>
            </a:r>
            <a:r>
              <a:rPr lang="tr-TR" sz="3600" b="1" dirty="0"/>
              <a:t>o insanların ahlaki değerlerine </a:t>
            </a:r>
            <a:r>
              <a:rPr lang="tr-TR" sz="3600" dirty="0"/>
              <a:t>bağlıdır</a:t>
            </a:r>
            <a:r>
              <a:rPr lang="tr-TR" sz="3600" dirty="0" smtClean="0"/>
              <a:t>.</a:t>
            </a:r>
          </a:p>
          <a:p>
            <a:pPr marL="0" indent="0" algn="r">
              <a:buNone/>
            </a:pPr>
            <a:r>
              <a:rPr lang="tr-TR" b="1" dirty="0" smtClean="0"/>
              <a:t>Martin </a:t>
            </a:r>
            <a:r>
              <a:rPr lang="tr-TR" b="1" dirty="0"/>
              <a:t>Luther </a:t>
            </a:r>
            <a:r>
              <a:rPr lang="tr-TR" b="1" dirty="0" err="1" smtClean="0"/>
              <a:t>King</a:t>
            </a:r>
            <a:endParaRPr lang="tr-TR" b="1" dirty="0" smtClean="0"/>
          </a:p>
          <a:p>
            <a:pPr marL="0" indent="0" algn="r">
              <a:buNone/>
            </a:pPr>
            <a:endParaRPr lang="tr-TR" b="1" dirty="0"/>
          </a:p>
          <a:p>
            <a:pPr marL="0" indent="0" algn="r">
              <a:buNone/>
            </a:pPr>
            <a:endParaRPr lang="tr-TR" b="1" dirty="0" smtClean="0"/>
          </a:p>
          <a:p>
            <a:pPr marL="0" indent="0">
              <a:buNone/>
            </a:pPr>
            <a:r>
              <a:rPr lang="tr-TR" dirty="0" smtClean="0"/>
              <a:t>	</a:t>
            </a:r>
            <a:endParaRPr lang="tr-TR" dirty="0"/>
          </a:p>
        </p:txBody>
      </p:sp>
    </p:spTree>
    <p:extLst>
      <p:ext uri="{BB962C8B-B14F-4D97-AF65-F5344CB8AC3E}">
        <p14:creationId xmlns:p14="http://schemas.microsoft.com/office/powerpoint/2010/main" val="35261257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descr="C:\Users\User\Desktop\Ef3mIFfXgAYVIZj.jpg"/>
          <p:cNvPicPr>
            <a:picLocks noGrp="1"/>
          </p:cNvPicPr>
          <p:nvPr>
            <p:ph idx="1"/>
          </p:nvPr>
        </p:nvPicPr>
        <p:blipFill>
          <a:blip r:embed="rId2"/>
          <a:srcRect/>
          <a:stretch>
            <a:fillRect/>
          </a:stretch>
        </p:blipFill>
        <p:spPr bwMode="auto">
          <a:xfrm>
            <a:off x="251520" y="332656"/>
            <a:ext cx="8568952" cy="6264696"/>
          </a:xfrm>
          <a:prstGeom prst="rect">
            <a:avLst/>
          </a:prstGeom>
          <a:noFill/>
          <a:ln w="9525">
            <a:noFill/>
            <a:miter lim="800000"/>
            <a:headEnd/>
            <a:tailEnd/>
          </a:ln>
        </p:spPr>
      </p:pic>
    </p:spTree>
    <p:extLst>
      <p:ext uri="{BB962C8B-B14F-4D97-AF65-F5344CB8AC3E}">
        <p14:creationId xmlns:p14="http://schemas.microsoft.com/office/powerpoint/2010/main" val="4160748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çerik Yer Tutucusu 4"/>
          <p:cNvSpPr>
            <a:spLocks noGrp="1"/>
          </p:cNvSpPr>
          <p:nvPr>
            <p:ph idx="1"/>
          </p:nvPr>
        </p:nvSpPr>
        <p:spPr/>
        <p:txBody>
          <a:bodyPr/>
          <a:lstStyle/>
          <a:p>
            <a:endParaRPr lang="tr-TR"/>
          </a:p>
        </p:txBody>
      </p:sp>
      <p:pic>
        <p:nvPicPr>
          <p:cNvPr id="1026" name="Picture 2" descr="Eşitlik Ve Adalet Arasındaki Fark Nedir? | ListeList.c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3" y="188640"/>
            <a:ext cx="8784975" cy="6552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2154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252520" cy="6957392"/>
          </a:xfrm>
        </p:spPr>
      </p:pic>
    </p:spTree>
    <p:extLst>
      <p:ext uri="{BB962C8B-B14F-4D97-AF65-F5344CB8AC3E}">
        <p14:creationId xmlns:p14="http://schemas.microsoft.com/office/powerpoint/2010/main" val="12815799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Text Box 4"/>
          <p:cNvSpPr txBox="1">
            <a:spLocks noChangeArrowheads="1"/>
          </p:cNvSpPr>
          <p:nvPr/>
        </p:nvSpPr>
        <p:spPr bwMode="auto">
          <a:xfrm>
            <a:off x="-107950" y="1268413"/>
            <a:ext cx="9251950" cy="2154237"/>
          </a:xfrm>
          <a:prstGeom prst="rect">
            <a:avLst/>
          </a:prstGeom>
          <a:noFill/>
          <a:ln w="9525">
            <a:noFill/>
            <a:miter lim="800000"/>
            <a:headEnd/>
            <a:tailEnd/>
          </a:ln>
        </p:spPr>
        <p:txBody>
          <a:bodyPr>
            <a:spAutoFit/>
          </a:bodyPr>
          <a:lstStyle/>
          <a:p>
            <a:pPr algn="just">
              <a:spcBef>
                <a:spcPct val="50000"/>
              </a:spcBef>
            </a:pPr>
            <a:endParaRPr lang="tr-TR" sz="3200"/>
          </a:p>
          <a:p>
            <a:pPr>
              <a:spcBef>
                <a:spcPct val="50000"/>
              </a:spcBef>
            </a:pPr>
            <a:endParaRPr lang="tr-TR" sz="3200"/>
          </a:p>
          <a:p>
            <a:pPr>
              <a:spcBef>
                <a:spcPct val="50000"/>
              </a:spcBef>
            </a:pPr>
            <a:endParaRPr lang="tr-TR" sz="3600">
              <a:solidFill>
                <a:srgbClr val="FF0066"/>
              </a:solidFill>
            </a:endParaRPr>
          </a:p>
        </p:txBody>
      </p:sp>
      <p:pic>
        <p:nvPicPr>
          <p:cNvPr id="158723" name="Picture 6"/>
          <p:cNvPicPr>
            <a:picLocks noChangeAspect="1" noChangeArrowheads="1"/>
          </p:cNvPicPr>
          <p:nvPr/>
        </p:nvPicPr>
        <p:blipFill>
          <a:blip r:embed="rId3" cstate="print"/>
          <a:srcRect/>
          <a:stretch>
            <a:fillRect/>
          </a:stretch>
        </p:blipFill>
        <p:spPr bwMode="auto">
          <a:xfrm>
            <a:off x="0" y="1101131"/>
            <a:ext cx="9144000" cy="4632126"/>
          </a:xfrm>
          <a:prstGeom prst="rect">
            <a:avLst/>
          </a:prstGeom>
          <a:noFill/>
          <a:ln w="9525">
            <a:noFill/>
            <a:miter lim="800000"/>
            <a:headEnd/>
            <a:tailEnd/>
          </a:ln>
        </p:spPr>
      </p:pic>
      <p:sp>
        <p:nvSpPr>
          <p:cNvPr id="158724" name="Rectangle 6"/>
          <p:cNvSpPr>
            <a:spLocks noChangeArrowheads="1"/>
          </p:cNvSpPr>
          <p:nvPr/>
        </p:nvSpPr>
        <p:spPr bwMode="auto">
          <a:xfrm>
            <a:off x="1476374" y="150505"/>
            <a:ext cx="6119961" cy="830997"/>
          </a:xfrm>
          <a:prstGeom prst="rect">
            <a:avLst/>
          </a:prstGeom>
          <a:noFill/>
          <a:ln w="9525">
            <a:noFill/>
            <a:miter lim="800000"/>
            <a:headEnd/>
            <a:tailEnd/>
          </a:ln>
        </p:spPr>
        <p:txBody>
          <a:bodyPr wrap="square">
            <a:spAutoFit/>
          </a:bodyPr>
          <a:lstStyle/>
          <a:p>
            <a:r>
              <a:rPr lang="tr-TR" sz="4800" dirty="0" smtClean="0"/>
              <a:t>Etik ve Hukuk İlişkisi</a:t>
            </a:r>
            <a:endParaRPr lang="tr-TR" sz="4800" dirty="0"/>
          </a:p>
        </p:txBody>
      </p:sp>
      <p:sp>
        <p:nvSpPr>
          <p:cNvPr id="158725" name="4 Dikdörtgen"/>
          <p:cNvSpPr>
            <a:spLocks noChangeArrowheads="1"/>
          </p:cNvSpPr>
          <p:nvPr/>
        </p:nvSpPr>
        <p:spPr bwMode="auto">
          <a:xfrm>
            <a:off x="899592" y="5831985"/>
            <a:ext cx="8100392" cy="830997"/>
          </a:xfrm>
          <a:prstGeom prst="rect">
            <a:avLst/>
          </a:prstGeom>
          <a:noFill/>
          <a:ln w="9525">
            <a:noFill/>
            <a:miter lim="800000"/>
            <a:headEnd/>
            <a:tailEnd/>
          </a:ln>
        </p:spPr>
        <p:txBody>
          <a:bodyPr wrap="square">
            <a:spAutoFit/>
          </a:bodyPr>
          <a:lstStyle/>
          <a:p>
            <a:r>
              <a:rPr lang="tr-TR" dirty="0"/>
              <a:t>“</a:t>
            </a:r>
            <a:r>
              <a:rPr lang="tr-TR" sz="2400" dirty="0" smtClean="0"/>
              <a:t>Ahlak olmayan </a:t>
            </a:r>
            <a:r>
              <a:rPr lang="tr-TR" sz="2400" dirty="0"/>
              <a:t>yerde kanunlar hiç bir şey yapamaz”         </a:t>
            </a:r>
          </a:p>
          <a:p>
            <a:r>
              <a:rPr lang="tr-TR" sz="2400" dirty="0"/>
              <a:t>                                                                             Napolyon</a:t>
            </a:r>
          </a:p>
        </p:txBody>
      </p:sp>
      <p:sp>
        <p:nvSpPr>
          <p:cNvPr id="2" name="Slayt Numarası Yer Tutucusu 1"/>
          <p:cNvSpPr>
            <a:spLocks noGrp="1"/>
          </p:cNvSpPr>
          <p:nvPr>
            <p:ph type="sldNum" sz="quarter" idx="12"/>
          </p:nvPr>
        </p:nvSpPr>
        <p:spPr/>
        <p:txBody>
          <a:bodyPr/>
          <a:lstStyle/>
          <a:p>
            <a:pPr>
              <a:defRPr/>
            </a:pPr>
            <a:fld id="{EE4F859E-F03A-49ED-9A9B-EF00A9ABF41F}" type="slidenum">
              <a:rPr lang="tr-TR" smtClean="0"/>
              <a:pPr>
                <a:defRPr/>
              </a:pPr>
              <a:t>15</a:t>
            </a:fld>
            <a:endParaRPr lang="tr-TR"/>
          </a:p>
        </p:txBody>
      </p:sp>
    </p:spTree>
    <p:extLst>
      <p:ext uri="{BB962C8B-B14F-4D97-AF65-F5344CB8AC3E}">
        <p14:creationId xmlns:p14="http://schemas.microsoft.com/office/powerpoint/2010/main" val="2336154661"/>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116632"/>
            <a:ext cx="8229600" cy="720080"/>
          </a:xfrm>
        </p:spPr>
        <p:txBody>
          <a:bodyPr>
            <a:normAutofit fontScale="90000"/>
          </a:bodyPr>
          <a:lstStyle/>
          <a:p>
            <a:r>
              <a:rPr lang="tr-TR" b="1" dirty="0" smtClean="0">
                <a:solidFill>
                  <a:srgbClr val="C00000"/>
                </a:solidFill>
              </a:rPr>
              <a:t/>
            </a:r>
            <a:br>
              <a:rPr lang="tr-TR" b="1" dirty="0" smtClean="0">
                <a:solidFill>
                  <a:srgbClr val="C00000"/>
                </a:solidFill>
              </a:rPr>
            </a:br>
            <a:r>
              <a:rPr lang="tr-TR" b="1" dirty="0" smtClean="0"/>
              <a:t>Etik </a:t>
            </a:r>
            <a:r>
              <a:rPr lang="tr-TR" b="1" dirty="0"/>
              <a:t>hukuku </a:t>
            </a:r>
            <a:r>
              <a:rPr lang="tr-TR" b="1" dirty="0" smtClean="0"/>
              <a:t>kapsar</a:t>
            </a:r>
            <a:r>
              <a:rPr lang="tr-TR" dirty="0"/>
              <a:t/>
            </a:r>
            <a:br>
              <a:rPr lang="tr-TR" dirty="0"/>
            </a:br>
            <a:endParaRPr lang="tr-TR" dirty="0"/>
          </a:p>
        </p:txBody>
      </p:sp>
      <p:sp>
        <p:nvSpPr>
          <p:cNvPr id="3" name="İçerik Yer Tutucusu 2"/>
          <p:cNvSpPr>
            <a:spLocks noGrp="1"/>
          </p:cNvSpPr>
          <p:nvPr>
            <p:ph idx="1"/>
          </p:nvPr>
        </p:nvSpPr>
        <p:spPr>
          <a:xfrm>
            <a:off x="452271" y="1124745"/>
            <a:ext cx="8229600" cy="5400600"/>
          </a:xfrm>
        </p:spPr>
        <p:txBody>
          <a:bodyPr/>
          <a:lstStyle/>
          <a:p>
            <a:endParaRPr lang="tr-TR" dirty="0" smtClean="0"/>
          </a:p>
          <a:p>
            <a:pPr algn="just">
              <a:spcBef>
                <a:spcPts val="0"/>
              </a:spcBef>
              <a:defRPr/>
            </a:pPr>
            <a:r>
              <a:rPr lang="tr-TR" sz="3600" dirty="0"/>
              <a:t>Her yasa dışı davranış aynı zamanda etik dışı davranıştır. </a:t>
            </a:r>
            <a:endParaRPr lang="tr-TR" sz="3600" dirty="0" smtClean="0"/>
          </a:p>
          <a:p>
            <a:pPr marL="0" indent="0" algn="just">
              <a:spcBef>
                <a:spcPts val="0"/>
              </a:spcBef>
              <a:buNone/>
              <a:defRPr/>
            </a:pPr>
            <a:r>
              <a:rPr lang="tr-TR" sz="3600" dirty="0" smtClean="0"/>
              <a:t>   Ancak</a:t>
            </a:r>
            <a:r>
              <a:rPr lang="tr-TR" sz="3600" dirty="0"/>
              <a:t>, her etik dışı davranış aynı zamanda yasa dışı davranış demek değildir.</a:t>
            </a:r>
          </a:p>
          <a:p>
            <a:pPr>
              <a:spcBef>
                <a:spcPts val="0"/>
              </a:spcBef>
              <a:defRPr/>
            </a:pPr>
            <a:endParaRPr lang="tr-TR" sz="3600" dirty="0">
              <a:solidFill>
                <a:schemeClr val="accent3"/>
              </a:solidFill>
            </a:endParaRPr>
          </a:p>
          <a:p>
            <a:pPr algn="just">
              <a:spcBef>
                <a:spcPts val="0"/>
              </a:spcBef>
              <a:defRPr/>
            </a:pPr>
            <a:r>
              <a:rPr lang="tr-TR" sz="3600" b="1" dirty="0"/>
              <a:t>Hukukun temeli </a:t>
            </a:r>
            <a:r>
              <a:rPr lang="tr-TR" sz="3600" b="1" dirty="0" smtClean="0"/>
              <a:t>etik il</a:t>
            </a:r>
            <a:r>
              <a:rPr lang="tr-TR" b="1" dirty="0" smtClean="0"/>
              <a:t>keleridir.</a:t>
            </a:r>
            <a:endParaRPr lang="tr-TR" b="1" dirty="0"/>
          </a:p>
        </p:txBody>
      </p:sp>
    </p:spTree>
    <p:extLst>
      <p:ext uri="{BB962C8B-B14F-4D97-AF65-F5344CB8AC3E}">
        <p14:creationId xmlns:p14="http://schemas.microsoft.com/office/powerpoint/2010/main" val="27361758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116632"/>
            <a:ext cx="8229600" cy="720080"/>
          </a:xfrm>
        </p:spPr>
        <p:txBody>
          <a:bodyPr>
            <a:normAutofit fontScale="90000"/>
          </a:bodyPr>
          <a:lstStyle/>
          <a:p>
            <a:r>
              <a:rPr lang="tr-TR" b="1" dirty="0"/>
              <a:t>Hukuk ve Etiğin Farkları</a:t>
            </a:r>
            <a:endParaRPr lang="tr-TR" dirty="0"/>
          </a:p>
        </p:txBody>
      </p:sp>
      <p:sp>
        <p:nvSpPr>
          <p:cNvPr id="3" name="İçerik Yer Tutucusu 2"/>
          <p:cNvSpPr>
            <a:spLocks noGrp="1"/>
          </p:cNvSpPr>
          <p:nvPr>
            <p:ph idx="1"/>
          </p:nvPr>
        </p:nvSpPr>
        <p:spPr>
          <a:xfrm>
            <a:off x="0" y="836712"/>
            <a:ext cx="9036496" cy="6021288"/>
          </a:xfrm>
        </p:spPr>
        <p:txBody>
          <a:bodyPr>
            <a:normAutofit/>
          </a:bodyPr>
          <a:lstStyle/>
          <a:p>
            <a:pPr>
              <a:spcBef>
                <a:spcPts val="0"/>
              </a:spcBef>
            </a:pPr>
            <a:r>
              <a:rPr lang="tr-TR" b="1" dirty="0"/>
              <a:t>Hukuk akıllara hitap eder</a:t>
            </a:r>
            <a:r>
              <a:rPr lang="tr-TR" dirty="0"/>
              <a:t>, etik ise vicdanlara hitap eder.</a:t>
            </a:r>
          </a:p>
          <a:p>
            <a:pPr>
              <a:spcBef>
                <a:spcPts val="0"/>
              </a:spcBef>
            </a:pPr>
            <a:r>
              <a:rPr lang="tr-TR" b="1" dirty="0"/>
              <a:t>Hukukta yaptırım maddidir</a:t>
            </a:r>
            <a:r>
              <a:rPr lang="tr-TR" dirty="0"/>
              <a:t>, etikte ise yaptırımlar manevidir.</a:t>
            </a:r>
          </a:p>
          <a:p>
            <a:pPr>
              <a:spcBef>
                <a:spcPts val="0"/>
              </a:spcBef>
            </a:pPr>
            <a:r>
              <a:rPr lang="tr-TR" b="1" dirty="0"/>
              <a:t>Hukuk kuralları yazılıdır. </a:t>
            </a:r>
            <a:r>
              <a:rPr lang="tr-TR" dirty="0"/>
              <a:t>Etik kuralları ise daha çok vicdanlarda yazılıdır.</a:t>
            </a:r>
          </a:p>
          <a:p>
            <a:pPr>
              <a:spcBef>
                <a:spcPts val="0"/>
              </a:spcBef>
            </a:pPr>
            <a:r>
              <a:rPr lang="tr-TR" b="1" dirty="0"/>
              <a:t>Hukukun amacı adaleti gerçekleştirmektir. </a:t>
            </a:r>
            <a:r>
              <a:rPr lang="tr-TR" dirty="0"/>
              <a:t>Buna karşın etiğin amacı </a:t>
            </a:r>
            <a:r>
              <a:rPr lang="tr-TR" dirty="0" smtClean="0"/>
              <a:t>iyiye </a:t>
            </a:r>
            <a:r>
              <a:rPr lang="tr-TR" dirty="0"/>
              <a:t>ve doğruya ulaşmaktır.</a:t>
            </a:r>
          </a:p>
          <a:p>
            <a:pPr>
              <a:spcBef>
                <a:spcPts val="0"/>
              </a:spcBef>
            </a:pPr>
            <a:r>
              <a:rPr lang="tr-TR" b="1" dirty="0"/>
              <a:t>Hukuk kuralları devlet tarafından oluşturulur. </a:t>
            </a:r>
            <a:r>
              <a:rPr lang="tr-TR" dirty="0"/>
              <a:t>Etik kuralları ise devletin yanı sıra diğer kurum ve kuruluşlarca da oluşturulabilir.</a:t>
            </a:r>
          </a:p>
          <a:p>
            <a:pPr marL="0" indent="0">
              <a:buNone/>
            </a:pPr>
            <a:endParaRPr lang="tr-TR" dirty="0"/>
          </a:p>
        </p:txBody>
      </p:sp>
    </p:spTree>
    <p:extLst>
      <p:ext uri="{BB962C8B-B14F-4D97-AF65-F5344CB8AC3E}">
        <p14:creationId xmlns:p14="http://schemas.microsoft.com/office/powerpoint/2010/main" val="4180018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AutoShape 6"/>
          <p:cNvSpPr>
            <a:spLocks noChangeArrowheads="1"/>
          </p:cNvSpPr>
          <p:nvPr/>
        </p:nvSpPr>
        <p:spPr bwMode="auto">
          <a:xfrm>
            <a:off x="1331913" y="2852738"/>
            <a:ext cx="3384550" cy="485775"/>
          </a:xfrm>
          <a:prstGeom prst="leftArrow">
            <a:avLst>
              <a:gd name="adj1" fmla="val 50000"/>
              <a:gd name="adj2" fmla="val 174183"/>
            </a:avLst>
          </a:prstGeom>
          <a:solidFill>
            <a:schemeClr val="accent1"/>
          </a:solidFill>
          <a:ln w="9525">
            <a:solidFill>
              <a:schemeClr val="tx1"/>
            </a:solidFill>
            <a:miter lim="800000"/>
            <a:headEnd/>
            <a:tailEnd/>
          </a:ln>
        </p:spPr>
        <p:txBody>
          <a:bodyPr wrap="none" anchor="ctr"/>
          <a:lstStyle/>
          <a:p>
            <a:endParaRPr lang="tr-TR"/>
          </a:p>
        </p:txBody>
      </p:sp>
      <p:sp>
        <p:nvSpPr>
          <p:cNvPr id="163843" name="AutoShape 7"/>
          <p:cNvSpPr>
            <a:spLocks noChangeArrowheads="1"/>
          </p:cNvSpPr>
          <p:nvPr/>
        </p:nvSpPr>
        <p:spPr bwMode="auto">
          <a:xfrm>
            <a:off x="4284663" y="333375"/>
            <a:ext cx="485775" cy="2806700"/>
          </a:xfrm>
          <a:prstGeom prst="upArrow">
            <a:avLst>
              <a:gd name="adj1" fmla="val 50000"/>
              <a:gd name="adj2" fmla="val 144444"/>
            </a:avLst>
          </a:prstGeom>
          <a:solidFill>
            <a:schemeClr val="accent1"/>
          </a:solidFill>
          <a:ln w="9525">
            <a:solidFill>
              <a:schemeClr val="tx1"/>
            </a:solidFill>
            <a:miter lim="800000"/>
            <a:headEnd/>
            <a:tailEnd/>
          </a:ln>
        </p:spPr>
        <p:txBody>
          <a:bodyPr rot="10800000" vert="eaVert" wrap="none" anchor="ctr"/>
          <a:lstStyle/>
          <a:p>
            <a:pPr algn="ctr"/>
            <a:r>
              <a:rPr lang="tr-TR" dirty="0"/>
              <a:t>Etik Olan</a:t>
            </a:r>
          </a:p>
        </p:txBody>
      </p:sp>
      <p:sp>
        <p:nvSpPr>
          <p:cNvPr id="163844" name="AutoShape 10"/>
          <p:cNvSpPr>
            <a:spLocks noChangeArrowheads="1"/>
          </p:cNvSpPr>
          <p:nvPr/>
        </p:nvSpPr>
        <p:spPr bwMode="auto">
          <a:xfrm>
            <a:off x="4284663" y="2924175"/>
            <a:ext cx="485775" cy="2849563"/>
          </a:xfrm>
          <a:prstGeom prst="downArrow">
            <a:avLst>
              <a:gd name="adj1" fmla="val 50000"/>
              <a:gd name="adj2" fmla="val 146650"/>
            </a:avLst>
          </a:prstGeom>
          <a:solidFill>
            <a:schemeClr val="accent1"/>
          </a:solidFill>
          <a:ln w="9525">
            <a:solidFill>
              <a:schemeClr val="tx1"/>
            </a:solidFill>
            <a:miter lim="800000"/>
            <a:headEnd/>
            <a:tailEnd/>
          </a:ln>
        </p:spPr>
        <p:txBody>
          <a:bodyPr rot="10800000" vert="eaVert" wrap="none" anchor="ctr"/>
          <a:lstStyle/>
          <a:p>
            <a:pPr algn="ctr"/>
            <a:r>
              <a:rPr lang="tr-TR"/>
              <a:t>Etik Olmayan</a:t>
            </a:r>
          </a:p>
        </p:txBody>
      </p:sp>
      <p:sp>
        <p:nvSpPr>
          <p:cNvPr id="163845" name="AutoShape 11"/>
          <p:cNvSpPr>
            <a:spLocks noChangeArrowheads="1"/>
          </p:cNvSpPr>
          <p:nvPr/>
        </p:nvSpPr>
        <p:spPr bwMode="auto">
          <a:xfrm>
            <a:off x="4643438" y="2852738"/>
            <a:ext cx="3097212" cy="485775"/>
          </a:xfrm>
          <a:prstGeom prst="rightArrow">
            <a:avLst>
              <a:gd name="adj1" fmla="val 50000"/>
              <a:gd name="adj2" fmla="val 159395"/>
            </a:avLst>
          </a:prstGeom>
          <a:solidFill>
            <a:schemeClr val="accent1"/>
          </a:solidFill>
          <a:ln w="9525">
            <a:solidFill>
              <a:schemeClr val="tx1"/>
            </a:solidFill>
            <a:miter lim="800000"/>
            <a:headEnd/>
            <a:tailEnd/>
          </a:ln>
        </p:spPr>
        <p:txBody>
          <a:bodyPr wrap="none" anchor="ctr"/>
          <a:lstStyle/>
          <a:p>
            <a:pPr algn="ctr"/>
            <a:r>
              <a:rPr lang="tr-TR"/>
              <a:t>Yasal Olan</a:t>
            </a:r>
          </a:p>
        </p:txBody>
      </p:sp>
      <p:sp>
        <p:nvSpPr>
          <p:cNvPr id="163847" name="Text Box 13"/>
          <p:cNvSpPr txBox="1">
            <a:spLocks noChangeArrowheads="1"/>
          </p:cNvSpPr>
          <p:nvPr/>
        </p:nvSpPr>
        <p:spPr bwMode="auto">
          <a:xfrm>
            <a:off x="5021263" y="422752"/>
            <a:ext cx="2719387" cy="461665"/>
          </a:xfrm>
          <a:prstGeom prst="rect">
            <a:avLst/>
          </a:prstGeom>
          <a:noFill/>
          <a:ln w="9525">
            <a:noFill/>
            <a:miter lim="800000"/>
            <a:headEnd/>
            <a:tailEnd/>
          </a:ln>
        </p:spPr>
        <p:txBody>
          <a:bodyPr wrap="square">
            <a:spAutoFit/>
          </a:bodyPr>
          <a:lstStyle/>
          <a:p>
            <a:pPr>
              <a:spcBef>
                <a:spcPct val="50000"/>
              </a:spcBef>
            </a:pPr>
            <a:r>
              <a:rPr lang="tr-TR" sz="2400" b="1" dirty="0"/>
              <a:t>Etik ve Yasal</a:t>
            </a:r>
          </a:p>
        </p:txBody>
      </p:sp>
      <p:sp>
        <p:nvSpPr>
          <p:cNvPr id="163848" name="Rectangle 14"/>
          <p:cNvSpPr>
            <a:spLocks noChangeArrowheads="1"/>
          </p:cNvSpPr>
          <p:nvPr/>
        </p:nvSpPr>
        <p:spPr bwMode="auto">
          <a:xfrm>
            <a:off x="4948238" y="1268413"/>
            <a:ext cx="3656210" cy="830997"/>
          </a:xfrm>
          <a:prstGeom prst="rect">
            <a:avLst/>
          </a:prstGeom>
          <a:noFill/>
          <a:ln w="9525">
            <a:noFill/>
            <a:miter lim="800000"/>
            <a:headEnd/>
            <a:tailEnd/>
          </a:ln>
        </p:spPr>
        <p:txBody>
          <a:bodyPr wrap="square">
            <a:spAutoFit/>
          </a:bodyPr>
          <a:lstStyle/>
          <a:p>
            <a:r>
              <a:rPr lang="tr-TR" sz="2400" b="0" dirty="0" smtClean="0"/>
              <a:t>Kamu görevlisinin adil </a:t>
            </a:r>
            <a:r>
              <a:rPr lang="tr-TR" sz="2400" b="0" dirty="0"/>
              <a:t>ve tarafsız görev </a:t>
            </a:r>
            <a:r>
              <a:rPr lang="tr-TR" sz="2400" b="0" dirty="0" smtClean="0"/>
              <a:t>yapması</a:t>
            </a:r>
            <a:r>
              <a:rPr lang="tr-TR" sz="2400" dirty="0"/>
              <a:t>.</a:t>
            </a:r>
            <a:endParaRPr lang="tr-TR" sz="2400" b="0" dirty="0"/>
          </a:p>
        </p:txBody>
      </p:sp>
      <p:sp>
        <p:nvSpPr>
          <p:cNvPr id="163849" name="Rectangle 15"/>
          <p:cNvSpPr>
            <a:spLocks noChangeArrowheads="1"/>
          </p:cNvSpPr>
          <p:nvPr/>
        </p:nvSpPr>
        <p:spPr bwMode="auto">
          <a:xfrm>
            <a:off x="4966691" y="4465106"/>
            <a:ext cx="3720109" cy="1274195"/>
          </a:xfrm>
          <a:prstGeom prst="rect">
            <a:avLst/>
          </a:prstGeom>
          <a:noFill/>
          <a:ln w="9525">
            <a:noFill/>
            <a:miter lim="800000"/>
            <a:headEnd/>
            <a:tailEnd/>
          </a:ln>
        </p:spPr>
        <p:txBody>
          <a:bodyPr wrap="square">
            <a:spAutoFit/>
          </a:bodyPr>
          <a:lstStyle/>
          <a:p>
            <a:pPr>
              <a:lnSpc>
                <a:spcPct val="80000"/>
              </a:lnSpc>
              <a:spcBef>
                <a:spcPts val="600"/>
              </a:spcBef>
              <a:buClr>
                <a:schemeClr val="accent1"/>
              </a:buClr>
              <a:buSzPct val="80000"/>
              <a:buFont typeface="Wingdings 2" pitchFamily="18" charset="2"/>
              <a:buNone/>
            </a:pPr>
            <a:r>
              <a:rPr lang="tr-TR" sz="2400" b="0" dirty="0" smtClean="0">
                <a:latin typeface="+mn-lt"/>
              </a:rPr>
              <a:t>Kurumla </a:t>
            </a:r>
            <a:r>
              <a:rPr lang="tr-TR" sz="2400" b="0" dirty="0">
                <a:latin typeface="+mn-lt"/>
              </a:rPr>
              <a:t>iş ilişkisi olan bir firmadan kamu görevlisinin çocuğuna verilen bursun kabul </a:t>
            </a:r>
            <a:r>
              <a:rPr lang="tr-TR" sz="2400" b="0" dirty="0" smtClean="0">
                <a:latin typeface="+mn-lt"/>
              </a:rPr>
              <a:t>edilmesi.</a:t>
            </a:r>
            <a:endParaRPr lang="tr-TR" sz="2400" b="0" dirty="0">
              <a:latin typeface="+mn-lt"/>
            </a:endParaRPr>
          </a:p>
        </p:txBody>
      </p:sp>
      <p:sp>
        <p:nvSpPr>
          <p:cNvPr id="163850" name="Rectangle 16"/>
          <p:cNvSpPr>
            <a:spLocks noChangeArrowheads="1"/>
          </p:cNvSpPr>
          <p:nvPr/>
        </p:nvSpPr>
        <p:spPr bwMode="auto">
          <a:xfrm>
            <a:off x="4948239" y="3789363"/>
            <a:ext cx="3042790" cy="461665"/>
          </a:xfrm>
          <a:prstGeom prst="rect">
            <a:avLst/>
          </a:prstGeom>
          <a:noFill/>
          <a:ln w="9525">
            <a:noFill/>
            <a:miter lim="800000"/>
            <a:headEnd/>
            <a:tailEnd/>
          </a:ln>
        </p:spPr>
        <p:txBody>
          <a:bodyPr wrap="square">
            <a:spAutoFit/>
          </a:bodyPr>
          <a:lstStyle/>
          <a:p>
            <a:r>
              <a:rPr lang="tr-TR" sz="2400" b="1" dirty="0"/>
              <a:t>Etik Değil, </a:t>
            </a:r>
            <a:r>
              <a:rPr lang="tr-TR" sz="2400" b="1" dirty="0" smtClean="0"/>
              <a:t>Ancak </a:t>
            </a:r>
            <a:r>
              <a:rPr lang="tr-TR" sz="2400" b="1" dirty="0"/>
              <a:t>Yasal</a:t>
            </a:r>
          </a:p>
        </p:txBody>
      </p:sp>
      <p:sp>
        <p:nvSpPr>
          <p:cNvPr id="163851" name="Rectangle 17"/>
          <p:cNvSpPr>
            <a:spLocks noChangeArrowheads="1"/>
          </p:cNvSpPr>
          <p:nvPr/>
        </p:nvSpPr>
        <p:spPr bwMode="auto">
          <a:xfrm>
            <a:off x="468313" y="4365625"/>
            <a:ext cx="3527623" cy="1200329"/>
          </a:xfrm>
          <a:prstGeom prst="rect">
            <a:avLst/>
          </a:prstGeom>
          <a:noFill/>
          <a:ln w="9525">
            <a:noFill/>
            <a:miter lim="800000"/>
            <a:headEnd/>
            <a:tailEnd/>
          </a:ln>
        </p:spPr>
        <p:txBody>
          <a:bodyPr wrap="square">
            <a:spAutoFit/>
          </a:bodyPr>
          <a:lstStyle/>
          <a:p>
            <a:r>
              <a:rPr lang="tr-TR" sz="2400" b="0" dirty="0">
                <a:latin typeface="+mn-lt"/>
              </a:rPr>
              <a:t>Kamu görevlisinin </a:t>
            </a:r>
            <a:r>
              <a:rPr lang="tr-TR" sz="2400" b="0" dirty="0" smtClean="0">
                <a:latin typeface="+mn-lt"/>
              </a:rPr>
              <a:t>usulsüzlük </a:t>
            </a:r>
            <a:r>
              <a:rPr lang="tr-TR" sz="2400" b="0" dirty="0">
                <a:latin typeface="+mn-lt"/>
              </a:rPr>
              <a:t>ve yolsuzluk </a:t>
            </a:r>
            <a:r>
              <a:rPr lang="tr-TR" sz="2400" b="0" dirty="0" smtClean="0">
                <a:latin typeface="+mn-lt"/>
              </a:rPr>
              <a:t>yapması.</a:t>
            </a:r>
            <a:endParaRPr lang="tr-TR" sz="2400" b="0" dirty="0">
              <a:latin typeface="+mn-lt"/>
            </a:endParaRPr>
          </a:p>
        </p:txBody>
      </p:sp>
      <p:sp>
        <p:nvSpPr>
          <p:cNvPr id="163852" name="Rectangle 18"/>
          <p:cNvSpPr>
            <a:spLocks noChangeArrowheads="1"/>
          </p:cNvSpPr>
          <p:nvPr/>
        </p:nvSpPr>
        <p:spPr bwMode="auto">
          <a:xfrm>
            <a:off x="539552" y="3716338"/>
            <a:ext cx="3186311" cy="461665"/>
          </a:xfrm>
          <a:prstGeom prst="rect">
            <a:avLst/>
          </a:prstGeom>
          <a:noFill/>
          <a:ln w="9525">
            <a:noFill/>
            <a:miter lim="800000"/>
            <a:headEnd/>
            <a:tailEnd/>
          </a:ln>
        </p:spPr>
        <p:txBody>
          <a:bodyPr wrap="square">
            <a:spAutoFit/>
          </a:bodyPr>
          <a:lstStyle/>
          <a:p>
            <a:r>
              <a:rPr lang="tr-TR" sz="2400" b="1" dirty="0"/>
              <a:t>Etik Değil ve Yasal Değil</a:t>
            </a:r>
          </a:p>
        </p:txBody>
      </p:sp>
      <p:sp>
        <p:nvSpPr>
          <p:cNvPr id="163853" name="Rectangle 19"/>
          <p:cNvSpPr>
            <a:spLocks noChangeArrowheads="1"/>
          </p:cNvSpPr>
          <p:nvPr/>
        </p:nvSpPr>
        <p:spPr bwMode="auto">
          <a:xfrm>
            <a:off x="468312" y="1268413"/>
            <a:ext cx="3638551" cy="1569660"/>
          </a:xfrm>
          <a:prstGeom prst="rect">
            <a:avLst/>
          </a:prstGeom>
          <a:noFill/>
          <a:ln w="9525">
            <a:noFill/>
            <a:miter lim="800000"/>
            <a:headEnd/>
            <a:tailEnd/>
          </a:ln>
        </p:spPr>
        <p:txBody>
          <a:bodyPr wrap="square">
            <a:spAutoFit/>
          </a:bodyPr>
          <a:lstStyle/>
          <a:p>
            <a:pPr>
              <a:lnSpc>
                <a:spcPct val="80000"/>
              </a:lnSpc>
              <a:spcBef>
                <a:spcPts val="600"/>
              </a:spcBef>
              <a:buClr>
                <a:schemeClr val="accent1"/>
              </a:buClr>
              <a:buSzPct val="80000"/>
            </a:pPr>
            <a:r>
              <a:rPr lang="tr-TR" sz="2400" dirty="0"/>
              <a:t>K</a:t>
            </a:r>
            <a:r>
              <a:rPr lang="tr-TR" sz="2400" b="0" dirty="0" smtClean="0"/>
              <a:t>amu </a:t>
            </a:r>
            <a:r>
              <a:rPr lang="tr-TR" sz="2400" b="0" dirty="0"/>
              <a:t>görevlisinin </a:t>
            </a:r>
            <a:r>
              <a:rPr lang="tr-TR" sz="2400" b="0" dirty="0" smtClean="0"/>
              <a:t>yağmurda </a:t>
            </a:r>
            <a:r>
              <a:rPr lang="tr-TR" sz="2400" b="0" dirty="0"/>
              <a:t>ıslanan </a:t>
            </a:r>
            <a:r>
              <a:rPr lang="tr-TR" sz="2400" b="0" dirty="0" smtClean="0"/>
              <a:t>yaşlı bir </a:t>
            </a:r>
            <a:r>
              <a:rPr lang="tr-TR" sz="2400" b="0" dirty="0"/>
              <a:t>insanı, makam arabasına alarak gideceği </a:t>
            </a:r>
            <a:r>
              <a:rPr lang="tr-TR" sz="2400" b="0" dirty="0" smtClean="0"/>
              <a:t>yere götürmesi.</a:t>
            </a:r>
            <a:endParaRPr lang="tr-TR" sz="2400" b="0" dirty="0"/>
          </a:p>
        </p:txBody>
      </p:sp>
      <p:sp>
        <p:nvSpPr>
          <p:cNvPr id="163854" name="Rectangle 20"/>
          <p:cNvSpPr>
            <a:spLocks noChangeArrowheads="1"/>
          </p:cNvSpPr>
          <p:nvPr/>
        </p:nvSpPr>
        <p:spPr bwMode="auto">
          <a:xfrm>
            <a:off x="712044" y="431984"/>
            <a:ext cx="3312367" cy="461665"/>
          </a:xfrm>
          <a:prstGeom prst="rect">
            <a:avLst/>
          </a:prstGeom>
          <a:noFill/>
          <a:ln w="9525">
            <a:noFill/>
            <a:miter lim="800000"/>
            <a:headEnd/>
            <a:tailEnd/>
          </a:ln>
        </p:spPr>
        <p:txBody>
          <a:bodyPr wrap="square">
            <a:spAutoFit/>
          </a:bodyPr>
          <a:lstStyle/>
          <a:p>
            <a:r>
              <a:rPr lang="tr-TR" sz="2400" b="1" dirty="0"/>
              <a:t>Etik, </a:t>
            </a:r>
            <a:r>
              <a:rPr lang="tr-TR" sz="2400" b="1" dirty="0" smtClean="0"/>
              <a:t>Ancak </a:t>
            </a:r>
            <a:r>
              <a:rPr lang="tr-TR" sz="2400" b="1" dirty="0"/>
              <a:t>Yasal Değil</a:t>
            </a:r>
          </a:p>
        </p:txBody>
      </p:sp>
      <p:sp>
        <p:nvSpPr>
          <p:cNvPr id="163855" name="Text Box 21"/>
          <p:cNvSpPr txBox="1">
            <a:spLocks noChangeArrowheads="1"/>
          </p:cNvSpPr>
          <p:nvPr/>
        </p:nvSpPr>
        <p:spPr bwMode="auto">
          <a:xfrm>
            <a:off x="1908175" y="2924175"/>
            <a:ext cx="2484438" cy="366713"/>
          </a:xfrm>
          <a:prstGeom prst="rect">
            <a:avLst/>
          </a:prstGeom>
          <a:noFill/>
          <a:ln w="9525">
            <a:noFill/>
            <a:miter lim="800000"/>
            <a:headEnd/>
            <a:tailEnd/>
          </a:ln>
        </p:spPr>
        <p:txBody>
          <a:bodyPr>
            <a:spAutoFit/>
          </a:bodyPr>
          <a:lstStyle/>
          <a:p>
            <a:pPr>
              <a:spcBef>
                <a:spcPct val="50000"/>
              </a:spcBef>
            </a:pPr>
            <a:r>
              <a:rPr lang="tr-TR" dirty="0"/>
              <a:t>      Yasal Olmayan</a:t>
            </a:r>
          </a:p>
        </p:txBody>
      </p:sp>
      <p:sp>
        <p:nvSpPr>
          <p:cNvPr id="2" name="Slayt Numarası Yer Tutucusu 1"/>
          <p:cNvSpPr>
            <a:spLocks noGrp="1"/>
          </p:cNvSpPr>
          <p:nvPr>
            <p:ph type="sldNum" sz="quarter" idx="12"/>
          </p:nvPr>
        </p:nvSpPr>
        <p:spPr/>
        <p:txBody>
          <a:bodyPr/>
          <a:lstStyle/>
          <a:p>
            <a:pPr>
              <a:defRPr/>
            </a:pPr>
            <a:fld id="{EE4F859E-F03A-49ED-9A9B-EF00A9ABF41F}" type="slidenum">
              <a:rPr lang="tr-TR" smtClean="0"/>
              <a:pPr>
                <a:defRPr/>
              </a:pPr>
              <a:t>18</a:t>
            </a:fld>
            <a:endParaRPr lang="tr-TR"/>
          </a:p>
        </p:txBody>
      </p:sp>
    </p:spTree>
    <p:extLst>
      <p:ext uri="{BB962C8B-B14F-4D97-AF65-F5344CB8AC3E}">
        <p14:creationId xmlns:p14="http://schemas.microsoft.com/office/powerpoint/2010/main" val="1913530849"/>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80728"/>
            <a:ext cx="9144000" cy="5877272"/>
          </a:xfrm>
          <a:prstGeom prst="rect">
            <a:avLst/>
          </a:prstGeom>
        </p:spPr>
      </p:pic>
      <p:sp>
        <p:nvSpPr>
          <p:cNvPr id="3" name="Unvan 2"/>
          <p:cNvSpPr>
            <a:spLocks noGrp="1"/>
          </p:cNvSpPr>
          <p:nvPr>
            <p:ph type="title"/>
          </p:nvPr>
        </p:nvSpPr>
        <p:spPr>
          <a:xfrm>
            <a:off x="0" y="0"/>
            <a:ext cx="9144000" cy="980728"/>
          </a:xfrm>
        </p:spPr>
        <p:txBody>
          <a:bodyPr>
            <a:noAutofit/>
          </a:bodyPr>
          <a:lstStyle/>
          <a:p>
            <a:r>
              <a:rPr lang="tr-TR" sz="3200" dirty="0" smtClean="0"/>
              <a:t>Hukukun üstünlüğünün bittiği yerde </a:t>
            </a:r>
            <a:br>
              <a:rPr lang="tr-TR" sz="3200" dirty="0" smtClean="0"/>
            </a:br>
            <a:r>
              <a:rPr lang="tr-TR" sz="3200" dirty="0" smtClean="0"/>
              <a:t>güçlülerin hukuku başlar.</a:t>
            </a:r>
            <a:endParaRPr lang="tr-TR" sz="3200" dirty="0"/>
          </a:p>
        </p:txBody>
      </p:sp>
    </p:spTree>
    <p:extLst>
      <p:ext uri="{BB962C8B-B14F-4D97-AF65-F5344CB8AC3E}">
        <p14:creationId xmlns:p14="http://schemas.microsoft.com/office/powerpoint/2010/main" val="14984826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188640"/>
            <a:ext cx="8640960" cy="6552728"/>
          </a:xfrm>
          <a:prstGeom prst="rect">
            <a:avLst/>
          </a:prstGeom>
        </p:spPr>
      </p:pic>
    </p:spTree>
    <p:extLst>
      <p:ext uri="{BB962C8B-B14F-4D97-AF65-F5344CB8AC3E}">
        <p14:creationId xmlns:p14="http://schemas.microsoft.com/office/powerpoint/2010/main" val="27619793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00042"/>
            <a:ext cx="8229600" cy="5626121"/>
          </a:xfrm>
        </p:spPr>
        <p:txBody>
          <a:bodyPr>
            <a:normAutofit/>
          </a:bodyPr>
          <a:lstStyle/>
          <a:p>
            <a:pPr>
              <a:buNone/>
            </a:pPr>
            <a:r>
              <a:rPr lang="tr-TR" dirty="0" smtClean="0"/>
              <a:t>    “İyi insanlar, </a:t>
            </a:r>
          </a:p>
          <a:p>
            <a:pPr>
              <a:buNone/>
            </a:pPr>
            <a:r>
              <a:rPr lang="tr-TR" dirty="0" smtClean="0"/>
              <a:t>    erdemi sevdikleri için kötü şeyler yapmaktan nefret ederler. </a:t>
            </a:r>
          </a:p>
          <a:p>
            <a:pPr>
              <a:buNone/>
            </a:pPr>
            <a:endParaRPr lang="tr-TR" dirty="0" smtClean="0"/>
          </a:p>
          <a:p>
            <a:pPr>
              <a:buNone/>
            </a:pPr>
            <a:r>
              <a:rPr lang="tr-TR" dirty="0" smtClean="0"/>
              <a:t>    Kötü insanlar, </a:t>
            </a:r>
          </a:p>
          <a:p>
            <a:pPr>
              <a:buNone/>
            </a:pPr>
            <a:r>
              <a:rPr lang="tr-TR" dirty="0" smtClean="0"/>
              <a:t>   cezalandırılmaktan korktukları için kötü şeyler yapmaktan nefret ederler."</a:t>
            </a:r>
            <a:br>
              <a:rPr lang="tr-TR" dirty="0" smtClean="0"/>
            </a:br>
            <a:endParaRPr lang="tr-TR" dirty="0" smtClean="0"/>
          </a:p>
          <a:p>
            <a:pPr>
              <a:buNone/>
            </a:pPr>
            <a:r>
              <a:rPr lang="tr-TR" dirty="0" smtClean="0"/>
              <a:t>                                                   Horace</a:t>
            </a:r>
          </a:p>
          <a:p>
            <a:endParaRPr lang="tr-TR" dirty="0"/>
          </a:p>
        </p:txBody>
      </p:sp>
    </p:spTree>
    <p:extLst>
      <p:ext uri="{BB962C8B-B14F-4D97-AF65-F5344CB8AC3E}">
        <p14:creationId xmlns:p14="http://schemas.microsoft.com/office/powerpoint/2010/main" val="6006283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850106"/>
          </a:xfrm>
        </p:spPr>
        <p:txBody>
          <a:bodyPr/>
          <a:lstStyle/>
          <a:p>
            <a:r>
              <a:rPr lang="tr-TR" b="1" dirty="0" smtClean="0"/>
              <a:t>MESLEK ETİĞİ</a:t>
            </a:r>
            <a:endParaRPr lang="tr-TR" b="1" dirty="0"/>
          </a:p>
        </p:txBody>
      </p:sp>
      <p:sp>
        <p:nvSpPr>
          <p:cNvPr id="3" name="2 İçerik Yer Tutucusu"/>
          <p:cNvSpPr>
            <a:spLocks noGrp="1"/>
          </p:cNvSpPr>
          <p:nvPr>
            <p:ph idx="1"/>
          </p:nvPr>
        </p:nvSpPr>
        <p:spPr>
          <a:xfrm>
            <a:off x="457200" y="1196752"/>
            <a:ext cx="8229600" cy="4929411"/>
          </a:xfrm>
        </p:spPr>
        <p:txBody>
          <a:bodyPr>
            <a:normAutofit/>
          </a:bodyPr>
          <a:lstStyle/>
          <a:p>
            <a:pPr marL="0" indent="0">
              <a:buNone/>
            </a:pPr>
            <a:r>
              <a:rPr lang="tr-TR" sz="3600" dirty="0" smtClean="0">
                <a:ea typeface="ＭＳ Ｐゴシック" pitchFamily="34" charset="-128"/>
              </a:rPr>
              <a:t>Meslek etiği, belli bir mesleği icra edenlerin benimsediği davranış ilkeleridir. </a:t>
            </a:r>
          </a:p>
          <a:p>
            <a:pPr marL="0" indent="0">
              <a:buNone/>
            </a:pPr>
            <a:endParaRPr lang="tr-TR" sz="3600" dirty="0" smtClean="0">
              <a:ea typeface="ＭＳ Ｐゴシック" pitchFamily="34" charset="-128"/>
            </a:endParaRPr>
          </a:p>
          <a:p>
            <a:pPr marL="0" indent="0">
              <a:buNone/>
            </a:pPr>
            <a:r>
              <a:rPr lang="tr-TR" sz="3600" dirty="0" smtClean="0">
                <a:ea typeface="ＭＳ Ｐゴシック" pitchFamily="34" charset="-128"/>
              </a:rPr>
              <a:t>Tıp etiği, Bilim etiği, Basın etiği, Eğitim etiği veya Savaş etiği gibi  </a:t>
            </a:r>
            <a:r>
              <a:rPr lang="tr-TR" sz="3600" b="1" dirty="0" smtClean="0">
                <a:ea typeface="ＭＳ Ｐゴシック" pitchFamily="34" charset="-128"/>
              </a:rPr>
              <a:t>“kamu etiği de” bir meslek etiğidir.</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5400" b="1" dirty="0" smtClean="0"/>
              <a:t>KAMU ETİĞİ</a:t>
            </a:r>
            <a:endParaRPr lang="tr-TR" sz="5400" b="1" dirty="0"/>
          </a:p>
        </p:txBody>
      </p:sp>
      <p:sp>
        <p:nvSpPr>
          <p:cNvPr id="3" name="2 İçerik Yer Tutucusu"/>
          <p:cNvSpPr>
            <a:spLocks noGrp="1"/>
          </p:cNvSpPr>
          <p:nvPr>
            <p:ph idx="1"/>
          </p:nvPr>
        </p:nvSpPr>
        <p:spPr/>
        <p:txBody>
          <a:bodyPr>
            <a:normAutofit/>
          </a:bodyPr>
          <a:lstStyle/>
          <a:p>
            <a:pPr algn="ctr">
              <a:buNone/>
            </a:pPr>
            <a:endParaRPr lang="tr-TR" sz="5400" dirty="0" smtClean="0"/>
          </a:p>
          <a:p>
            <a:pPr algn="ctr">
              <a:buNone/>
            </a:pPr>
            <a:r>
              <a:rPr lang="tr-TR" sz="5400" dirty="0" smtClean="0"/>
              <a:t>Kamu Yönetiminde Etik Neden Önemlidir?</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KAMU ETİĞİ</a:t>
            </a:r>
            <a:endParaRPr lang="tr-TR" dirty="0"/>
          </a:p>
        </p:txBody>
      </p:sp>
      <p:sp>
        <p:nvSpPr>
          <p:cNvPr id="3" name="2 İçerik Yer Tutucusu"/>
          <p:cNvSpPr>
            <a:spLocks noGrp="1"/>
          </p:cNvSpPr>
          <p:nvPr>
            <p:ph idx="1"/>
          </p:nvPr>
        </p:nvSpPr>
        <p:spPr/>
        <p:txBody>
          <a:bodyPr>
            <a:normAutofit lnSpcReduction="10000"/>
          </a:bodyPr>
          <a:lstStyle/>
          <a:p>
            <a:r>
              <a:rPr lang="tr-TR" sz="3600" dirty="0" smtClean="0"/>
              <a:t>Kamu hizmetleri, vatandaşların </a:t>
            </a:r>
            <a:r>
              <a:rPr lang="tr-TR" sz="3600" b="1" dirty="0" smtClean="0"/>
              <a:t>vergileriyle yerine getirilmektedir. </a:t>
            </a:r>
            <a:r>
              <a:rPr lang="tr-TR" sz="3600" dirty="0" smtClean="0"/>
              <a:t>Vatandaşlar, düşük maliyetli ve kaliteli hizmet alma beklentisiyle vergilerini kamu görevlilerine emanet etmektedir.</a:t>
            </a:r>
          </a:p>
          <a:p>
            <a:pPr marL="0" indent="0">
              <a:buNone/>
            </a:pPr>
            <a:endParaRPr lang="tr-TR" sz="3600" dirty="0" smtClean="0"/>
          </a:p>
          <a:p>
            <a:r>
              <a:rPr lang="tr-TR" sz="3600" dirty="0" smtClean="0"/>
              <a:t>Bu anlamda kamu hizmeti bir  </a:t>
            </a:r>
            <a:r>
              <a:rPr lang="tr-TR" sz="3600" b="1" dirty="0" smtClean="0"/>
              <a:t>“emanet”tir.</a:t>
            </a:r>
            <a:r>
              <a:rPr lang="tr-TR" sz="3600" dirty="0" smtClean="0"/>
              <a:t> </a:t>
            </a:r>
          </a:p>
          <a:p>
            <a:endParaRPr lang="tr-T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0887875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KAMU ETİĞİ</a:t>
            </a:r>
            <a:endParaRPr lang="tr-TR" dirty="0"/>
          </a:p>
        </p:txBody>
      </p:sp>
      <p:sp>
        <p:nvSpPr>
          <p:cNvPr id="3" name="2 İçerik Yer Tutucusu"/>
          <p:cNvSpPr>
            <a:spLocks noGrp="1"/>
          </p:cNvSpPr>
          <p:nvPr>
            <p:ph idx="1"/>
          </p:nvPr>
        </p:nvSpPr>
        <p:spPr/>
        <p:txBody>
          <a:bodyPr/>
          <a:lstStyle/>
          <a:p>
            <a:r>
              <a:rPr lang="tr-TR" sz="3600" dirty="0" smtClean="0"/>
              <a:t>Kamu görevlileri, bu  emanetin bilincinde olarak, kamu hizmetlerini </a:t>
            </a:r>
            <a:r>
              <a:rPr lang="tr-TR" sz="3600" b="1" dirty="0" smtClean="0"/>
              <a:t>etkin, verimli ve dürüst </a:t>
            </a:r>
            <a:r>
              <a:rPr lang="tr-TR" sz="3600" dirty="0" smtClean="0"/>
              <a:t>bir şekilde yürütmeli; görevlerini yerine getirirken ve takdir yetkilerini kullanırken </a:t>
            </a:r>
            <a:r>
              <a:rPr lang="tr-TR" sz="3600" b="1" dirty="0" smtClean="0"/>
              <a:t>mesleki etik ilke ve standartlara </a:t>
            </a:r>
            <a:r>
              <a:rPr lang="tr-TR" sz="3600" dirty="0" smtClean="0"/>
              <a:t>bağlı kalmalıdır.</a:t>
            </a:r>
          </a:p>
          <a:p>
            <a:endParaRPr lang="tr-T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KAMU ETİĞİ</a:t>
            </a:r>
            <a:endParaRPr lang="tr-TR" dirty="0"/>
          </a:p>
        </p:txBody>
      </p:sp>
      <p:sp>
        <p:nvSpPr>
          <p:cNvPr id="3" name="2 İçerik Yer Tutucusu"/>
          <p:cNvSpPr>
            <a:spLocks noGrp="1"/>
          </p:cNvSpPr>
          <p:nvPr>
            <p:ph idx="1"/>
          </p:nvPr>
        </p:nvSpPr>
        <p:spPr/>
        <p:txBody>
          <a:bodyPr/>
          <a:lstStyle/>
          <a:p>
            <a:endParaRPr lang="tr-TR" dirty="0" smtClean="0"/>
          </a:p>
          <a:p>
            <a:pPr marL="0" indent="0">
              <a:buNone/>
            </a:pPr>
            <a:r>
              <a:rPr lang="tr-TR" sz="3600" dirty="0" smtClean="0"/>
              <a:t>Bir meslek etiği olarak kamu yönetimi etiği de, yönetim  alanında, doğru davranışlara ulaşmak için </a:t>
            </a:r>
            <a:r>
              <a:rPr lang="tr-TR" sz="3600" b="1" dirty="0" smtClean="0"/>
              <a:t>gerekli olan  ilke ve standartları ifade etmektedir.</a:t>
            </a:r>
            <a:r>
              <a:rPr lang="tr-TR" sz="3600" dirty="0" smtClean="0"/>
              <a:t> </a:t>
            </a:r>
          </a:p>
          <a:p>
            <a:endParaRPr lang="tr-T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11560" y="548680"/>
            <a:ext cx="8229600" cy="5832648"/>
          </a:xfrm>
        </p:spPr>
        <p:txBody>
          <a:bodyPr/>
          <a:lstStyle/>
          <a:p>
            <a:pPr marL="0" indent="0">
              <a:buNone/>
            </a:pPr>
            <a:r>
              <a:rPr lang="tr-TR" dirty="0" smtClean="0"/>
              <a:t> </a:t>
            </a:r>
          </a:p>
          <a:p>
            <a:pPr marL="0" indent="0">
              <a:buNone/>
            </a:pPr>
            <a:endParaRPr lang="tr-TR" dirty="0"/>
          </a:p>
          <a:p>
            <a:pPr marL="0" indent="0">
              <a:buNone/>
            </a:pPr>
            <a:endParaRPr lang="tr-TR" dirty="0" smtClean="0"/>
          </a:p>
          <a:p>
            <a:pPr marL="0" indent="0" algn="ctr">
              <a:buNone/>
            </a:pPr>
            <a:r>
              <a:rPr lang="tr-TR" dirty="0" smtClean="0"/>
              <a:t>       </a:t>
            </a:r>
            <a:r>
              <a:rPr lang="tr-TR" sz="4800" dirty="0" smtClean="0"/>
              <a:t>YEREL YÖNETİMLERDE </a:t>
            </a:r>
          </a:p>
          <a:p>
            <a:pPr marL="0" indent="0" algn="ctr">
              <a:buNone/>
            </a:pPr>
            <a:r>
              <a:rPr lang="tr-TR" sz="4800" dirty="0" smtClean="0"/>
              <a:t>DURUM</a:t>
            </a:r>
            <a:endParaRPr lang="tr-TR" sz="4800" dirty="0"/>
          </a:p>
        </p:txBody>
      </p:sp>
    </p:spTree>
    <p:extLst>
      <p:ext uri="{BB962C8B-B14F-4D97-AF65-F5344CB8AC3E}">
        <p14:creationId xmlns:p14="http://schemas.microsoft.com/office/powerpoint/2010/main" val="19408514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9552" y="404664"/>
            <a:ext cx="8229600" cy="6192688"/>
          </a:xfrm>
        </p:spPr>
        <p:txBody>
          <a:bodyPr>
            <a:normAutofit/>
          </a:bodyPr>
          <a:lstStyle/>
          <a:p>
            <a:pPr marL="0" indent="0">
              <a:buNone/>
            </a:pPr>
            <a:r>
              <a:rPr lang="tr-TR" dirty="0" smtClean="0"/>
              <a:t>AB ve Türkiye Cumhuriyeti tarafından ortaklaşa finanse edilen 2019-2021 Yıllarında yürütülen </a:t>
            </a:r>
            <a:r>
              <a:rPr lang="tr-TR" b="1" dirty="0" smtClean="0"/>
              <a:t>«Yerel Yönetimlerde Seçilmiş ve Atanmış Kamu Görevlilerinin Etik Farkındalığının Artırılması İçin Teknik Destek  Projesi»</a:t>
            </a:r>
            <a:r>
              <a:rPr lang="tr-TR" dirty="0" smtClean="0"/>
              <a:t> kapsamında yapılan araştırma ve çalışmalar sonucunda, </a:t>
            </a:r>
            <a:r>
              <a:rPr lang="tr-TR" b="1" dirty="0" smtClean="0"/>
              <a:t>etik dışı davranışların en yaygın olduğu alanlar</a:t>
            </a:r>
            <a:r>
              <a:rPr lang="tr-TR" dirty="0" smtClean="0"/>
              <a:t> tespit edilmiştir.</a:t>
            </a:r>
          </a:p>
          <a:p>
            <a:pPr marL="0" indent="0">
              <a:buNone/>
            </a:pPr>
            <a:r>
              <a:rPr lang="tr-TR" dirty="0" smtClean="0"/>
              <a:t>Bu çalışmalar sonucunda </a:t>
            </a:r>
            <a:r>
              <a:rPr lang="tr-TR" b="1" dirty="0" smtClean="0"/>
              <a:t>«YEREL YÖNETİMLERDE TEMEL ETİK DĞERLER VE İLKELER» </a:t>
            </a:r>
            <a:r>
              <a:rPr lang="tr-TR" dirty="0" smtClean="0"/>
              <a:t>belirlenmiştir.</a:t>
            </a:r>
            <a:endParaRPr lang="tr-TR" dirty="0"/>
          </a:p>
        </p:txBody>
      </p:sp>
    </p:spTree>
    <p:extLst>
      <p:ext uri="{BB962C8B-B14F-4D97-AF65-F5344CB8AC3E}">
        <p14:creationId xmlns:p14="http://schemas.microsoft.com/office/powerpoint/2010/main" val="16549268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1520" y="0"/>
            <a:ext cx="8435280" cy="692696"/>
          </a:xfrm>
        </p:spPr>
        <p:txBody>
          <a:bodyPr>
            <a:normAutofit fontScale="90000"/>
          </a:bodyPr>
          <a:lstStyle/>
          <a:p>
            <a:r>
              <a:rPr lang="tr-TR" b="1" dirty="0" smtClean="0"/>
              <a:t>Yerel Yönetimlerde Durum</a:t>
            </a:r>
            <a:endParaRPr lang="tr-TR" b="1" dirty="0"/>
          </a:p>
        </p:txBody>
      </p:sp>
      <p:sp>
        <p:nvSpPr>
          <p:cNvPr id="3" name="İçerik Yer Tutucusu 2"/>
          <p:cNvSpPr>
            <a:spLocks noGrp="1"/>
          </p:cNvSpPr>
          <p:nvPr>
            <p:ph idx="1"/>
          </p:nvPr>
        </p:nvSpPr>
        <p:spPr>
          <a:xfrm>
            <a:off x="0" y="692696"/>
            <a:ext cx="9144000" cy="6165304"/>
          </a:xfrm>
        </p:spPr>
        <p:txBody>
          <a:bodyPr/>
          <a:lstStyle/>
          <a:p>
            <a:pPr marL="0" indent="0">
              <a:buNone/>
            </a:pPr>
            <a:r>
              <a:rPr lang="tr-TR" dirty="0" smtClean="0"/>
              <a:t>Yapılan araştırma sonuçlarına göre vatandaşlarca yerel yönetimlerde etik ihlallerinin en yaygın olduğu düşünülen </a:t>
            </a:r>
            <a:r>
              <a:rPr lang="tr-TR" b="1" dirty="0" smtClean="0"/>
              <a:t>(ALGI)  </a:t>
            </a:r>
            <a:r>
              <a:rPr lang="tr-TR" dirty="0" smtClean="0"/>
              <a:t>beş alan şu şekilde sıralanmaktadır:</a:t>
            </a:r>
          </a:p>
          <a:p>
            <a:r>
              <a:rPr lang="tr-TR" dirty="0" smtClean="0"/>
              <a:t>Mal ve hizmet alımları (ihaleler)         %90.4</a:t>
            </a:r>
          </a:p>
          <a:p>
            <a:r>
              <a:rPr lang="tr-TR" dirty="0" smtClean="0"/>
              <a:t>Planlama, İmar ve Ruhsatlar                %85,4</a:t>
            </a:r>
            <a:endParaRPr lang="tr-TR" dirty="0" smtClean="0"/>
          </a:p>
          <a:p>
            <a:r>
              <a:rPr lang="tr-TR" b="1" dirty="0" smtClean="0"/>
              <a:t>İşe alımlar (Personel istihdamı)  </a:t>
            </a:r>
            <a:r>
              <a:rPr lang="tr-TR" dirty="0" smtClean="0"/>
              <a:t>       </a:t>
            </a:r>
            <a:r>
              <a:rPr lang="tr-TR" dirty="0" smtClean="0"/>
              <a:t> </a:t>
            </a:r>
            <a:r>
              <a:rPr lang="tr-TR" dirty="0" smtClean="0"/>
              <a:t>%85,2</a:t>
            </a:r>
          </a:p>
          <a:p>
            <a:r>
              <a:rPr lang="tr-TR" dirty="0" smtClean="0"/>
              <a:t>Sosyal hizmetler ve yardımlar              %27,8</a:t>
            </a:r>
          </a:p>
          <a:p>
            <a:r>
              <a:rPr lang="tr-TR" dirty="0" smtClean="0"/>
              <a:t>Vergi-ceza tahsilatı                                %18,7</a:t>
            </a:r>
          </a:p>
          <a:p>
            <a:pPr marL="0" indent="0">
              <a:buNone/>
            </a:pPr>
            <a:r>
              <a:rPr lang="tr-TR" dirty="0" smtClean="0"/>
              <a:t>    </a:t>
            </a:r>
            <a:r>
              <a:rPr lang="tr-TR" dirty="0" smtClean="0"/>
              <a:t>olarak belirlenmiştir.</a:t>
            </a:r>
          </a:p>
          <a:p>
            <a:endParaRPr lang="tr-TR" dirty="0"/>
          </a:p>
        </p:txBody>
      </p:sp>
    </p:spTree>
    <p:extLst>
      <p:ext uri="{BB962C8B-B14F-4D97-AF65-F5344CB8AC3E}">
        <p14:creationId xmlns:p14="http://schemas.microsoft.com/office/powerpoint/2010/main" val="20856867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188640"/>
            <a:ext cx="8229600" cy="504056"/>
          </a:xfrm>
        </p:spPr>
        <p:txBody>
          <a:bodyPr>
            <a:normAutofit fontScale="90000"/>
          </a:bodyPr>
          <a:lstStyle/>
          <a:p>
            <a:r>
              <a:rPr lang="tr-TR" sz="4000" dirty="0" smtClean="0"/>
              <a:t>Etik dışı davranışlarla karşılaşma</a:t>
            </a:r>
            <a:endParaRPr lang="tr-TR" sz="4000" dirty="0"/>
          </a:p>
        </p:txBody>
      </p:sp>
      <p:sp>
        <p:nvSpPr>
          <p:cNvPr id="3" name="İçerik Yer Tutucusu 2"/>
          <p:cNvSpPr>
            <a:spLocks noGrp="1"/>
          </p:cNvSpPr>
          <p:nvPr>
            <p:ph idx="1"/>
          </p:nvPr>
        </p:nvSpPr>
        <p:spPr>
          <a:xfrm>
            <a:off x="107504" y="836712"/>
            <a:ext cx="8856984" cy="6021288"/>
          </a:xfrm>
        </p:spPr>
        <p:txBody>
          <a:bodyPr/>
          <a:lstStyle/>
          <a:p>
            <a:pPr marL="0" indent="0">
              <a:buNone/>
            </a:pPr>
            <a:r>
              <a:rPr lang="tr-TR" dirty="0" smtClean="0"/>
              <a:t>Vatandaşların %27,8’i  etik dışı bir durumla karşılaştığını belirtmiştir. Evet diyenler sırasıyla:</a:t>
            </a:r>
          </a:p>
          <a:p>
            <a:pPr>
              <a:buFont typeface="Wingdings" panose="05000000000000000000" pitchFamily="2" charset="2"/>
              <a:buChar char="§"/>
            </a:pPr>
            <a:r>
              <a:rPr lang="tr-TR" dirty="0" smtClean="0"/>
              <a:t>Sorulara cevap vermiyorlar %55,8</a:t>
            </a:r>
          </a:p>
          <a:p>
            <a:pPr>
              <a:buFont typeface="Wingdings" panose="05000000000000000000" pitchFamily="2" charset="2"/>
              <a:buChar char="§"/>
            </a:pPr>
            <a:r>
              <a:rPr lang="tr-TR" dirty="0" smtClean="0"/>
              <a:t>İşlerini savsaklıyorlar %54</a:t>
            </a:r>
          </a:p>
          <a:p>
            <a:pPr>
              <a:buFont typeface="Wingdings" panose="05000000000000000000" pitchFamily="2" charset="2"/>
              <a:buChar char="§"/>
            </a:pPr>
            <a:r>
              <a:rPr lang="tr-TR" dirty="0" smtClean="0"/>
              <a:t>Asabi davranıyorlar %51,2</a:t>
            </a:r>
          </a:p>
          <a:p>
            <a:pPr>
              <a:buFont typeface="Wingdings" panose="05000000000000000000" pitchFamily="2" charset="2"/>
              <a:buChar char="§"/>
            </a:pPr>
            <a:r>
              <a:rPr lang="tr-TR" dirty="0" smtClean="0"/>
              <a:t>Haksız menfaat temin ediyorlar %24,7</a:t>
            </a:r>
          </a:p>
          <a:p>
            <a:pPr>
              <a:buFont typeface="Wingdings" panose="05000000000000000000" pitchFamily="2" charset="2"/>
              <a:buChar char="§"/>
            </a:pPr>
            <a:r>
              <a:rPr lang="tr-TR" dirty="0" smtClean="0"/>
              <a:t>Bağışa zorluyorlar %5,1</a:t>
            </a:r>
          </a:p>
          <a:p>
            <a:pPr>
              <a:buFont typeface="Wingdings" panose="05000000000000000000" pitchFamily="2" charset="2"/>
              <a:buChar char="§"/>
            </a:pPr>
            <a:r>
              <a:rPr lang="tr-TR" dirty="0" smtClean="0"/>
              <a:t>Ayrımcılık yapıyorlar %4,5</a:t>
            </a:r>
          </a:p>
          <a:p>
            <a:pPr marL="0" indent="0">
              <a:buNone/>
            </a:pPr>
            <a:r>
              <a:rPr lang="tr-TR" dirty="0" smtClean="0"/>
              <a:t>Şeklinde cevaplandırmıştır.</a:t>
            </a:r>
            <a:endParaRPr lang="tr-TR" dirty="0"/>
          </a:p>
        </p:txBody>
      </p:sp>
    </p:spTree>
    <p:extLst>
      <p:ext uri="{BB962C8B-B14F-4D97-AF65-F5344CB8AC3E}">
        <p14:creationId xmlns:p14="http://schemas.microsoft.com/office/powerpoint/2010/main" val="308925707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88640"/>
            <a:ext cx="9036496" cy="576064"/>
          </a:xfrm>
        </p:spPr>
        <p:txBody>
          <a:bodyPr>
            <a:normAutofit fontScale="90000"/>
          </a:bodyPr>
          <a:lstStyle/>
          <a:p>
            <a:r>
              <a:rPr lang="tr-TR" sz="3600" b="1" dirty="0" smtClean="0"/>
              <a:t>Türkiye’de Etik dışı davranışlar önlenebilir mi?</a:t>
            </a:r>
            <a:endParaRPr lang="tr-TR" sz="3600" b="1" dirty="0"/>
          </a:p>
        </p:txBody>
      </p:sp>
      <p:sp>
        <p:nvSpPr>
          <p:cNvPr id="3" name="İçerik Yer Tutucusu 2"/>
          <p:cNvSpPr>
            <a:spLocks noGrp="1"/>
          </p:cNvSpPr>
          <p:nvPr>
            <p:ph idx="1"/>
          </p:nvPr>
        </p:nvSpPr>
        <p:spPr>
          <a:xfrm>
            <a:off x="179512" y="1268760"/>
            <a:ext cx="8856984" cy="5400600"/>
          </a:xfrm>
        </p:spPr>
        <p:txBody>
          <a:bodyPr/>
          <a:lstStyle/>
          <a:p>
            <a:pPr marL="0" indent="0">
              <a:buNone/>
            </a:pPr>
            <a:r>
              <a:rPr lang="tr-TR" dirty="0" smtClean="0"/>
              <a:t>Etik dışı davranışların önlenebileceği-azaltılabileceğine inanıyor musunuz sorusuna vatandaşlar:</a:t>
            </a:r>
          </a:p>
          <a:p>
            <a:pPr>
              <a:buFont typeface="Wingdings" panose="05000000000000000000" pitchFamily="2" charset="2"/>
              <a:buChar char="§"/>
            </a:pPr>
            <a:r>
              <a:rPr lang="tr-TR" dirty="0" smtClean="0"/>
              <a:t>İnanıyorum     %44,2</a:t>
            </a:r>
          </a:p>
          <a:p>
            <a:pPr>
              <a:buFont typeface="Wingdings" panose="05000000000000000000" pitchFamily="2" charset="2"/>
              <a:buChar char="§"/>
            </a:pPr>
            <a:r>
              <a:rPr lang="tr-TR" dirty="0" smtClean="0"/>
              <a:t>İnanmıyorum %40,1</a:t>
            </a:r>
          </a:p>
          <a:p>
            <a:pPr>
              <a:buFont typeface="Wingdings" panose="05000000000000000000" pitchFamily="2" charset="2"/>
              <a:buChar char="§"/>
            </a:pPr>
            <a:r>
              <a:rPr lang="tr-TR" dirty="0" smtClean="0"/>
              <a:t>Fikrim yok       %15.7</a:t>
            </a:r>
          </a:p>
          <a:p>
            <a:pPr marL="0" indent="0">
              <a:buNone/>
            </a:pPr>
            <a:r>
              <a:rPr lang="tr-TR" dirty="0" smtClean="0"/>
              <a:t>Şeklinde cevap vermiştir.</a:t>
            </a:r>
            <a:endParaRPr lang="tr-TR" dirty="0"/>
          </a:p>
        </p:txBody>
      </p:sp>
    </p:spTree>
    <p:extLst>
      <p:ext uri="{BB962C8B-B14F-4D97-AF65-F5344CB8AC3E}">
        <p14:creationId xmlns:p14="http://schemas.microsoft.com/office/powerpoint/2010/main" val="244684908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88640"/>
            <a:ext cx="9036496" cy="576064"/>
          </a:xfrm>
        </p:spPr>
        <p:txBody>
          <a:bodyPr>
            <a:noAutofit/>
          </a:bodyPr>
          <a:lstStyle/>
          <a:p>
            <a:r>
              <a:rPr lang="tr-TR" sz="3600" b="1" dirty="0" smtClean="0"/>
              <a:t>Etik dışı davranışlara karşı önlem alınıyor mu?</a:t>
            </a:r>
            <a:endParaRPr lang="tr-TR" sz="3600" b="1" dirty="0"/>
          </a:p>
        </p:txBody>
      </p:sp>
      <p:sp>
        <p:nvSpPr>
          <p:cNvPr id="3" name="İçerik Yer Tutucusu 2"/>
          <p:cNvSpPr>
            <a:spLocks noGrp="1"/>
          </p:cNvSpPr>
          <p:nvPr>
            <p:ph idx="1"/>
          </p:nvPr>
        </p:nvSpPr>
        <p:spPr>
          <a:xfrm>
            <a:off x="179512" y="1268760"/>
            <a:ext cx="8856984" cy="5400600"/>
          </a:xfrm>
        </p:spPr>
        <p:txBody>
          <a:bodyPr>
            <a:normAutofit/>
          </a:bodyPr>
          <a:lstStyle/>
          <a:p>
            <a:pPr marL="0" indent="0">
              <a:buNone/>
            </a:pPr>
            <a:r>
              <a:rPr lang="tr-TR" sz="3600" dirty="0" smtClean="0"/>
              <a:t>Etik dışı davranışlara karşı önlem alınıyor mu sorusuna vatandaşlar:</a:t>
            </a:r>
          </a:p>
          <a:p>
            <a:pPr>
              <a:buFont typeface="Wingdings" panose="05000000000000000000" pitchFamily="2" charset="2"/>
              <a:buChar char="§"/>
            </a:pPr>
            <a:r>
              <a:rPr lang="tr-TR" sz="3600" dirty="0" smtClean="0"/>
              <a:t>Yerel yönetimler için    %81,3’ü</a:t>
            </a:r>
          </a:p>
          <a:p>
            <a:pPr>
              <a:buFont typeface="Wingdings" panose="05000000000000000000" pitchFamily="2" charset="2"/>
              <a:buChar char="§"/>
            </a:pPr>
            <a:r>
              <a:rPr lang="tr-TR" sz="3600" dirty="0" smtClean="0"/>
              <a:t>Valilikler için  %90’ı</a:t>
            </a:r>
          </a:p>
          <a:p>
            <a:pPr>
              <a:buFont typeface="Wingdings" panose="05000000000000000000" pitchFamily="2" charset="2"/>
              <a:buChar char="§"/>
            </a:pPr>
            <a:r>
              <a:rPr lang="tr-TR" sz="3600" dirty="0" smtClean="0"/>
              <a:t>Merkezi hükümet için %78;1’i</a:t>
            </a:r>
          </a:p>
          <a:p>
            <a:pPr marL="0" indent="0">
              <a:buNone/>
            </a:pPr>
            <a:r>
              <a:rPr lang="tr-TR" sz="3600" b="1" dirty="0" smtClean="0"/>
              <a:t>«HAYIR» </a:t>
            </a:r>
            <a:r>
              <a:rPr lang="tr-TR" sz="3600" dirty="0" smtClean="0"/>
              <a:t>cevabını vermiştir.</a:t>
            </a:r>
            <a:endParaRPr lang="tr-TR" sz="3600" dirty="0"/>
          </a:p>
        </p:txBody>
      </p:sp>
    </p:spTree>
    <p:extLst>
      <p:ext uri="{BB962C8B-B14F-4D97-AF65-F5344CB8AC3E}">
        <p14:creationId xmlns:p14="http://schemas.microsoft.com/office/powerpoint/2010/main" val="19293821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116632"/>
            <a:ext cx="8229600" cy="576064"/>
          </a:xfrm>
        </p:spPr>
        <p:txBody>
          <a:bodyPr>
            <a:normAutofit fontScale="90000"/>
          </a:bodyPr>
          <a:lstStyle/>
          <a:p>
            <a:r>
              <a:rPr lang="tr-TR" dirty="0"/>
              <a:t>Yerel Yönetimlerde Durum</a:t>
            </a:r>
          </a:p>
        </p:txBody>
      </p:sp>
      <p:sp>
        <p:nvSpPr>
          <p:cNvPr id="3" name="İçerik Yer Tutucusu 2"/>
          <p:cNvSpPr>
            <a:spLocks noGrp="1"/>
          </p:cNvSpPr>
          <p:nvPr>
            <p:ph idx="1"/>
          </p:nvPr>
        </p:nvSpPr>
        <p:spPr>
          <a:xfrm>
            <a:off x="0" y="692696"/>
            <a:ext cx="9096233" cy="6165304"/>
          </a:xfrm>
        </p:spPr>
        <p:txBody>
          <a:bodyPr>
            <a:normAutofit lnSpcReduction="10000"/>
          </a:bodyPr>
          <a:lstStyle/>
          <a:p>
            <a:pPr marL="0" indent="0">
              <a:buNone/>
            </a:pPr>
            <a:r>
              <a:rPr lang="tr-TR" b="1" dirty="0" smtClean="0"/>
              <a:t>Kamu ihaleleri ve imar- planlama çalışmalarında</a:t>
            </a:r>
            <a:r>
              <a:rPr lang="tr-TR" dirty="0" smtClean="0"/>
              <a:t>;</a:t>
            </a:r>
            <a:endParaRPr lang="tr-TR" dirty="0" smtClean="0"/>
          </a:p>
          <a:p>
            <a:pPr>
              <a:buFont typeface="Wingdings" panose="05000000000000000000" pitchFamily="2" charset="2"/>
              <a:buChar char="§"/>
            </a:pPr>
            <a:r>
              <a:rPr lang="tr-TR" dirty="0" smtClean="0"/>
              <a:t>Hukukun üstünlüğü</a:t>
            </a:r>
            <a:r>
              <a:rPr lang="tr-TR" dirty="0" smtClean="0"/>
              <a:t>,</a:t>
            </a:r>
            <a:endParaRPr lang="tr-TR" dirty="0" smtClean="0"/>
          </a:p>
          <a:p>
            <a:pPr>
              <a:buFont typeface="Wingdings" panose="05000000000000000000" pitchFamily="2" charset="2"/>
              <a:buChar char="§"/>
            </a:pPr>
            <a:r>
              <a:rPr lang="tr-TR" dirty="0" smtClean="0"/>
              <a:t>Şeffaflık ve katılımcılık</a:t>
            </a:r>
          </a:p>
          <a:p>
            <a:pPr>
              <a:buFont typeface="Wingdings" panose="05000000000000000000" pitchFamily="2" charset="2"/>
              <a:buChar char="§"/>
            </a:pPr>
            <a:r>
              <a:rPr lang="tr-TR" dirty="0" smtClean="0"/>
              <a:t>Hesap verilebilirlik ve açıklık</a:t>
            </a:r>
          </a:p>
          <a:p>
            <a:pPr>
              <a:buFont typeface="Wingdings" panose="05000000000000000000" pitchFamily="2" charset="2"/>
              <a:buChar char="§"/>
            </a:pPr>
            <a:r>
              <a:rPr lang="tr-TR" dirty="0" smtClean="0"/>
              <a:t>Tarafsızlık, ayrımcılık ve kayırmacılık yapmamak</a:t>
            </a:r>
          </a:p>
          <a:p>
            <a:pPr>
              <a:buFont typeface="Wingdings" panose="05000000000000000000" pitchFamily="2" charset="2"/>
              <a:buChar char="§"/>
            </a:pPr>
            <a:r>
              <a:rPr lang="tr-TR" dirty="0" smtClean="0"/>
              <a:t>Liyakat ve sadakat</a:t>
            </a:r>
            <a:endParaRPr lang="tr-TR" dirty="0"/>
          </a:p>
          <a:p>
            <a:pPr>
              <a:buFont typeface="Wingdings" panose="05000000000000000000" pitchFamily="2" charset="2"/>
              <a:buChar char="§"/>
            </a:pPr>
            <a:r>
              <a:rPr lang="tr-TR" dirty="0" smtClean="0"/>
              <a:t> </a:t>
            </a:r>
            <a:r>
              <a:rPr lang="tr-TR" dirty="0"/>
              <a:t>Ç</a:t>
            </a:r>
            <a:r>
              <a:rPr lang="tr-TR" dirty="0" smtClean="0"/>
              <a:t>ıkar </a:t>
            </a:r>
            <a:r>
              <a:rPr lang="tr-TR" dirty="0" smtClean="0"/>
              <a:t>çatışmasından kaçınma,</a:t>
            </a:r>
          </a:p>
          <a:p>
            <a:pPr>
              <a:buFont typeface="Wingdings" panose="05000000000000000000" pitchFamily="2" charset="2"/>
              <a:buChar char="§"/>
            </a:pPr>
            <a:r>
              <a:rPr lang="tr-TR" dirty="0" smtClean="0"/>
              <a:t>Kamu hizmeti bilinci ve kamu </a:t>
            </a:r>
            <a:r>
              <a:rPr lang="tr-TR" dirty="0" smtClean="0"/>
              <a:t>yararını </a:t>
            </a:r>
            <a:r>
              <a:rPr lang="tr-TR" dirty="0" smtClean="0"/>
              <a:t>gözetme</a:t>
            </a:r>
          </a:p>
          <a:p>
            <a:pPr>
              <a:buFont typeface="Wingdings" panose="05000000000000000000" pitchFamily="2" charset="2"/>
              <a:buChar char="§"/>
            </a:pPr>
            <a:r>
              <a:rPr lang="tr-TR" dirty="0" smtClean="0"/>
              <a:t>Etkinlik, saygınlık ve güven</a:t>
            </a:r>
          </a:p>
          <a:p>
            <a:pPr marL="0" indent="0">
              <a:buNone/>
            </a:pPr>
            <a:r>
              <a:rPr lang="tr-TR" dirty="0"/>
              <a:t> </a:t>
            </a:r>
            <a:r>
              <a:rPr lang="tr-TR" dirty="0" smtClean="0"/>
              <a:t>   </a:t>
            </a:r>
            <a:r>
              <a:rPr lang="tr-TR" dirty="0" smtClean="0"/>
              <a:t>Etik davranış  kurallarının dikkate </a:t>
            </a:r>
            <a:r>
              <a:rPr lang="tr-TR" dirty="0" smtClean="0"/>
              <a:t>alınması gerekmektedir.</a:t>
            </a:r>
          </a:p>
          <a:p>
            <a:pPr marL="0" indent="0">
              <a:buNone/>
            </a:pPr>
            <a:endParaRPr lang="tr-TR" dirty="0" smtClean="0"/>
          </a:p>
          <a:p>
            <a:pPr>
              <a:buFont typeface="Wingdings" panose="05000000000000000000" pitchFamily="2" charset="2"/>
              <a:buChar char="§"/>
            </a:pPr>
            <a:endParaRPr lang="tr-TR" dirty="0"/>
          </a:p>
        </p:txBody>
      </p:sp>
    </p:spTree>
    <p:extLst>
      <p:ext uri="{BB962C8B-B14F-4D97-AF65-F5344CB8AC3E}">
        <p14:creationId xmlns:p14="http://schemas.microsoft.com/office/powerpoint/2010/main" val="109808887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274638"/>
            <a:ext cx="8229600" cy="490066"/>
          </a:xfrm>
        </p:spPr>
        <p:txBody>
          <a:bodyPr>
            <a:normAutofit fontScale="90000"/>
          </a:bodyPr>
          <a:lstStyle/>
          <a:p>
            <a:r>
              <a:rPr lang="tr-TR" dirty="0"/>
              <a:t>Yerel Yönetimlerde Durum</a:t>
            </a:r>
          </a:p>
        </p:txBody>
      </p:sp>
      <p:sp>
        <p:nvSpPr>
          <p:cNvPr id="3" name="İçerik Yer Tutucusu 2"/>
          <p:cNvSpPr>
            <a:spLocks noGrp="1"/>
          </p:cNvSpPr>
          <p:nvPr>
            <p:ph idx="1"/>
          </p:nvPr>
        </p:nvSpPr>
        <p:spPr>
          <a:xfrm>
            <a:off x="179512" y="764704"/>
            <a:ext cx="8712968" cy="5904656"/>
          </a:xfrm>
        </p:spPr>
        <p:txBody>
          <a:bodyPr>
            <a:normAutofit fontScale="92500" lnSpcReduction="20000"/>
          </a:bodyPr>
          <a:lstStyle/>
          <a:p>
            <a:pPr marL="0" indent="0">
              <a:buNone/>
            </a:pPr>
            <a:r>
              <a:rPr lang="tr-TR" b="1" dirty="0" smtClean="0"/>
              <a:t>Personel istihdamı </a:t>
            </a:r>
            <a:r>
              <a:rPr lang="tr-TR" dirty="0" smtClean="0"/>
              <a:t>ve sosyal hizmet </a:t>
            </a:r>
            <a:r>
              <a:rPr lang="tr-TR" dirty="0"/>
              <a:t>alımlarında;</a:t>
            </a:r>
          </a:p>
          <a:p>
            <a:pPr>
              <a:buFont typeface="Wingdings" panose="05000000000000000000" pitchFamily="2" charset="2"/>
              <a:buChar char="§"/>
            </a:pPr>
            <a:r>
              <a:rPr lang="tr-TR" dirty="0"/>
              <a:t>Hukukun üstünlüğü,</a:t>
            </a:r>
          </a:p>
          <a:p>
            <a:pPr>
              <a:buFont typeface="Wingdings" panose="05000000000000000000" pitchFamily="2" charset="2"/>
              <a:buChar char="§"/>
            </a:pPr>
            <a:r>
              <a:rPr lang="tr-TR" dirty="0"/>
              <a:t>Şeffaflık ve katılımcılık</a:t>
            </a:r>
          </a:p>
          <a:p>
            <a:pPr>
              <a:buFont typeface="Wingdings" panose="05000000000000000000" pitchFamily="2" charset="2"/>
              <a:buChar char="§"/>
            </a:pPr>
            <a:r>
              <a:rPr lang="tr-TR" dirty="0"/>
              <a:t>Hesap verilebilirlik ve açıklık</a:t>
            </a:r>
          </a:p>
          <a:p>
            <a:pPr>
              <a:buFont typeface="Wingdings" panose="05000000000000000000" pitchFamily="2" charset="2"/>
              <a:buChar char="§"/>
            </a:pPr>
            <a:r>
              <a:rPr lang="tr-TR" dirty="0"/>
              <a:t>Tarafsızlık, ayrımcılık ve kayırmacılık yapmamak</a:t>
            </a:r>
          </a:p>
          <a:p>
            <a:pPr>
              <a:buFont typeface="Wingdings" panose="05000000000000000000" pitchFamily="2" charset="2"/>
              <a:buChar char="§"/>
            </a:pPr>
            <a:r>
              <a:rPr lang="tr-TR" dirty="0"/>
              <a:t>Liyakat ve sadakat</a:t>
            </a:r>
          </a:p>
          <a:p>
            <a:pPr>
              <a:buFont typeface="Wingdings" panose="05000000000000000000" pitchFamily="2" charset="2"/>
              <a:buChar char="§"/>
            </a:pPr>
            <a:r>
              <a:rPr lang="tr-TR" dirty="0"/>
              <a:t> Çıkar çatışmasından </a:t>
            </a:r>
            <a:r>
              <a:rPr lang="tr-TR" dirty="0" smtClean="0"/>
              <a:t>kaçınma</a:t>
            </a:r>
          </a:p>
          <a:p>
            <a:pPr>
              <a:buFont typeface="Wingdings" panose="05000000000000000000" pitchFamily="2" charset="2"/>
              <a:buChar char="§"/>
            </a:pPr>
            <a:r>
              <a:rPr lang="tr-TR" dirty="0" smtClean="0"/>
              <a:t>Yerindelik ve yönetişim</a:t>
            </a:r>
            <a:endParaRPr lang="tr-TR" dirty="0"/>
          </a:p>
          <a:p>
            <a:pPr>
              <a:buFont typeface="Wingdings" panose="05000000000000000000" pitchFamily="2" charset="2"/>
              <a:buChar char="§"/>
            </a:pPr>
            <a:r>
              <a:rPr lang="tr-TR" dirty="0"/>
              <a:t>Kamu hizmeti bilinci ve kamu yararını gözetme</a:t>
            </a:r>
          </a:p>
          <a:p>
            <a:pPr>
              <a:buFont typeface="Wingdings" panose="05000000000000000000" pitchFamily="2" charset="2"/>
              <a:buChar char="§"/>
            </a:pPr>
            <a:r>
              <a:rPr lang="tr-TR" dirty="0"/>
              <a:t>Etkinlik, saygınlık ve güven</a:t>
            </a:r>
          </a:p>
          <a:p>
            <a:pPr marL="0" indent="0">
              <a:buNone/>
            </a:pPr>
            <a:r>
              <a:rPr lang="tr-TR" dirty="0"/>
              <a:t>    Etik davranış  kurallarının dikkate alınması gerekmektedir</a:t>
            </a:r>
            <a:r>
              <a:rPr lang="tr-TR" dirty="0" smtClean="0"/>
              <a:t>.</a:t>
            </a:r>
            <a:endParaRPr lang="tr-TR" dirty="0"/>
          </a:p>
        </p:txBody>
      </p:sp>
    </p:spTree>
    <p:extLst>
      <p:ext uri="{BB962C8B-B14F-4D97-AF65-F5344CB8AC3E}">
        <p14:creationId xmlns:p14="http://schemas.microsoft.com/office/powerpoint/2010/main" val="199317857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92554972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1520" y="116632"/>
            <a:ext cx="8435280" cy="1008112"/>
          </a:xfrm>
        </p:spPr>
        <p:txBody>
          <a:bodyPr/>
          <a:lstStyle/>
          <a:p>
            <a:r>
              <a:rPr lang="tr-TR" dirty="0" smtClean="0"/>
              <a:t>YEREL YÖNETİMLER</a:t>
            </a:r>
            <a:endParaRPr lang="tr-TR" dirty="0"/>
          </a:p>
        </p:txBody>
      </p:sp>
      <p:sp>
        <p:nvSpPr>
          <p:cNvPr id="3" name="İçerik Yer Tutucusu 2"/>
          <p:cNvSpPr>
            <a:spLocks noGrp="1"/>
          </p:cNvSpPr>
          <p:nvPr>
            <p:ph idx="1"/>
          </p:nvPr>
        </p:nvSpPr>
        <p:spPr>
          <a:xfrm>
            <a:off x="251520" y="1124744"/>
            <a:ext cx="8784976" cy="5544616"/>
          </a:xfrm>
        </p:spPr>
        <p:txBody>
          <a:bodyPr/>
          <a:lstStyle/>
          <a:p>
            <a:pPr marL="0" indent="0">
              <a:buNone/>
            </a:pPr>
            <a:endParaRPr lang="tr-TR" sz="3600" dirty="0" smtClean="0"/>
          </a:p>
          <a:p>
            <a:pPr marL="0" indent="0">
              <a:buNone/>
            </a:pPr>
            <a:r>
              <a:rPr lang="tr-TR" sz="3600" dirty="0" smtClean="0"/>
              <a:t>Kamu Görevlileri Etik Kurulu </a:t>
            </a:r>
          </a:p>
          <a:p>
            <a:pPr marL="0" indent="0">
              <a:buNone/>
            </a:pPr>
            <a:r>
              <a:rPr lang="tr-TR" sz="3600" dirty="0" smtClean="0"/>
              <a:t>18.10.2022 tarih ve 2022/165 sayılı «ilke kararı» ile</a:t>
            </a:r>
          </a:p>
          <a:p>
            <a:pPr marL="0" indent="0">
              <a:buNone/>
            </a:pPr>
            <a:r>
              <a:rPr lang="tr-TR" b="1" dirty="0" smtClean="0"/>
              <a:t>YEREL YÖNETİM KAMU GÖREVLİLERİ ETİK </a:t>
            </a:r>
            <a:r>
              <a:rPr lang="tr-TR" b="1" smtClean="0"/>
              <a:t>DAVRANIŞ İLKELERİ</a:t>
            </a:r>
            <a:r>
              <a:rPr lang="tr-TR" smtClean="0"/>
              <a:t> </a:t>
            </a:r>
            <a:r>
              <a:rPr lang="tr-TR" dirty="0" smtClean="0"/>
              <a:t>14 madde olarak belirlemiştir.</a:t>
            </a:r>
            <a:endParaRPr lang="tr-TR" dirty="0"/>
          </a:p>
          <a:p>
            <a:pPr marL="0" indent="0">
              <a:buNone/>
            </a:pPr>
            <a:r>
              <a:rPr lang="tr-TR" dirty="0" smtClean="0"/>
              <a:t> </a:t>
            </a:r>
            <a:endParaRPr lang="tr-TR" dirty="0"/>
          </a:p>
        </p:txBody>
      </p:sp>
    </p:spTree>
    <p:extLst>
      <p:ext uri="{BB962C8B-B14F-4D97-AF65-F5344CB8AC3E}">
        <p14:creationId xmlns:p14="http://schemas.microsoft.com/office/powerpoint/2010/main" val="91045815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274638"/>
            <a:ext cx="8229600" cy="778098"/>
          </a:xfrm>
        </p:spPr>
        <p:txBody>
          <a:bodyPr>
            <a:noAutofit/>
          </a:bodyPr>
          <a:lstStyle/>
          <a:p>
            <a:r>
              <a:rPr lang="tr-TR" sz="3200" b="1" dirty="0" smtClean="0"/>
              <a:t>YEREL YÖNETİM KAMU GÖREVLİLERİ ETİK DAVRANIŞ İLKELERİ</a:t>
            </a:r>
            <a:endParaRPr lang="tr-TR" sz="3200" b="1" dirty="0"/>
          </a:p>
        </p:txBody>
      </p:sp>
      <p:sp>
        <p:nvSpPr>
          <p:cNvPr id="3" name="İçerik Yer Tutucusu 2"/>
          <p:cNvSpPr>
            <a:spLocks noGrp="1"/>
          </p:cNvSpPr>
          <p:nvPr>
            <p:ph idx="1"/>
          </p:nvPr>
        </p:nvSpPr>
        <p:spPr>
          <a:xfrm>
            <a:off x="457200" y="1268760"/>
            <a:ext cx="8579296" cy="5472608"/>
          </a:xfrm>
        </p:spPr>
        <p:txBody>
          <a:bodyPr>
            <a:normAutofit/>
          </a:bodyPr>
          <a:lstStyle/>
          <a:p>
            <a:pPr marL="0" indent="0">
              <a:buNone/>
            </a:pPr>
            <a:endParaRPr lang="tr-TR" sz="4000" dirty="0"/>
          </a:p>
          <a:p>
            <a:pPr>
              <a:buFont typeface="Wingdings" panose="05000000000000000000" pitchFamily="2" charset="2"/>
              <a:buChar char="§"/>
            </a:pPr>
            <a:r>
              <a:rPr lang="tr-TR" dirty="0"/>
              <a:t>Saydamlık</a:t>
            </a:r>
          </a:p>
          <a:p>
            <a:pPr>
              <a:buFont typeface="Wingdings" panose="05000000000000000000" pitchFamily="2" charset="2"/>
              <a:buChar char="§"/>
            </a:pPr>
            <a:r>
              <a:rPr lang="tr-TR" dirty="0"/>
              <a:t>Katılımcılık</a:t>
            </a:r>
          </a:p>
          <a:p>
            <a:pPr>
              <a:buFont typeface="Wingdings" panose="05000000000000000000" pitchFamily="2" charset="2"/>
              <a:buChar char="§"/>
            </a:pPr>
            <a:r>
              <a:rPr lang="tr-TR" dirty="0"/>
              <a:t>Hukukun üstünlüğü</a:t>
            </a:r>
          </a:p>
          <a:p>
            <a:pPr>
              <a:buFont typeface="Wingdings" panose="05000000000000000000" pitchFamily="2" charset="2"/>
              <a:buChar char="§"/>
            </a:pPr>
            <a:r>
              <a:rPr lang="tr-TR" dirty="0"/>
              <a:t>Hesap verilebilirlik</a:t>
            </a:r>
          </a:p>
          <a:p>
            <a:pPr>
              <a:buFont typeface="Wingdings" panose="05000000000000000000" pitchFamily="2" charset="2"/>
              <a:buChar char="§"/>
            </a:pPr>
            <a:r>
              <a:rPr lang="tr-TR" dirty="0"/>
              <a:t>Yerel halkın ihtiyaçlarına duyarlı olma</a:t>
            </a:r>
          </a:p>
          <a:p>
            <a:pPr>
              <a:buFont typeface="Wingdings" panose="05000000000000000000" pitchFamily="2" charset="2"/>
              <a:buChar char="§"/>
            </a:pPr>
            <a:r>
              <a:rPr lang="tr-TR" dirty="0"/>
              <a:t>Kamu kaynaklarının etkin ve verimli kullanımı</a:t>
            </a:r>
          </a:p>
          <a:p>
            <a:pPr>
              <a:buFont typeface="Wingdings" panose="05000000000000000000" pitchFamily="2" charset="2"/>
              <a:buChar char="§"/>
            </a:pPr>
            <a:r>
              <a:rPr lang="tr-TR" dirty="0"/>
              <a:t>Adil ve eşit kamu hizmeti sunma</a:t>
            </a:r>
          </a:p>
          <a:p>
            <a:endParaRPr lang="tr-TR" dirty="0"/>
          </a:p>
        </p:txBody>
      </p:sp>
    </p:spTree>
    <p:extLst>
      <p:ext uri="{BB962C8B-B14F-4D97-AF65-F5344CB8AC3E}">
        <p14:creationId xmlns:p14="http://schemas.microsoft.com/office/powerpoint/2010/main" val="39874458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274638"/>
            <a:ext cx="8229600" cy="850106"/>
          </a:xfrm>
        </p:spPr>
        <p:txBody>
          <a:bodyPr>
            <a:noAutofit/>
          </a:bodyPr>
          <a:lstStyle/>
          <a:p>
            <a:r>
              <a:rPr lang="tr-TR" sz="3200" b="1" dirty="0"/>
              <a:t>YEREL YÖNETİM KAMU GÖREVLİLERİ ETİK DAVRANIŞ İLKELERİ</a:t>
            </a:r>
            <a:endParaRPr lang="tr-TR" sz="3200" dirty="0"/>
          </a:p>
        </p:txBody>
      </p:sp>
      <p:sp>
        <p:nvSpPr>
          <p:cNvPr id="3" name="İçerik Yer Tutucusu 2"/>
          <p:cNvSpPr>
            <a:spLocks noGrp="1"/>
          </p:cNvSpPr>
          <p:nvPr>
            <p:ph idx="1"/>
          </p:nvPr>
        </p:nvSpPr>
        <p:spPr>
          <a:xfrm>
            <a:off x="457200" y="1600200"/>
            <a:ext cx="8363272" cy="4997152"/>
          </a:xfrm>
        </p:spPr>
        <p:txBody>
          <a:bodyPr/>
          <a:lstStyle/>
          <a:p>
            <a:pPr>
              <a:buFont typeface="Wingdings" panose="05000000000000000000" pitchFamily="2" charset="2"/>
              <a:buChar char="§"/>
            </a:pPr>
            <a:r>
              <a:rPr lang="tr-TR" dirty="0"/>
              <a:t>Kurum itibarını koruma</a:t>
            </a:r>
          </a:p>
          <a:p>
            <a:pPr>
              <a:buFont typeface="Wingdings" panose="05000000000000000000" pitchFamily="2" charset="2"/>
              <a:buChar char="§"/>
            </a:pPr>
            <a:r>
              <a:rPr lang="tr-TR" dirty="0"/>
              <a:t>Çıkar çatışmasından kaçınma</a:t>
            </a:r>
          </a:p>
          <a:p>
            <a:pPr>
              <a:buFont typeface="Wingdings" panose="05000000000000000000" pitchFamily="2" charset="2"/>
              <a:buChar char="§"/>
            </a:pPr>
            <a:r>
              <a:rPr lang="tr-TR" dirty="0"/>
              <a:t>Hediye ve menfaat kabul etmeme</a:t>
            </a:r>
          </a:p>
          <a:p>
            <a:r>
              <a:rPr lang="tr-TR" dirty="0" smtClean="0"/>
              <a:t>Görev nedeniyle edinilen bilgilerin gizliliği</a:t>
            </a:r>
          </a:p>
          <a:p>
            <a:r>
              <a:rPr lang="tr-TR" dirty="0" smtClean="0"/>
              <a:t>Saygı </a:t>
            </a:r>
          </a:p>
          <a:p>
            <a:r>
              <a:rPr lang="tr-TR" dirty="0" smtClean="0"/>
              <a:t>Liyakat</a:t>
            </a:r>
          </a:p>
          <a:p>
            <a:r>
              <a:rPr lang="tr-TR" dirty="0" smtClean="0"/>
              <a:t>İnsan haklarına saygılı olma</a:t>
            </a:r>
            <a:endParaRPr lang="tr-TR" dirty="0"/>
          </a:p>
        </p:txBody>
      </p:sp>
    </p:spTree>
    <p:extLst>
      <p:ext uri="{BB962C8B-B14F-4D97-AF65-F5344CB8AC3E}">
        <p14:creationId xmlns:p14="http://schemas.microsoft.com/office/powerpoint/2010/main" val="31613868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264696"/>
          </a:xfrm>
        </p:spPr>
        <p:txBody>
          <a:bodyPr/>
          <a:lstStyle/>
          <a:p>
            <a:pPr marL="0" indent="0" algn="ctr">
              <a:buNone/>
            </a:pPr>
            <a:endParaRPr lang="tr-TR" b="1" dirty="0" smtClean="0"/>
          </a:p>
          <a:p>
            <a:pPr marL="0" indent="0" algn="ctr">
              <a:buNone/>
            </a:pPr>
            <a:endParaRPr lang="tr-TR" b="1" dirty="0" smtClean="0"/>
          </a:p>
          <a:p>
            <a:pPr marL="0" indent="0" algn="ctr">
              <a:buNone/>
            </a:pPr>
            <a:endParaRPr lang="tr-TR" b="1" dirty="0"/>
          </a:p>
          <a:p>
            <a:pPr marL="0" indent="0" algn="ctr">
              <a:buNone/>
            </a:pPr>
            <a:r>
              <a:rPr lang="tr-TR" sz="6000" b="1" dirty="0" smtClean="0">
                <a:solidFill>
                  <a:srgbClr val="FF0000"/>
                </a:solidFill>
              </a:rPr>
              <a:t>ETİK İHLALLERİNİN</a:t>
            </a:r>
          </a:p>
          <a:p>
            <a:pPr marL="0" indent="0" algn="ctr">
              <a:buNone/>
            </a:pPr>
            <a:r>
              <a:rPr lang="tr-TR" sz="6000" b="1" dirty="0" smtClean="0">
                <a:solidFill>
                  <a:srgbClr val="FF0000"/>
                </a:solidFill>
              </a:rPr>
              <a:t>OLUMSUZ SONUÇLARI</a:t>
            </a:r>
            <a:endParaRPr lang="tr-TR" sz="6000" dirty="0">
              <a:solidFill>
                <a:srgbClr val="FF0000"/>
              </a:solidFill>
            </a:endParaRPr>
          </a:p>
        </p:txBody>
      </p:sp>
    </p:spTree>
    <p:extLst>
      <p:ext uri="{BB962C8B-B14F-4D97-AF65-F5344CB8AC3E}">
        <p14:creationId xmlns:p14="http://schemas.microsoft.com/office/powerpoint/2010/main" val="33034498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274638"/>
            <a:ext cx="8229600" cy="562074"/>
          </a:xfrm>
        </p:spPr>
        <p:txBody>
          <a:bodyPr>
            <a:normAutofit fontScale="90000"/>
          </a:bodyPr>
          <a:lstStyle/>
          <a:p>
            <a:r>
              <a:rPr lang="tr-TR" b="1" dirty="0"/>
              <a:t>Etik ihlallerin olumsuz sonuçları</a:t>
            </a:r>
          </a:p>
        </p:txBody>
      </p:sp>
      <p:sp>
        <p:nvSpPr>
          <p:cNvPr id="3" name="İçerik Yer Tutucusu 2"/>
          <p:cNvSpPr>
            <a:spLocks noGrp="1"/>
          </p:cNvSpPr>
          <p:nvPr>
            <p:ph idx="1"/>
          </p:nvPr>
        </p:nvSpPr>
        <p:spPr>
          <a:xfrm>
            <a:off x="0" y="980728"/>
            <a:ext cx="9036496" cy="5877272"/>
          </a:xfrm>
        </p:spPr>
        <p:txBody>
          <a:bodyPr>
            <a:normAutofit/>
          </a:bodyPr>
          <a:lstStyle/>
          <a:p>
            <a:pPr marL="0" indent="0">
              <a:buNone/>
            </a:pPr>
            <a:r>
              <a:rPr lang="tr-TR" sz="4000" dirty="0"/>
              <a:t>Etik değerlerin ihlalleri </a:t>
            </a:r>
            <a:r>
              <a:rPr lang="tr-TR" sz="4000" dirty="0" smtClean="0"/>
              <a:t>sonucunda,</a:t>
            </a:r>
          </a:p>
          <a:p>
            <a:pPr>
              <a:buFont typeface="Wingdings" panose="05000000000000000000" pitchFamily="2" charset="2"/>
              <a:buChar char="§"/>
            </a:pPr>
            <a:r>
              <a:rPr lang="tr-TR" sz="4000" dirty="0" smtClean="0"/>
              <a:t>Siyasal</a:t>
            </a:r>
            <a:r>
              <a:rPr lang="tr-TR" sz="4000" dirty="0"/>
              <a:t> </a:t>
            </a:r>
            <a:r>
              <a:rPr lang="tr-TR" sz="4000" dirty="0" smtClean="0"/>
              <a:t>Yozlaşma,</a:t>
            </a:r>
          </a:p>
          <a:p>
            <a:pPr>
              <a:buFont typeface="Wingdings" panose="05000000000000000000" pitchFamily="2" charset="2"/>
              <a:buChar char="§"/>
            </a:pPr>
            <a:r>
              <a:rPr lang="tr-TR" sz="4000" dirty="0" smtClean="0"/>
              <a:t>Yönetsel Yozlaşma, </a:t>
            </a:r>
          </a:p>
          <a:p>
            <a:pPr>
              <a:buFont typeface="Wingdings" panose="05000000000000000000" pitchFamily="2" charset="2"/>
              <a:buChar char="§"/>
            </a:pPr>
            <a:r>
              <a:rPr lang="tr-TR" sz="4000" dirty="0" smtClean="0"/>
              <a:t>Yargısal Yozlaşma,</a:t>
            </a:r>
          </a:p>
          <a:p>
            <a:pPr>
              <a:buFont typeface="Wingdings" panose="05000000000000000000" pitchFamily="2" charset="2"/>
              <a:buChar char="§"/>
            </a:pPr>
            <a:r>
              <a:rPr lang="tr-TR" sz="4000" dirty="0" smtClean="0"/>
              <a:t>Eğitimde Yozlaşma</a:t>
            </a:r>
          </a:p>
          <a:p>
            <a:pPr>
              <a:buFont typeface="Wingdings" panose="05000000000000000000" pitchFamily="2" charset="2"/>
              <a:buChar char="§"/>
            </a:pPr>
            <a:r>
              <a:rPr lang="tr-TR" sz="4000" dirty="0" smtClean="0"/>
              <a:t>Toplumsal </a:t>
            </a:r>
            <a:r>
              <a:rPr lang="tr-TR" sz="4000" dirty="0"/>
              <a:t>yozlaşma </a:t>
            </a:r>
            <a:r>
              <a:rPr lang="tr-TR" sz="4000" dirty="0" err="1" smtClean="0"/>
              <a:t>v.b</a:t>
            </a:r>
            <a:endParaRPr lang="tr-TR" sz="4000" dirty="0" smtClean="0"/>
          </a:p>
          <a:p>
            <a:pPr marL="0" indent="0">
              <a:buNone/>
            </a:pPr>
            <a:r>
              <a:rPr lang="tr-TR" sz="4000" dirty="0" smtClean="0"/>
              <a:t>biçiminde </a:t>
            </a:r>
            <a:r>
              <a:rPr lang="tr-TR" sz="4000" dirty="0"/>
              <a:t>olumsuz etkileri ortaya çıkmaktadır. </a:t>
            </a:r>
          </a:p>
          <a:p>
            <a:pPr marL="0" indent="0">
              <a:buNone/>
            </a:pPr>
            <a:endParaRPr lang="tr-TR" dirty="0"/>
          </a:p>
        </p:txBody>
      </p:sp>
    </p:spTree>
    <p:extLst>
      <p:ext uri="{BB962C8B-B14F-4D97-AF65-F5344CB8AC3E}">
        <p14:creationId xmlns:p14="http://schemas.microsoft.com/office/powerpoint/2010/main" val="212829575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0"/>
            <a:ext cx="8229600" cy="836712"/>
          </a:xfrm>
        </p:spPr>
        <p:txBody>
          <a:bodyPr>
            <a:normAutofit/>
          </a:bodyPr>
          <a:lstStyle/>
          <a:p>
            <a:r>
              <a:rPr lang="tr-TR" sz="4000" b="1" dirty="0"/>
              <a:t>Etik ihlallerin olumsuz sonuçları</a:t>
            </a:r>
          </a:p>
        </p:txBody>
      </p:sp>
      <p:sp>
        <p:nvSpPr>
          <p:cNvPr id="4" name="Rectangle 3"/>
          <p:cNvSpPr>
            <a:spLocks noGrp="1" noChangeArrowheads="1"/>
          </p:cNvSpPr>
          <p:nvPr>
            <p:ph idx="1"/>
          </p:nvPr>
        </p:nvSpPr>
        <p:spPr>
          <a:xfrm>
            <a:off x="-17417" y="836712"/>
            <a:ext cx="9144000" cy="6021288"/>
          </a:xfrm>
        </p:spPr>
        <p:txBody>
          <a:bodyPr>
            <a:normAutofit fontScale="92500" lnSpcReduction="10000"/>
          </a:bodyPr>
          <a:lstStyle/>
          <a:p>
            <a:pPr>
              <a:lnSpc>
                <a:spcPct val="150000"/>
              </a:lnSpc>
              <a:buFont typeface="Wingdings" panose="05000000000000000000" pitchFamily="2" charset="2"/>
              <a:buChar char="§"/>
            </a:pPr>
            <a:r>
              <a:rPr lang="tr-TR" altLang="tr-TR" sz="3300" dirty="0" smtClean="0">
                <a:latin typeface="+mj-lt"/>
                <a:cs typeface="Arial" panose="020B0604020202020204" pitchFamily="34" charset="0"/>
              </a:rPr>
              <a:t>Yönetime karşı güven krizi,</a:t>
            </a:r>
          </a:p>
          <a:p>
            <a:pPr>
              <a:lnSpc>
                <a:spcPct val="150000"/>
              </a:lnSpc>
              <a:buFont typeface="Wingdings" panose="05000000000000000000" pitchFamily="2" charset="2"/>
              <a:buChar char="§"/>
            </a:pPr>
            <a:r>
              <a:rPr lang="tr-TR" altLang="tr-TR" sz="3300" dirty="0" smtClean="0">
                <a:latin typeface="+mj-lt"/>
                <a:cs typeface="Arial" panose="020B0604020202020204" pitchFamily="34" charset="0"/>
              </a:rPr>
              <a:t>İsraf, hizmetlerin pahalılaşması, </a:t>
            </a:r>
          </a:p>
          <a:p>
            <a:pPr>
              <a:lnSpc>
                <a:spcPct val="150000"/>
              </a:lnSpc>
              <a:buFont typeface="Wingdings" panose="05000000000000000000" pitchFamily="2" charset="2"/>
              <a:buChar char="§"/>
            </a:pPr>
            <a:r>
              <a:rPr lang="tr-TR" altLang="tr-TR" sz="3300" dirty="0" smtClean="0">
                <a:latin typeface="+mj-lt"/>
                <a:cs typeface="Arial" panose="020B0604020202020204" pitchFamily="34" charset="0"/>
              </a:rPr>
              <a:t>Gelir dağılımında bozulma,</a:t>
            </a:r>
          </a:p>
          <a:p>
            <a:pPr>
              <a:lnSpc>
                <a:spcPct val="150000"/>
              </a:lnSpc>
              <a:buFont typeface="Wingdings" panose="05000000000000000000" pitchFamily="2" charset="2"/>
              <a:buChar char="§"/>
            </a:pPr>
            <a:r>
              <a:rPr lang="tr-TR" altLang="tr-TR" sz="3300" dirty="0" smtClean="0">
                <a:latin typeface="+mj-lt"/>
                <a:cs typeface="Arial" panose="020B0604020202020204" pitchFamily="34" charset="0"/>
              </a:rPr>
              <a:t>Kamu görevlilerinin liyakatsizliği.</a:t>
            </a:r>
          </a:p>
          <a:p>
            <a:pPr>
              <a:lnSpc>
                <a:spcPct val="150000"/>
              </a:lnSpc>
              <a:buFont typeface="Wingdings" panose="05000000000000000000" pitchFamily="2" charset="2"/>
              <a:buChar char="§"/>
            </a:pPr>
            <a:r>
              <a:rPr lang="tr-TR" altLang="tr-TR" sz="3300" dirty="0" smtClean="0">
                <a:latin typeface="+mj-lt"/>
                <a:cs typeface="Arial" panose="020B0604020202020204" pitchFamily="34" charset="0"/>
              </a:rPr>
              <a:t>Etik değerlerin itibardan düşmesi.</a:t>
            </a:r>
          </a:p>
          <a:p>
            <a:pPr>
              <a:lnSpc>
                <a:spcPct val="150000"/>
              </a:lnSpc>
              <a:buFont typeface="Wingdings" panose="05000000000000000000" pitchFamily="2" charset="2"/>
              <a:buChar char="§"/>
            </a:pPr>
            <a:r>
              <a:rPr lang="tr-TR" altLang="tr-TR" sz="3300" dirty="0" smtClean="0">
                <a:latin typeface="+mj-lt"/>
                <a:cs typeface="Arial" panose="020B0604020202020204" pitchFamily="34" charset="0"/>
              </a:rPr>
              <a:t>Sosyal dokunun zayıflaması ve yozlaşma, </a:t>
            </a:r>
          </a:p>
          <a:p>
            <a:pPr marL="0" indent="0">
              <a:lnSpc>
                <a:spcPct val="150000"/>
              </a:lnSpc>
              <a:buNone/>
            </a:pPr>
            <a:r>
              <a:rPr lang="tr-TR" altLang="tr-TR" sz="3300" dirty="0" smtClean="0">
                <a:latin typeface="+mj-lt"/>
                <a:cs typeface="Arial" panose="020B0604020202020204" pitchFamily="34" charset="0"/>
              </a:rPr>
              <a:t>Ekonomik gelişmeyi, demokrasiyi, hukuk devletini zayıflatır.</a:t>
            </a:r>
          </a:p>
          <a:p>
            <a:pPr>
              <a:lnSpc>
                <a:spcPct val="80000"/>
              </a:lnSpc>
              <a:buFontTx/>
              <a:buChar char="o"/>
            </a:pPr>
            <a:endParaRPr lang="tr-TR" altLang="tr-TR" sz="2400" dirty="0" smtClean="0"/>
          </a:p>
        </p:txBody>
      </p:sp>
    </p:spTree>
    <p:extLst>
      <p:ext uri="{BB962C8B-B14F-4D97-AF65-F5344CB8AC3E}">
        <p14:creationId xmlns:p14="http://schemas.microsoft.com/office/powerpoint/2010/main" val="34229224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116632"/>
            <a:ext cx="8784976" cy="6480720"/>
          </a:xfrm>
        </p:spPr>
        <p:txBody>
          <a:bodyPr>
            <a:normAutofit fontScale="92500" lnSpcReduction="20000"/>
          </a:bodyPr>
          <a:lstStyle/>
          <a:p>
            <a:pPr marL="0" indent="0">
              <a:buNone/>
            </a:pPr>
            <a:r>
              <a:rPr lang="tr-TR" sz="3400" b="1" dirty="0" smtClean="0"/>
              <a:t>Yönetim </a:t>
            </a:r>
            <a:r>
              <a:rPr lang="tr-TR" sz="3400" b="1" dirty="0"/>
              <a:t>alanındaki yozlaşmanın biçimleri, aşağı yukarı bütün ülkelerde aynı özellikleri gösterir ve bunlar şöyle sıralanabilir: </a:t>
            </a:r>
          </a:p>
          <a:p>
            <a:pPr lvl="0"/>
            <a:r>
              <a:rPr lang="tr-TR" sz="3400" dirty="0"/>
              <a:t>Adam </a:t>
            </a:r>
            <a:r>
              <a:rPr lang="tr-TR" sz="3400" dirty="0" smtClean="0"/>
              <a:t>kayırmacılığı, </a:t>
            </a:r>
            <a:endParaRPr lang="tr-TR" sz="3400" dirty="0"/>
          </a:p>
          <a:p>
            <a:pPr lvl="0"/>
            <a:r>
              <a:rPr lang="tr-TR" sz="3400" dirty="0"/>
              <a:t>Siyasal kayırmacılık </a:t>
            </a:r>
            <a:r>
              <a:rPr lang="tr-TR" sz="3400" dirty="0" smtClean="0"/>
              <a:t>, </a:t>
            </a:r>
          </a:p>
          <a:p>
            <a:pPr lvl="0"/>
            <a:r>
              <a:rPr lang="tr-TR" sz="3400" dirty="0" smtClean="0"/>
              <a:t>Aracılar </a:t>
            </a:r>
            <a:r>
              <a:rPr lang="tr-TR" sz="3400" dirty="0"/>
              <a:t>yoluyla işlerin yürütülmesi,</a:t>
            </a:r>
          </a:p>
          <a:p>
            <a:pPr lvl="0"/>
            <a:r>
              <a:rPr lang="tr-TR" sz="3400" dirty="0"/>
              <a:t>Rant kollama ve vurgunculuk,</a:t>
            </a:r>
          </a:p>
          <a:p>
            <a:pPr lvl="0"/>
            <a:r>
              <a:rPr lang="tr-TR" sz="3400" dirty="0"/>
              <a:t>Rüşvet ve irtikap; zimmet ve ihtilas,</a:t>
            </a:r>
          </a:p>
          <a:p>
            <a:pPr lvl="0"/>
            <a:r>
              <a:rPr lang="tr-TR" sz="3400" dirty="0"/>
              <a:t>Hediye alma,</a:t>
            </a:r>
          </a:p>
          <a:p>
            <a:pPr lvl="0"/>
            <a:r>
              <a:rPr lang="tr-TR" sz="3400" dirty="0"/>
              <a:t>Verimsizlik, etkinsizlik, israf,</a:t>
            </a:r>
          </a:p>
          <a:p>
            <a:pPr lvl="0"/>
            <a:r>
              <a:rPr lang="tr-TR" sz="3400" dirty="0"/>
              <a:t>Yetersiz hazırlanma,</a:t>
            </a:r>
          </a:p>
          <a:p>
            <a:pPr lvl="0"/>
            <a:r>
              <a:rPr lang="tr-TR" sz="3400" dirty="0"/>
              <a:t>Sorumluluktan kaçma/sorumluluğu yayma,</a:t>
            </a:r>
          </a:p>
          <a:p>
            <a:pPr lvl="0"/>
            <a:r>
              <a:rPr lang="tr-TR" sz="3400" dirty="0"/>
              <a:t>Değişime gönülsüzlük/direnç, </a:t>
            </a:r>
          </a:p>
          <a:p>
            <a:endParaRPr lang="tr-TR" dirty="0"/>
          </a:p>
        </p:txBody>
      </p:sp>
    </p:spTree>
    <p:extLst>
      <p:ext uri="{BB962C8B-B14F-4D97-AF65-F5344CB8AC3E}">
        <p14:creationId xmlns:p14="http://schemas.microsoft.com/office/powerpoint/2010/main" val="186114241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93204" y="-99392"/>
            <a:ext cx="8229600" cy="1512168"/>
          </a:xfrm>
        </p:spPr>
        <p:txBody>
          <a:bodyPr>
            <a:noAutofit/>
          </a:bodyPr>
          <a:lstStyle/>
          <a:p>
            <a:r>
              <a:rPr lang="tr-TR" sz="3600" dirty="0" smtClean="0"/>
              <a:t>2024 </a:t>
            </a:r>
            <a:r>
              <a:rPr lang="tr-TR" sz="3600" dirty="0"/>
              <a:t>Yılı Yolsuzluk Algı </a:t>
            </a:r>
            <a:r>
              <a:rPr lang="tr-TR" sz="3600" dirty="0" smtClean="0"/>
              <a:t>Endeksinde Dünyadaki yerimiz</a:t>
            </a:r>
            <a:endParaRPr lang="tr-TR" sz="3600" dirty="0"/>
          </a:p>
        </p:txBody>
      </p:sp>
      <p:sp>
        <p:nvSpPr>
          <p:cNvPr id="3" name="İçerik Yer Tutucusu 2"/>
          <p:cNvSpPr>
            <a:spLocks noGrp="1"/>
          </p:cNvSpPr>
          <p:nvPr>
            <p:ph idx="1"/>
          </p:nvPr>
        </p:nvSpPr>
        <p:spPr>
          <a:xfrm>
            <a:off x="179512" y="1916832"/>
            <a:ext cx="8856984" cy="4824536"/>
          </a:xfrm>
        </p:spPr>
        <p:txBody>
          <a:bodyPr>
            <a:normAutofit/>
          </a:bodyPr>
          <a:lstStyle/>
          <a:p>
            <a:r>
              <a:rPr lang="tr-TR" b="1" dirty="0"/>
              <a:t>Uluslararası Şeffaflık Derneğinin </a:t>
            </a:r>
            <a:r>
              <a:rPr lang="tr-TR" b="1" dirty="0" smtClean="0"/>
              <a:t>180 Ülke/ bölgede kamu yönetimindeki yolsuzluk düzeyine yönelik algı</a:t>
            </a:r>
            <a:r>
              <a:rPr lang="tr-TR" dirty="0" smtClean="0"/>
              <a:t> </a:t>
            </a:r>
            <a:r>
              <a:rPr lang="tr-TR" dirty="0"/>
              <a:t>araştırma sonuçlarına </a:t>
            </a:r>
            <a:r>
              <a:rPr lang="tr-TR" dirty="0" smtClean="0"/>
              <a:t>göre;</a:t>
            </a:r>
          </a:p>
          <a:p>
            <a:r>
              <a:rPr lang="tr-TR" dirty="0" smtClean="0"/>
              <a:t>2023 </a:t>
            </a:r>
            <a:r>
              <a:rPr lang="tr-TR" dirty="0"/>
              <a:t>yılı Yolsuzluk Algı Endeksi’nde </a:t>
            </a:r>
            <a:r>
              <a:rPr lang="tr-TR" b="1" dirty="0"/>
              <a:t>Türkiye, </a:t>
            </a:r>
            <a:r>
              <a:rPr lang="tr-TR" b="1" dirty="0" smtClean="0"/>
              <a:t>34 </a:t>
            </a:r>
            <a:r>
              <a:rPr lang="tr-TR" b="1" dirty="0"/>
              <a:t>puanla </a:t>
            </a:r>
            <a:r>
              <a:rPr lang="tr-TR" b="1" dirty="0" smtClean="0"/>
              <a:t>115. </a:t>
            </a:r>
            <a:r>
              <a:rPr lang="tr-TR" b="1" dirty="0"/>
              <a:t>sırada yer almıştır</a:t>
            </a:r>
            <a:r>
              <a:rPr lang="tr-TR" b="1" dirty="0" smtClean="0"/>
              <a:t>. </a:t>
            </a:r>
          </a:p>
          <a:p>
            <a:r>
              <a:rPr lang="tr-TR" dirty="0"/>
              <a:t> </a:t>
            </a:r>
            <a:r>
              <a:rPr lang="tr-TR" dirty="0" smtClean="0"/>
              <a:t>Ülkemiz, </a:t>
            </a:r>
            <a:r>
              <a:rPr lang="tr-TR" dirty="0"/>
              <a:t>Yolsuzluk Algı </a:t>
            </a:r>
            <a:r>
              <a:rPr lang="tr-TR" dirty="0" smtClean="0"/>
              <a:t>Sıralamasında </a:t>
            </a:r>
            <a:r>
              <a:rPr lang="tr-TR" dirty="0"/>
              <a:t>ise 1995 yılında 29. sırada bulunurken, </a:t>
            </a:r>
            <a:r>
              <a:rPr lang="tr-TR" dirty="0" smtClean="0"/>
              <a:t>2023’de </a:t>
            </a:r>
            <a:r>
              <a:rPr lang="tr-TR" dirty="0"/>
              <a:t>86 sıra gerileyerek 115. sırada yer aldı. </a:t>
            </a:r>
          </a:p>
          <a:p>
            <a:endParaRPr lang="tr-TR" dirty="0"/>
          </a:p>
        </p:txBody>
      </p:sp>
    </p:spTree>
    <p:extLst>
      <p:ext uri="{BB962C8B-B14F-4D97-AF65-F5344CB8AC3E}">
        <p14:creationId xmlns:p14="http://schemas.microsoft.com/office/powerpoint/2010/main" val="417166160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0"/>
            <a:ext cx="8229600" cy="764704"/>
          </a:xfrm>
        </p:spPr>
        <p:txBody>
          <a:bodyPr>
            <a:normAutofit/>
          </a:bodyPr>
          <a:lstStyle/>
          <a:p>
            <a:r>
              <a:rPr lang="tr-TR" dirty="0" smtClean="0"/>
              <a:t>Dünyadaki Yerimiz</a:t>
            </a:r>
            <a:endParaRPr lang="tr-TR" dirty="0"/>
          </a:p>
        </p:txBody>
      </p:sp>
      <p:sp>
        <p:nvSpPr>
          <p:cNvPr id="3" name="İçerik Yer Tutucusu 2"/>
          <p:cNvSpPr>
            <a:spLocks noGrp="1"/>
          </p:cNvSpPr>
          <p:nvPr>
            <p:ph idx="1"/>
          </p:nvPr>
        </p:nvSpPr>
        <p:spPr>
          <a:xfrm>
            <a:off x="457200" y="764704"/>
            <a:ext cx="8229600" cy="5361459"/>
          </a:xfrm>
        </p:spPr>
        <p:txBody>
          <a:bodyPr/>
          <a:lstStyle/>
          <a:p>
            <a:r>
              <a:rPr lang="tr-TR" b="1" dirty="0"/>
              <a:t>Uluslararası Şeffaflık Derneğinin 180 Ülke/ bölgede kamu yönetimindeki yolsuzluk düzeyine yönelik algı</a:t>
            </a:r>
            <a:r>
              <a:rPr lang="tr-TR" dirty="0"/>
              <a:t> araştırma sonuçlarına </a:t>
            </a:r>
            <a:r>
              <a:rPr lang="tr-TR" dirty="0" smtClean="0"/>
              <a:t>göre 80 puan üzerindeki ülkeler sırasıyla;</a:t>
            </a:r>
          </a:p>
          <a:p>
            <a:r>
              <a:rPr lang="tr-TR" dirty="0" smtClean="0"/>
              <a:t>Danimarka, Finlandiya, Singapur, Yeni Zelanda, Lüksemburg, Norveç, İsviçre ve İsveç olarak belirlenmiştir.</a:t>
            </a:r>
          </a:p>
          <a:p>
            <a:endParaRPr lang="tr-TR" dirty="0" smtClean="0"/>
          </a:p>
          <a:p>
            <a:endParaRPr lang="tr-TR" dirty="0"/>
          </a:p>
          <a:p>
            <a:endParaRPr lang="tr-TR" dirty="0"/>
          </a:p>
        </p:txBody>
      </p:sp>
    </p:spTree>
    <p:extLst>
      <p:ext uri="{BB962C8B-B14F-4D97-AF65-F5344CB8AC3E}">
        <p14:creationId xmlns:p14="http://schemas.microsoft.com/office/powerpoint/2010/main" val="395362921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528" y="188640"/>
            <a:ext cx="8568952" cy="64807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97568821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2 İçerik Yer Tutucusu"/>
          <p:cNvSpPr>
            <a:spLocks noGrp="1"/>
          </p:cNvSpPr>
          <p:nvPr>
            <p:ph sz="half" idx="4294967295"/>
          </p:nvPr>
        </p:nvSpPr>
        <p:spPr>
          <a:xfrm>
            <a:off x="251520" y="1122581"/>
            <a:ext cx="8784976" cy="5598894"/>
          </a:xfrm>
        </p:spPr>
        <p:txBody>
          <a:bodyPr>
            <a:normAutofit lnSpcReduction="10000"/>
          </a:bodyPr>
          <a:lstStyle/>
          <a:p>
            <a:pPr eaLnBrk="1" hangingPunct="1"/>
            <a:endParaRPr lang="tr-TR" sz="3300" dirty="0" smtClean="0">
              <a:latin typeface="+mj-lt"/>
            </a:endParaRPr>
          </a:p>
          <a:p>
            <a:pPr lvl="1" eaLnBrk="1" hangingPunct="1">
              <a:buFont typeface="Wingdings" panose="05000000000000000000" pitchFamily="2" charset="2"/>
              <a:buChar char="§"/>
            </a:pPr>
            <a:r>
              <a:rPr lang="tr-TR" sz="3200" dirty="0" smtClean="0">
                <a:latin typeface="+mj-lt"/>
              </a:rPr>
              <a:t>Hırs, gelecek kaygısı</a:t>
            </a:r>
          </a:p>
          <a:p>
            <a:pPr lvl="1" eaLnBrk="1" hangingPunct="1">
              <a:buFont typeface="Wingdings" panose="05000000000000000000" pitchFamily="2" charset="2"/>
              <a:buChar char="§"/>
            </a:pPr>
            <a:r>
              <a:rPr lang="tr-TR" sz="3200" dirty="0" smtClean="0">
                <a:latin typeface="+mj-lt"/>
              </a:rPr>
              <a:t>Bilgisizlik</a:t>
            </a:r>
          </a:p>
          <a:p>
            <a:pPr lvl="1" eaLnBrk="1" hangingPunct="1">
              <a:buFont typeface="Wingdings" panose="05000000000000000000" pitchFamily="2" charset="2"/>
              <a:buChar char="§"/>
            </a:pPr>
            <a:r>
              <a:rPr lang="tr-TR" sz="3200" dirty="0" smtClean="0">
                <a:latin typeface="+mj-lt"/>
              </a:rPr>
              <a:t>Disiplinsizlik</a:t>
            </a:r>
          </a:p>
          <a:p>
            <a:pPr lvl="1" eaLnBrk="1" hangingPunct="1">
              <a:buFont typeface="Wingdings" panose="05000000000000000000" pitchFamily="2" charset="2"/>
              <a:buChar char="§"/>
            </a:pPr>
            <a:r>
              <a:rPr lang="tr-TR" sz="3200" dirty="0" smtClean="0">
                <a:latin typeface="+mj-lt"/>
              </a:rPr>
              <a:t>Denetim Eksikliği</a:t>
            </a:r>
          </a:p>
          <a:p>
            <a:pPr lvl="1" eaLnBrk="1" hangingPunct="1">
              <a:buFont typeface="Wingdings" panose="05000000000000000000" pitchFamily="2" charset="2"/>
              <a:buChar char="§"/>
            </a:pPr>
            <a:r>
              <a:rPr lang="tr-TR" sz="3200" dirty="0" smtClean="0">
                <a:latin typeface="+mj-lt"/>
              </a:rPr>
              <a:t>Yetersiz Eğitim</a:t>
            </a:r>
          </a:p>
          <a:p>
            <a:pPr lvl="1" eaLnBrk="1" hangingPunct="1">
              <a:buFont typeface="Wingdings" panose="05000000000000000000" pitchFamily="2" charset="2"/>
              <a:buChar char="§"/>
            </a:pPr>
            <a:r>
              <a:rPr lang="tr-TR" sz="3200" dirty="0" smtClean="0">
                <a:latin typeface="+mj-lt"/>
              </a:rPr>
              <a:t>İdeolojik Etkiler</a:t>
            </a:r>
          </a:p>
          <a:p>
            <a:pPr lvl="1" eaLnBrk="1" hangingPunct="1">
              <a:buFont typeface="Wingdings" panose="05000000000000000000" pitchFamily="2" charset="2"/>
              <a:buChar char="§"/>
            </a:pPr>
            <a:r>
              <a:rPr lang="tr-TR" sz="3200" dirty="0" smtClean="0">
                <a:latin typeface="+mj-lt"/>
              </a:rPr>
              <a:t>Liyakat sisteminin bozulması,</a:t>
            </a:r>
          </a:p>
          <a:p>
            <a:pPr lvl="1" eaLnBrk="1" hangingPunct="1">
              <a:buFont typeface="Wingdings" panose="05000000000000000000" pitchFamily="2" charset="2"/>
              <a:buChar char="§"/>
            </a:pPr>
            <a:r>
              <a:rPr lang="tr-TR" sz="3200" dirty="0" smtClean="0">
                <a:latin typeface="+mj-lt"/>
              </a:rPr>
              <a:t>Hukuk sistemi,</a:t>
            </a:r>
          </a:p>
          <a:p>
            <a:pPr lvl="1" eaLnBrk="1" hangingPunct="1">
              <a:buFont typeface="Wingdings" panose="05000000000000000000" pitchFamily="2" charset="2"/>
              <a:buChar char="§"/>
            </a:pPr>
            <a:r>
              <a:rPr lang="tr-TR" sz="3200" dirty="0" smtClean="0">
                <a:latin typeface="+mj-lt"/>
              </a:rPr>
              <a:t>Psikiyatrik Bozukluklar  </a:t>
            </a:r>
            <a:r>
              <a:rPr lang="tr-TR" sz="3200" dirty="0" err="1" smtClean="0">
                <a:latin typeface="+mj-lt"/>
              </a:rPr>
              <a:t>v.b</a:t>
            </a:r>
            <a:r>
              <a:rPr lang="tr-TR" sz="3200" dirty="0" smtClean="0">
                <a:latin typeface="+mj-lt"/>
              </a:rPr>
              <a:t>  </a:t>
            </a:r>
            <a:r>
              <a:rPr lang="tr-TR" b="1" dirty="0" smtClean="0">
                <a:latin typeface="+mj-lt"/>
              </a:rPr>
              <a:t>             </a:t>
            </a:r>
            <a:endParaRPr lang="tr-TR" sz="3000" dirty="0" smtClean="0">
              <a:latin typeface="+mj-lt"/>
            </a:endParaRPr>
          </a:p>
        </p:txBody>
      </p:sp>
      <p:sp>
        <p:nvSpPr>
          <p:cNvPr id="26629" name="16 Slayt Numarası Yer Tutucusu"/>
          <p:cNvSpPr txBox="1">
            <a:spLocks noGrp="1"/>
          </p:cNvSpPr>
          <p:nvPr/>
        </p:nvSpPr>
        <p:spPr bwMode="auto">
          <a:xfrm>
            <a:off x="7786688" y="6500813"/>
            <a:ext cx="1090612" cy="357187"/>
          </a:xfrm>
          <a:prstGeom prst="rect">
            <a:avLst/>
          </a:prstGeom>
          <a:noFill/>
          <a:ln>
            <a:miter lim="800000"/>
            <a:headEnd/>
            <a:tailEnd/>
          </a:ln>
        </p:spPr>
        <p:txBody>
          <a:bodyPr anchor="ctr"/>
          <a:lstStyle/>
          <a:p>
            <a:pPr algn="r">
              <a:defRPr/>
            </a:pPr>
            <a:fld id="{68DDA41A-7D07-4FFC-8309-002D23FFEAD4}" type="slidenum">
              <a:rPr lang="tr-TR" sz="1000">
                <a:solidFill>
                  <a:schemeClr val="bg1"/>
                </a:solidFill>
                <a:latin typeface="+mn-lt"/>
              </a:rPr>
              <a:pPr algn="r">
                <a:defRPr/>
              </a:pPr>
              <a:t>47</a:t>
            </a:fld>
            <a:endParaRPr lang="tr-TR" sz="1000" dirty="0">
              <a:solidFill>
                <a:schemeClr val="bg1"/>
              </a:solidFill>
              <a:latin typeface="+mn-lt"/>
            </a:endParaRPr>
          </a:p>
        </p:txBody>
      </p:sp>
      <p:sp>
        <p:nvSpPr>
          <p:cNvPr id="26628" name="Rectangle 6"/>
          <p:cNvSpPr>
            <a:spLocks noChangeArrowheads="1"/>
          </p:cNvSpPr>
          <p:nvPr/>
        </p:nvSpPr>
        <p:spPr bwMode="auto">
          <a:xfrm>
            <a:off x="468313" y="476250"/>
            <a:ext cx="8408987" cy="646331"/>
          </a:xfrm>
          <a:prstGeom prst="rect">
            <a:avLst/>
          </a:prstGeom>
          <a:noFill/>
          <a:ln w="9525">
            <a:noFill/>
            <a:miter lim="800000"/>
            <a:headEnd/>
            <a:tailEnd/>
          </a:ln>
        </p:spPr>
        <p:txBody>
          <a:bodyPr wrap="square">
            <a:spAutoFit/>
          </a:bodyPr>
          <a:lstStyle/>
          <a:p>
            <a:pPr algn="ctr"/>
            <a:r>
              <a:rPr lang="tr-TR" sz="3600" dirty="0" smtClean="0">
                <a:latin typeface="+mn-lt"/>
              </a:rPr>
              <a:t>Etik </a:t>
            </a:r>
            <a:r>
              <a:rPr lang="tr-TR" sz="3600" dirty="0">
                <a:latin typeface="+mn-lt"/>
              </a:rPr>
              <a:t>Dışı Davranışların Nedenleri</a:t>
            </a:r>
          </a:p>
        </p:txBody>
      </p:sp>
      <p:sp>
        <p:nvSpPr>
          <p:cNvPr id="2" name="Slayt Numarası Yer Tutucusu 1"/>
          <p:cNvSpPr>
            <a:spLocks noGrp="1"/>
          </p:cNvSpPr>
          <p:nvPr>
            <p:ph type="sldNum" sz="quarter" idx="12"/>
          </p:nvPr>
        </p:nvSpPr>
        <p:spPr/>
        <p:txBody>
          <a:bodyPr/>
          <a:lstStyle/>
          <a:p>
            <a:pPr>
              <a:defRPr/>
            </a:pPr>
            <a:fld id="{EE4F859E-F03A-49ED-9A9B-EF00A9ABF41F}" type="slidenum">
              <a:rPr lang="tr-TR" smtClean="0"/>
              <a:pPr>
                <a:defRPr/>
              </a:pPr>
              <a:t>47</a:t>
            </a:fld>
            <a:endParaRPr lang="tr-TR"/>
          </a:p>
        </p:txBody>
      </p:sp>
    </p:spTree>
    <p:extLst>
      <p:ext uri="{BB962C8B-B14F-4D97-AF65-F5344CB8AC3E}">
        <p14:creationId xmlns:p14="http://schemas.microsoft.com/office/powerpoint/2010/main" val="2463191843"/>
      </p:ext>
    </p:extLst>
  </p:cSld>
  <p:clrMapOvr>
    <a:masterClrMapping/>
  </p:clrMapOvr>
  <p:transition spd="slow">
    <p:push dir="u"/>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dirty="0" smtClean="0"/>
              <a:t>Etik ihlallerinde mazeretlerimiz hep vardır</a:t>
            </a:r>
            <a:endParaRPr lang="tr-TR" sz="3600" dirty="0"/>
          </a:p>
        </p:txBody>
      </p:sp>
      <p:sp>
        <p:nvSpPr>
          <p:cNvPr id="3" name="İçerik Yer Tutucusu 2"/>
          <p:cNvSpPr>
            <a:spLocks noGrp="1"/>
          </p:cNvSpPr>
          <p:nvPr>
            <p:ph idx="1"/>
          </p:nvPr>
        </p:nvSpPr>
        <p:spPr/>
        <p:txBody>
          <a:bodyPr/>
          <a:lstStyle/>
          <a:p>
            <a:r>
              <a:rPr lang="tr-TR" dirty="0" smtClean="0"/>
              <a:t>Nasıl olsa kimse bilmeyecek</a:t>
            </a:r>
          </a:p>
          <a:p>
            <a:r>
              <a:rPr lang="tr-TR" dirty="0" smtClean="0"/>
              <a:t>Hak ettiğim ücreti alamıyorum</a:t>
            </a:r>
          </a:p>
          <a:p>
            <a:r>
              <a:rPr lang="tr-TR" dirty="0" smtClean="0"/>
              <a:t>Ben yapmasam da birisi yapacak</a:t>
            </a:r>
          </a:p>
          <a:p>
            <a:r>
              <a:rPr lang="tr-TR" dirty="0" smtClean="0"/>
              <a:t>Emir kuluyum </a:t>
            </a:r>
          </a:p>
          <a:p>
            <a:r>
              <a:rPr lang="tr-TR" dirty="0" smtClean="0"/>
              <a:t>Başka seçeneğim yok</a:t>
            </a:r>
          </a:p>
          <a:p>
            <a:r>
              <a:rPr lang="tr-TR" dirty="0" smtClean="0"/>
              <a:t>Ailemi de düşünmek zorundayım gibi</a:t>
            </a:r>
          </a:p>
          <a:p>
            <a:endParaRPr lang="tr-TR" dirty="0"/>
          </a:p>
        </p:txBody>
      </p:sp>
    </p:spTree>
    <p:extLst>
      <p:ext uri="{BB962C8B-B14F-4D97-AF65-F5344CB8AC3E}">
        <p14:creationId xmlns:p14="http://schemas.microsoft.com/office/powerpoint/2010/main" val="298485443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3608" y="404664"/>
            <a:ext cx="7272807" cy="6264696"/>
          </a:xfrm>
        </p:spPr>
      </p:pic>
    </p:spTree>
    <p:extLst>
      <p:ext uri="{BB962C8B-B14F-4D97-AF65-F5344CB8AC3E}">
        <p14:creationId xmlns:p14="http://schemas.microsoft.com/office/powerpoint/2010/main" val="52090154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577483"/>
          </a:xfrm>
        </p:spPr>
        <p:txBody>
          <a:bodyPr/>
          <a:lstStyle/>
          <a:p>
            <a:pPr marL="0" indent="0" algn="ctr">
              <a:buNone/>
            </a:pPr>
            <a:endParaRPr lang="tr-TR" dirty="0" smtClean="0"/>
          </a:p>
          <a:p>
            <a:pPr marL="0" indent="0" algn="ctr">
              <a:buNone/>
            </a:pPr>
            <a:endParaRPr lang="tr-TR" dirty="0"/>
          </a:p>
          <a:p>
            <a:pPr marL="0" indent="0" algn="ctr">
              <a:buNone/>
            </a:pPr>
            <a:endParaRPr lang="tr-TR" dirty="0" smtClean="0"/>
          </a:p>
          <a:p>
            <a:pPr marL="0" indent="0" algn="ctr">
              <a:buNone/>
            </a:pPr>
            <a:endParaRPr lang="tr-TR" dirty="0"/>
          </a:p>
          <a:p>
            <a:pPr marL="0" indent="0" algn="ctr">
              <a:buNone/>
            </a:pPr>
            <a:r>
              <a:rPr lang="tr-TR" sz="8000" b="1" dirty="0" smtClean="0"/>
              <a:t>ETİK İKİLEMLER</a:t>
            </a:r>
            <a:endParaRPr lang="tr-TR" sz="8000" b="1" dirty="0"/>
          </a:p>
        </p:txBody>
      </p:sp>
    </p:spTree>
    <p:extLst>
      <p:ext uri="{BB962C8B-B14F-4D97-AF65-F5344CB8AC3E}">
        <p14:creationId xmlns:p14="http://schemas.microsoft.com/office/powerpoint/2010/main" val="16138668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1 Başlık"/>
          <p:cNvSpPr>
            <a:spLocks noGrp="1"/>
          </p:cNvSpPr>
          <p:nvPr>
            <p:ph type="title"/>
          </p:nvPr>
        </p:nvSpPr>
        <p:spPr>
          <a:xfrm>
            <a:off x="457200" y="274638"/>
            <a:ext cx="8229600" cy="922114"/>
          </a:xfrm>
        </p:spPr>
        <p:txBody>
          <a:bodyPr/>
          <a:lstStyle/>
          <a:p>
            <a:r>
              <a:rPr lang="tr-TR" b="1" dirty="0" smtClean="0"/>
              <a:t>Etik İkilemler</a:t>
            </a:r>
            <a:endParaRPr lang="en-US" b="1" dirty="0" smtClean="0"/>
          </a:p>
        </p:txBody>
      </p:sp>
      <p:sp>
        <p:nvSpPr>
          <p:cNvPr id="77826" name="2 İçerik Yer Tutucusu"/>
          <p:cNvSpPr>
            <a:spLocks noGrp="1"/>
          </p:cNvSpPr>
          <p:nvPr>
            <p:ph idx="1"/>
          </p:nvPr>
        </p:nvSpPr>
        <p:spPr/>
        <p:txBody>
          <a:bodyPr>
            <a:normAutofit/>
          </a:bodyPr>
          <a:lstStyle/>
          <a:p>
            <a:pPr>
              <a:buNone/>
            </a:pPr>
            <a:r>
              <a:rPr lang="tr-TR" dirty="0" smtClean="0"/>
              <a:t>   </a:t>
            </a:r>
            <a:r>
              <a:rPr lang="tr-TR" sz="3600" dirty="0" smtClean="0"/>
              <a:t>Etik ikilem nedir? </a:t>
            </a:r>
          </a:p>
          <a:p>
            <a:pPr>
              <a:buNone/>
            </a:pPr>
            <a:r>
              <a:rPr lang="tr-TR" sz="3600" dirty="0" smtClean="0"/>
              <a:t>   </a:t>
            </a:r>
          </a:p>
          <a:p>
            <a:pPr>
              <a:buNone/>
            </a:pPr>
            <a:r>
              <a:rPr lang="tr-TR" sz="3600" dirty="0"/>
              <a:t> </a:t>
            </a:r>
            <a:r>
              <a:rPr lang="tr-TR" sz="3600" dirty="0" smtClean="0"/>
              <a:t>   Etik ikilem, iki veya daha fazla değerin çatışma halidir. Bu değerlerden biri korunursa, diğerinin korunamaması durumu ortaya çıkmaktadır.</a:t>
            </a:r>
          </a:p>
          <a:p>
            <a:pPr>
              <a:buNone/>
            </a:pPr>
            <a:r>
              <a:rPr lang="tr-TR" sz="3600" dirty="0" smtClean="0"/>
              <a:t>    Bunları </a:t>
            </a:r>
            <a:r>
              <a:rPr lang="tr-TR" sz="3600" b="1" dirty="0"/>
              <a:t>4 gurupta </a:t>
            </a:r>
            <a:r>
              <a:rPr lang="tr-TR" sz="3600" dirty="0"/>
              <a:t>ele almak mümkündür.</a:t>
            </a:r>
          </a:p>
          <a:p>
            <a:pPr>
              <a:buNone/>
            </a:pPr>
            <a:endParaRPr lang="tr-TR" dirty="0" smtClean="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Etik İkilemler-1</a:t>
            </a:r>
            <a:endParaRPr lang="tr-TR" dirty="0"/>
          </a:p>
        </p:txBody>
      </p:sp>
      <p:sp>
        <p:nvSpPr>
          <p:cNvPr id="3" name="2 İçerik Yer Tutucusu"/>
          <p:cNvSpPr>
            <a:spLocks noGrp="1"/>
          </p:cNvSpPr>
          <p:nvPr>
            <p:ph idx="1"/>
          </p:nvPr>
        </p:nvSpPr>
        <p:spPr>
          <a:xfrm>
            <a:off x="457200" y="1600200"/>
            <a:ext cx="8401080" cy="4525963"/>
          </a:xfrm>
        </p:spPr>
        <p:txBody>
          <a:bodyPr>
            <a:normAutofit/>
          </a:bodyPr>
          <a:lstStyle/>
          <a:p>
            <a:pPr algn="just">
              <a:lnSpc>
                <a:spcPct val="90000"/>
              </a:lnSpc>
            </a:pPr>
            <a:r>
              <a:rPr lang="tr-TR" dirty="0" smtClean="0">
                <a:ea typeface="ＭＳ Ｐゴシック" pitchFamily="34" charset="-128"/>
              </a:rPr>
              <a:t>Kamu yöneticilerinin önlerindeki seçeneklerin hiç birisinin tam manasıyla tatmin edici olmadığı, onların içinden </a:t>
            </a:r>
            <a:r>
              <a:rPr lang="tr-TR" sz="4300" b="1" dirty="0" smtClean="0">
                <a:ea typeface="ＭＳ Ｐゴシック" pitchFamily="34" charset="-128"/>
              </a:rPr>
              <a:t>en az kötü ya da diğerlerine göre daha iyi</a:t>
            </a:r>
            <a:r>
              <a:rPr lang="tr-TR" b="1" dirty="0" smtClean="0">
                <a:ea typeface="ＭＳ Ｐゴシック" pitchFamily="34" charset="-128"/>
              </a:rPr>
              <a:t> </a:t>
            </a:r>
            <a:r>
              <a:rPr lang="tr-TR" dirty="0" smtClean="0">
                <a:ea typeface="ＭＳ Ｐゴシック" pitchFamily="34" charset="-128"/>
              </a:rPr>
              <a:t>olan seçeneğin belirlenmesi durumudur.</a:t>
            </a:r>
          </a:p>
          <a:p>
            <a:pPr algn="just">
              <a:lnSpc>
                <a:spcPct val="90000"/>
              </a:lnSpc>
            </a:pPr>
            <a:r>
              <a:rPr lang="tr-TR" dirty="0" smtClean="0">
                <a:ea typeface="ＭＳ Ｐゴシック" pitchFamily="34" charset="-128"/>
              </a:rPr>
              <a:t>Örneğin, yıkılan bir köprünün yenisinin yapılması için açılan ihalede, ihaleye katılmak üzere başvuran firmaların hiç birisi, tam anlamıyla yeterli şartları taşımamaktadır. </a:t>
            </a:r>
            <a:endParaRPr lang="tr-TR"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78098"/>
          </a:xfrm>
        </p:spPr>
        <p:txBody>
          <a:bodyPr/>
          <a:lstStyle/>
          <a:p>
            <a:r>
              <a:rPr lang="tr-TR" dirty="0" smtClean="0"/>
              <a:t>Etik İkilemler-2</a:t>
            </a:r>
            <a:endParaRPr lang="tr-TR" dirty="0"/>
          </a:p>
        </p:txBody>
      </p:sp>
      <p:sp>
        <p:nvSpPr>
          <p:cNvPr id="3" name="2 İçerik Yer Tutucusu"/>
          <p:cNvSpPr>
            <a:spLocks noGrp="1"/>
          </p:cNvSpPr>
          <p:nvPr>
            <p:ph idx="1"/>
          </p:nvPr>
        </p:nvSpPr>
        <p:spPr>
          <a:xfrm>
            <a:off x="251520" y="1052736"/>
            <a:ext cx="8640960" cy="5616624"/>
          </a:xfrm>
        </p:spPr>
        <p:txBody>
          <a:bodyPr>
            <a:normAutofit/>
          </a:bodyPr>
          <a:lstStyle/>
          <a:p>
            <a:pPr marL="0" indent="0" algn="just">
              <a:lnSpc>
                <a:spcPct val="70000"/>
              </a:lnSpc>
              <a:buNone/>
            </a:pPr>
            <a:endParaRPr lang="tr-TR" dirty="0" smtClean="0">
              <a:ea typeface="ＭＳ Ｐゴシック" pitchFamily="34" charset="-128"/>
            </a:endParaRPr>
          </a:p>
          <a:p>
            <a:pPr>
              <a:lnSpc>
                <a:spcPct val="70000"/>
              </a:lnSpc>
            </a:pPr>
            <a:r>
              <a:rPr lang="tr-TR" dirty="0" smtClean="0">
                <a:ea typeface="ＭＳ Ｐゴシック" pitchFamily="34" charset="-128"/>
              </a:rPr>
              <a:t>Seçeneklerin </a:t>
            </a:r>
            <a:r>
              <a:rPr lang="tr-TR" b="1" dirty="0" smtClean="0">
                <a:ea typeface="ＭＳ Ｐゴシック" pitchFamily="34" charset="-128"/>
              </a:rPr>
              <a:t>birden fazlasının ya da tamamının kendi başına iyi </a:t>
            </a:r>
            <a:r>
              <a:rPr lang="tr-TR" dirty="0" smtClean="0">
                <a:ea typeface="ＭＳ Ｐゴシック" pitchFamily="34" charset="-128"/>
              </a:rPr>
              <a:t>olduğu ve birisinin seçilmesi durumunda diğerinden vazgeçilmesinin gerektiği bir durumdur. </a:t>
            </a:r>
          </a:p>
          <a:p>
            <a:pPr algn="just">
              <a:lnSpc>
                <a:spcPct val="70000"/>
              </a:lnSpc>
            </a:pPr>
            <a:endParaRPr lang="tr-TR" dirty="0" smtClean="0">
              <a:ea typeface="ＭＳ Ｐゴシック" pitchFamily="34" charset="-128"/>
            </a:endParaRPr>
          </a:p>
          <a:p>
            <a:pPr algn="just">
              <a:lnSpc>
                <a:spcPct val="70000"/>
              </a:lnSpc>
            </a:pPr>
            <a:r>
              <a:rPr lang="tr-TR" dirty="0" smtClean="0">
                <a:ea typeface="ＭＳ Ｐゴシック" pitchFamily="34" charset="-128"/>
              </a:rPr>
              <a:t>Burada kamu görevlisi, </a:t>
            </a:r>
            <a:r>
              <a:rPr lang="tr-TR" altLang="ja-JP" dirty="0" smtClean="0">
                <a:ea typeface="ＭＳ Ｐゴシック" pitchFamily="34" charset="-128"/>
              </a:rPr>
              <a:t>en iyiler arasında bir seçim yapmak durumundadır. </a:t>
            </a:r>
          </a:p>
          <a:p>
            <a:pPr marL="0" indent="0" algn="just">
              <a:lnSpc>
                <a:spcPct val="70000"/>
              </a:lnSpc>
              <a:buNone/>
            </a:pPr>
            <a:endParaRPr lang="tr-TR" altLang="ja-JP" dirty="0" smtClean="0">
              <a:ea typeface="ＭＳ Ｐゴシック" pitchFamily="34" charset="-128"/>
            </a:endParaRPr>
          </a:p>
          <a:p>
            <a:pPr algn="just">
              <a:lnSpc>
                <a:spcPct val="70000"/>
              </a:lnSpc>
            </a:pPr>
            <a:r>
              <a:rPr lang="tr-TR" dirty="0">
                <a:ea typeface="ＭＳ Ｐゴシック" pitchFamily="34" charset="-128"/>
              </a:rPr>
              <a:t>Örneğin, bir kamu görevine atamada, aynı okuldan ve aynı diploma derecesiyle mezun olan ve yapılan sınavlarda da aynı performansı gösteren iki aday arasından birisinin tercih edilmesi gerekmektedir.</a:t>
            </a:r>
          </a:p>
          <a:p>
            <a:pPr algn="just">
              <a:lnSpc>
                <a:spcPct val="70000"/>
              </a:lnSpc>
            </a:pPr>
            <a:endParaRPr lang="tr-TR" altLang="ja-JP" dirty="0" smtClean="0">
              <a:ea typeface="ＭＳ Ｐゴシック" pitchFamily="34" charset="-128"/>
            </a:endParaRPr>
          </a:p>
          <a:p>
            <a:pPr algn="just">
              <a:lnSpc>
                <a:spcPct val="70000"/>
              </a:lnSpc>
            </a:pPr>
            <a:endParaRPr lang="tr-TR" dirty="0" smtClean="0">
              <a:ea typeface="ＭＳ Ｐゴシック" pitchFamily="34" charset="-128"/>
            </a:endParaRPr>
          </a:p>
          <a:p>
            <a:pPr marL="0" indent="0">
              <a:buNone/>
            </a:pPr>
            <a:endParaRPr lang="tr-TR"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562074"/>
          </a:xfrm>
        </p:spPr>
        <p:txBody>
          <a:bodyPr>
            <a:normAutofit fontScale="90000"/>
          </a:bodyPr>
          <a:lstStyle/>
          <a:p>
            <a:r>
              <a:rPr lang="tr-TR" dirty="0" smtClean="0"/>
              <a:t>Etik İkilemler-3</a:t>
            </a:r>
            <a:endParaRPr lang="tr-TR" dirty="0"/>
          </a:p>
        </p:txBody>
      </p:sp>
      <p:sp>
        <p:nvSpPr>
          <p:cNvPr id="3" name="2 İçerik Yer Tutucusu"/>
          <p:cNvSpPr>
            <a:spLocks noGrp="1"/>
          </p:cNvSpPr>
          <p:nvPr>
            <p:ph idx="1"/>
          </p:nvPr>
        </p:nvSpPr>
        <p:spPr>
          <a:xfrm>
            <a:off x="457200" y="980728"/>
            <a:ext cx="8229600" cy="5472608"/>
          </a:xfrm>
        </p:spPr>
        <p:txBody>
          <a:bodyPr>
            <a:normAutofit/>
          </a:bodyPr>
          <a:lstStyle/>
          <a:p>
            <a:pPr algn="just">
              <a:lnSpc>
                <a:spcPct val="90000"/>
              </a:lnSpc>
            </a:pPr>
            <a:r>
              <a:rPr lang="tr-TR" sz="3600" b="1" dirty="0" smtClean="0">
                <a:ea typeface="ＭＳ Ｐゴシック" pitchFamily="34" charset="-128"/>
              </a:rPr>
              <a:t>Farklı kişi ve gruplar üzerinde farklı etki ve sonuçlar doğurması muhtemel </a:t>
            </a:r>
            <a:r>
              <a:rPr lang="tr-TR" dirty="0" smtClean="0">
                <a:ea typeface="ＭＳ Ｐゴシック" pitchFamily="34" charset="-128"/>
              </a:rPr>
              <a:t>bir kararın verilmesidir. </a:t>
            </a:r>
          </a:p>
          <a:p>
            <a:pPr algn="just">
              <a:lnSpc>
                <a:spcPct val="90000"/>
              </a:lnSpc>
            </a:pPr>
            <a:r>
              <a:rPr lang="tr-TR" dirty="0" smtClean="0">
                <a:ea typeface="ＭＳ Ｐゴシック" pitchFamily="34" charset="-128"/>
              </a:rPr>
              <a:t>Bir kamu arazisinin, özel sektöre yatırımı teşvik amacıyla bedelsiz olarak tahsis edilmesi, </a:t>
            </a:r>
          </a:p>
          <a:p>
            <a:pPr algn="just">
              <a:lnSpc>
                <a:spcPct val="90000"/>
              </a:lnSpc>
            </a:pPr>
            <a:r>
              <a:rPr lang="tr-TR" dirty="0" smtClean="0">
                <a:ea typeface="ＭＳ Ｐゴシック" pitchFamily="34" charset="-128"/>
              </a:rPr>
              <a:t>bazı yerel topluluk üyelerini çevre kirliliği açısından rahatsız edebilecek, </a:t>
            </a:r>
          </a:p>
          <a:p>
            <a:pPr algn="just">
              <a:lnSpc>
                <a:spcPct val="90000"/>
              </a:lnSpc>
            </a:pPr>
            <a:r>
              <a:rPr lang="tr-TR" dirty="0" smtClean="0">
                <a:ea typeface="ＭＳ Ｐゴシック" pitchFamily="34" charset="-128"/>
              </a:rPr>
              <a:t>bazılarına da yeni iş imkanları temin edebilecektir. </a:t>
            </a:r>
            <a:endParaRPr lang="tr-TR"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562074"/>
          </a:xfrm>
        </p:spPr>
        <p:txBody>
          <a:bodyPr>
            <a:normAutofit fontScale="90000"/>
          </a:bodyPr>
          <a:lstStyle/>
          <a:p>
            <a:r>
              <a:rPr lang="tr-TR" dirty="0" smtClean="0"/>
              <a:t>Etik İkilemler-4</a:t>
            </a:r>
            <a:endParaRPr lang="tr-TR" dirty="0"/>
          </a:p>
        </p:txBody>
      </p:sp>
      <p:sp>
        <p:nvSpPr>
          <p:cNvPr id="3" name="2 İçerik Yer Tutucusu"/>
          <p:cNvSpPr>
            <a:spLocks noGrp="1"/>
          </p:cNvSpPr>
          <p:nvPr>
            <p:ph idx="1"/>
          </p:nvPr>
        </p:nvSpPr>
        <p:spPr>
          <a:xfrm>
            <a:off x="457200" y="980728"/>
            <a:ext cx="8229600" cy="5400600"/>
          </a:xfrm>
        </p:spPr>
        <p:txBody>
          <a:bodyPr>
            <a:normAutofit lnSpcReduction="10000"/>
          </a:bodyPr>
          <a:lstStyle/>
          <a:p>
            <a:pPr algn="just">
              <a:lnSpc>
                <a:spcPct val="70000"/>
              </a:lnSpc>
            </a:pPr>
            <a:endParaRPr lang="tr-TR" dirty="0" smtClean="0">
              <a:ea typeface="ＭＳ Ｐゴシック" pitchFamily="34" charset="-128"/>
            </a:endParaRPr>
          </a:p>
          <a:p>
            <a:pPr algn="just">
              <a:lnSpc>
                <a:spcPct val="70000"/>
              </a:lnSpc>
            </a:pPr>
            <a:endParaRPr lang="tr-TR" dirty="0" smtClean="0">
              <a:ea typeface="ＭＳ Ｐゴシック" pitchFamily="34" charset="-128"/>
            </a:endParaRPr>
          </a:p>
          <a:p>
            <a:pPr algn="just">
              <a:lnSpc>
                <a:spcPct val="70000"/>
              </a:lnSpc>
            </a:pPr>
            <a:r>
              <a:rPr lang="tr-TR" dirty="0" smtClean="0">
                <a:ea typeface="ＭＳ Ｐゴシック" pitchFamily="34" charset="-128"/>
              </a:rPr>
              <a:t>Kamu görevlilerinin verecekleri kararın muhtemel sonucundan, </a:t>
            </a:r>
            <a:r>
              <a:rPr lang="tr-TR" b="1" dirty="0" smtClean="0">
                <a:ea typeface="ＭＳ Ｐゴシック" pitchFamily="34" charset="-128"/>
              </a:rPr>
              <a:t>kendilerinin ya da yakınlarının olumlu ya da olumsuz ve/veya dolaylı ya da dolaysız etkilenmeleri </a:t>
            </a:r>
            <a:r>
              <a:rPr lang="tr-TR" dirty="0" smtClean="0">
                <a:ea typeface="ＭＳ Ｐゴシック" pitchFamily="34" charset="-128"/>
              </a:rPr>
              <a:t>durumudur. </a:t>
            </a:r>
          </a:p>
          <a:p>
            <a:pPr marL="0" indent="0" algn="just">
              <a:lnSpc>
                <a:spcPct val="70000"/>
              </a:lnSpc>
              <a:buNone/>
            </a:pPr>
            <a:endParaRPr lang="tr-TR" dirty="0" smtClean="0">
              <a:ea typeface="ＭＳ Ｐゴシック" pitchFamily="34" charset="-128"/>
            </a:endParaRPr>
          </a:p>
          <a:p>
            <a:pPr algn="just">
              <a:lnSpc>
                <a:spcPct val="70000"/>
              </a:lnSpc>
            </a:pPr>
            <a:r>
              <a:rPr lang="tr-TR" dirty="0" smtClean="0">
                <a:ea typeface="ＭＳ Ｐゴシック" pitchFamily="34" charset="-128"/>
              </a:rPr>
              <a:t>Böyle bir durumda, </a:t>
            </a:r>
            <a:r>
              <a:rPr lang="ja-JP" altLang="tr-TR" b="1" dirty="0" smtClean="0">
                <a:ea typeface="ＭＳ Ｐゴシック" pitchFamily="34" charset="-128"/>
              </a:rPr>
              <a:t>“</a:t>
            </a:r>
            <a:r>
              <a:rPr lang="tr-TR" altLang="ja-JP" b="1" dirty="0" smtClean="0">
                <a:ea typeface="ＭＳ Ｐゴシック" pitchFamily="34" charset="-128"/>
              </a:rPr>
              <a:t>çıkar çatışması</a:t>
            </a:r>
            <a:r>
              <a:rPr lang="ja-JP" altLang="tr-TR" b="1" dirty="0" smtClean="0">
                <a:ea typeface="ＭＳ Ｐゴシック" pitchFamily="34" charset="-128"/>
              </a:rPr>
              <a:t>”</a:t>
            </a:r>
            <a:r>
              <a:rPr lang="tr-TR" altLang="ja-JP" b="1" dirty="0" smtClean="0">
                <a:ea typeface="ＭＳ Ｐゴシック" pitchFamily="34" charset="-128"/>
              </a:rPr>
              <a:t> </a:t>
            </a:r>
            <a:r>
              <a:rPr lang="tr-TR" altLang="ja-JP" dirty="0" smtClean="0">
                <a:ea typeface="ＭＳ Ｐゴシック" pitchFamily="34" charset="-128"/>
              </a:rPr>
              <a:t>söz konusu olmaktadır. </a:t>
            </a:r>
          </a:p>
          <a:p>
            <a:pPr marL="0" indent="0" algn="just">
              <a:lnSpc>
                <a:spcPct val="70000"/>
              </a:lnSpc>
              <a:buNone/>
            </a:pPr>
            <a:endParaRPr lang="tr-TR" altLang="ja-JP" dirty="0" smtClean="0">
              <a:ea typeface="ＭＳ Ｐゴシック" pitchFamily="34" charset="-128"/>
            </a:endParaRPr>
          </a:p>
          <a:p>
            <a:pPr algn="just">
              <a:lnSpc>
                <a:spcPct val="70000"/>
              </a:lnSpc>
            </a:pPr>
            <a:r>
              <a:rPr lang="tr-TR" dirty="0">
                <a:ea typeface="ＭＳ Ｐゴシック" pitchFamily="34" charset="-128"/>
              </a:rPr>
              <a:t>Örneğin, bir yöneticinin, kamunun yararına olarak kendi arsasının da bulunduğu bir yerin kamulaştırılmasına karar vermesi bir ikilemdir.</a:t>
            </a:r>
          </a:p>
          <a:p>
            <a:pPr algn="just">
              <a:lnSpc>
                <a:spcPct val="70000"/>
              </a:lnSpc>
            </a:pPr>
            <a:endParaRPr lang="tr-TR" altLang="ja-JP" dirty="0" smtClean="0">
              <a:ea typeface="ＭＳ Ｐゴシック" pitchFamily="34" charset="-128"/>
            </a:endParaRPr>
          </a:p>
          <a:p>
            <a:pPr algn="just">
              <a:lnSpc>
                <a:spcPct val="70000"/>
              </a:lnSpc>
            </a:pPr>
            <a:endParaRPr lang="tr-TR" dirty="0" smtClean="0">
              <a:ea typeface="ＭＳ Ｐゴシック" pitchFamily="34" charset="-128"/>
            </a:endParaRPr>
          </a:p>
          <a:p>
            <a:pPr marL="0" indent="0">
              <a:buNone/>
            </a:pPr>
            <a:endParaRPr lang="tr-TR"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06090"/>
          </a:xfrm>
        </p:spPr>
        <p:txBody>
          <a:bodyPr>
            <a:normAutofit fontScale="90000"/>
          </a:bodyPr>
          <a:lstStyle/>
          <a:p>
            <a:r>
              <a:rPr lang="tr-TR" dirty="0" smtClean="0"/>
              <a:t>Etik İkilemler</a:t>
            </a:r>
            <a:endParaRPr lang="tr-TR" dirty="0"/>
          </a:p>
        </p:txBody>
      </p:sp>
      <p:sp>
        <p:nvSpPr>
          <p:cNvPr id="3" name="2 İçerik Yer Tutucusu"/>
          <p:cNvSpPr>
            <a:spLocks noGrp="1"/>
          </p:cNvSpPr>
          <p:nvPr>
            <p:ph idx="1"/>
          </p:nvPr>
        </p:nvSpPr>
        <p:spPr/>
        <p:txBody>
          <a:bodyPr/>
          <a:lstStyle/>
          <a:p>
            <a:pPr marL="0" indent="0" algn="just">
              <a:buNone/>
            </a:pPr>
            <a:r>
              <a:rPr lang="tr-TR" dirty="0" smtClean="0">
                <a:ea typeface="ＭＳ Ｐゴシック" pitchFamily="34" charset="-128"/>
              </a:rPr>
              <a:t>Bir ihalede kontrol mühendisi olarak görev yapan Bay (S), firma sahiplerine ait tatil köyünde ailece ücretsiz tatile davet edilmiştir. Bay (S), davete icabet ederek ailece bir hafta ücretsiz tatil yapmıştır. Tatil  dönüşünde firmaya ait hak edişleri kontrol ederken imalatlarda eksiklik olduğunu tespit etmiştir. Bay (S)</a:t>
            </a:r>
            <a:r>
              <a:rPr lang="ja-JP" altLang="tr-TR" dirty="0" smtClean="0">
                <a:ea typeface="ＭＳ Ｐゴシック" pitchFamily="34" charset="-128"/>
              </a:rPr>
              <a:t>’</a:t>
            </a:r>
            <a:r>
              <a:rPr lang="tr-TR" altLang="ja-JP" dirty="0" err="1" smtClean="0">
                <a:ea typeface="ＭＳ Ｐゴシック" pitchFamily="34" charset="-128"/>
              </a:rPr>
              <a:t>nin</a:t>
            </a:r>
            <a:r>
              <a:rPr lang="tr-TR" altLang="ja-JP" dirty="0" smtClean="0">
                <a:ea typeface="ＭＳ Ｐゴシック" pitchFamily="34" charset="-128"/>
              </a:rPr>
              <a:t> nasıl davranması gerekmektedir?</a:t>
            </a:r>
            <a:endParaRPr lang="tr-TR" dirty="0" smtClean="0">
              <a:ea typeface="ＭＳ Ｐゴシック" pitchFamily="34" charset="-128"/>
            </a:endParaRPr>
          </a:p>
          <a:p>
            <a:pPr marL="0" indent="0">
              <a:buNone/>
            </a:pPr>
            <a:endParaRPr lang="tr-TR" dirty="0"/>
          </a:p>
        </p:txBody>
      </p:sp>
    </p:spTree>
    <p:extLst>
      <p:ext uri="{BB962C8B-B14F-4D97-AF65-F5344CB8AC3E}">
        <p14:creationId xmlns:p14="http://schemas.microsoft.com/office/powerpoint/2010/main" val="130026229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1 Başlık"/>
          <p:cNvSpPr>
            <a:spLocks noGrp="1"/>
          </p:cNvSpPr>
          <p:nvPr>
            <p:ph type="ctrTitle"/>
          </p:nvPr>
        </p:nvSpPr>
        <p:spPr>
          <a:xfrm>
            <a:off x="539552" y="1412776"/>
            <a:ext cx="7773987" cy="3384376"/>
          </a:xfrm>
        </p:spPr>
        <p:txBody>
          <a:bodyPr/>
          <a:lstStyle/>
          <a:p>
            <a:r>
              <a:rPr lang="tr-TR" b="1" dirty="0" smtClean="0"/>
              <a:t>KAMU ETİĞİ ALTYAPISI VE MEVZUATI</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Başlık"/>
          <p:cNvSpPr>
            <a:spLocks noGrp="1"/>
          </p:cNvSpPr>
          <p:nvPr>
            <p:ph type="title"/>
          </p:nvPr>
        </p:nvSpPr>
        <p:spPr>
          <a:xfrm>
            <a:off x="611188" y="1196975"/>
            <a:ext cx="8032778" cy="4895850"/>
          </a:xfrm>
        </p:spPr>
        <p:txBody>
          <a:bodyPr>
            <a:normAutofit fontScale="90000"/>
          </a:bodyPr>
          <a:lstStyle/>
          <a:p>
            <a:pPr algn="l"/>
            <a:r>
              <a:rPr lang="tr-TR" sz="3100" dirty="0" smtClean="0"/>
              <a:t/>
            </a:r>
            <a:br>
              <a:rPr lang="tr-TR" sz="3100" dirty="0" smtClean="0"/>
            </a:br>
            <a:r>
              <a:rPr lang="tr-TR" sz="3100" dirty="0"/>
              <a:t>2004 </a:t>
            </a:r>
            <a:r>
              <a:rPr lang="tr-TR" sz="3100" dirty="0" smtClean="0"/>
              <a:t>yılında çıkarılan 5176 sayılı “</a:t>
            </a:r>
            <a:r>
              <a:rPr lang="tr-TR" sz="3100" b="1" dirty="0" smtClean="0"/>
              <a:t>Kamu Görevlileri Etik Kurulu Kurulması ve Bazı Kanunlarda Değişiklik Yapılması Hakkında Kanun</a:t>
            </a:r>
            <a:r>
              <a:rPr lang="tr-TR" sz="3100" dirty="0" smtClean="0"/>
              <a:t>” ile Kamu Görevlileri Etik Kurulu kurulmuştur.</a:t>
            </a:r>
            <a:br>
              <a:rPr lang="tr-TR" sz="3100" dirty="0" smtClean="0"/>
            </a:br>
            <a:r>
              <a:rPr lang="tr-TR" sz="3100" dirty="0" smtClean="0"/>
              <a:t/>
            </a:r>
            <a:br>
              <a:rPr lang="tr-TR" sz="3100" dirty="0" smtClean="0"/>
            </a:br>
            <a:r>
              <a:rPr lang="tr-TR" sz="3100" dirty="0" smtClean="0"/>
              <a:t>Kurulun </a:t>
            </a:r>
            <a:r>
              <a:rPr lang="tr-TR" sz="3100" dirty="0"/>
              <a:t>sekretarya hizmetleri halen </a:t>
            </a:r>
            <a:r>
              <a:rPr lang="tr-TR" sz="3100" b="1" dirty="0"/>
              <a:t>Çalışma Ve Sosyal Güvenlik Bakanlığı</a:t>
            </a:r>
            <a:r>
              <a:rPr lang="tr-TR" sz="3100" dirty="0"/>
              <a:t> tarafından yürütülmektedir. </a:t>
            </a:r>
            <a:r>
              <a:rPr lang="tr-TR" sz="3100" dirty="0" smtClean="0"/>
              <a:t/>
            </a:r>
            <a:br>
              <a:rPr lang="tr-TR" sz="3100" dirty="0" smtClean="0"/>
            </a:br>
            <a:r>
              <a:rPr lang="tr-TR" sz="3100" dirty="0"/>
              <a:t/>
            </a:r>
            <a:br>
              <a:rPr lang="tr-TR" sz="3100" dirty="0"/>
            </a:br>
            <a:r>
              <a:rPr lang="tr-TR" sz="3100" dirty="0"/>
              <a:t>Kurul’un tüzel kişiliği ve taşra teşkilâtı yoktur.</a:t>
            </a:r>
            <a:br>
              <a:rPr lang="tr-TR" sz="3100" dirty="0"/>
            </a:br>
            <a:r>
              <a:rPr lang="tr-TR" sz="3100" dirty="0"/>
              <a:t/>
            </a:r>
            <a:br>
              <a:rPr lang="tr-TR" sz="3100" dirty="0"/>
            </a:br>
            <a:r>
              <a:rPr lang="tr-TR" sz="3100" dirty="0" smtClean="0"/>
              <a:t/>
            </a:r>
            <a:br>
              <a:rPr lang="tr-TR" sz="3100" dirty="0" smtClean="0"/>
            </a:br>
            <a:endParaRPr lang="tr-TR" sz="3100" dirty="0" smtClean="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1 Başlık"/>
          <p:cNvSpPr>
            <a:spLocks noGrp="1"/>
          </p:cNvSpPr>
          <p:nvPr>
            <p:ph type="title"/>
          </p:nvPr>
        </p:nvSpPr>
        <p:spPr>
          <a:xfrm>
            <a:off x="457200" y="274638"/>
            <a:ext cx="8229600" cy="562074"/>
          </a:xfrm>
        </p:spPr>
        <p:txBody>
          <a:bodyPr>
            <a:normAutofit fontScale="90000"/>
          </a:bodyPr>
          <a:lstStyle/>
          <a:p>
            <a:r>
              <a:rPr lang="tr-TR" dirty="0" smtClean="0"/>
              <a:t>ÖRGÜTLENME</a:t>
            </a:r>
          </a:p>
        </p:txBody>
      </p:sp>
      <p:sp>
        <p:nvSpPr>
          <p:cNvPr id="24578" name="2 İçerik Yer Tutucusu"/>
          <p:cNvSpPr>
            <a:spLocks noGrp="1"/>
          </p:cNvSpPr>
          <p:nvPr>
            <p:ph idx="1"/>
          </p:nvPr>
        </p:nvSpPr>
        <p:spPr>
          <a:xfrm>
            <a:off x="457200" y="980728"/>
            <a:ext cx="8229600" cy="5842723"/>
          </a:xfrm>
        </p:spPr>
        <p:txBody>
          <a:bodyPr>
            <a:normAutofit lnSpcReduction="10000"/>
          </a:bodyPr>
          <a:lstStyle/>
          <a:p>
            <a:pPr algn="just"/>
            <a:r>
              <a:rPr lang="tr-TR" dirty="0" smtClean="0"/>
              <a:t>Ülkemizde etikle ilgili iki temel örgütlenme</a:t>
            </a:r>
          </a:p>
          <a:p>
            <a:pPr algn="just">
              <a:buFont typeface="Arial" charset="0"/>
              <a:buNone/>
            </a:pPr>
            <a:r>
              <a:rPr lang="tr-TR" dirty="0" smtClean="0"/>
              <a:t>bulunmaktadır. </a:t>
            </a:r>
          </a:p>
          <a:p>
            <a:pPr algn="just"/>
            <a:r>
              <a:rPr lang="tr-TR" dirty="0" smtClean="0"/>
              <a:t>Bunlardan birincisi, Cumhurbaşkanlığı bünyesinde kurulan</a:t>
            </a:r>
            <a:r>
              <a:rPr lang="tr-TR" b="1" dirty="0" smtClean="0"/>
              <a:t> Kamu Görevlileri Etik Kurulu</a:t>
            </a:r>
            <a:r>
              <a:rPr lang="tr-TR" dirty="0" smtClean="0"/>
              <a:t>,</a:t>
            </a:r>
          </a:p>
          <a:p>
            <a:pPr algn="just"/>
            <a:r>
              <a:rPr lang="tr-TR" dirty="0" smtClean="0"/>
              <a:t> İkincisi kurum ve kuruluşlarda oluşturulan </a:t>
            </a:r>
            <a:r>
              <a:rPr lang="tr-TR" b="1" dirty="0" smtClean="0"/>
              <a:t>etik komisyonlarıdır</a:t>
            </a:r>
          </a:p>
          <a:p>
            <a:pPr algn="just"/>
            <a:r>
              <a:rPr lang="tr-TR" dirty="0" smtClean="0"/>
              <a:t>Merkezi </a:t>
            </a:r>
            <a:r>
              <a:rPr lang="tr-TR" dirty="0"/>
              <a:t>kamu kurum ve </a:t>
            </a:r>
            <a:r>
              <a:rPr lang="tr-TR" dirty="0" smtClean="0"/>
              <a:t>kuruluşları, taşradaki </a:t>
            </a:r>
            <a:r>
              <a:rPr lang="tr-TR" dirty="0"/>
              <a:t>kamu kurum ve kuruluşlarındaki </a:t>
            </a:r>
            <a:r>
              <a:rPr lang="tr-TR" b="1" dirty="0"/>
              <a:t>etik komisyonları ve disiplin kurulları</a:t>
            </a:r>
            <a:r>
              <a:rPr lang="tr-TR" dirty="0"/>
              <a:t> ile Kurulun işlevsel bir bağı </a:t>
            </a:r>
            <a:r>
              <a:rPr lang="tr-TR" dirty="0" smtClean="0"/>
              <a:t>bulunmaktadır</a:t>
            </a:r>
            <a:endParaRPr lang="tr-TR" b="1" dirty="0" smtClean="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Kamu Görevlileri Etik Kurulu</a:t>
            </a:r>
            <a:endParaRPr lang="tr-TR" dirty="0"/>
          </a:p>
        </p:txBody>
      </p:sp>
      <p:sp>
        <p:nvSpPr>
          <p:cNvPr id="3" name="2 İçerik Yer Tutucusu"/>
          <p:cNvSpPr>
            <a:spLocks noGrp="1"/>
          </p:cNvSpPr>
          <p:nvPr>
            <p:ph idx="1"/>
          </p:nvPr>
        </p:nvSpPr>
        <p:spPr/>
        <p:txBody>
          <a:bodyPr>
            <a:normAutofit/>
          </a:bodyPr>
          <a:lstStyle/>
          <a:p>
            <a:pPr>
              <a:buNone/>
            </a:pPr>
            <a:r>
              <a:rPr lang="tr-TR" dirty="0" smtClean="0"/>
              <a:t>Kamu Etik Kurulu 4 yıl görev süresiyle belirlenen </a:t>
            </a:r>
            <a:r>
              <a:rPr lang="tr-TR" b="1" dirty="0" smtClean="0"/>
              <a:t>11 üyeden </a:t>
            </a:r>
            <a:r>
              <a:rPr lang="tr-TR" dirty="0" smtClean="0"/>
              <a:t>oluşmaktadır.</a:t>
            </a:r>
          </a:p>
          <a:p>
            <a:pPr>
              <a:buFont typeface="Wingdings 3" pitchFamily="18" charset="2"/>
              <a:buNone/>
            </a:pPr>
            <a:r>
              <a:rPr lang="tr-TR" dirty="0" smtClean="0">
                <a:ea typeface="ＭＳ Ｐゴシック" pitchFamily="34" charset="-128"/>
              </a:rPr>
              <a:t>Kurulun önemli görevleri şunlardır:</a:t>
            </a:r>
          </a:p>
          <a:p>
            <a:pPr algn="just"/>
            <a:r>
              <a:rPr lang="tr-TR" dirty="0" smtClean="0">
                <a:ea typeface="ＭＳ Ｐゴシック" pitchFamily="34" charset="-128"/>
              </a:rPr>
              <a:t>Kamu görevlilerinin uymaları gereken </a:t>
            </a:r>
            <a:r>
              <a:rPr lang="tr-TR" b="1" dirty="0" smtClean="0">
                <a:ea typeface="ＭＳ Ｐゴシック" pitchFamily="34" charset="-128"/>
              </a:rPr>
              <a:t>etik davranış ilkelerini belirlemek</a:t>
            </a:r>
            <a:r>
              <a:rPr lang="tr-TR" dirty="0" smtClean="0">
                <a:ea typeface="ＭＳ Ｐゴシック" pitchFamily="34" charset="-128"/>
              </a:rPr>
              <a:t>,</a:t>
            </a:r>
          </a:p>
          <a:p>
            <a:pPr algn="just"/>
            <a:r>
              <a:rPr lang="tr-TR" dirty="0" smtClean="0">
                <a:ea typeface="ＭＳ Ｐゴシック" pitchFamily="34" charset="-128"/>
              </a:rPr>
              <a:t>Etik davranış ilkelerinin ihlâl edildiği iddialarına yönelik</a:t>
            </a:r>
            <a:r>
              <a:rPr lang="tr-TR" altLang="ja-JP" dirty="0" smtClean="0">
                <a:ea typeface="ＭＳ Ｐゴシック" pitchFamily="34" charset="-128"/>
              </a:rPr>
              <a:t> </a:t>
            </a:r>
            <a:r>
              <a:rPr lang="tr-TR" altLang="ja-JP" b="1" dirty="0" smtClean="0">
                <a:ea typeface="ＭＳ Ｐゴシック" pitchFamily="34" charset="-128"/>
              </a:rPr>
              <a:t>gerekli inceleme ve araştırmayı yapmak,</a:t>
            </a:r>
          </a:p>
          <a:p>
            <a:pPr>
              <a:buNone/>
            </a:pPr>
            <a:endParaRPr lang="tr-TR" dirty="0" smtClean="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1 Başlık"/>
          <p:cNvSpPr>
            <a:spLocks noGrp="1"/>
          </p:cNvSpPr>
          <p:nvPr>
            <p:ph type="title"/>
          </p:nvPr>
        </p:nvSpPr>
        <p:spPr>
          <a:xfrm>
            <a:off x="467544" y="188640"/>
            <a:ext cx="8229600" cy="720080"/>
          </a:xfrm>
        </p:spPr>
        <p:txBody>
          <a:bodyPr>
            <a:normAutofit fontScale="90000"/>
          </a:bodyPr>
          <a:lstStyle/>
          <a:p>
            <a:r>
              <a:rPr lang="tr-TR" dirty="0" smtClean="0"/>
              <a:t>Kamu Görevlileri Etik Kurulu</a:t>
            </a:r>
          </a:p>
        </p:txBody>
      </p:sp>
      <p:sp>
        <p:nvSpPr>
          <p:cNvPr id="3" name="2 İçerik Yer Tutucusu"/>
          <p:cNvSpPr>
            <a:spLocks noGrp="1"/>
          </p:cNvSpPr>
          <p:nvPr>
            <p:ph idx="1"/>
          </p:nvPr>
        </p:nvSpPr>
        <p:spPr>
          <a:xfrm>
            <a:off x="539552" y="908720"/>
            <a:ext cx="8352928" cy="5544616"/>
          </a:xfrm>
        </p:spPr>
        <p:txBody>
          <a:bodyPr rtlCol="0">
            <a:normAutofit/>
          </a:bodyPr>
          <a:lstStyle/>
          <a:p>
            <a:pPr algn="just"/>
            <a:r>
              <a:rPr lang="tr-TR" sz="3500" dirty="0" smtClean="0">
                <a:ea typeface="ＭＳ Ｐゴシック" pitchFamily="34" charset="-128"/>
              </a:rPr>
              <a:t>Kamuda etik kültürünü yerleştirmek üzere çalışmalar yapmak ve yapılacak </a:t>
            </a:r>
            <a:r>
              <a:rPr lang="tr-TR" sz="3500" b="1" dirty="0" smtClean="0">
                <a:ea typeface="ＭＳ Ｐゴシック" pitchFamily="34" charset="-128"/>
              </a:rPr>
              <a:t>çalışmalara destek vermek.</a:t>
            </a:r>
          </a:p>
          <a:p>
            <a:pPr algn="just"/>
            <a:r>
              <a:rPr lang="tr-TR" sz="3500" dirty="0" smtClean="0">
                <a:ea typeface="ＭＳ Ｐゴシック" pitchFamily="34" charset="-128"/>
              </a:rPr>
              <a:t>Hediye alma yasağının </a:t>
            </a:r>
            <a:r>
              <a:rPr lang="tr-TR" sz="3500" b="1" dirty="0" smtClean="0">
                <a:ea typeface="ＭＳ Ｐゴシック" pitchFamily="34" charset="-128"/>
              </a:rPr>
              <a:t>kapsamını belirlemek</a:t>
            </a:r>
            <a:r>
              <a:rPr lang="tr-TR" sz="3500" dirty="0" smtClean="0">
                <a:ea typeface="ＭＳ Ｐゴシック" pitchFamily="34" charset="-128"/>
              </a:rPr>
              <a:t>,</a:t>
            </a:r>
          </a:p>
          <a:p>
            <a:pPr algn="just"/>
            <a:r>
              <a:rPr lang="tr-TR" sz="3500" dirty="0" smtClean="0">
                <a:ea typeface="ＭＳ Ｐゴシック" pitchFamily="34" charset="-128"/>
              </a:rPr>
              <a:t>Kurum ve kuruluşların, etik davranış ilkeleri konusunda uygulamada karşılaştıkları sorunlara yönelik olarak </a:t>
            </a:r>
            <a:r>
              <a:rPr lang="tr-TR" sz="3500" b="1" dirty="0" smtClean="0">
                <a:ea typeface="ＭＳ Ｐゴシック" pitchFamily="34" charset="-128"/>
              </a:rPr>
              <a:t>görüş bildirmek</a:t>
            </a:r>
            <a:r>
              <a:rPr lang="tr-TR" sz="3500" dirty="0" smtClean="0">
                <a:ea typeface="ＭＳ Ｐゴシック" pitchFamily="34" charset="-128"/>
              </a:rPr>
              <a:t>.</a:t>
            </a:r>
          </a:p>
          <a:p>
            <a:pPr fontAlgn="auto">
              <a:spcAft>
                <a:spcPts val="0"/>
              </a:spcAft>
              <a:buNone/>
              <a:defRPr/>
            </a:pPr>
            <a:endParaRPr lang="tr-TR" dirty="0" smtClean="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764704"/>
            <a:ext cx="8229600" cy="5361459"/>
          </a:xfrm>
        </p:spPr>
        <p:txBody>
          <a:bodyPr>
            <a:normAutofit lnSpcReduction="10000"/>
          </a:bodyPr>
          <a:lstStyle/>
          <a:p>
            <a:pPr marL="0" indent="0">
              <a:buNone/>
            </a:pPr>
            <a:r>
              <a:rPr lang="tr-TR" b="1" dirty="0" smtClean="0"/>
              <a:t>GÖREVDEKİ KAMU ETİK KURULU ÜYELERİ</a:t>
            </a:r>
          </a:p>
          <a:p>
            <a:pPr marL="0" indent="0">
              <a:buNone/>
            </a:pPr>
            <a:r>
              <a:rPr lang="tr-TR" dirty="0" smtClean="0"/>
              <a:t>Başkan Zerrin GÜNGÖR (Yargı)</a:t>
            </a:r>
          </a:p>
          <a:p>
            <a:pPr marL="0" indent="0">
              <a:buNone/>
            </a:pPr>
            <a:r>
              <a:rPr lang="tr-TR" dirty="0" smtClean="0"/>
              <a:t>Başkan V. Ahmet KARAYİĞİT (Yargı)</a:t>
            </a:r>
          </a:p>
          <a:p>
            <a:pPr marL="0" indent="0">
              <a:buNone/>
            </a:pPr>
            <a:r>
              <a:rPr lang="tr-TR" dirty="0" smtClean="0"/>
              <a:t>Üye Faruk Nafiz ÖZAK (Bakan)</a:t>
            </a:r>
          </a:p>
          <a:p>
            <a:pPr marL="0" indent="0">
              <a:buNone/>
            </a:pPr>
            <a:r>
              <a:rPr lang="tr-TR" dirty="0" smtClean="0"/>
              <a:t>Üye İbrahim KARAOSMANOĞLU (Yerel Yönetici)</a:t>
            </a:r>
          </a:p>
          <a:p>
            <a:pPr marL="0" indent="0">
              <a:buNone/>
            </a:pPr>
            <a:r>
              <a:rPr lang="tr-TR" dirty="0" smtClean="0"/>
              <a:t>Üye Ömer Faruk DOĞAN (Sayıştay Üyesi)</a:t>
            </a:r>
          </a:p>
          <a:p>
            <a:pPr marL="0" indent="0">
              <a:buNone/>
            </a:pPr>
            <a:r>
              <a:rPr lang="tr-TR" dirty="0" smtClean="0"/>
              <a:t>Üye Esengül CİVELEK (Vali)</a:t>
            </a:r>
          </a:p>
          <a:p>
            <a:pPr marL="0" indent="0">
              <a:buNone/>
            </a:pPr>
            <a:r>
              <a:rPr lang="tr-TR" dirty="0" smtClean="0"/>
              <a:t>Üye T. Ziyaeddin AKBULUT (Vali)</a:t>
            </a:r>
          </a:p>
          <a:p>
            <a:pPr marL="0" indent="0">
              <a:buNone/>
            </a:pPr>
            <a:r>
              <a:rPr lang="tr-TR" dirty="0" smtClean="0"/>
              <a:t>Üye Prof. Dr. Erkan İBİŞ (Akademisyen – Rektör)</a:t>
            </a:r>
          </a:p>
          <a:p>
            <a:pPr marL="0" indent="0">
              <a:buNone/>
            </a:pPr>
            <a:r>
              <a:rPr lang="tr-TR" dirty="0" smtClean="0"/>
              <a:t>Üye Prof. Dr. M. Fatih UŞAN (Akademisyen)</a:t>
            </a:r>
            <a:endParaRPr lang="tr-TR" dirty="0"/>
          </a:p>
        </p:txBody>
      </p:sp>
    </p:spTree>
    <p:extLst>
      <p:ext uri="{BB962C8B-B14F-4D97-AF65-F5344CB8AC3E}">
        <p14:creationId xmlns:p14="http://schemas.microsoft.com/office/powerpoint/2010/main" val="29428133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1 Başlık"/>
          <p:cNvSpPr>
            <a:spLocks noGrp="1"/>
          </p:cNvSpPr>
          <p:nvPr>
            <p:ph type="title"/>
          </p:nvPr>
        </p:nvSpPr>
        <p:spPr/>
        <p:txBody>
          <a:bodyPr/>
          <a:lstStyle/>
          <a:p>
            <a:r>
              <a:rPr lang="tr-TR" dirty="0" smtClean="0"/>
              <a:t>Etik Komisyonları</a:t>
            </a:r>
          </a:p>
        </p:txBody>
      </p:sp>
      <p:sp>
        <p:nvSpPr>
          <p:cNvPr id="3" name="2 İçerik Yer Tutucusu"/>
          <p:cNvSpPr>
            <a:spLocks noGrp="1"/>
          </p:cNvSpPr>
          <p:nvPr>
            <p:ph idx="1"/>
          </p:nvPr>
        </p:nvSpPr>
        <p:spPr/>
        <p:txBody>
          <a:bodyPr rtlCol="0">
            <a:normAutofit fontScale="92500" lnSpcReduction="20000"/>
          </a:bodyPr>
          <a:lstStyle/>
          <a:p>
            <a:pPr marL="82550" indent="0">
              <a:buFont typeface="Wingdings 3" pitchFamily="18" charset="2"/>
              <a:buNone/>
            </a:pPr>
            <a:r>
              <a:rPr lang="tr-TR" dirty="0" smtClean="0">
                <a:ea typeface="ＭＳ Ｐゴシック" pitchFamily="34" charset="-128"/>
              </a:rPr>
              <a:t>Etik komisyonları, kurum içinden </a:t>
            </a:r>
            <a:r>
              <a:rPr lang="tr-TR" b="1" u="sng" dirty="0" smtClean="0">
                <a:ea typeface="ＭＳ Ｐゴシック" pitchFamily="34" charset="-128"/>
              </a:rPr>
              <a:t>en az</a:t>
            </a:r>
            <a:r>
              <a:rPr lang="tr-TR" b="1" dirty="0" smtClean="0">
                <a:ea typeface="ＭＳ Ｐゴシック" pitchFamily="34" charset="-128"/>
              </a:rPr>
              <a:t> üç kişiden </a:t>
            </a:r>
            <a:r>
              <a:rPr lang="tr-TR" dirty="0" smtClean="0">
                <a:ea typeface="ＭＳ Ｐゴシック" pitchFamily="34" charset="-128"/>
              </a:rPr>
              <a:t>oluşmaktadır. </a:t>
            </a:r>
          </a:p>
          <a:p>
            <a:pPr marL="82550" indent="0">
              <a:buFont typeface="Wingdings 3" pitchFamily="18" charset="2"/>
              <a:buNone/>
            </a:pPr>
            <a:r>
              <a:rPr lang="tr-TR" dirty="0" smtClean="0">
                <a:ea typeface="ＭＳ Ｐゴシック" pitchFamily="34" charset="-128"/>
              </a:rPr>
              <a:t>Etik Komisyonlarının görevleri:</a:t>
            </a:r>
          </a:p>
          <a:p>
            <a:pPr marL="82550" indent="0">
              <a:spcBef>
                <a:spcPts val="1800"/>
              </a:spcBef>
            </a:pPr>
            <a:r>
              <a:rPr lang="tr-TR" dirty="0" smtClean="0">
                <a:ea typeface="ＭＳ Ｐゴシック" pitchFamily="34" charset="-128"/>
              </a:rPr>
              <a:t>Kurumlarda, </a:t>
            </a:r>
            <a:r>
              <a:rPr lang="tr-TR" b="1" dirty="0" smtClean="0">
                <a:ea typeface="ＭＳ Ｐゴシック" pitchFamily="34" charset="-128"/>
              </a:rPr>
              <a:t>etik kültürünü </a:t>
            </a:r>
            <a:r>
              <a:rPr lang="tr-TR" dirty="0" smtClean="0">
                <a:ea typeface="ＭＳ Ｐゴシック" pitchFamily="34" charset="-128"/>
              </a:rPr>
              <a:t>yerleştirmek ve geliştirmek, </a:t>
            </a:r>
          </a:p>
          <a:p>
            <a:pPr marL="82550" indent="0">
              <a:spcBef>
                <a:spcPts val="1800"/>
              </a:spcBef>
            </a:pPr>
            <a:r>
              <a:rPr lang="tr-TR" dirty="0" smtClean="0">
                <a:ea typeface="ＭＳ Ｐゴシック" pitchFamily="34" charset="-128"/>
              </a:rPr>
              <a:t>Personelin etik davranış ilkeleri konusunda karşılaştıkları sorunlarla ilgili olarak tavsiyelerde ve yönlendirmede bulunmak,</a:t>
            </a:r>
          </a:p>
          <a:p>
            <a:pPr marL="82550" indent="0">
              <a:spcBef>
                <a:spcPts val="1800"/>
              </a:spcBef>
            </a:pPr>
            <a:r>
              <a:rPr lang="tr-TR" dirty="0" smtClean="0">
                <a:ea typeface="ＭＳ Ｐゴシック" pitchFamily="34" charset="-128"/>
              </a:rPr>
              <a:t>Etik uygulamaları değerlendirmek.</a:t>
            </a:r>
            <a:endParaRPr lang="tr-TR"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1 Başlık"/>
          <p:cNvSpPr>
            <a:spLocks noGrp="1"/>
          </p:cNvSpPr>
          <p:nvPr>
            <p:ph type="title"/>
          </p:nvPr>
        </p:nvSpPr>
        <p:spPr/>
        <p:txBody>
          <a:bodyPr/>
          <a:lstStyle/>
          <a:p>
            <a:r>
              <a:rPr lang="tr-TR" dirty="0" smtClean="0"/>
              <a:t>YÖNETMELİK</a:t>
            </a:r>
            <a:endParaRPr lang="en-US" dirty="0" smtClean="0"/>
          </a:p>
        </p:txBody>
      </p:sp>
      <p:sp>
        <p:nvSpPr>
          <p:cNvPr id="18434" name="2 İçerik Yer Tutucusu"/>
          <p:cNvSpPr>
            <a:spLocks noGrp="1"/>
          </p:cNvSpPr>
          <p:nvPr>
            <p:ph idx="1"/>
          </p:nvPr>
        </p:nvSpPr>
        <p:spPr/>
        <p:txBody>
          <a:bodyPr>
            <a:normAutofit/>
          </a:bodyPr>
          <a:lstStyle/>
          <a:p>
            <a:pPr algn="just"/>
            <a:r>
              <a:rPr lang="tr-TR" sz="3600" dirty="0" smtClean="0"/>
              <a:t>Kamu Görevlileri Etik Kurulu tarafından hazırlanan “</a:t>
            </a:r>
            <a:r>
              <a:rPr lang="tr-TR" sz="3600" b="1" dirty="0" smtClean="0"/>
              <a:t>Kamu Görevlileri Etik Davranış İlkeleri ile Başvuru Usul ve Esasları Hakkında Yönetmelik” </a:t>
            </a:r>
            <a:r>
              <a:rPr lang="tr-TR" sz="3600" dirty="0" smtClean="0"/>
              <a:t>ise, kamu görevlilerinin, görevlerini yerine getirirken uymaları gereken </a:t>
            </a:r>
            <a:r>
              <a:rPr lang="tr-TR" sz="3600" b="1" dirty="0" smtClean="0"/>
              <a:t>genel etik ilke ve standartları </a:t>
            </a:r>
            <a:r>
              <a:rPr lang="tr-TR" sz="3600" dirty="0" smtClean="0"/>
              <a:t>toplu olarak ortaya koyması bakımından önemlidir.</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1 Başlık"/>
          <p:cNvSpPr>
            <a:spLocks noGrp="1"/>
          </p:cNvSpPr>
          <p:nvPr>
            <p:ph type="title"/>
          </p:nvPr>
        </p:nvSpPr>
        <p:spPr/>
        <p:txBody>
          <a:bodyPr/>
          <a:lstStyle/>
          <a:p>
            <a:r>
              <a:rPr lang="tr-TR" dirty="0" smtClean="0"/>
              <a:t>KAPSAM</a:t>
            </a:r>
            <a:endParaRPr lang="en-US" dirty="0" smtClean="0"/>
          </a:p>
        </p:txBody>
      </p:sp>
      <p:sp>
        <p:nvSpPr>
          <p:cNvPr id="20482" name="2 İçerik Yer Tutucusu"/>
          <p:cNvSpPr>
            <a:spLocks noGrp="1"/>
          </p:cNvSpPr>
          <p:nvPr>
            <p:ph idx="1"/>
          </p:nvPr>
        </p:nvSpPr>
        <p:spPr/>
        <p:txBody>
          <a:bodyPr/>
          <a:lstStyle/>
          <a:p>
            <a:pPr marL="0" indent="0">
              <a:buNone/>
            </a:pPr>
            <a:r>
              <a:rPr lang="tr-TR" dirty="0" smtClean="0"/>
              <a:t>Cumhurbaşkanı, milletvekilleri ve bakanlar ile Türk Silahlı Kuvvetleri, yargı ve üniversite mensupları dışındaki </a:t>
            </a:r>
            <a:r>
              <a:rPr lang="tr-TR" b="1" dirty="0" smtClean="0"/>
              <a:t>tüm kamu personeli, 5176 sayılı Kanun ve ilgili yönetmeliğin kapsamındadır.</a:t>
            </a:r>
          </a:p>
        </p:txBody>
      </p:sp>
    </p:spTree>
    <p:extLst>
      <p:ext uri="{BB962C8B-B14F-4D97-AF65-F5344CB8AC3E}">
        <p14:creationId xmlns:p14="http://schemas.microsoft.com/office/powerpoint/2010/main" val="400625217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ETİK GÜNÜ VE HAFTASI</a:t>
            </a:r>
            <a:endParaRPr lang="tr-TR" dirty="0"/>
          </a:p>
        </p:txBody>
      </p:sp>
      <p:sp>
        <p:nvSpPr>
          <p:cNvPr id="3" name="2 İçerik Yer Tutucusu"/>
          <p:cNvSpPr>
            <a:spLocks noGrp="1"/>
          </p:cNvSpPr>
          <p:nvPr>
            <p:ph idx="1"/>
          </p:nvPr>
        </p:nvSpPr>
        <p:spPr/>
        <p:txBody>
          <a:bodyPr>
            <a:normAutofit/>
          </a:bodyPr>
          <a:lstStyle/>
          <a:p>
            <a:pPr>
              <a:buNone/>
            </a:pPr>
            <a:r>
              <a:rPr lang="tr-TR" dirty="0" smtClean="0"/>
              <a:t>  </a:t>
            </a:r>
          </a:p>
          <a:p>
            <a:pPr>
              <a:buNone/>
            </a:pPr>
            <a:r>
              <a:rPr lang="tr-TR" dirty="0" smtClean="0"/>
              <a:t>   		</a:t>
            </a:r>
            <a:r>
              <a:rPr lang="tr-TR" sz="3600" dirty="0" smtClean="0"/>
              <a:t>2008 yılından itibaren her yıl </a:t>
            </a:r>
            <a:r>
              <a:rPr lang="tr-TR" sz="3600" b="1" dirty="0" smtClean="0"/>
              <a:t>25 Mayıs </a:t>
            </a:r>
            <a:r>
              <a:rPr lang="tr-TR" sz="3600" dirty="0" smtClean="0"/>
              <a:t>gününün ülke genelinde  </a:t>
            </a:r>
            <a:r>
              <a:rPr lang="tr-TR" sz="3600" u="sng" dirty="0" smtClean="0"/>
              <a:t>“Etik Günü”</a:t>
            </a:r>
            <a:r>
              <a:rPr lang="tr-TR" sz="3600" dirty="0" smtClean="0"/>
              <a:t>, aynı günün yer aldığı haftanın da </a:t>
            </a:r>
            <a:r>
              <a:rPr lang="tr-TR" sz="3600" u="sng" dirty="0" smtClean="0"/>
              <a:t>“Etik Haftası” </a:t>
            </a:r>
            <a:r>
              <a:rPr lang="tr-TR" sz="3600" dirty="0" smtClean="0"/>
              <a:t>olarak kutlanması kararlaştırmıştır.</a:t>
            </a:r>
            <a:endParaRPr lang="tr-TR" sz="3600"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11560" y="836712"/>
            <a:ext cx="8229600" cy="5760640"/>
          </a:xfrm>
        </p:spPr>
        <p:txBody>
          <a:bodyPr>
            <a:normAutofit/>
          </a:bodyPr>
          <a:lstStyle/>
          <a:p>
            <a:pPr marL="0" indent="0" algn="ctr">
              <a:buNone/>
            </a:pPr>
            <a:r>
              <a:rPr lang="tr-TR" sz="5400" b="1" dirty="0" smtClean="0">
                <a:solidFill>
                  <a:srgbClr val="FF0000"/>
                </a:solidFill>
              </a:rPr>
              <a:t>KAMU GÖREVLİLERİ </a:t>
            </a:r>
          </a:p>
          <a:p>
            <a:pPr marL="0" indent="0" algn="ctr">
              <a:buNone/>
            </a:pPr>
            <a:endParaRPr lang="tr-TR" sz="5400" b="1" dirty="0" smtClean="0">
              <a:solidFill>
                <a:srgbClr val="FF0000"/>
              </a:solidFill>
            </a:endParaRPr>
          </a:p>
          <a:p>
            <a:pPr marL="0" indent="0" algn="ctr">
              <a:buNone/>
            </a:pPr>
            <a:r>
              <a:rPr lang="tr-TR" sz="5400" b="1" dirty="0" smtClean="0">
                <a:solidFill>
                  <a:srgbClr val="FF0000"/>
                </a:solidFill>
              </a:rPr>
              <a:t>ETİK DAVRANIŞ </a:t>
            </a:r>
          </a:p>
          <a:p>
            <a:pPr marL="0" indent="0" algn="ctr">
              <a:buNone/>
            </a:pPr>
            <a:endParaRPr lang="tr-TR" sz="5400" b="1" dirty="0" smtClean="0">
              <a:solidFill>
                <a:srgbClr val="FF0000"/>
              </a:solidFill>
            </a:endParaRPr>
          </a:p>
          <a:p>
            <a:pPr marL="0" indent="0" algn="ctr">
              <a:buNone/>
            </a:pPr>
            <a:r>
              <a:rPr lang="tr-TR" sz="5400" b="1" dirty="0" smtClean="0">
                <a:solidFill>
                  <a:srgbClr val="FF0000"/>
                </a:solidFill>
              </a:rPr>
              <a:t>İLKELERİ</a:t>
            </a:r>
            <a:endParaRPr lang="tr-TR" sz="5400" b="1" dirty="0">
              <a:solidFill>
                <a:srgbClr val="FF0000"/>
              </a:solidFill>
            </a:endParaRPr>
          </a:p>
        </p:txBody>
      </p:sp>
    </p:spTree>
    <p:extLst>
      <p:ext uri="{BB962C8B-B14F-4D97-AF65-F5344CB8AC3E}">
        <p14:creationId xmlns:p14="http://schemas.microsoft.com/office/powerpoint/2010/main" val="184651115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6632"/>
            <a:ext cx="8229600" cy="936104"/>
          </a:xfrm>
        </p:spPr>
        <p:txBody>
          <a:bodyPr>
            <a:noAutofit/>
          </a:bodyPr>
          <a:lstStyle/>
          <a:p>
            <a:r>
              <a:rPr lang="tr-TR" sz="3200" b="1" dirty="0" smtClean="0"/>
              <a:t>TÜRK KAMU GÖREVLİLERİ ETİK DAVRANIŞ İLKELERİ</a:t>
            </a:r>
            <a:endParaRPr lang="tr-TR" sz="3200" b="1" dirty="0"/>
          </a:p>
        </p:txBody>
      </p:sp>
      <p:sp>
        <p:nvSpPr>
          <p:cNvPr id="3" name="2 İçerik Yer Tutucusu"/>
          <p:cNvSpPr>
            <a:spLocks noGrp="1"/>
          </p:cNvSpPr>
          <p:nvPr>
            <p:ph idx="1"/>
          </p:nvPr>
        </p:nvSpPr>
        <p:spPr>
          <a:xfrm>
            <a:off x="457200" y="1268760"/>
            <a:ext cx="8229600" cy="5112568"/>
          </a:xfrm>
        </p:spPr>
        <p:txBody>
          <a:bodyPr>
            <a:normAutofit fontScale="85000" lnSpcReduction="20000"/>
          </a:bodyPr>
          <a:lstStyle/>
          <a:p>
            <a:r>
              <a:rPr lang="tr-TR" dirty="0" smtClean="0"/>
              <a:t>Görevin yerine getirilmesinde kamu hizmeti bilinci</a:t>
            </a:r>
          </a:p>
          <a:p>
            <a:endParaRPr lang="tr-TR" dirty="0" smtClean="0"/>
          </a:p>
          <a:p>
            <a:r>
              <a:rPr lang="tr-TR" dirty="0" smtClean="0"/>
              <a:t>Halka hizmet bilinci</a:t>
            </a:r>
            <a:br>
              <a:rPr lang="tr-TR" dirty="0" smtClean="0"/>
            </a:br>
            <a:endParaRPr lang="tr-TR" dirty="0" smtClean="0"/>
          </a:p>
          <a:p>
            <a:r>
              <a:rPr lang="tr-TR" dirty="0" smtClean="0"/>
              <a:t>Hizmet standartlarına uyma</a:t>
            </a:r>
          </a:p>
          <a:p>
            <a:pPr marL="0" indent="0">
              <a:buNone/>
            </a:pPr>
            <a:endParaRPr lang="tr-TR" dirty="0" smtClean="0"/>
          </a:p>
          <a:p>
            <a:r>
              <a:rPr lang="tr-TR" dirty="0" smtClean="0"/>
              <a:t>Nezaket Saygı</a:t>
            </a:r>
            <a:br>
              <a:rPr lang="tr-TR" dirty="0" smtClean="0"/>
            </a:br>
            <a:endParaRPr lang="tr-TR" dirty="0" smtClean="0"/>
          </a:p>
          <a:p>
            <a:r>
              <a:rPr lang="tr-TR" dirty="0" smtClean="0"/>
              <a:t>Amaç ve misyona bağlılık</a:t>
            </a:r>
            <a:br>
              <a:rPr lang="tr-TR" dirty="0" smtClean="0"/>
            </a:br>
            <a:endParaRPr lang="tr-TR" dirty="0" smtClean="0"/>
          </a:p>
          <a:p>
            <a:r>
              <a:rPr lang="tr-TR" dirty="0" smtClean="0"/>
              <a:t>Dürüstlük ve tarafsızlık</a:t>
            </a:r>
            <a:br>
              <a:rPr lang="tr-TR" dirty="0" smtClean="0"/>
            </a:br>
            <a:endParaRPr lang="tr-TR" dirty="0" smtClean="0"/>
          </a:p>
          <a:p>
            <a:r>
              <a:rPr lang="tr-TR" dirty="0" smtClean="0"/>
              <a:t>Saygınlık ve güven</a:t>
            </a:r>
          </a:p>
        </p:txBody>
      </p:sp>
    </p:spTree>
    <p:extLst>
      <p:ext uri="{BB962C8B-B14F-4D97-AF65-F5344CB8AC3E}">
        <p14:creationId xmlns:p14="http://schemas.microsoft.com/office/powerpoint/2010/main" val="204664055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3600" b="1" dirty="0" smtClean="0"/>
              <a:t>TÜRK KAMU GÖREVLİLERİ ETİK DAVRANIŞ İLKELERİ</a:t>
            </a:r>
            <a:endParaRPr lang="tr-TR" sz="3600" b="1" dirty="0"/>
          </a:p>
        </p:txBody>
      </p:sp>
      <p:sp>
        <p:nvSpPr>
          <p:cNvPr id="3" name="2 İçerik Yer Tutucusu"/>
          <p:cNvSpPr>
            <a:spLocks noGrp="1"/>
          </p:cNvSpPr>
          <p:nvPr>
            <p:ph idx="1"/>
          </p:nvPr>
        </p:nvSpPr>
        <p:spPr>
          <a:xfrm>
            <a:off x="457200" y="1268760"/>
            <a:ext cx="8229600" cy="5112568"/>
          </a:xfrm>
        </p:spPr>
        <p:txBody>
          <a:bodyPr>
            <a:normAutofit fontScale="92500" lnSpcReduction="20000"/>
          </a:bodyPr>
          <a:lstStyle/>
          <a:p>
            <a:pPr marL="0" indent="0">
              <a:buNone/>
            </a:pPr>
            <a:endParaRPr lang="tr-TR" dirty="0" smtClean="0"/>
          </a:p>
          <a:p>
            <a:r>
              <a:rPr lang="tr-TR" dirty="0" smtClean="0"/>
              <a:t>Yetkili makamlara bildirim</a:t>
            </a:r>
            <a:br>
              <a:rPr lang="tr-TR" dirty="0" smtClean="0"/>
            </a:br>
            <a:endParaRPr lang="tr-TR" dirty="0" smtClean="0"/>
          </a:p>
          <a:p>
            <a:pPr lvl="0">
              <a:defRPr/>
            </a:pPr>
            <a:r>
              <a:rPr lang="tr-TR" dirty="0" smtClean="0"/>
              <a:t>Çıkar çatışmasından kaçınma</a:t>
            </a:r>
          </a:p>
          <a:p>
            <a:pPr lvl="0">
              <a:defRPr/>
            </a:pPr>
            <a:endParaRPr lang="tr-TR" dirty="0" smtClean="0"/>
          </a:p>
          <a:p>
            <a:pPr lvl="0">
              <a:defRPr/>
            </a:pPr>
            <a:r>
              <a:rPr lang="tr-TR" dirty="0" smtClean="0"/>
              <a:t>Görev ve yetkilerin menfaat sağlamak amacıyla kullanılmaması</a:t>
            </a:r>
            <a:br>
              <a:rPr lang="tr-TR" dirty="0" smtClean="0"/>
            </a:br>
            <a:endParaRPr lang="tr-TR" dirty="0" smtClean="0"/>
          </a:p>
          <a:p>
            <a:pPr lvl="0">
              <a:defRPr/>
            </a:pPr>
            <a:r>
              <a:rPr lang="tr-TR" dirty="0" smtClean="0"/>
              <a:t>Hediye alma ve menfaat sağlama yasağı</a:t>
            </a:r>
            <a:br>
              <a:rPr lang="tr-TR" dirty="0" smtClean="0"/>
            </a:br>
            <a:endParaRPr lang="tr-TR" dirty="0" smtClean="0"/>
          </a:p>
          <a:p>
            <a:pPr lvl="0">
              <a:defRPr/>
            </a:pPr>
            <a:r>
              <a:rPr lang="tr-TR" dirty="0" smtClean="0"/>
              <a:t>Kamu malları ve kaynaklarının kullanımı</a:t>
            </a:r>
          </a:p>
          <a:p>
            <a:endParaRPr lang="tr-TR" dirty="0"/>
          </a:p>
        </p:txBody>
      </p:sp>
    </p:spTree>
    <p:extLst>
      <p:ext uri="{BB962C8B-B14F-4D97-AF65-F5344CB8AC3E}">
        <p14:creationId xmlns:p14="http://schemas.microsoft.com/office/powerpoint/2010/main" val="331334152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3600" b="1" dirty="0" smtClean="0"/>
              <a:t>TÜRK KAMU GÖREVLİLERİ ETİK DAVRANIŞ İLKELERİ</a:t>
            </a:r>
            <a:endParaRPr lang="tr-TR" sz="3600" b="1" dirty="0"/>
          </a:p>
        </p:txBody>
      </p:sp>
      <p:sp>
        <p:nvSpPr>
          <p:cNvPr id="3" name="2 İçerik Yer Tutucusu"/>
          <p:cNvSpPr>
            <a:spLocks noGrp="1"/>
          </p:cNvSpPr>
          <p:nvPr>
            <p:ph idx="1"/>
          </p:nvPr>
        </p:nvSpPr>
        <p:spPr>
          <a:xfrm>
            <a:off x="457200" y="1417638"/>
            <a:ext cx="8229600" cy="5251722"/>
          </a:xfrm>
        </p:spPr>
        <p:txBody>
          <a:bodyPr>
            <a:normAutofit fontScale="92500" lnSpcReduction="10000"/>
          </a:bodyPr>
          <a:lstStyle/>
          <a:p>
            <a:pPr lvl="0">
              <a:defRPr/>
            </a:pPr>
            <a:r>
              <a:rPr lang="tr-TR" dirty="0" smtClean="0"/>
              <a:t>Savurganlıktan kaçınma</a:t>
            </a:r>
            <a:br>
              <a:rPr lang="tr-TR" dirty="0" smtClean="0"/>
            </a:br>
            <a:endParaRPr lang="tr-TR" dirty="0" smtClean="0"/>
          </a:p>
          <a:p>
            <a:pPr lvl="0">
              <a:defRPr/>
            </a:pPr>
            <a:r>
              <a:rPr lang="tr-TR" dirty="0" smtClean="0"/>
              <a:t>Bağlayıcı açıklamalar ve gerçek dışı beyan</a:t>
            </a:r>
            <a:br>
              <a:rPr lang="tr-TR" dirty="0" smtClean="0"/>
            </a:br>
            <a:endParaRPr lang="tr-TR" dirty="0" smtClean="0"/>
          </a:p>
          <a:p>
            <a:pPr lvl="0">
              <a:defRPr/>
            </a:pPr>
            <a:r>
              <a:rPr lang="tr-TR" dirty="0" smtClean="0"/>
              <a:t>Bilgi verme, saydamlık ve katılımcılık</a:t>
            </a:r>
            <a:br>
              <a:rPr lang="tr-TR" dirty="0" smtClean="0"/>
            </a:br>
            <a:endParaRPr lang="tr-TR" dirty="0" smtClean="0"/>
          </a:p>
          <a:p>
            <a:pPr lvl="0">
              <a:defRPr/>
            </a:pPr>
            <a:r>
              <a:rPr lang="tr-TR" dirty="0" smtClean="0"/>
              <a:t>Yöneticilerin hesap verme sorumluluğu</a:t>
            </a:r>
            <a:br>
              <a:rPr lang="tr-TR" dirty="0" smtClean="0"/>
            </a:br>
            <a:endParaRPr lang="tr-TR" dirty="0" smtClean="0"/>
          </a:p>
          <a:p>
            <a:pPr lvl="0">
              <a:defRPr/>
            </a:pPr>
            <a:r>
              <a:rPr lang="tr-TR" dirty="0" smtClean="0"/>
              <a:t>Eski kamu görevlileriyle ilişkiler</a:t>
            </a:r>
            <a:br>
              <a:rPr lang="tr-TR" dirty="0" smtClean="0"/>
            </a:br>
            <a:endParaRPr lang="tr-TR" dirty="0" smtClean="0"/>
          </a:p>
          <a:p>
            <a:pPr lvl="0">
              <a:defRPr/>
            </a:pPr>
            <a:r>
              <a:rPr lang="tr-TR" dirty="0" smtClean="0"/>
              <a:t>Mal bildiriminde bulunma</a:t>
            </a:r>
          </a:p>
          <a:p>
            <a:endParaRPr lang="tr-TR" dirty="0"/>
          </a:p>
        </p:txBody>
      </p:sp>
    </p:spTree>
    <p:extLst>
      <p:ext uri="{BB962C8B-B14F-4D97-AF65-F5344CB8AC3E}">
        <p14:creationId xmlns:p14="http://schemas.microsoft.com/office/powerpoint/2010/main" val="169547412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2" y="260648"/>
            <a:ext cx="8640960" cy="6264696"/>
          </a:xfrm>
        </p:spPr>
      </p:pic>
    </p:spTree>
    <p:extLst>
      <p:ext uri="{BB962C8B-B14F-4D97-AF65-F5344CB8AC3E}">
        <p14:creationId xmlns:p14="http://schemas.microsoft.com/office/powerpoint/2010/main" val="401973828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0"/>
            <a:ext cx="8229600" cy="1417638"/>
          </a:xfrm>
        </p:spPr>
        <p:txBody>
          <a:bodyPr>
            <a:normAutofit/>
          </a:bodyPr>
          <a:lstStyle/>
          <a:p>
            <a:r>
              <a:rPr lang="tr-TR" sz="4200" dirty="0" smtClean="0"/>
              <a:t>1.</a:t>
            </a:r>
            <a:r>
              <a:rPr lang="tr-TR" sz="4200" b="1" dirty="0" smtClean="0"/>
              <a:t>Görevin Yerine Getirilmesinde Kamu Hizmeti Bilinci</a:t>
            </a:r>
            <a:endParaRPr lang="tr-TR" sz="4200" dirty="0"/>
          </a:p>
        </p:txBody>
      </p:sp>
      <p:sp>
        <p:nvSpPr>
          <p:cNvPr id="3" name="2 İçerik Yer Tutucusu"/>
          <p:cNvSpPr>
            <a:spLocks noGrp="1"/>
          </p:cNvSpPr>
          <p:nvPr>
            <p:ph idx="1"/>
          </p:nvPr>
        </p:nvSpPr>
        <p:spPr>
          <a:xfrm>
            <a:off x="611560" y="1628800"/>
            <a:ext cx="8280920" cy="5040560"/>
          </a:xfrm>
        </p:spPr>
        <p:txBody>
          <a:bodyPr>
            <a:normAutofit fontScale="92500" lnSpcReduction="10000"/>
          </a:bodyPr>
          <a:lstStyle/>
          <a:p>
            <a:r>
              <a:rPr lang="tr-TR" dirty="0" smtClean="0"/>
              <a:t>Hizmetin Yerine Getirilmesinde;</a:t>
            </a:r>
            <a:br>
              <a:rPr lang="tr-TR" dirty="0" smtClean="0"/>
            </a:br>
            <a:r>
              <a:rPr lang="tr-TR" dirty="0" smtClean="0"/>
              <a:t>-Sürekli gelişimi</a:t>
            </a:r>
            <a:br>
              <a:rPr lang="tr-TR" dirty="0" smtClean="0"/>
            </a:br>
            <a:r>
              <a:rPr lang="tr-TR" dirty="0" smtClean="0"/>
              <a:t>-Katılımcılığı</a:t>
            </a:r>
            <a:br>
              <a:rPr lang="tr-TR" dirty="0" smtClean="0"/>
            </a:br>
            <a:r>
              <a:rPr lang="tr-TR" dirty="0" smtClean="0"/>
              <a:t>-Saydamlığı</a:t>
            </a:r>
            <a:br>
              <a:rPr lang="tr-TR" dirty="0" smtClean="0"/>
            </a:br>
            <a:r>
              <a:rPr lang="tr-TR" dirty="0" smtClean="0"/>
              <a:t>-Tarafsızlığı</a:t>
            </a:r>
            <a:br>
              <a:rPr lang="tr-TR" dirty="0" smtClean="0"/>
            </a:br>
            <a:r>
              <a:rPr lang="tr-TR" dirty="0" smtClean="0"/>
              <a:t>-Dürüstlüğü</a:t>
            </a:r>
            <a:br>
              <a:rPr lang="tr-TR" dirty="0" smtClean="0"/>
            </a:br>
            <a:r>
              <a:rPr lang="tr-TR" dirty="0" smtClean="0"/>
              <a:t>-Kamu yararını gözetmeyi</a:t>
            </a:r>
            <a:br>
              <a:rPr lang="tr-TR" dirty="0" smtClean="0"/>
            </a:br>
            <a:r>
              <a:rPr lang="tr-TR" dirty="0" smtClean="0"/>
              <a:t>-Hesap verebilirliği</a:t>
            </a:r>
            <a:br>
              <a:rPr lang="tr-TR" dirty="0" smtClean="0"/>
            </a:br>
            <a:r>
              <a:rPr lang="tr-TR" dirty="0" smtClean="0"/>
              <a:t>-Öngörülebilirliği</a:t>
            </a:r>
            <a:br>
              <a:rPr lang="tr-TR" dirty="0" smtClean="0"/>
            </a:br>
            <a:r>
              <a:rPr lang="tr-TR" dirty="0" smtClean="0"/>
              <a:t>-Hizmette yerindeliği</a:t>
            </a:r>
            <a:br>
              <a:rPr lang="tr-TR" dirty="0" smtClean="0"/>
            </a:br>
            <a:r>
              <a:rPr lang="tr-TR" dirty="0" smtClean="0"/>
              <a:t>-Beyana güveni</a:t>
            </a:r>
            <a:br>
              <a:rPr lang="tr-TR" dirty="0" smtClean="0"/>
            </a:br>
            <a:r>
              <a:rPr lang="tr-TR" dirty="0" smtClean="0"/>
              <a:t>esas almak asıldır.    </a:t>
            </a:r>
            <a:r>
              <a:rPr lang="tr-TR" i="1" dirty="0" smtClean="0"/>
              <a:t> (md. 5). </a:t>
            </a:r>
            <a:endParaRPr lang="tr-TR"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108520" y="-171400"/>
            <a:ext cx="9252519" cy="7029400"/>
          </a:xfrm>
          <a:prstGeom prst="rect">
            <a:avLst/>
          </a:prstGeom>
        </p:spPr>
      </p:pic>
    </p:spTree>
    <p:extLst>
      <p:ext uri="{BB962C8B-B14F-4D97-AF65-F5344CB8AC3E}">
        <p14:creationId xmlns:p14="http://schemas.microsoft.com/office/powerpoint/2010/main" val="390405656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p:txBody>
          <a:bodyPr>
            <a:normAutofit fontScale="90000"/>
          </a:bodyPr>
          <a:lstStyle/>
          <a:p>
            <a:r>
              <a:rPr lang="tr-TR" b="1" dirty="0" smtClean="0"/>
              <a:t/>
            </a:r>
            <a:br>
              <a:rPr lang="tr-TR" b="1" dirty="0" smtClean="0"/>
            </a:br>
            <a:r>
              <a:rPr lang="tr-TR" b="1" dirty="0" smtClean="0"/>
              <a:t>2.Halka Hizmet Bilinciyle</a:t>
            </a:r>
            <a:br>
              <a:rPr lang="tr-TR" b="1" dirty="0" smtClean="0"/>
            </a:br>
            <a:r>
              <a:rPr lang="tr-TR" b="1" dirty="0" smtClean="0"/>
              <a:t>Hareket Etme </a:t>
            </a:r>
            <a:r>
              <a:rPr lang="tr-TR" sz="4000" dirty="0"/>
              <a:t/>
            </a:r>
            <a:br>
              <a:rPr lang="tr-TR" sz="4000" dirty="0"/>
            </a:br>
            <a:endParaRPr lang="tr-TR" sz="4000" dirty="0">
              <a:solidFill>
                <a:schemeClr val="tx1"/>
              </a:solidFill>
            </a:endParaRPr>
          </a:p>
        </p:txBody>
      </p:sp>
      <p:sp>
        <p:nvSpPr>
          <p:cNvPr id="201731" name="Rectangle 3"/>
          <p:cNvSpPr>
            <a:spLocks noGrp="1" noChangeArrowheads="1"/>
          </p:cNvSpPr>
          <p:nvPr>
            <p:ph type="body" idx="4294967295"/>
          </p:nvPr>
        </p:nvSpPr>
        <p:spPr>
          <a:xfrm>
            <a:off x="395536" y="1844824"/>
            <a:ext cx="7529264" cy="4433739"/>
          </a:xfrm>
        </p:spPr>
        <p:txBody>
          <a:bodyPr/>
          <a:lstStyle/>
          <a:p>
            <a:r>
              <a:rPr lang="tr-TR" dirty="0" smtClean="0"/>
              <a:t>-Halkın günlük yaşamını kolaylaştırmak.</a:t>
            </a:r>
            <a:br>
              <a:rPr lang="tr-TR" dirty="0" smtClean="0"/>
            </a:br>
            <a:r>
              <a:rPr lang="tr-TR" dirty="0" smtClean="0"/>
              <a:t>-İhtiyaçları en etkin, hızlı ve verimli  biçimde karşılamak.</a:t>
            </a:r>
            <a:br>
              <a:rPr lang="tr-TR" dirty="0" smtClean="0"/>
            </a:br>
            <a:r>
              <a:rPr lang="tr-TR" dirty="0" smtClean="0"/>
              <a:t>-Hizmet kalitesini yükseltmek.</a:t>
            </a:r>
            <a:br>
              <a:rPr lang="tr-TR" dirty="0" smtClean="0"/>
            </a:br>
            <a:r>
              <a:rPr lang="tr-TR" dirty="0" smtClean="0"/>
              <a:t>-Halkın memnuniyetini artırmak.</a:t>
            </a:r>
            <a:br>
              <a:rPr lang="tr-TR" dirty="0" smtClean="0"/>
            </a:br>
            <a:r>
              <a:rPr lang="tr-TR" dirty="0" smtClean="0"/>
              <a:t>-Hizmetten yararlananların ihtiyacına ve hizmetlerin sonucuna odaklanmak.</a:t>
            </a:r>
          </a:p>
          <a:p>
            <a:pPr>
              <a:buNone/>
            </a:pPr>
            <a:r>
              <a:rPr lang="tr-TR" dirty="0" smtClean="0"/>
              <a:t>     hedeflenmelidir.</a:t>
            </a:r>
            <a:endParaRPr lang="tr-TR"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1026" name="Picture 2" descr="https://www.etik.gov.tr/wp-content/uploads/2019/03/etikkarikatur5-1024x8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528" y="-84932"/>
            <a:ext cx="9753600" cy="69429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831176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3.Hizmet Standartlarına Uyma</a:t>
            </a:r>
            <a:endParaRPr lang="tr-TR" dirty="0"/>
          </a:p>
        </p:txBody>
      </p:sp>
      <p:sp>
        <p:nvSpPr>
          <p:cNvPr id="3" name="2 İçerik Yer Tutucusu"/>
          <p:cNvSpPr>
            <a:spLocks noGrp="1"/>
          </p:cNvSpPr>
          <p:nvPr>
            <p:ph idx="1"/>
          </p:nvPr>
        </p:nvSpPr>
        <p:spPr/>
        <p:txBody>
          <a:bodyPr/>
          <a:lstStyle/>
          <a:p>
            <a:pPr algn="just"/>
            <a:r>
              <a:rPr lang="da-DK" dirty="0" smtClean="0"/>
              <a:t>Kamu kurum ve kuruluşlarının yoneticileri ve diğer personeli, kamu</a:t>
            </a:r>
            <a:r>
              <a:rPr lang="tr-TR" dirty="0" smtClean="0"/>
              <a:t> hizmetlerini belirlenen standartlara ve süreçlere uygun şekilde yürütürler, hizmetten  yararlananlara iş ve işlemlerle ilgili gerekli açıklayıcı bilgileri vererek onları hizmet süreci boyunca aydınlatırlar (md. 7).</a:t>
            </a:r>
          </a:p>
          <a:p>
            <a:endParaRPr lang="tr-TR"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066130"/>
          </a:xfrm>
        </p:spPr>
        <p:txBody>
          <a:bodyPr/>
          <a:lstStyle/>
          <a:p>
            <a:r>
              <a:rPr lang="tr-TR" b="1" dirty="0" smtClean="0"/>
              <a:t>Hizmet Standartlarına Uyma</a:t>
            </a:r>
            <a:endParaRPr lang="tr-TR" dirty="0"/>
          </a:p>
        </p:txBody>
      </p:sp>
      <p:sp>
        <p:nvSpPr>
          <p:cNvPr id="3" name="2 İçerik Yer Tutucusu"/>
          <p:cNvSpPr>
            <a:spLocks noGrp="1"/>
          </p:cNvSpPr>
          <p:nvPr>
            <p:ph idx="1"/>
          </p:nvPr>
        </p:nvSpPr>
        <p:spPr/>
        <p:txBody>
          <a:bodyPr/>
          <a:lstStyle/>
          <a:p>
            <a:r>
              <a:rPr lang="tr-TR" dirty="0" smtClean="0"/>
              <a:t>Kurumun belirlediği hizmet standardı dışında belgeler istenilmesi,</a:t>
            </a:r>
          </a:p>
          <a:p>
            <a:r>
              <a:rPr lang="tr-TR" dirty="0" smtClean="0"/>
              <a:t>İş takipçiliği yapanlara öncelik tanınması,</a:t>
            </a:r>
          </a:p>
          <a:p>
            <a:r>
              <a:rPr lang="tr-TR" dirty="0" smtClean="0"/>
              <a:t>Kişiler arasında farklı belgeler istenilmesi,</a:t>
            </a:r>
          </a:p>
          <a:p>
            <a:r>
              <a:rPr lang="tr-TR" dirty="0" smtClean="0"/>
              <a:t>Tanıdıklara farklı davranılması ve bazı belgeleri istememek,</a:t>
            </a:r>
          </a:p>
          <a:p>
            <a:r>
              <a:rPr lang="tr-TR" dirty="0" smtClean="0"/>
              <a:t>Bilgi isteyen iş sahibinin terslenmesi v.b</a:t>
            </a:r>
            <a:endParaRPr lang="tr-TR"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a:xfrm>
            <a:off x="457200" y="274638"/>
            <a:ext cx="8229600" cy="706090"/>
          </a:xfrm>
        </p:spPr>
        <p:txBody>
          <a:bodyPr>
            <a:normAutofit/>
          </a:bodyPr>
          <a:lstStyle/>
          <a:p>
            <a:r>
              <a:rPr lang="tr-TR" sz="4000" b="1" dirty="0" smtClean="0"/>
              <a:t>4.Nezaket </a:t>
            </a:r>
            <a:r>
              <a:rPr lang="tr-TR" sz="4000" b="1" dirty="0" smtClean="0">
                <a:solidFill>
                  <a:schemeClr val="tx1"/>
                </a:solidFill>
              </a:rPr>
              <a:t>ve </a:t>
            </a:r>
            <a:r>
              <a:rPr lang="tr-TR" sz="4000" b="1" dirty="0">
                <a:solidFill>
                  <a:schemeClr val="tx1"/>
                </a:solidFill>
              </a:rPr>
              <a:t>Saygı</a:t>
            </a:r>
          </a:p>
        </p:txBody>
      </p:sp>
      <p:sp useBgFill="1">
        <p:nvSpPr>
          <p:cNvPr id="206851" name="Rectangle 3"/>
          <p:cNvSpPr>
            <a:spLocks noGrp="1" noChangeArrowheads="1"/>
          </p:cNvSpPr>
          <p:nvPr>
            <p:ph type="body" idx="4294967295"/>
          </p:nvPr>
        </p:nvSpPr>
        <p:spPr>
          <a:xfrm>
            <a:off x="457200" y="1412776"/>
            <a:ext cx="8219256" cy="4896544"/>
          </a:xfrm>
        </p:spPr>
        <p:txBody>
          <a:bodyPr>
            <a:normAutofit/>
          </a:bodyPr>
          <a:lstStyle/>
          <a:p>
            <a:pPr>
              <a:lnSpc>
                <a:spcPct val="90000"/>
              </a:lnSpc>
            </a:pPr>
            <a:r>
              <a:rPr lang="tr-TR" sz="3600" dirty="0" smtClean="0"/>
              <a:t>Çalışanlar ile hizmetten yararlananlara karşı nazik ve saygılı davranmak ve gerekli ilgiyi göstermek.</a:t>
            </a:r>
          </a:p>
          <a:p>
            <a:pPr>
              <a:lnSpc>
                <a:spcPct val="90000"/>
              </a:lnSpc>
            </a:pPr>
            <a:r>
              <a:rPr lang="tr-TR" sz="3600" dirty="0" smtClean="0"/>
              <a:t>Konu yetkileri dışındaysa ilgili birime veya yetkiliye yönlendirmek.</a:t>
            </a:r>
          </a:p>
          <a:p>
            <a:pPr>
              <a:lnSpc>
                <a:spcPct val="90000"/>
              </a:lnSpc>
              <a:buNone/>
            </a:pPr>
            <a:r>
              <a:rPr lang="tr-TR" dirty="0" smtClean="0"/>
              <a:t> </a:t>
            </a:r>
          </a:p>
          <a:p>
            <a:pPr>
              <a:lnSpc>
                <a:spcPct val="90000"/>
              </a:lnSpc>
              <a:buNone/>
            </a:pPr>
            <a:r>
              <a:rPr lang="tr-TR" dirty="0" smtClean="0"/>
              <a:t> </a:t>
            </a:r>
            <a:endParaRPr lang="tr-TR" dirty="0"/>
          </a:p>
        </p:txBody>
      </p:sp>
    </p:spTree>
    <p:extLst>
      <p:ext uri="{BB962C8B-B14F-4D97-AF65-F5344CB8AC3E}">
        <p14:creationId xmlns:p14="http://schemas.microsoft.com/office/powerpoint/2010/main" val="379919719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0" y="0"/>
            <a:ext cx="9143999" cy="6858000"/>
          </a:xfrm>
          <a:prstGeom prst="rect">
            <a:avLst/>
          </a:prstGeom>
        </p:spPr>
      </p:pic>
    </p:spTree>
    <p:extLst>
      <p:ext uri="{BB962C8B-B14F-4D97-AF65-F5344CB8AC3E}">
        <p14:creationId xmlns:p14="http://schemas.microsoft.com/office/powerpoint/2010/main" val="396797681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p:txBody>
          <a:bodyPr>
            <a:normAutofit fontScale="90000"/>
          </a:bodyPr>
          <a:lstStyle/>
          <a:p>
            <a:r>
              <a:rPr lang="tr-TR" sz="4000" dirty="0">
                <a:solidFill>
                  <a:schemeClr val="tx1"/>
                </a:solidFill>
              </a:rPr>
              <a:t/>
            </a:r>
            <a:br>
              <a:rPr lang="tr-TR" sz="4000" dirty="0">
                <a:solidFill>
                  <a:schemeClr val="tx1"/>
                </a:solidFill>
              </a:rPr>
            </a:br>
            <a:r>
              <a:rPr lang="tr-TR" sz="4000" b="1" dirty="0" smtClean="0">
                <a:solidFill>
                  <a:schemeClr val="tx1"/>
                </a:solidFill>
              </a:rPr>
              <a:t>5.Amaç </a:t>
            </a:r>
            <a:r>
              <a:rPr lang="tr-TR" sz="4000" b="1" dirty="0">
                <a:solidFill>
                  <a:schemeClr val="tx1"/>
                </a:solidFill>
              </a:rPr>
              <a:t>ve Misyona </a:t>
            </a:r>
            <a:r>
              <a:rPr lang="tr-TR" sz="4000" b="1" dirty="0" smtClean="0">
                <a:solidFill>
                  <a:schemeClr val="tx1"/>
                </a:solidFill>
              </a:rPr>
              <a:t>bağlılık</a:t>
            </a:r>
            <a:r>
              <a:rPr lang="tr-TR" sz="4000" dirty="0">
                <a:solidFill>
                  <a:schemeClr val="tx1"/>
                </a:solidFill>
              </a:rPr>
              <a:t/>
            </a:r>
            <a:br>
              <a:rPr lang="tr-TR" sz="4000" dirty="0">
                <a:solidFill>
                  <a:schemeClr val="tx1"/>
                </a:solidFill>
              </a:rPr>
            </a:br>
            <a:r>
              <a:rPr lang="tr-TR" sz="4000" dirty="0"/>
              <a:t/>
            </a:r>
            <a:br>
              <a:rPr lang="tr-TR" sz="4000" dirty="0"/>
            </a:br>
            <a:endParaRPr lang="tr-TR" sz="4000" dirty="0"/>
          </a:p>
        </p:txBody>
      </p:sp>
      <p:sp>
        <p:nvSpPr>
          <p:cNvPr id="203779" name="Rectangle 3"/>
          <p:cNvSpPr>
            <a:spLocks noGrp="1" noChangeArrowheads="1"/>
          </p:cNvSpPr>
          <p:nvPr>
            <p:ph type="body" idx="4294967295"/>
          </p:nvPr>
        </p:nvSpPr>
        <p:spPr>
          <a:xfrm>
            <a:off x="381000" y="1219200"/>
            <a:ext cx="7543800" cy="5059363"/>
          </a:xfrm>
        </p:spPr>
        <p:txBody>
          <a:bodyPr>
            <a:normAutofit/>
          </a:bodyPr>
          <a:lstStyle/>
          <a:p>
            <a:r>
              <a:rPr lang="tr-TR" sz="3600" dirty="0" smtClean="0"/>
              <a:t>Kamu görevlileri,</a:t>
            </a:r>
          </a:p>
          <a:p>
            <a:r>
              <a:rPr lang="tr-TR" sz="3600" dirty="0" smtClean="0"/>
              <a:t>Çalışılan kurum veya kuruluşun amaçlarına ve misyonuna uygun davranır.</a:t>
            </a:r>
          </a:p>
          <a:p>
            <a:r>
              <a:rPr lang="tr-TR" sz="3600" dirty="0" smtClean="0"/>
              <a:t>Ülkenin çıkarı, toplumun refahı ve kurumun hizmet idealleri doğrultusunda hareket ederler. </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634082"/>
          </a:xfrm>
        </p:spPr>
        <p:txBody>
          <a:bodyPr>
            <a:normAutofit fontScale="90000"/>
          </a:bodyPr>
          <a:lstStyle/>
          <a:p>
            <a:r>
              <a:rPr lang="tr-TR" b="1" dirty="0" smtClean="0"/>
              <a:t> 6.Dürüstlük ve Tarafsızlık</a:t>
            </a:r>
            <a:endParaRPr lang="tr-TR" dirty="0"/>
          </a:p>
        </p:txBody>
      </p:sp>
      <p:sp>
        <p:nvSpPr>
          <p:cNvPr id="3" name="2 İçerik Yer Tutucusu"/>
          <p:cNvSpPr>
            <a:spLocks noGrp="1"/>
          </p:cNvSpPr>
          <p:nvPr>
            <p:ph idx="1"/>
          </p:nvPr>
        </p:nvSpPr>
        <p:spPr>
          <a:xfrm>
            <a:off x="457200" y="980728"/>
            <a:ext cx="8229600" cy="5400600"/>
          </a:xfrm>
        </p:spPr>
        <p:txBody>
          <a:bodyPr>
            <a:normAutofit fontScale="25000" lnSpcReduction="20000"/>
          </a:bodyPr>
          <a:lstStyle/>
          <a:p>
            <a:endParaRPr lang="tr-TR" dirty="0" smtClean="0"/>
          </a:p>
          <a:p>
            <a:pPr>
              <a:buNone/>
            </a:pPr>
            <a:r>
              <a:rPr lang="tr-TR" sz="5800" dirty="0" smtClean="0"/>
              <a:t>	</a:t>
            </a:r>
          </a:p>
          <a:p>
            <a:pPr>
              <a:buNone/>
            </a:pPr>
            <a:r>
              <a:rPr lang="tr-TR" sz="12800" dirty="0" smtClean="0"/>
              <a:t>Kamu görevlileri;</a:t>
            </a:r>
          </a:p>
          <a:p>
            <a:pPr algn="just"/>
            <a:r>
              <a:rPr lang="tr-TR" sz="12800" dirty="0" smtClean="0"/>
              <a:t>Eylem ve işlemlerde </a:t>
            </a:r>
            <a:r>
              <a:rPr lang="tr-TR" sz="12800" b="1" dirty="0" smtClean="0"/>
              <a:t>yasallık, adalet, eşitlik ve dürüstlük ilkeleri</a:t>
            </a:r>
            <a:r>
              <a:rPr lang="tr-TR" sz="12800" dirty="0" smtClean="0"/>
              <a:t> doğrultusunda hareket etmek,</a:t>
            </a:r>
          </a:p>
          <a:p>
            <a:pPr algn="just"/>
            <a:r>
              <a:rPr lang="tr-TR" sz="12800" dirty="0" smtClean="0"/>
              <a:t>Görevlerini yerine getirirken </a:t>
            </a:r>
            <a:r>
              <a:rPr lang="tr-TR" sz="12800" b="1" dirty="0" smtClean="0"/>
              <a:t>dil, din, felsefi inanç, siyasi </a:t>
            </a:r>
            <a:r>
              <a:rPr lang="tr-TR" sz="12800" dirty="0" smtClean="0"/>
              <a:t>düşünce, ırk, cinsiyet ve benzeri sebeplerle ayrım yapmamak,</a:t>
            </a:r>
          </a:p>
          <a:p>
            <a:pPr marL="0" indent="0" algn="just">
              <a:buNone/>
            </a:pPr>
            <a:endParaRPr lang="tr-TR" sz="12800" dirty="0" smtClean="0"/>
          </a:p>
          <a:p>
            <a:r>
              <a:rPr lang="tr-TR" sz="12800" dirty="0" smtClean="0"/>
              <a:t>İnsan hak ve özgürlüklerine aykırı veya kısıtlayıcı muamele yapmamak,</a:t>
            </a:r>
            <a:br>
              <a:rPr lang="tr-TR" sz="12800" dirty="0" smtClean="0"/>
            </a:br>
            <a:endParaRPr lang="tr-TR" sz="12800"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06090"/>
          </a:xfrm>
        </p:spPr>
        <p:txBody>
          <a:bodyPr>
            <a:normAutofit fontScale="90000"/>
          </a:bodyPr>
          <a:lstStyle/>
          <a:p>
            <a:r>
              <a:rPr lang="tr-TR" b="1" dirty="0" smtClean="0"/>
              <a:t>Dürüstlük ve Tarafsızlık</a:t>
            </a:r>
            <a:endParaRPr lang="tr-TR" dirty="0"/>
          </a:p>
        </p:txBody>
      </p:sp>
      <p:sp>
        <p:nvSpPr>
          <p:cNvPr id="3" name="2 İçerik Yer Tutucusu"/>
          <p:cNvSpPr>
            <a:spLocks noGrp="1"/>
          </p:cNvSpPr>
          <p:nvPr>
            <p:ph idx="1"/>
          </p:nvPr>
        </p:nvSpPr>
        <p:spPr>
          <a:xfrm>
            <a:off x="467544" y="980728"/>
            <a:ext cx="8229600" cy="5328592"/>
          </a:xfrm>
        </p:spPr>
        <p:txBody>
          <a:bodyPr>
            <a:normAutofit/>
          </a:bodyPr>
          <a:lstStyle/>
          <a:p>
            <a:pPr algn="just"/>
            <a:r>
              <a:rPr lang="tr-TR" dirty="0" smtClean="0"/>
              <a:t>Takdir yetkisini, kamu yararı doğrultusunda kullanmak,</a:t>
            </a:r>
          </a:p>
          <a:p>
            <a:pPr algn="just"/>
            <a:r>
              <a:rPr lang="tr-TR" dirty="0" smtClean="0"/>
              <a:t> Gerçek veya tüzel kişilere ayrıcalıklı, taraflı ve eşitlik ilkesine aykırı uygulama yapmamak,</a:t>
            </a:r>
          </a:p>
          <a:p>
            <a:pPr algn="just"/>
            <a:r>
              <a:rPr lang="tr-TR" dirty="0" smtClean="0"/>
              <a:t>Herhangi bir </a:t>
            </a:r>
            <a:r>
              <a:rPr lang="tr-TR" b="1" dirty="0" smtClean="0"/>
              <a:t>siyasi parti, kişi veya zümrenin </a:t>
            </a:r>
            <a:r>
              <a:rPr lang="tr-TR" dirty="0" smtClean="0"/>
              <a:t>yararını veya zararını hedef alan bir davranışta bulunmamak.</a:t>
            </a:r>
          </a:p>
          <a:p>
            <a:endParaRPr lang="tr-TR"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0" y="0"/>
            <a:ext cx="9252519" cy="6858000"/>
          </a:xfrm>
          <a:prstGeom prst="rect">
            <a:avLst/>
          </a:prstGeom>
        </p:spPr>
      </p:pic>
    </p:spTree>
    <p:extLst>
      <p:ext uri="{BB962C8B-B14F-4D97-AF65-F5344CB8AC3E}">
        <p14:creationId xmlns:p14="http://schemas.microsoft.com/office/powerpoint/2010/main" val="409690228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562074"/>
          </a:xfrm>
        </p:spPr>
        <p:txBody>
          <a:bodyPr>
            <a:normAutofit fontScale="90000"/>
          </a:bodyPr>
          <a:lstStyle/>
          <a:p>
            <a:r>
              <a:rPr lang="tr-TR" b="1" dirty="0" smtClean="0"/>
              <a:t/>
            </a:r>
            <a:br>
              <a:rPr lang="tr-TR" b="1" dirty="0" smtClean="0"/>
            </a:br>
            <a:r>
              <a:rPr lang="tr-TR" b="1" dirty="0" smtClean="0"/>
              <a:t>7.Saygınlık ve Güven</a:t>
            </a:r>
            <a:r>
              <a:rPr lang="tr-TR" dirty="0" smtClean="0"/>
              <a:t/>
            </a:r>
            <a:br>
              <a:rPr lang="tr-TR" dirty="0" smtClean="0"/>
            </a:br>
            <a:endParaRPr lang="tr-TR" dirty="0"/>
          </a:p>
        </p:txBody>
      </p:sp>
      <p:sp>
        <p:nvSpPr>
          <p:cNvPr id="3" name="2 İçerik Yer Tutucusu"/>
          <p:cNvSpPr>
            <a:spLocks noGrp="1"/>
          </p:cNvSpPr>
          <p:nvPr>
            <p:ph idx="1"/>
          </p:nvPr>
        </p:nvSpPr>
        <p:spPr>
          <a:xfrm>
            <a:off x="457200" y="1412776"/>
            <a:ext cx="8229600" cy="4968552"/>
          </a:xfrm>
        </p:spPr>
        <p:txBody>
          <a:bodyPr>
            <a:normAutofit/>
          </a:bodyPr>
          <a:lstStyle/>
          <a:p>
            <a:r>
              <a:rPr lang="tr-TR" dirty="0" smtClean="0"/>
              <a:t>Kamu yönetimine güveni sağlayacak şekilde davranmak,</a:t>
            </a:r>
          </a:p>
          <a:p>
            <a:r>
              <a:rPr lang="tr-TR" dirty="0" smtClean="0"/>
              <a:t>Halkın kamu hizmetine güven duygusunu zedeleyen davranışlardan kaçınmak,</a:t>
            </a:r>
          </a:p>
          <a:p>
            <a:r>
              <a:rPr lang="tr-TR" dirty="0" smtClean="0"/>
              <a:t>Halka hizmeti her türlü menfaatin üzerinde tutmak</a:t>
            </a:r>
          </a:p>
          <a:p>
            <a:r>
              <a:rPr lang="tr-TR" dirty="0" smtClean="0"/>
              <a:t>Hizmetten yararlananlara iyi davranmak ve tarafsız olmak zorundadır.</a:t>
            </a:r>
            <a:endParaRPr lang="tr-TR"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108520" y="0"/>
            <a:ext cx="9036496" cy="6858000"/>
          </a:xfrm>
          <a:prstGeom prst="rect">
            <a:avLst/>
          </a:prstGeom>
        </p:spPr>
      </p:pic>
    </p:spTree>
    <p:extLst>
      <p:ext uri="{BB962C8B-B14F-4D97-AF65-F5344CB8AC3E}">
        <p14:creationId xmlns:p14="http://schemas.microsoft.com/office/powerpoint/2010/main" val="165088325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a:xfrm>
            <a:off x="457200" y="274638"/>
            <a:ext cx="8229600" cy="562074"/>
          </a:xfrm>
        </p:spPr>
        <p:txBody>
          <a:bodyPr>
            <a:normAutofit fontScale="90000"/>
          </a:bodyPr>
          <a:lstStyle/>
          <a:p>
            <a:r>
              <a:rPr lang="tr-TR" sz="4000" b="1" dirty="0" smtClean="0"/>
              <a:t/>
            </a:r>
            <a:br>
              <a:rPr lang="tr-TR" sz="4000" b="1" dirty="0" smtClean="0"/>
            </a:br>
            <a:r>
              <a:rPr lang="tr-TR" sz="4000" b="1" dirty="0" smtClean="0"/>
              <a:t>8.Yetkili Makamlara Bildirim</a:t>
            </a:r>
            <a:r>
              <a:rPr lang="tr-TR" sz="4000" dirty="0"/>
              <a:t/>
            </a:r>
            <a:br>
              <a:rPr lang="tr-TR" sz="4000" dirty="0"/>
            </a:br>
            <a:endParaRPr lang="tr-TR" sz="4000" dirty="0"/>
          </a:p>
        </p:txBody>
      </p:sp>
      <p:sp>
        <p:nvSpPr>
          <p:cNvPr id="207875" name="Rectangle 3"/>
          <p:cNvSpPr>
            <a:spLocks noGrp="1" noChangeArrowheads="1"/>
          </p:cNvSpPr>
          <p:nvPr>
            <p:ph type="body" idx="4294967295"/>
          </p:nvPr>
        </p:nvSpPr>
        <p:spPr>
          <a:xfrm>
            <a:off x="467544" y="908720"/>
            <a:ext cx="8208912" cy="5328592"/>
          </a:xfrm>
        </p:spPr>
        <p:txBody>
          <a:bodyPr>
            <a:noAutofit/>
          </a:bodyPr>
          <a:lstStyle/>
          <a:p>
            <a:r>
              <a:rPr lang="tr-TR" sz="3600" dirty="0" smtClean="0"/>
              <a:t>Kamu görevlileri, Etik davranış ilkeleriyle bağdaşmayan veya yasadışı eylemlerde bulunmalarının talep edilmesi veya bu tür bir eylemden haberdar olunması halinde durumu yetkili makamlara bildirmek,</a:t>
            </a:r>
          </a:p>
          <a:p>
            <a:r>
              <a:rPr lang="tr-TR" sz="3600" dirty="0" smtClean="0"/>
              <a:t>Kurum amirleri de, ihbarda bulunan kamu görevlilerinin kimliğini gizli tutmak zorundadır.</a:t>
            </a:r>
            <a:endParaRPr lang="tr-TR" sz="3600"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78098"/>
          </a:xfrm>
        </p:spPr>
        <p:txBody>
          <a:bodyPr/>
          <a:lstStyle/>
          <a:p>
            <a:r>
              <a:rPr lang="tr-TR" b="1" dirty="0" smtClean="0"/>
              <a:t>Yetkili Makamlara Bildirim</a:t>
            </a:r>
            <a:endParaRPr lang="tr-TR" dirty="0"/>
          </a:p>
        </p:txBody>
      </p:sp>
      <p:sp>
        <p:nvSpPr>
          <p:cNvPr id="3" name="2 İçerik Yer Tutucusu"/>
          <p:cNvSpPr>
            <a:spLocks noGrp="1"/>
          </p:cNvSpPr>
          <p:nvPr>
            <p:ph idx="1"/>
          </p:nvPr>
        </p:nvSpPr>
        <p:spPr>
          <a:xfrm>
            <a:off x="457200" y="1268760"/>
            <a:ext cx="8229600" cy="4857403"/>
          </a:xfrm>
        </p:spPr>
        <p:txBody>
          <a:bodyPr>
            <a:normAutofit/>
          </a:bodyPr>
          <a:lstStyle/>
          <a:p>
            <a:pPr>
              <a:buNone/>
            </a:pPr>
            <a:endParaRPr lang="tr-TR" sz="3600" dirty="0" smtClean="0"/>
          </a:p>
          <a:p>
            <a:pPr>
              <a:buNone/>
            </a:pPr>
            <a:endParaRPr lang="tr-TR" sz="3600" dirty="0"/>
          </a:p>
          <a:p>
            <a:pPr>
              <a:buNone/>
            </a:pPr>
            <a:r>
              <a:rPr lang="tr-TR" sz="3600" dirty="0" smtClean="0"/>
              <a:t>    Kurumlar bu bildirimler için gerekli önlemleri almak zorundadır.</a:t>
            </a:r>
            <a:endParaRPr lang="tr-TR" sz="3600"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p:nvPr>
        </p:nvSpPr>
        <p:spPr>
          <a:xfrm>
            <a:off x="457200" y="274638"/>
            <a:ext cx="8229600" cy="850106"/>
          </a:xfrm>
        </p:spPr>
        <p:txBody>
          <a:bodyPr>
            <a:normAutofit/>
          </a:bodyPr>
          <a:lstStyle/>
          <a:p>
            <a:r>
              <a:rPr lang="tr-TR" sz="4000" b="1" dirty="0" smtClean="0"/>
              <a:t>9.Çıkar Çatışmasından Kaçınma</a:t>
            </a:r>
            <a:endParaRPr lang="tr-TR" sz="4000" dirty="0"/>
          </a:p>
        </p:txBody>
      </p:sp>
      <p:sp>
        <p:nvSpPr>
          <p:cNvPr id="208899" name="Rectangle 3"/>
          <p:cNvSpPr>
            <a:spLocks noGrp="1" noChangeArrowheads="1"/>
          </p:cNvSpPr>
          <p:nvPr>
            <p:ph type="body" idx="4294967295"/>
          </p:nvPr>
        </p:nvSpPr>
        <p:spPr>
          <a:xfrm>
            <a:off x="357158" y="1340768"/>
            <a:ext cx="8535322" cy="4660000"/>
          </a:xfrm>
        </p:spPr>
        <p:txBody>
          <a:bodyPr>
            <a:normAutofit/>
          </a:bodyPr>
          <a:lstStyle/>
          <a:p>
            <a:pPr marL="0" indent="0">
              <a:buNone/>
            </a:pPr>
            <a:r>
              <a:rPr lang="tr-TR" sz="3600" dirty="0" smtClean="0"/>
              <a:t>Çıkar çatışması; </a:t>
            </a:r>
          </a:p>
          <a:p>
            <a:pPr marL="0" indent="0">
              <a:buNone/>
            </a:pPr>
            <a:r>
              <a:rPr lang="tr-TR" sz="3600" dirty="0" smtClean="0"/>
              <a:t>kamu görevlilerinin görevlerini tarafsız ve objektif şekilde icra etmelerini etkileyen ; kendilerine veya yakınlarına sağlanan her türlü menfaati ifade eder.</a:t>
            </a:r>
            <a:br>
              <a:rPr lang="tr-TR" sz="3600" dirty="0" smtClean="0"/>
            </a:br>
            <a:endParaRPr lang="tr-TR" sz="3600"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634082"/>
          </a:xfrm>
        </p:spPr>
        <p:txBody>
          <a:bodyPr>
            <a:normAutofit fontScale="90000"/>
          </a:bodyPr>
          <a:lstStyle/>
          <a:p>
            <a:r>
              <a:rPr lang="tr-TR" b="1" dirty="0" smtClean="0"/>
              <a:t>Çıkar Çatışmasından Kaçınma</a:t>
            </a:r>
            <a:endParaRPr lang="tr-TR" dirty="0"/>
          </a:p>
        </p:txBody>
      </p:sp>
      <p:sp>
        <p:nvSpPr>
          <p:cNvPr id="3" name="2 İçerik Yer Tutucusu"/>
          <p:cNvSpPr>
            <a:spLocks noGrp="1"/>
          </p:cNvSpPr>
          <p:nvPr>
            <p:ph idx="1"/>
          </p:nvPr>
        </p:nvSpPr>
        <p:spPr>
          <a:xfrm>
            <a:off x="539552" y="1019869"/>
            <a:ext cx="8352928" cy="5721499"/>
          </a:xfrm>
        </p:spPr>
        <p:txBody>
          <a:bodyPr>
            <a:normAutofit/>
          </a:bodyPr>
          <a:lstStyle/>
          <a:p>
            <a:pPr marL="0" indent="0">
              <a:buNone/>
            </a:pPr>
            <a:r>
              <a:rPr lang="tr-TR" dirty="0" smtClean="0"/>
              <a:t>Kamu görevlileri, çıkar çatışmasından kaçınmak için;</a:t>
            </a:r>
          </a:p>
          <a:p>
            <a:pPr marL="0" indent="0">
              <a:buNone/>
            </a:pPr>
            <a:r>
              <a:rPr lang="tr-TR" dirty="0"/>
              <a:t>-</a:t>
            </a:r>
            <a:r>
              <a:rPr lang="tr-TR" dirty="0" smtClean="0"/>
              <a:t>Herhangi bir potansiyel ya da gerçek çıkar çatışması konusunda dikkatli davranmak.</a:t>
            </a:r>
            <a:br>
              <a:rPr lang="tr-TR" dirty="0" smtClean="0"/>
            </a:br>
            <a:r>
              <a:rPr lang="tr-TR" dirty="0" smtClean="0"/>
              <a:t>-Çıkar çatışmasından kaçınmak için gerekli adımları atmak.</a:t>
            </a:r>
            <a:br>
              <a:rPr lang="tr-TR" dirty="0" smtClean="0"/>
            </a:br>
            <a:r>
              <a:rPr lang="tr-TR" dirty="0" smtClean="0"/>
              <a:t>-Çıkar çatışmasının farkına varıldığında durumu üstlerine bildirmek.</a:t>
            </a:r>
            <a:br>
              <a:rPr lang="tr-TR" dirty="0" smtClean="0"/>
            </a:br>
            <a:r>
              <a:rPr lang="tr-TR" dirty="0" smtClean="0"/>
              <a:t>-Çıkar çatışması kapsamına giren menfaatlerden uzak durmak,</a:t>
            </a:r>
          </a:p>
          <a:p>
            <a:pPr marL="0" indent="0">
              <a:buNone/>
            </a:pPr>
            <a:r>
              <a:rPr lang="tr-TR" dirty="0" smtClean="0"/>
              <a:t>Zorundadır.</a:t>
            </a:r>
          </a:p>
          <a:p>
            <a:endParaRPr lang="tr-TR"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0" y="0"/>
            <a:ext cx="9396535" cy="7029400"/>
          </a:xfrm>
          <a:prstGeom prst="rect">
            <a:avLst/>
          </a:prstGeom>
        </p:spPr>
      </p:pic>
    </p:spTree>
    <p:extLst>
      <p:ext uri="{BB962C8B-B14F-4D97-AF65-F5344CB8AC3E}">
        <p14:creationId xmlns:p14="http://schemas.microsoft.com/office/powerpoint/2010/main" val="2358848700"/>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p:txBody>
          <a:bodyPr>
            <a:normAutofit fontScale="90000"/>
          </a:bodyPr>
          <a:lstStyle/>
          <a:p>
            <a:r>
              <a:rPr lang="tr-TR" sz="4000" b="1" dirty="0">
                <a:solidFill>
                  <a:schemeClr val="tx1"/>
                </a:solidFill>
              </a:rPr>
              <a:t/>
            </a:r>
            <a:br>
              <a:rPr lang="tr-TR" sz="4000" b="1" dirty="0">
                <a:solidFill>
                  <a:schemeClr val="tx1"/>
                </a:solidFill>
              </a:rPr>
            </a:br>
            <a:r>
              <a:rPr lang="tr-TR" sz="4000" b="1" dirty="0" smtClean="0">
                <a:solidFill>
                  <a:schemeClr val="tx1"/>
                </a:solidFill>
              </a:rPr>
              <a:t>10. Görev </a:t>
            </a:r>
            <a:r>
              <a:rPr lang="tr-TR" sz="4000" b="1" dirty="0">
                <a:solidFill>
                  <a:schemeClr val="tx1"/>
                </a:solidFill>
              </a:rPr>
              <a:t>ve yetkilerin </a:t>
            </a:r>
            <a:r>
              <a:rPr lang="tr-TR" sz="4000" b="1" dirty="0" smtClean="0">
                <a:solidFill>
                  <a:schemeClr val="tx1"/>
                </a:solidFill>
              </a:rPr>
              <a:t>menfaat sağlamak amacıyla kullanılmaması</a:t>
            </a:r>
            <a:r>
              <a:rPr lang="tr-TR" sz="4000" b="1" dirty="0">
                <a:solidFill>
                  <a:schemeClr val="tx1"/>
                </a:solidFill>
              </a:rPr>
              <a:t/>
            </a:r>
            <a:br>
              <a:rPr lang="tr-TR" sz="4000" b="1" dirty="0">
                <a:solidFill>
                  <a:schemeClr val="tx1"/>
                </a:solidFill>
              </a:rPr>
            </a:br>
            <a:endParaRPr lang="tr-TR" sz="4000" b="1" dirty="0">
              <a:solidFill>
                <a:schemeClr val="tx1"/>
              </a:solidFill>
            </a:endParaRPr>
          </a:p>
        </p:txBody>
      </p:sp>
      <p:sp>
        <p:nvSpPr>
          <p:cNvPr id="3" name="2 İçerik Yer Tutucusu"/>
          <p:cNvSpPr>
            <a:spLocks noGrp="1"/>
          </p:cNvSpPr>
          <p:nvPr>
            <p:ph idx="1"/>
          </p:nvPr>
        </p:nvSpPr>
        <p:spPr/>
        <p:txBody>
          <a:bodyPr>
            <a:normAutofit/>
          </a:bodyPr>
          <a:lstStyle/>
          <a:p>
            <a:pPr marL="0" indent="0" algn="just">
              <a:buNone/>
            </a:pPr>
            <a:r>
              <a:rPr lang="tr-TR" sz="3600" dirty="0" smtClean="0"/>
              <a:t>Kamu görevlileri;</a:t>
            </a:r>
          </a:p>
          <a:p>
            <a:pPr marL="0" indent="0" algn="just">
              <a:buNone/>
            </a:pPr>
            <a:r>
              <a:rPr lang="tr-TR" sz="3600" dirty="0" smtClean="0"/>
              <a:t>görev, unvan ve yetkilerini kullanarak kendileri, yakınları veya üçüncü kişiler lehine menfaat sağlayamaz ve aracılıkta bulunamazlar. (md. 14).</a:t>
            </a:r>
            <a:endParaRPr lang="tr-TR" sz="3600"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78098"/>
          </a:xfrm>
        </p:spPr>
        <p:txBody>
          <a:bodyPr>
            <a:normAutofit fontScale="90000"/>
          </a:bodyPr>
          <a:lstStyle/>
          <a:p>
            <a:r>
              <a:rPr lang="tr-TR" sz="3200" b="1" dirty="0" smtClean="0"/>
              <a:t>Görev ve yetkilerin menfaat sağlamak amacıyla kullanılmaması</a:t>
            </a:r>
            <a:endParaRPr lang="tr-TR" sz="3200" dirty="0"/>
          </a:p>
        </p:txBody>
      </p:sp>
      <p:sp>
        <p:nvSpPr>
          <p:cNvPr id="3" name="2 İçerik Yer Tutucusu"/>
          <p:cNvSpPr>
            <a:spLocks noGrp="1"/>
          </p:cNvSpPr>
          <p:nvPr>
            <p:ph idx="1"/>
          </p:nvPr>
        </p:nvSpPr>
        <p:spPr>
          <a:xfrm>
            <a:off x="467544" y="1124744"/>
            <a:ext cx="8424936" cy="5544616"/>
          </a:xfrm>
        </p:spPr>
        <p:txBody>
          <a:bodyPr>
            <a:normAutofit/>
          </a:bodyPr>
          <a:lstStyle/>
          <a:p>
            <a:pPr algn="just"/>
            <a:r>
              <a:rPr lang="tr-TR" dirty="0" smtClean="0"/>
              <a:t>Kendileri veya başkalarının kitap, dergi, kaset ve benzeri ürünlerinin satışını ve dağıtımını yaptırmak,</a:t>
            </a:r>
          </a:p>
          <a:p>
            <a:pPr algn="just"/>
            <a:r>
              <a:rPr lang="tr-TR" dirty="0" smtClean="0"/>
              <a:t>Herhangi bir kurum, vakıf, dernek veya spor kulübüne yardım, bağış benzeri menfaat sağlamak,</a:t>
            </a:r>
          </a:p>
          <a:p>
            <a:pPr algn="just"/>
            <a:r>
              <a:rPr lang="tr-TR" dirty="0" smtClean="0"/>
              <a:t>Görevi ile ilgili olarak elde ettikleri resmi veya gizli bilgileri, kendilerine yakınlarına veya üçüncü kişilere ekonomik, siyasal veya sosyal nitelikte bir menfaat elde etmek için kullanmak,</a:t>
            </a:r>
            <a:endParaRPr lang="tr-TR"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51520" y="188640"/>
            <a:ext cx="8640960" cy="1656184"/>
          </a:xfrm>
        </p:spPr>
        <p:txBody>
          <a:bodyPr>
            <a:normAutofit/>
          </a:bodyPr>
          <a:lstStyle/>
          <a:p>
            <a:r>
              <a:rPr lang="tr-TR" b="1" dirty="0" smtClean="0"/>
              <a:t>Görev ve yetkilerin menfaat sağlamak amacıyla kullanılmaması</a:t>
            </a:r>
            <a:endParaRPr lang="tr-TR" dirty="0"/>
          </a:p>
        </p:txBody>
      </p:sp>
      <p:sp>
        <p:nvSpPr>
          <p:cNvPr id="3" name="2 İçerik Yer Tutucusu"/>
          <p:cNvSpPr>
            <a:spLocks noGrp="1"/>
          </p:cNvSpPr>
          <p:nvPr>
            <p:ph idx="1"/>
          </p:nvPr>
        </p:nvSpPr>
        <p:spPr>
          <a:xfrm>
            <a:off x="323528" y="1484784"/>
            <a:ext cx="8568952" cy="5184576"/>
          </a:xfrm>
        </p:spPr>
        <p:txBody>
          <a:bodyPr>
            <a:normAutofit/>
          </a:bodyPr>
          <a:lstStyle/>
          <a:p>
            <a:pPr algn="just"/>
            <a:endParaRPr lang="tr-TR" dirty="0" smtClean="0"/>
          </a:p>
          <a:p>
            <a:pPr algn="just"/>
            <a:r>
              <a:rPr lang="tr-TR" dirty="0" smtClean="0"/>
              <a:t>Resmi veya gizli bilgileri görevdeyken ve görevden ayrıldıktan açıklamak,</a:t>
            </a:r>
          </a:p>
          <a:p>
            <a:pPr marL="0" indent="0" algn="just">
              <a:buNone/>
            </a:pPr>
            <a:endParaRPr lang="tr-TR" dirty="0" smtClean="0"/>
          </a:p>
          <a:p>
            <a:pPr algn="just"/>
            <a:r>
              <a:rPr lang="tr-TR" dirty="0" smtClean="0"/>
              <a:t>Görev yapılan kurumun kaynaklarını doğrudan veya dolaylı olarak seçim kampanyalarında kullanmak ve kullandırmak,</a:t>
            </a:r>
          </a:p>
          <a:p>
            <a:pPr marL="0" indent="0" algn="just">
              <a:buNone/>
            </a:pPr>
            <a:r>
              <a:rPr lang="tr-TR" dirty="0" smtClean="0"/>
              <a:t>   Bu yasaklardandır.</a:t>
            </a:r>
          </a:p>
          <a:p>
            <a:endParaRPr lang="tr-TR" dirty="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b="1" dirty="0"/>
              <a:t>Görev ve yetkilerin menfaat sağlamak amacıyla kullanılmaması</a:t>
            </a:r>
            <a:endParaRPr lang="tr-TR" dirty="0"/>
          </a:p>
        </p:txBody>
      </p:sp>
      <p:sp>
        <p:nvSpPr>
          <p:cNvPr id="3" name="İçerik Yer Tutucusu 2"/>
          <p:cNvSpPr>
            <a:spLocks noGrp="1"/>
          </p:cNvSpPr>
          <p:nvPr>
            <p:ph idx="1"/>
          </p:nvPr>
        </p:nvSpPr>
        <p:spPr/>
        <p:txBody>
          <a:bodyPr/>
          <a:lstStyle/>
          <a:p>
            <a:endParaRPr lang="tr-TR" dirty="0" smtClean="0"/>
          </a:p>
          <a:p>
            <a:r>
              <a:rPr lang="tr-TR" dirty="0" smtClean="0"/>
              <a:t>Görev</a:t>
            </a:r>
            <a:r>
              <a:rPr lang="tr-TR" dirty="0"/>
              <a:t>, Unvan ve Yetki Kullanarak Ticaret </a:t>
            </a:r>
            <a:r>
              <a:rPr lang="tr-TR" dirty="0" smtClean="0"/>
              <a:t>Yapma</a:t>
            </a:r>
          </a:p>
          <a:p>
            <a:r>
              <a:rPr lang="tr-TR" dirty="0" smtClean="0"/>
              <a:t>Müfettiş  </a:t>
            </a:r>
            <a:r>
              <a:rPr lang="tr-TR" dirty="0"/>
              <a:t>Bey, denetim görevi ile ilgili açıklamalı bir mevzuat kitabı hazırlamış, kitabı satın almaları amacıyla ilgili kamu kurumlarına dağıtmıştır</a:t>
            </a:r>
          </a:p>
          <a:p>
            <a:endParaRPr lang="tr-TR" dirty="0"/>
          </a:p>
        </p:txBody>
      </p:sp>
    </p:spTree>
    <p:extLst>
      <p:ext uri="{BB962C8B-B14F-4D97-AF65-F5344CB8AC3E}">
        <p14:creationId xmlns:p14="http://schemas.microsoft.com/office/powerpoint/2010/main" val="1834090127"/>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11. Hediye Alma ve Menfaat Sağlama Yasağı</a:t>
            </a:r>
            <a:endParaRPr lang="tr-TR" dirty="0"/>
          </a:p>
        </p:txBody>
      </p:sp>
      <p:sp>
        <p:nvSpPr>
          <p:cNvPr id="3" name="2 İçerik Yer Tutucusu"/>
          <p:cNvSpPr>
            <a:spLocks noGrp="1"/>
          </p:cNvSpPr>
          <p:nvPr>
            <p:ph idx="1"/>
          </p:nvPr>
        </p:nvSpPr>
        <p:spPr/>
        <p:txBody>
          <a:bodyPr/>
          <a:lstStyle/>
          <a:p>
            <a:pPr>
              <a:buNone/>
            </a:pPr>
            <a:endParaRPr lang="tr-TR" dirty="0" smtClean="0"/>
          </a:p>
          <a:p>
            <a:pPr>
              <a:buNone/>
            </a:pPr>
            <a:r>
              <a:rPr lang="tr-TR" dirty="0" smtClean="0"/>
              <a:t>	“</a:t>
            </a:r>
            <a:r>
              <a:rPr lang="tr-TR" sz="3600" dirty="0" smtClean="0"/>
              <a:t>Hiçbir hediye alma.</a:t>
            </a:r>
          </a:p>
          <a:p>
            <a:pPr>
              <a:buNone/>
            </a:pPr>
            <a:r>
              <a:rPr lang="tr-TR" sz="3600" dirty="0" smtClean="0"/>
              <a:t>	 Hediye seni körleştirir ve doğruyu görmeni engeller.“</a:t>
            </a:r>
            <a:r>
              <a:rPr lang="tr-TR" dirty="0" smtClean="0"/>
              <a:t/>
            </a:r>
            <a:br>
              <a:rPr lang="tr-TR" dirty="0" smtClean="0"/>
            </a:br>
            <a:endParaRPr lang="tr-TR" dirty="0" smtClean="0"/>
          </a:p>
          <a:p>
            <a:pPr>
              <a:buNone/>
            </a:pPr>
            <a:r>
              <a:rPr lang="tr-TR" dirty="0" smtClean="0"/>
              <a:t>                                                             </a:t>
            </a:r>
            <a:r>
              <a:rPr lang="tr-TR" dirty="0" err="1" smtClean="0"/>
              <a:t>Lord</a:t>
            </a:r>
            <a:r>
              <a:rPr lang="tr-TR" dirty="0" smtClean="0"/>
              <a:t> </a:t>
            </a:r>
            <a:r>
              <a:rPr lang="tr-TR" dirty="0" err="1" smtClean="0"/>
              <a:t>God</a:t>
            </a:r>
            <a:endParaRPr lang="tr-TR"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332656"/>
            <a:ext cx="8280920" cy="6264696"/>
          </a:xfrm>
        </p:spPr>
      </p:pic>
    </p:spTree>
    <p:extLst>
      <p:ext uri="{BB962C8B-B14F-4D97-AF65-F5344CB8AC3E}">
        <p14:creationId xmlns:p14="http://schemas.microsoft.com/office/powerpoint/2010/main" val="138912643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descr="Etik Karikatürler – T.C. Kamu Görevlileri Etik Kurulu"/>
          <p:cNvPicPr>
            <a:picLocks noGrp="1"/>
          </p:cNvPicPr>
          <p:nvPr>
            <p:ph idx="1"/>
          </p:nvPr>
        </p:nvPicPr>
        <p:blipFill>
          <a:blip r:embed="rId2"/>
          <a:srcRect/>
          <a:stretch>
            <a:fillRect/>
          </a:stretch>
        </p:blipFill>
        <p:spPr bwMode="auto">
          <a:xfrm>
            <a:off x="179512" y="0"/>
            <a:ext cx="8856984" cy="6597351"/>
          </a:xfrm>
          <a:prstGeom prst="rect">
            <a:avLst/>
          </a:prstGeom>
          <a:noFill/>
          <a:ln w="9525">
            <a:noFill/>
            <a:miter lim="800000"/>
            <a:headEnd/>
            <a:tailEnd/>
          </a:ln>
        </p:spPr>
      </p:pic>
    </p:spTree>
    <p:extLst>
      <p:ext uri="{BB962C8B-B14F-4D97-AF65-F5344CB8AC3E}">
        <p14:creationId xmlns:p14="http://schemas.microsoft.com/office/powerpoint/2010/main" val="1711009435"/>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Hediye Alma ve Menfaat Sağlama Yasağı</a:t>
            </a:r>
            <a:endParaRPr lang="tr-TR" dirty="0"/>
          </a:p>
        </p:txBody>
      </p:sp>
      <p:sp>
        <p:nvSpPr>
          <p:cNvPr id="3" name="2 İçerik Yer Tutucusu"/>
          <p:cNvSpPr>
            <a:spLocks noGrp="1"/>
          </p:cNvSpPr>
          <p:nvPr>
            <p:ph idx="1"/>
          </p:nvPr>
        </p:nvSpPr>
        <p:spPr/>
        <p:txBody>
          <a:bodyPr/>
          <a:lstStyle/>
          <a:p>
            <a:r>
              <a:rPr lang="tr-TR" dirty="0" smtClean="0"/>
              <a:t>Hediye geleneklerimizde vardır.</a:t>
            </a:r>
          </a:p>
          <a:p>
            <a:r>
              <a:rPr lang="tr-TR" dirty="0" smtClean="0"/>
              <a:t>Her ülke ve topluma göre kapsamı değişir.</a:t>
            </a:r>
          </a:p>
          <a:p>
            <a:r>
              <a:rPr lang="tr-TR" dirty="0" smtClean="0"/>
              <a:t>Verilen hediye senin için mi, yoksa bulunduğun görev-makam içim mi gelmiştir.</a:t>
            </a:r>
          </a:p>
          <a:p>
            <a:r>
              <a:rPr lang="tr-TR" dirty="0" smtClean="0"/>
              <a:t>Eğer bu görevin olmasaydı, bu hediye verilir miydi?</a:t>
            </a:r>
          </a:p>
          <a:p>
            <a:r>
              <a:rPr lang="tr-TR" dirty="0" smtClean="0"/>
              <a:t>Hediyenin ölçüsü ne olmalıdır?</a:t>
            </a:r>
          </a:p>
          <a:p>
            <a:endParaRPr lang="tr-TR" dirty="0" smtClean="0"/>
          </a:p>
          <a:p>
            <a:endParaRPr lang="tr-TR" dirty="0" smtClean="0"/>
          </a:p>
          <a:p>
            <a:endParaRPr lang="tr-TR" dirty="0"/>
          </a:p>
        </p:txBody>
      </p:sp>
    </p:spTree>
    <p:extLst>
      <p:ext uri="{BB962C8B-B14F-4D97-AF65-F5344CB8AC3E}">
        <p14:creationId xmlns:p14="http://schemas.microsoft.com/office/powerpoint/2010/main" val="2651354789"/>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Hediye Alma ve Menfaat Sağlama Yasağı</a:t>
            </a:r>
            <a:endParaRPr lang="tr-TR" dirty="0"/>
          </a:p>
        </p:txBody>
      </p:sp>
      <p:sp>
        <p:nvSpPr>
          <p:cNvPr id="3" name="2 İçerik Yer Tutucusu"/>
          <p:cNvSpPr>
            <a:spLocks noGrp="1"/>
          </p:cNvSpPr>
          <p:nvPr>
            <p:ph idx="1"/>
          </p:nvPr>
        </p:nvSpPr>
        <p:spPr>
          <a:xfrm>
            <a:off x="457200" y="1600200"/>
            <a:ext cx="8435280" cy="4781128"/>
          </a:xfrm>
        </p:spPr>
        <p:txBody>
          <a:bodyPr/>
          <a:lstStyle/>
          <a:p>
            <a:pPr algn="just"/>
            <a:endParaRPr lang="tr-TR" sz="3600" dirty="0" smtClean="0"/>
          </a:p>
          <a:p>
            <a:pPr marL="0" indent="0" algn="just">
              <a:buNone/>
            </a:pPr>
            <a:r>
              <a:rPr lang="tr-TR" sz="3600" dirty="0" smtClean="0"/>
              <a:t>Kamu görevlisinin tarafsızlığını, performansını, kararını veya görevini yapmasını etkileyen veya etkileme ihtimali bulunan, ekonomik değeri olan ya da olmayan, her türlü eşya ve menfaat hediye kapsamındadır. (md. 15).</a:t>
            </a:r>
          </a:p>
          <a:p>
            <a:endParaRPr lang="tr-TR"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850106"/>
          </a:xfrm>
        </p:spPr>
        <p:txBody>
          <a:bodyPr/>
          <a:lstStyle/>
          <a:p>
            <a:r>
              <a:rPr lang="tr-TR" dirty="0" smtClean="0"/>
              <a:t>Hediye yasağı</a:t>
            </a:r>
            <a:endParaRPr lang="tr-TR" dirty="0"/>
          </a:p>
        </p:txBody>
      </p:sp>
      <p:sp>
        <p:nvSpPr>
          <p:cNvPr id="3" name="2 İçerik Yer Tutucusu"/>
          <p:cNvSpPr>
            <a:spLocks noGrp="1"/>
          </p:cNvSpPr>
          <p:nvPr>
            <p:ph idx="1"/>
          </p:nvPr>
        </p:nvSpPr>
        <p:spPr>
          <a:xfrm>
            <a:off x="457200" y="1268760"/>
            <a:ext cx="8435280" cy="5328592"/>
          </a:xfrm>
        </p:spPr>
        <p:txBody>
          <a:bodyPr>
            <a:normAutofit/>
          </a:bodyPr>
          <a:lstStyle/>
          <a:p>
            <a:pPr>
              <a:buFontTx/>
              <a:buChar char="-"/>
            </a:pPr>
            <a:r>
              <a:rPr lang="tr-TR" sz="3400" dirty="0" smtClean="0"/>
              <a:t>Kamu görevlilerinin hediye almaması, </a:t>
            </a:r>
          </a:p>
          <a:p>
            <a:pPr>
              <a:buFontTx/>
              <a:buChar char="-"/>
            </a:pPr>
            <a:r>
              <a:rPr lang="tr-TR" sz="3400" dirty="0" smtClean="0"/>
              <a:t> Kamu görevlisine hediye verilmemesi,</a:t>
            </a:r>
          </a:p>
          <a:p>
            <a:pPr>
              <a:buFontTx/>
              <a:buChar char="-"/>
            </a:pPr>
            <a:r>
              <a:rPr lang="tr-TR" sz="3400" dirty="0" smtClean="0"/>
              <a:t> Görev sebebiyle çıkar sağlanmaması, </a:t>
            </a:r>
            <a:br>
              <a:rPr lang="tr-TR" sz="3400" dirty="0" smtClean="0"/>
            </a:br>
            <a:r>
              <a:rPr lang="tr-TR" sz="3400" dirty="0" smtClean="0"/>
              <a:t>temel ilkedir.</a:t>
            </a:r>
          </a:p>
          <a:p>
            <a:pPr>
              <a:buFontTx/>
              <a:buChar char="-"/>
            </a:pPr>
            <a:r>
              <a:rPr lang="tr-TR" sz="3400" dirty="0" smtClean="0"/>
              <a:t>Kamu görevlileri,  görevleriyle ilgili bir iş, hizmet veya menfaat ilişkisi olan gerçek veya tüzel kişilerden kendileri, yakınları veya üçüncü kişiler için hediye alamaz ve menfaat sağlayamaz.</a:t>
            </a:r>
          </a:p>
          <a:p>
            <a:endParaRPr lang="tr-TR"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78098"/>
          </a:xfrm>
        </p:spPr>
        <p:txBody>
          <a:bodyPr/>
          <a:lstStyle/>
          <a:p>
            <a:r>
              <a:rPr lang="tr-TR" b="1" dirty="0" smtClean="0"/>
              <a:t>Hediye yasağı</a:t>
            </a:r>
            <a:endParaRPr lang="tr-TR" b="1" dirty="0"/>
          </a:p>
        </p:txBody>
      </p:sp>
      <p:sp>
        <p:nvSpPr>
          <p:cNvPr id="3" name="2 İçerik Yer Tutucusu"/>
          <p:cNvSpPr>
            <a:spLocks noGrp="1"/>
          </p:cNvSpPr>
          <p:nvPr>
            <p:ph idx="1"/>
          </p:nvPr>
        </p:nvSpPr>
        <p:spPr>
          <a:xfrm>
            <a:off x="457200" y="1268760"/>
            <a:ext cx="8229600" cy="4857403"/>
          </a:xfrm>
        </p:spPr>
        <p:txBody>
          <a:bodyPr/>
          <a:lstStyle/>
          <a:p>
            <a:pPr>
              <a:buNone/>
            </a:pPr>
            <a:r>
              <a:rPr lang="tr-TR" dirty="0" smtClean="0"/>
              <a:t>	</a:t>
            </a:r>
            <a:r>
              <a:rPr lang="tr-TR" sz="3600" dirty="0" smtClean="0"/>
              <a:t>Kamu görevlileri kamu kaynaklarını kullanarak;</a:t>
            </a:r>
            <a:br>
              <a:rPr lang="tr-TR" sz="3600" dirty="0" smtClean="0"/>
            </a:br>
            <a:r>
              <a:rPr lang="tr-TR" sz="3600" dirty="0" smtClean="0"/>
              <a:t>- Hediye veremez.</a:t>
            </a:r>
            <a:br>
              <a:rPr lang="tr-TR" sz="3600" dirty="0" smtClean="0"/>
            </a:br>
            <a:r>
              <a:rPr lang="tr-TR" sz="3600" dirty="0" smtClean="0"/>
              <a:t>-Resmi gün, tören ve bayramlar dışında çelenk veya çiçek gönderemez.</a:t>
            </a:r>
            <a:br>
              <a:rPr lang="tr-TR" sz="3600" dirty="0" smtClean="0"/>
            </a:br>
            <a:r>
              <a:rPr lang="tr-TR" sz="3600" dirty="0" smtClean="0"/>
              <a:t>-Görev ve hizmetle ilgisi olmayan kutlama, duyuru ve anma ilanları veremez.</a:t>
            </a:r>
          </a:p>
          <a:p>
            <a:endParaRPr lang="tr-TR"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78098"/>
          </a:xfrm>
        </p:spPr>
        <p:txBody>
          <a:bodyPr>
            <a:normAutofit fontScale="90000"/>
          </a:bodyPr>
          <a:lstStyle/>
          <a:p>
            <a:r>
              <a:rPr lang="tr-TR" b="1" dirty="0" smtClean="0"/>
              <a:t/>
            </a:r>
            <a:br>
              <a:rPr lang="tr-TR" b="1" dirty="0" smtClean="0"/>
            </a:br>
            <a:r>
              <a:rPr lang="tr-TR" b="1" dirty="0" smtClean="0"/>
              <a:t>Yasak Kapsamı Dışındaki Hediyeler</a:t>
            </a:r>
            <a:r>
              <a:rPr lang="tr-TR" dirty="0" smtClean="0"/>
              <a:t/>
            </a:r>
            <a:br>
              <a:rPr lang="tr-TR" dirty="0" smtClean="0"/>
            </a:br>
            <a:endParaRPr lang="tr-TR" dirty="0"/>
          </a:p>
        </p:txBody>
      </p:sp>
      <p:sp>
        <p:nvSpPr>
          <p:cNvPr id="3" name="2 İçerik Yer Tutucusu"/>
          <p:cNvSpPr>
            <a:spLocks noGrp="1"/>
          </p:cNvSpPr>
          <p:nvPr>
            <p:ph idx="1"/>
          </p:nvPr>
        </p:nvSpPr>
        <p:spPr>
          <a:xfrm>
            <a:off x="457200" y="908720"/>
            <a:ext cx="8229600" cy="5472608"/>
          </a:xfrm>
        </p:spPr>
        <p:txBody>
          <a:bodyPr>
            <a:normAutofit/>
          </a:bodyPr>
          <a:lstStyle/>
          <a:p>
            <a:pPr marL="0" indent="0" algn="just">
              <a:buNone/>
            </a:pPr>
            <a:r>
              <a:rPr lang="tr-TR" dirty="0" smtClean="0"/>
              <a:t>  a) Görev yapılan kuruma katkı anlamına gelen, kamu hizmetine tahsis edilmek, kurumun demirbaş listesine kaydedilmek ve </a:t>
            </a:r>
            <a:r>
              <a:rPr lang="tr-TR" b="1" dirty="0" smtClean="0"/>
              <a:t>kamuoyuna açıklanmak koşuluyla alınanlar ile kurum ve kuruluşlara yapılan bağışlar.</a:t>
            </a:r>
          </a:p>
          <a:p>
            <a:pPr marL="0" indent="0" algn="just">
              <a:buNone/>
            </a:pPr>
            <a:endParaRPr lang="tr-TR" b="1" dirty="0" smtClean="0"/>
          </a:p>
          <a:p>
            <a:pPr>
              <a:buNone/>
            </a:pPr>
            <a:r>
              <a:rPr lang="tr-TR" dirty="0"/>
              <a:t>b) Kitap, dergi, makale, kaset, takvim, vb</a:t>
            </a:r>
            <a:r>
              <a:rPr lang="tr-TR" dirty="0" smtClean="0"/>
              <a:t>.</a:t>
            </a:r>
          </a:p>
          <a:p>
            <a:pPr>
              <a:buNone/>
            </a:pPr>
            <a:endParaRPr lang="tr-TR" dirty="0"/>
          </a:p>
          <a:p>
            <a:pPr>
              <a:buNone/>
            </a:pPr>
            <a:r>
              <a:rPr lang="tr-TR" dirty="0"/>
              <a:t>c) Halka açık yarışmalarda, kampanyalarda veya etkinliklerde kazanılan ödül veya hediyeler.</a:t>
            </a:r>
          </a:p>
          <a:p>
            <a:pPr algn="just"/>
            <a:endParaRPr lang="tr-TR" b="1" dirty="0" smtClean="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634082"/>
          </a:xfrm>
        </p:spPr>
        <p:txBody>
          <a:bodyPr>
            <a:normAutofit fontScale="90000"/>
          </a:bodyPr>
          <a:lstStyle/>
          <a:p>
            <a:r>
              <a:rPr lang="tr-TR" b="1" dirty="0" smtClean="0"/>
              <a:t>Yasak Kapsamı Dışındaki Hediyeler</a:t>
            </a:r>
            <a:endParaRPr lang="tr-TR" dirty="0"/>
          </a:p>
        </p:txBody>
      </p:sp>
      <p:sp>
        <p:nvSpPr>
          <p:cNvPr id="3" name="2 İçerik Yer Tutucusu"/>
          <p:cNvSpPr>
            <a:spLocks noGrp="1"/>
          </p:cNvSpPr>
          <p:nvPr>
            <p:ph idx="1"/>
          </p:nvPr>
        </p:nvSpPr>
        <p:spPr>
          <a:xfrm>
            <a:off x="457200" y="1196752"/>
            <a:ext cx="8363272" cy="5328592"/>
          </a:xfrm>
        </p:spPr>
        <p:txBody>
          <a:bodyPr>
            <a:normAutofit/>
          </a:bodyPr>
          <a:lstStyle/>
          <a:p>
            <a:pPr>
              <a:buNone/>
            </a:pPr>
            <a:r>
              <a:rPr lang="tr-TR" dirty="0" smtClean="0"/>
              <a:t>d) Herkese açık konferans, sempozyum, </a:t>
            </a:r>
            <a:r>
              <a:rPr lang="tr-TR" dirty="0" err="1" smtClean="0"/>
              <a:t>v.b</a:t>
            </a:r>
            <a:r>
              <a:rPr lang="tr-TR" dirty="0" smtClean="0"/>
              <a:t>. etkinliklerde verilen hatıra niteliğindeki hediyeler.</a:t>
            </a:r>
          </a:p>
          <a:p>
            <a:pPr>
              <a:buNone/>
            </a:pPr>
            <a:r>
              <a:rPr lang="tr-TR" dirty="0" smtClean="0"/>
              <a:t>e) Tanıtım amacına yönelik, herkese dağıtılan ve sembolik değeri bulunan reklam ve el sanatları ürünleri.</a:t>
            </a:r>
          </a:p>
          <a:p>
            <a:pPr>
              <a:buNone/>
            </a:pPr>
            <a:r>
              <a:rPr lang="tr-TR" dirty="0" smtClean="0"/>
              <a:t>f) Finans kurumlarından piyasa koşullarına göre alınan krediler.</a:t>
            </a:r>
          </a:p>
          <a:p>
            <a:endParaRPr lang="tr-TR" dirty="0" smtClean="0"/>
          </a:p>
          <a:p>
            <a:endParaRPr lang="tr-TR"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6632"/>
            <a:ext cx="8229600" cy="576064"/>
          </a:xfrm>
        </p:spPr>
        <p:txBody>
          <a:bodyPr>
            <a:normAutofit fontScale="90000"/>
          </a:bodyPr>
          <a:lstStyle/>
          <a:p>
            <a:r>
              <a:rPr lang="tr-TR" b="1" dirty="0" smtClean="0"/>
              <a:t/>
            </a:r>
            <a:br>
              <a:rPr lang="tr-TR" b="1" dirty="0" smtClean="0"/>
            </a:br>
            <a:r>
              <a:rPr lang="tr-TR" b="1" dirty="0" smtClean="0"/>
              <a:t>Yasak kapsamında bulunan hediyeler</a:t>
            </a:r>
            <a:r>
              <a:rPr lang="tr-TR" dirty="0" smtClean="0"/>
              <a:t/>
            </a:r>
            <a:br>
              <a:rPr lang="tr-TR" dirty="0" smtClean="0"/>
            </a:br>
            <a:endParaRPr lang="tr-TR" dirty="0"/>
          </a:p>
        </p:txBody>
      </p:sp>
      <p:sp>
        <p:nvSpPr>
          <p:cNvPr id="3" name="2 İçerik Yer Tutucusu"/>
          <p:cNvSpPr>
            <a:spLocks noGrp="1"/>
          </p:cNvSpPr>
          <p:nvPr>
            <p:ph idx="1"/>
          </p:nvPr>
        </p:nvSpPr>
        <p:spPr>
          <a:xfrm>
            <a:off x="323528" y="908720"/>
            <a:ext cx="8568952" cy="5832648"/>
          </a:xfrm>
        </p:spPr>
        <p:txBody>
          <a:bodyPr>
            <a:normAutofit fontScale="92500" lnSpcReduction="10000"/>
          </a:bodyPr>
          <a:lstStyle/>
          <a:p>
            <a:pPr marL="514350" indent="-514350">
              <a:buAutoNum type="alphaLcParenR"/>
            </a:pPr>
            <a:r>
              <a:rPr lang="tr-TR" dirty="0" smtClean="0"/>
              <a:t>Görev yapılan kurumla iş, hizmet veya çıkar ilişkisi içinde bulunanlardan alınan karşılama, veda ve kutlama hediyeleri, burs, seyahat, ücretsiz konaklama ve hediye çekleri.</a:t>
            </a:r>
          </a:p>
          <a:p>
            <a:pPr marL="514350" indent="-514350">
              <a:buAutoNum type="alphaLcParenR"/>
            </a:pPr>
            <a:r>
              <a:rPr lang="tr-TR" dirty="0" smtClean="0"/>
              <a:t>Taşınır veya taşınmaz mal veya hizmet  satın alırken, satarken veya kiralarken </a:t>
            </a:r>
            <a:r>
              <a:rPr lang="tr-TR" b="1" dirty="0" smtClean="0"/>
              <a:t>piyasa fiyatına göre makul olmayan bedeller </a:t>
            </a:r>
            <a:r>
              <a:rPr lang="tr-TR" dirty="0" smtClean="0"/>
              <a:t>üzerinden yapılan işlemler.</a:t>
            </a:r>
          </a:p>
          <a:p>
            <a:pPr marL="514350" indent="-514350">
              <a:buAutoNum type="alphaLcParenR"/>
            </a:pPr>
            <a:r>
              <a:rPr lang="tr-TR" dirty="0" smtClean="0"/>
              <a:t>Hizmetten yararlananların vereceği her türlü eşya, giysi, takı veya gıda türü hediyeler.</a:t>
            </a:r>
          </a:p>
          <a:p>
            <a:pPr marL="514350" indent="-514350">
              <a:buAutoNum type="alphaLcParenR"/>
            </a:pPr>
            <a:r>
              <a:rPr lang="tr-TR" dirty="0" smtClean="0"/>
              <a:t>Görev yapılan kurumla iş veya hizmet ilişkisi olanlardan alınan </a:t>
            </a:r>
            <a:r>
              <a:rPr lang="tr-TR" b="1" dirty="0" smtClean="0"/>
              <a:t>borç ve krediler.</a:t>
            </a:r>
          </a:p>
          <a:p>
            <a:endParaRPr lang="tr-TR" dirty="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p:txBody>
          <a:bodyPr>
            <a:normAutofit fontScale="90000"/>
          </a:bodyPr>
          <a:lstStyle/>
          <a:p>
            <a:r>
              <a:rPr lang="tr-TR" sz="4000" dirty="0"/>
              <a:t/>
            </a:r>
            <a:br>
              <a:rPr lang="tr-TR" sz="4000" dirty="0"/>
            </a:br>
            <a:r>
              <a:rPr lang="tr-TR" sz="4000" dirty="0">
                <a:solidFill>
                  <a:schemeClr val="tx1"/>
                </a:solidFill>
              </a:rPr>
              <a:t>Hediye alma ve çıkar elde etmenin önüne geçilmesi</a:t>
            </a:r>
            <a:r>
              <a:rPr lang="tr-TR" sz="4000" dirty="0"/>
              <a:t> </a:t>
            </a:r>
            <a:br>
              <a:rPr lang="tr-TR" sz="4000" dirty="0"/>
            </a:br>
            <a:endParaRPr lang="tr-TR" sz="4000" dirty="0"/>
          </a:p>
        </p:txBody>
      </p:sp>
      <p:pic>
        <p:nvPicPr>
          <p:cNvPr id="210950" name="Picture 6" descr="hediye"/>
          <p:cNvPicPr>
            <a:picLocks noGrp="1" noChangeAspect="1" noChangeArrowheads="1"/>
          </p:cNvPicPr>
          <p:nvPr>
            <p:ph type="body" idx="4294967295"/>
          </p:nvPr>
        </p:nvPicPr>
        <p:blipFill>
          <a:blip r:embed="rId3" cstate="print"/>
          <a:srcRect/>
          <a:stretch>
            <a:fillRect/>
          </a:stretch>
        </p:blipFill>
        <p:spPr>
          <a:xfrm>
            <a:off x="381000" y="1600200"/>
            <a:ext cx="8458200" cy="495300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210950"/>
                                        </p:tgtEl>
                                        <p:attrNameLst>
                                          <p:attrName>style.visibility</p:attrName>
                                        </p:attrNameLst>
                                      </p:cBhvr>
                                      <p:to>
                                        <p:strVal val="visible"/>
                                      </p:to>
                                    </p:set>
                                    <p:anim calcmode="lin" valueType="num">
                                      <p:cBhvr>
                                        <p:cTn id="7" dur="500" decel="50000" fill="hold">
                                          <p:stCondLst>
                                            <p:cond delay="0"/>
                                          </p:stCondLst>
                                        </p:cTn>
                                        <p:tgtEl>
                                          <p:spTgt spid="210950"/>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10950"/>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10950"/>
                                        </p:tgtEl>
                                        <p:attrNameLst>
                                          <p:attrName>ppt_w</p:attrName>
                                        </p:attrNameLst>
                                      </p:cBhvr>
                                      <p:tavLst>
                                        <p:tav tm="0">
                                          <p:val>
                                            <p:strVal val="#ppt_w*.05"/>
                                          </p:val>
                                        </p:tav>
                                        <p:tav tm="100000">
                                          <p:val>
                                            <p:strVal val="#ppt_w"/>
                                          </p:val>
                                        </p:tav>
                                      </p:tavLst>
                                    </p:anim>
                                    <p:anim calcmode="lin" valueType="num">
                                      <p:cBhvr>
                                        <p:cTn id="10" dur="1000" fill="hold"/>
                                        <p:tgtEl>
                                          <p:spTgt spid="210950"/>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10950"/>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10950"/>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10950"/>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109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Başlık"/>
          <p:cNvSpPr>
            <a:spLocks noGrp="1"/>
          </p:cNvSpPr>
          <p:nvPr>
            <p:ph type="title"/>
          </p:nvPr>
        </p:nvSpPr>
        <p:spPr/>
        <p:txBody>
          <a:bodyPr>
            <a:normAutofit fontScale="90000"/>
          </a:bodyPr>
          <a:lstStyle/>
          <a:p>
            <a:r>
              <a:rPr lang="tr-TR" dirty="0" smtClean="0"/>
              <a:t/>
            </a:r>
            <a:br>
              <a:rPr lang="tr-TR" dirty="0" smtClean="0"/>
            </a:br>
            <a:r>
              <a:rPr lang="tr-TR" dirty="0" smtClean="0"/>
              <a:t>Kamu görevlisi hediye kabul ederken Kendisine şu soruyu sormalıdır:</a:t>
            </a:r>
            <a:br>
              <a:rPr lang="tr-TR" dirty="0" smtClean="0"/>
            </a:br>
            <a:endParaRPr lang="tr-TR" dirty="0" smtClean="0"/>
          </a:p>
        </p:txBody>
      </p:sp>
      <p:sp>
        <p:nvSpPr>
          <p:cNvPr id="8" name="7 İçerik Yer Tutucusu"/>
          <p:cNvSpPr>
            <a:spLocks noGrp="1"/>
          </p:cNvSpPr>
          <p:nvPr>
            <p:ph idx="1"/>
          </p:nvPr>
        </p:nvSpPr>
        <p:spPr/>
        <p:txBody>
          <a:bodyPr>
            <a:normAutofit/>
          </a:bodyPr>
          <a:lstStyle/>
          <a:p>
            <a:r>
              <a:rPr lang="tr-TR" i="1" dirty="0" smtClean="0"/>
              <a:t>Kamu görevlisi olmasaydım ya da işgal ettiğim makam ve mevkide bulunmasaydım, bu hediye yine de bana verilecek miydi?</a:t>
            </a:r>
          </a:p>
          <a:p>
            <a:endParaRPr lang="tr-TR" i="1" dirty="0" smtClean="0"/>
          </a:p>
          <a:p>
            <a:r>
              <a:rPr lang="tr-TR" dirty="0" smtClean="0"/>
              <a:t>Cevap “kesinlikle evet” ise hediye alınabilir.</a:t>
            </a:r>
          </a:p>
          <a:p>
            <a:r>
              <a:rPr lang="tr-TR" dirty="0" smtClean="0"/>
              <a:t>Cevap “hayır” ise ya da “tereddüt” varsa hediye reddedilmelidir. </a:t>
            </a: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12. Kamu Malları ve Kaynaklarının Kullanımı</a:t>
            </a:r>
            <a:endParaRPr lang="tr-TR" dirty="0"/>
          </a:p>
        </p:txBody>
      </p:sp>
      <p:sp>
        <p:nvSpPr>
          <p:cNvPr id="3" name="2 İçerik Yer Tutucusu"/>
          <p:cNvSpPr>
            <a:spLocks noGrp="1"/>
          </p:cNvSpPr>
          <p:nvPr>
            <p:ph idx="1"/>
          </p:nvPr>
        </p:nvSpPr>
        <p:spPr/>
        <p:txBody>
          <a:bodyPr/>
          <a:lstStyle/>
          <a:p>
            <a:pPr>
              <a:buNone/>
            </a:pPr>
            <a:r>
              <a:rPr lang="tr-TR" dirty="0" smtClean="0"/>
              <a:t>  </a:t>
            </a:r>
            <a:br>
              <a:rPr lang="tr-TR" dirty="0" smtClean="0"/>
            </a:br>
            <a:r>
              <a:rPr lang="tr-TR" sz="3600" dirty="0" smtClean="0"/>
              <a:t>-Kamu bina ve taşıtları ile diğer kamu malları ve kaynakları, kamusal amaç dışında kullanılamaz.</a:t>
            </a:r>
            <a:br>
              <a:rPr lang="tr-TR" sz="3600" dirty="0" smtClean="0"/>
            </a:br>
            <a:r>
              <a:rPr lang="tr-TR" sz="3600" dirty="0" smtClean="0"/>
              <a:t>-Bunların korunması için gerekli tedbirlerin alınması zorunludur.</a:t>
            </a:r>
          </a:p>
          <a:p>
            <a:endParaRPr lang="tr-TR" dirty="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60648"/>
            <a:ext cx="8229600" cy="6597352"/>
          </a:xfrm>
        </p:spPr>
        <p:txBody>
          <a:bodyPr/>
          <a:lstStyle/>
          <a:p>
            <a:endParaRPr lang="tr-TR" dirty="0"/>
          </a:p>
        </p:txBody>
      </p:sp>
      <p:pic>
        <p:nvPicPr>
          <p:cNvPr id="4" name="Resim 3"/>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30961150"/>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922114"/>
          </a:xfrm>
        </p:spPr>
        <p:txBody>
          <a:bodyPr/>
          <a:lstStyle/>
          <a:p>
            <a:r>
              <a:rPr lang="tr-TR" b="1" dirty="0" smtClean="0"/>
              <a:t>13. Savurganlıktan Kaçınma</a:t>
            </a:r>
            <a:endParaRPr lang="tr-TR" dirty="0"/>
          </a:p>
        </p:txBody>
      </p:sp>
      <p:sp>
        <p:nvSpPr>
          <p:cNvPr id="3" name="2 İçerik Yer Tutucusu"/>
          <p:cNvSpPr>
            <a:spLocks noGrp="1"/>
          </p:cNvSpPr>
          <p:nvPr>
            <p:ph idx="1"/>
          </p:nvPr>
        </p:nvSpPr>
        <p:spPr/>
        <p:txBody>
          <a:bodyPr>
            <a:normAutofit/>
          </a:bodyPr>
          <a:lstStyle/>
          <a:p>
            <a:pPr>
              <a:buNone/>
            </a:pPr>
            <a:r>
              <a:rPr lang="tr-TR" dirty="0" smtClean="0"/>
              <a:t>	</a:t>
            </a:r>
            <a:r>
              <a:rPr lang="tr-TR" sz="3600" dirty="0" smtClean="0"/>
              <a:t>Kamu görevlileri; </a:t>
            </a:r>
          </a:p>
          <a:p>
            <a:r>
              <a:rPr lang="tr-TR" sz="3600" dirty="0" smtClean="0"/>
              <a:t>kamu kaynaklarının kullanımında israf ve savurganlıktan kaçınır; </a:t>
            </a:r>
          </a:p>
          <a:p>
            <a:r>
              <a:rPr lang="tr-TR" sz="3600" dirty="0" smtClean="0"/>
              <a:t>mesai süresini, kamu mallarını, kaynaklarını, işgücünü ve imkanlarını kullanırken etkin, verimli ve tutumlu davranırlar. (md. 17)</a:t>
            </a:r>
            <a:endParaRPr lang="tr-TR" sz="3600" dirty="0"/>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Devlet_dairesi[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5284"/>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5796749"/>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Savurganlıktan Kaçınma</a:t>
            </a:r>
            <a:endParaRPr lang="tr-TR" dirty="0"/>
          </a:p>
        </p:txBody>
      </p:sp>
      <p:sp>
        <p:nvSpPr>
          <p:cNvPr id="3" name="2 İçerik Yer Tutucusu"/>
          <p:cNvSpPr>
            <a:spLocks noGrp="1"/>
          </p:cNvSpPr>
          <p:nvPr>
            <p:ph idx="1"/>
          </p:nvPr>
        </p:nvSpPr>
        <p:spPr/>
        <p:txBody>
          <a:bodyPr>
            <a:normAutofit/>
          </a:bodyPr>
          <a:lstStyle/>
          <a:p>
            <a:r>
              <a:rPr lang="tr-TR" sz="3600" dirty="0" smtClean="0"/>
              <a:t>Mesaimizin ne kadarını kamu hizmeti için harcıyoruz?</a:t>
            </a:r>
          </a:p>
          <a:p>
            <a:pPr marL="0" indent="0">
              <a:buNone/>
            </a:pPr>
            <a:endParaRPr lang="tr-TR" sz="3600" dirty="0" smtClean="0"/>
          </a:p>
          <a:p>
            <a:r>
              <a:rPr lang="tr-TR" sz="3600" dirty="0" smtClean="0"/>
              <a:t>“Bu kadar maaşa, bu kadar çalışma yeter.” deyimi ne derece doğrudur?</a:t>
            </a: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180528" y="-99392"/>
            <a:ext cx="9505055" cy="6957392"/>
          </a:xfrm>
          <a:prstGeom prst="rect">
            <a:avLst/>
          </a:prstGeom>
        </p:spPr>
      </p:pic>
    </p:spTree>
    <p:extLst>
      <p:ext uri="{BB962C8B-B14F-4D97-AF65-F5344CB8AC3E}">
        <p14:creationId xmlns:p14="http://schemas.microsoft.com/office/powerpoint/2010/main" val="1519541465"/>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426170"/>
          </a:xfrm>
        </p:spPr>
        <p:txBody>
          <a:bodyPr>
            <a:normAutofit fontScale="90000"/>
          </a:bodyPr>
          <a:lstStyle/>
          <a:p>
            <a:r>
              <a:rPr lang="tr-TR" b="1" dirty="0" smtClean="0"/>
              <a:t/>
            </a:r>
            <a:br>
              <a:rPr lang="tr-TR" b="1" dirty="0" smtClean="0"/>
            </a:br>
            <a:r>
              <a:rPr lang="tr-TR" b="1" dirty="0" smtClean="0"/>
              <a:t>14.Bağlayıcı Açıklamalar ve Gerçek Dışı Beyan </a:t>
            </a:r>
            <a:r>
              <a:rPr lang="tr-TR" dirty="0" smtClean="0"/>
              <a:t/>
            </a:r>
            <a:br>
              <a:rPr lang="tr-TR" dirty="0" smtClean="0"/>
            </a:br>
            <a:endParaRPr lang="tr-TR" dirty="0"/>
          </a:p>
        </p:txBody>
      </p:sp>
      <p:sp>
        <p:nvSpPr>
          <p:cNvPr id="3" name="2 İçerik Yer Tutucusu"/>
          <p:cNvSpPr>
            <a:spLocks noGrp="1"/>
          </p:cNvSpPr>
          <p:nvPr>
            <p:ph idx="1"/>
          </p:nvPr>
        </p:nvSpPr>
        <p:spPr>
          <a:xfrm>
            <a:off x="457200" y="1844824"/>
            <a:ext cx="8229600" cy="4281339"/>
          </a:xfrm>
        </p:spPr>
        <p:txBody>
          <a:bodyPr/>
          <a:lstStyle/>
          <a:p>
            <a:pPr algn="just"/>
            <a:r>
              <a:rPr lang="tr-TR" dirty="0" smtClean="0"/>
              <a:t>Görevin yerine getirilmesinde yetkiler aşılarak çalışılan kurumu bağlayıcı açıklama, taahhüt, vaat veya girişimlerde bulunulamaz.</a:t>
            </a:r>
          </a:p>
          <a:p>
            <a:r>
              <a:rPr lang="tr-TR" dirty="0" smtClean="0"/>
              <a:t>Aldatıcı ve gerçek dışı beyanat verilemez.</a:t>
            </a:r>
          </a:p>
          <a:p>
            <a:pPr marL="0" indent="0">
              <a:buNone/>
            </a:pPr>
            <a:endParaRPr lang="tr-TR" b="1" dirty="0" smtClean="0"/>
          </a:p>
          <a:p>
            <a:pPr marL="0" indent="0">
              <a:buNone/>
            </a:pPr>
            <a:r>
              <a:rPr lang="tr-TR" b="1" dirty="0" smtClean="0"/>
              <a:t>Ateş </a:t>
            </a:r>
            <a:r>
              <a:rPr lang="tr-TR" b="1" dirty="0"/>
              <a:t>yakmaz şeklinde beyanat verilse bile, ateşe dokunan yanar.</a:t>
            </a:r>
          </a:p>
          <a:p>
            <a:pPr marL="0" indent="0">
              <a:buNone/>
            </a:pPr>
            <a:endParaRPr lang="tr-TR" dirty="0"/>
          </a:p>
          <a:p>
            <a:pPr marL="0" indent="0">
              <a:buNone/>
            </a:pPr>
            <a:endParaRPr lang="tr-TR" dirty="0" smtClean="0"/>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55829020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922114"/>
          </a:xfrm>
        </p:spPr>
        <p:txBody>
          <a:bodyPr/>
          <a:lstStyle/>
          <a:p>
            <a:r>
              <a:rPr lang="tr-TR" b="1" dirty="0" smtClean="0"/>
              <a:t>Gerçek Dışı Beyan</a:t>
            </a:r>
            <a:endParaRPr lang="tr-TR" dirty="0"/>
          </a:p>
        </p:txBody>
      </p:sp>
      <p:sp>
        <p:nvSpPr>
          <p:cNvPr id="3" name="2 İçerik Yer Tutucusu"/>
          <p:cNvSpPr>
            <a:spLocks noGrp="1"/>
          </p:cNvSpPr>
          <p:nvPr>
            <p:ph idx="1"/>
          </p:nvPr>
        </p:nvSpPr>
        <p:spPr>
          <a:xfrm>
            <a:off x="457200" y="1268760"/>
            <a:ext cx="8229600" cy="4857403"/>
          </a:xfrm>
        </p:spPr>
        <p:txBody>
          <a:bodyPr/>
          <a:lstStyle/>
          <a:p>
            <a:endParaRPr lang="tr-TR" dirty="0" smtClean="0"/>
          </a:p>
          <a:p>
            <a:r>
              <a:rPr lang="tr-TR" sz="3600" dirty="0" smtClean="0"/>
              <a:t>Doğruluk, dürüstlük ve sorumluluk  “etik” kavramının temel değerleridir.</a:t>
            </a:r>
          </a:p>
          <a:p>
            <a:r>
              <a:rPr lang="tr-TR" sz="3600" dirty="0" smtClean="0"/>
              <a:t>Gerçek dışı beyanlar ile kurumu bağlayıcı açıklamalarda bulunmak, vatandaşları gereksiz beklentilere sokmak gibi eylemler doğru değildir. </a:t>
            </a: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descr="C:\Users\User\Downloads\IMG-20210324-WA0024.jpg"/>
          <p:cNvPicPr>
            <a:picLocks noGrp="1"/>
          </p:cNvPicPr>
          <p:nvPr>
            <p:ph idx="1"/>
          </p:nvPr>
        </p:nvPicPr>
        <p:blipFill>
          <a:blip r:embed="rId2"/>
          <a:srcRect/>
          <a:stretch>
            <a:fillRect/>
          </a:stretch>
        </p:blipFill>
        <p:spPr bwMode="auto">
          <a:xfrm>
            <a:off x="179512" y="116632"/>
            <a:ext cx="8784976" cy="6480720"/>
          </a:xfrm>
          <a:prstGeom prst="rect">
            <a:avLst/>
          </a:prstGeom>
          <a:noFill/>
          <a:ln w="9525">
            <a:noFill/>
            <a:miter lim="800000"/>
            <a:headEnd/>
            <a:tailEnd/>
          </a:ln>
        </p:spPr>
      </p:pic>
    </p:spTree>
    <p:extLst>
      <p:ext uri="{BB962C8B-B14F-4D97-AF65-F5344CB8AC3E}">
        <p14:creationId xmlns:p14="http://schemas.microsoft.com/office/powerpoint/2010/main" val="3870108764"/>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6632"/>
            <a:ext cx="8229600" cy="1152128"/>
          </a:xfrm>
        </p:spPr>
        <p:txBody>
          <a:bodyPr>
            <a:normAutofit fontScale="90000"/>
          </a:bodyPr>
          <a:lstStyle/>
          <a:p>
            <a:r>
              <a:rPr lang="tr-TR" b="1" dirty="0" smtClean="0"/>
              <a:t/>
            </a:r>
            <a:br>
              <a:rPr lang="tr-TR" b="1" dirty="0" smtClean="0"/>
            </a:br>
            <a:r>
              <a:rPr lang="tr-TR" b="1" dirty="0" smtClean="0"/>
              <a:t>15.Bilgi Verme, Saydamlık ve Katılımcılık</a:t>
            </a:r>
            <a:r>
              <a:rPr lang="tr-TR" dirty="0" smtClean="0"/>
              <a:t/>
            </a:r>
            <a:br>
              <a:rPr lang="tr-TR" dirty="0" smtClean="0"/>
            </a:br>
            <a:endParaRPr lang="tr-TR" dirty="0"/>
          </a:p>
        </p:txBody>
      </p:sp>
      <p:sp>
        <p:nvSpPr>
          <p:cNvPr id="3" name="2 İçerik Yer Tutucusu"/>
          <p:cNvSpPr>
            <a:spLocks noGrp="1"/>
          </p:cNvSpPr>
          <p:nvPr>
            <p:ph idx="1"/>
          </p:nvPr>
        </p:nvSpPr>
        <p:spPr>
          <a:xfrm>
            <a:off x="457200" y="1412776"/>
            <a:ext cx="8435280" cy="5256584"/>
          </a:xfrm>
        </p:spPr>
        <p:txBody>
          <a:bodyPr>
            <a:normAutofit lnSpcReduction="10000"/>
          </a:bodyPr>
          <a:lstStyle/>
          <a:p>
            <a:pPr>
              <a:buNone/>
            </a:pPr>
            <a:r>
              <a:rPr lang="tr-TR" dirty="0" smtClean="0"/>
              <a:t>	-</a:t>
            </a:r>
            <a:r>
              <a:rPr lang="tr-TR" sz="3400" dirty="0" smtClean="0"/>
              <a:t>Halkın bilgi edinme hakkını kullanmasına yardımcı olunur.</a:t>
            </a:r>
            <a:br>
              <a:rPr lang="tr-TR" sz="3400" dirty="0" smtClean="0"/>
            </a:br>
            <a:r>
              <a:rPr lang="tr-TR" sz="3400" dirty="0" smtClean="0"/>
              <a:t>-Gerçek ve tüzel kişilerin talep etmesi halinde İstenilen bilgi veya belgeler 4982 sayılı Bilgi Edinme Kanunda belirtilen istisnalar dışında usulüne uygun olarak verilir.</a:t>
            </a:r>
            <a:br>
              <a:rPr lang="tr-TR" sz="3400" dirty="0" smtClean="0"/>
            </a:br>
            <a:r>
              <a:rPr lang="tr-TR" sz="3400" dirty="0" smtClean="0"/>
              <a:t>-Üst yöneticiler tarafından, ilgili mevzuatın izin verdiği çerçevede, kurumların ihale süreçleri, faaliyet ve denetim raporları uygun araçlarla kamuoyunun bilgisine sunulur.</a:t>
            </a:r>
            <a:br>
              <a:rPr lang="tr-TR" sz="3400" dirty="0" smtClean="0"/>
            </a:br>
            <a:endParaRPr lang="tr-TR" sz="3400" dirty="0"/>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850106"/>
          </a:xfrm>
        </p:spPr>
        <p:txBody>
          <a:bodyPr/>
          <a:lstStyle/>
          <a:p>
            <a:r>
              <a:rPr lang="tr-TR" dirty="0" smtClean="0"/>
              <a:t>Saydamlık</a:t>
            </a:r>
            <a:endParaRPr lang="tr-TR" dirty="0"/>
          </a:p>
        </p:txBody>
      </p:sp>
      <p:sp>
        <p:nvSpPr>
          <p:cNvPr id="3" name="2 İçerik Yer Tutucusu"/>
          <p:cNvSpPr>
            <a:spLocks noGrp="1"/>
          </p:cNvSpPr>
          <p:nvPr>
            <p:ph idx="1"/>
          </p:nvPr>
        </p:nvSpPr>
        <p:spPr>
          <a:xfrm>
            <a:off x="457200" y="1124744"/>
            <a:ext cx="8363272" cy="5400600"/>
          </a:xfrm>
        </p:spPr>
        <p:txBody>
          <a:bodyPr>
            <a:normAutofit/>
          </a:bodyPr>
          <a:lstStyle/>
          <a:p>
            <a:r>
              <a:rPr lang="tr-TR" sz="3600" dirty="0" smtClean="0"/>
              <a:t>Kamuda güvenlik, kişisel sağlık bilgileri, kişisel veriler, vergi mahremiyeti ve ticari sır gibi alanlarda gizlilik esası bulunmaktadır.</a:t>
            </a:r>
          </a:p>
          <a:p>
            <a:pPr marL="0" indent="0">
              <a:buNone/>
            </a:pPr>
            <a:endParaRPr lang="tr-TR" sz="3600" dirty="0" smtClean="0"/>
          </a:p>
          <a:p>
            <a:r>
              <a:rPr lang="tr-TR" sz="3600" dirty="0" smtClean="0"/>
              <a:t>Ancak bunlara dayanarak her resmi işlemi gizli kabul etmek de doğru değildir.</a:t>
            </a: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1143000"/>
          </a:xfrm>
        </p:spPr>
        <p:txBody>
          <a:bodyPr>
            <a:normAutofit fontScale="90000"/>
          </a:bodyPr>
          <a:lstStyle/>
          <a:p>
            <a:r>
              <a:rPr lang="tr-TR" b="1" dirty="0" smtClean="0"/>
              <a:t>16-Yöneticilerin Hesap Verme Sorumluluğu</a:t>
            </a:r>
            <a:endParaRPr lang="tr-TR" dirty="0"/>
          </a:p>
        </p:txBody>
      </p:sp>
      <p:sp>
        <p:nvSpPr>
          <p:cNvPr id="3" name="2 İçerik Yer Tutucusu"/>
          <p:cNvSpPr>
            <a:spLocks noGrp="1"/>
          </p:cNvSpPr>
          <p:nvPr>
            <p:ph idx="1"/>
          </p:nvPr>
        </p:nvSpPr>
        <p:spPr>
          <a:xfrm>
            <a:off x="457200" y="1600200"/>
            <a:ext cx="8579296" cy="5069160"/>
          </a:xfrm>
        </p:spPr>
        <p:txBody>
          <a:bodyPr>
            <a:normAutofit fontScale="92500"/>
          </a:bodyPr>
          <a:lstStyle/>
          <a:p>
            <a:r>
              <a:rPr lang="tr-TR" dirty="0" smtClean="0"/>
              <a:t>Kamu hizmetlerinin yerine getirilmesi sırasında sorumluluklar ve yükümlülükler konusunda hesap verilmesi ile denetime her zaman açık ve hazır olunması asıldır.</a:t>
            </a:r>
            <a:br>
              <a:rPr lang="tr-TR" dirty="0" smtClean="0"/>
            </a:br>
            <a:r>
              <a:rPr lang="tr-TR" dirty="0" smtClean="0"/>
              <a:t>Yönetici kamu görevlileri;</a:t>
            </a:r>
          </a:p>
          <a:p>
            <a:pPr lvl="0"/>
            <a:r>
              <a:rPr lang="tr-TR" dirty="0" smtClean="0"/>
              <a:t>Kurumlarının amaç ve politikalarına uygun olmayan işlem veya eylemleri engellemek için görev ve yetkilerinin gerektirdiği önlemleri zamanında alırlar.</a:t>
            </a:r>
          </a:p>
          <a:p>
            <a:pPr lvl="0"/>
            <a:r>
              <a:rPr lang="tr-TR" dirty="0" smtClean="0"/>
              <a:t>Yetkisi içindeki personelin yolsuzluk yapmasını önlemek için gerekli tedbirleri alırlar.</a:t>
            </a:r>
          </a:p>
          <a:p>
            <a:endParaRPr lang="tr-TR" dirty="0"/>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06090"/>
          </a:xfrm>
        </p:spPr>
        <p:txBody>
          <a:bodyPr>
            <a:normAutofit fontScale="90000"/>
          </a:bodyPr>
          <a:lstStyle/>
          <a:p>
            <a:r>
              <a:rPr lang="tr-TR" dirty="0" smtClean="0"/>
              <a:t>Hesap verme sorumluluğu</a:t>
            </a:r>
            <a:endParaRPr lang="tr-TR" dirty="0"/>
          </a:p>
        </p:txBody>
      </p:sp>
      <p:sp>
        <p:nvSpPr>
          <p:cNvPr id="3" name="2 İçerik Yer Tutucusu"/>
          <p:cNvSpPr>
            <a:spLocks noGrp="1"/>
          </p:cNvSpPr>
          <p:nvPr>
            <p:ph idx="1"/>
          </p:nvPr>
        </p:nvSpPr>
        <p:spPr>
          <a:xfrm>
            <a:off x="467544" y="1124744"/>
            <a:ext cx="8496944" cy="5616624"/>
          </a:xfrm>
        </p:spPr>
        <p:txBody>
          <a:bodyPr>
            <a:normAutofit/>
          </a:bodyPr>
          <a:lstStyle/>
          <a:p>
            <a:pPr>
              <a:buNone/>
            </a:pPr>
            <a:r>
              <a:rPr lang="tr-TR" dirty="0" smtClean="0"/>
              <a:t>	Bu tedbirler;</a:t>
            </a:r>
          </a:p>
          <a:p>
            <a:pPr lvl="0"/>
            <a:r>
              <a:rPr lang="tr-TR" dirty="0" smtClean="0"/>
              <a:t>Yasal ve idari düzenlemeleri uygulamayı,</a:t>
            </a:r>
          </a:p>
          <a:p>
            <a:pPr lvl="0"/>
            <a:r>
              <a:rPr lang="tr-TR" dirty="0" smtClean="0"/>
              <a:t>Eğitim ve bilgilendirme konusunda uygun çalışmalar yapmayı,</a:t>
            </a:r>
          </a:p>
          <a:p>
            <a:pPr lvl="0"/>
            <a:r>
              <a:rPr lang="tr-TR" dirty="0" smtClean="0"/>
              <a:t>Personelin karşı karşıya kaldığı mali ve diğer zorluklar konusunda dikkatli davranmayı,</a:t>
            </a:r>
          </a:p>
          <a:p>
            <a:pPr lvl="0"/>
            <a:r>
              <a:rPr lang="tr-TR" dirty="0" smtClean="0"/>
              <a:t>Kişisel davranışları ile personeline örnek olmayı,</a:t>
            </a:r>
          </a:p>
          <a:p>
            <a:pPr>
              <a:buNone/>
            </a:pPr>
            <a:r>
              <a:rPr lang="tr-TR" dirty="0" smtClean="0"/>
              <a:t>	kapsar.</a:t>
            </a:r>
            <a:br>
              <a:rPr lang="tr-TR" dirty="0" smtClean="0"/>
            </a:br>
            <a:endParaRPr lang="tr-TR" dirty="0"/>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78098"/>
          </a:xfrm>
        </p:spPr>
        <p:txBody>
          <a:bodyPr/>
          <a:lstStyle/>
          <a:p>
            <a:r>
              <a:rPr lang="tr-TR" dirty="0" smtClean="0"/>
              <a:t>Hesap verme sorumluluğu</a:t>
            </a:r>
            <a:endParaRPr lang="tr-TR" dirty="0"/>
          </a:p>
        </p:txBody>
      </p:sp>
      <p:sp>
        <p:nvSpPr>
          <p:cNvPr id="3" name="2 İçerik Yer Tutucusu"/>
          <p:cNvSpPr>
            <a:spLocks noGrp="1"/>
          </p:cNvSpPr>
          <p:nvPr>
            <p:ph idx="1"/>
          </p:nvPr>
        </p:nvSpPr>
        <p:spPr>
          <a:xfrm>
            <a:off x="323528" y="1268760"/>
            <a:ext cx="8229600" cy="4237931"/>
          </a:xfrm>
        </p:spPr>
        <p:txBody>
          <a:bodyPr/>
          <a:lstStyle/>
          <a:p>
            <a:r>
              <a:rPr lang="tr-TR" dirty="0" smtClean="0"/>
              <a:t>Yönetici kamu görevlileri, personeline etik davranış ilkeleri konusunda uygun eğitimi sağlamak, bu ilkelere uyulup uyulmadığını gözetlemek, gelirleriyle bağdaşmayan yaşantısını izlemek ve etik davranış konusunda rehberlik etmekle yükümlüdür.</a:t>
            </a:r>
            <a:endParaRPr lang="tr-TR" dirty="0"/>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922114"/>
          </a:xfrm>
        </p:spPr>
        <p:txBody>
          <a:bodyPr>
            <a:normAutofit fontScale="90000"/>
          </a:bodyPr>
          <a:lstStyle/>
          <a:p>
            <a:r>
              <a:rPr lang="tr-TR" b="1" dirty="0" smtClean="0"/>
              <a:t>17-Eski Kamu Görevlileriyle İlişkiler</a:t>
            </a:r>
            <a:endParaRPr lang="tr-TR" dirty="0"/>
          </a:p>
        </p:txBody>
      </p:sp>
      <p:sp>
        <p:nvSpPr>
          <p:cNvPr id="3" name="2 İçerik Yer Tutucusu"/>
          <p:cNvSpPr>
            <a:spLocks noGrp="1"/>
          </p:cNvSpPr>
          <p:nvPr>
            <p:ph idx="1"/>
          </p:nvPr>
        </p:nvSpPr>
        <p:spPr>
          <a:xfrm>
            <a:off x="457200" y="1379909"/>
            <a:ext cx="8435280" cy="5289451"/>
          </a:xfrm>
        </p:spPr>
        <p:txBody>
          <a:bodyPr/>
          <a:lstStyle/>
          <a:p>
            <a:pPr>
              <a:buNone/>
            </a:pPr>
            <a:r>
              <a:rPr lang="tr-TR" dirty="0" smtClean="0"/>
              <a:t>	-Eski kamu görevlileri kamu hizmetlerinden ayrıcalıklı bir şekilde faydalandırılamaz. </a:t>
            </a:r>
          </a:p>
          <a:p>
            <a:pPr>
              <a:buNone/>
            </a:pPr>
            <a:r>
              <a:rPr lang="tr-TR" dirty="0" smtClean="0"/>
              <a:t>	-İlgili kanunlardaki hükümler ve süreler saklı kalmak kaydıyla, daha önce görev yaptıkları kurum ve kuruluştan, doğrudan veya dolaylı olarak herhangi bir yüklenilicilik, komisyonculuk, temsilcilik, bilirkişilik, aracılık veya benzeri görev ve iş verilemez.</a:t>
            </a:r>
            <a:endParaRPr lang="tr-TR" dirty="0"/>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6632"/>
            <a:ext cx="8229600" cy="936104"/>
          </a:xfrm>
        </p:spPr>
        <p:txBody>
          <a:bodyPr>
            <a:normAutofit/>
          </a:bodyPr>
          <a:lstStyle/>
          <a:p>
            <a:r>
              <a:rPr lang="tr-TR" b="1" dirty="0" smtClean="0"/>
              <a:t>Eski Kamu Görevlileriyle İlişkiler</a:t>
            </a:r>
            <a:endParaRPr lang="tr-TR" dirty="0"/>
          </a:p>
        </p:txBody>
      </p:sp>
      <p:sp>
        <p:nvSpPr>
          <p:cNvPr id="3" name="2 İçerik Yer Tutucusu"/>
          <p:cNvSpPr>
            <a:spLocks noGrp="1"/>
          </p:cNvSpPr>
          <p:nvPr>
            <p:ph idx="1"/>
          </p:nvPr>
        </p:nvSpPr>
        <p:spPr>
          <a:xfrm>
            <a:off x="251520" y="1196752"/>
            <a:ext cx="8712968" cy="5472608"/>
          </a:xfrm>
        </p:spPr>
        <p:txBody>
          <a:bodyPr>
            <a:noAutofit/>
          </a:bodyPr>
          <a:lstStyle/>
          <a:p>
            <a:pPr>
              <a:buNone/>
            </a:pPr>
            <a:r>
              <a:rPr lang="tr-TR" sz="2800" dirty="0" smtClean="0"/>
              <a:t>2.10.1981 tarihli ve 2531 sayılı “Kamu Görevlerinden Ayrılanların Yapamayacakları İşler Hakkında Kanun” bulunmaktadır.</a:t>
            </a:r>
          </a:p>
          <a:p>
            <a:pPr>
              <a:buNone/>
            </a:pPr>
            <a:r>
              <a:rPr lang="tr-TR" sz="2800" dirty="0" smtClean="0"/>
              <a:t>Söz konusu Kanunun 2. maddesi şöyledir:</a:t>
            </a:r>
          </a:p>
          <a:p>
            <a:pPr>
              <a:buNone/>
            </a:pPr>
            <a:r>
              <a:rPr lang="tr-TR" sz="2800" i="1" dirty="0" smtClean="0"/>
              <a:t>“... görevlerinden hangi sebeple olursa olsun ayrılanlar, </a:t>
            </a:r>
            <a:r>
              <a:rPr lang="tr-TR" sz="2800" b="1" i="1" dirty="0" smtClean="0"/>
              <a:t>ayrıldıkları tarihten önceki iki yıl içinde hizmetinde bulundukları daire, idare,kurum ve kuruluşlara karşı </a:t>
            </a:r>
            <a:r>
              <a:rPr lang="tr-TR" sz="2800" i="1" dirty="0" smtClean="0"/>
              <a:t>ayrıldıkları tarihten başlayarak </a:t>
            </a:r>
            <a:r>
              <a:rPr lang="tr-TR" sz="2800" b="1" i="1" dirty="0" smtClean="0"/>
              <a:t>üç yıl sureyle</a:t>
            </a:r>
            <a:r>
              <a:rPr lang="tr-TR" sz="2800" i="1" dirty="0" smtClean="0"/>
              <a:t>, o daire, idare, kurum ve kuruluştaki görev ve faaliyet alanlarıyla ilgili konularda doğrudan doğruya veya dolaylı olarak görev ve iş alamazlar, taahhüde giremezler, komisyonculuk ve temsilcilik yapamazlar.”</a:t>
            </a:r>
            <a:endParaRPr lang="tr-TR" sz="2800" dirty="0"/>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78098"/>
          </a:xfrm>
        </p:spPr>
        <p:txBody>
          <a:bodyPr>
            <a:normAutofit/>
          </a:bodyPr>
          <a:lstStyle/>
          <a:p>
            <a:r>
              <a:rPr lang="tr-TR" b="1" dirty="0" smtClean="0"/>
              <a:t>Eski Kamu Görevlileriyle İlişkiler</a:t>
            </a:r>
            <a:endParaRPr lang="tr-TR" dirty="0"/>
          </a:p>
        </p:txBody>
      </p:sp>
      <p:sp>
        <p:nvSpPr>
          <p:cNvPr id="3" name="2 İçerik Yer Tutucusu"/>
          <p:cNvSpPr>
            <a:spLocks noGrp="1"/>
          </p:cNvSpPr>
          <p:nvPr>
            <p:ph idx="1"/>
          </p:nvPr>
        </p:nvSpPr>
        <p:spPr>
          <a:xfrm>
            <a:off x="457200" y="1196752"/>
            <a:ext cx="8229600" cy="4929411"/>
          </a:xfrm>
        </p:spPr>
        <p:txBody>
          <a:bodyPr/>
          <a:lstStyle/>
          <a:p>
            <a:r>
              <a:rPr lang="tr-TR" dirty="0" smtClean="0"/>
              <a:t>Devlette “piş”, holdinge “düş” </a:t>
            </a:r>
          </a:p>
          <a:p>
            <a:pPr>
              <a:buNone/>
            </a:pPr>
            <a:r>
              <a:rPr lang="tr-TR" dirty="0" smtClean="0"/>
              <a:t>   Özellikle Merkez Bankası, Hazine, Dış Ticaret, SPK, kamu bankaları, maliye gibi ekonomi bürokrasisinin zirvesine gelen üst düzey bürokratlar büyük holding ve bankalar tarafından kapışılıyor. </a:t>
            </a:r>
          </a:p>
          <a:p>
            <a:endParaRPr lang="tr-TR" dirty="0"/>
          </a:p>
        </p:txBody>
      </p:sp>
    </p:spTree>
    <p:extLst>
      <p:ext uri="{BB962C8B-B14F-4D97-AF65-F5344CB8AC3E}">
        <p14:creationId xmlns:p14="http://schemas.microsoft.com/office/powerpoint/2010/main" val="935086814"/>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78098"/>
          </a:xfrm>
        </p:spPr>
        <p:txBody>
          <a:bodyPr/>
          <a:lstStyle/>
          <a:p>
            <a:r>
              <a:rPr lang="tr-TR" b="1" dirty="0" smtClean="0"/>
              <a:t>18-Mal Bildiriminde Bulunma</a:t>
            </a:r>
            <a:endParaRPr lang="tr-TR" dirty="0"/>
          </a:p>
        </p:txBody>
      </p:sp>
      <p:sp>
        <p:nvSpPr>
          <p:cNvPr id="3" name="2 İçerik Yer Tutucusu"/>
          <p:cNvSpPr>
            <a:spLocks noGrp="1"/>
          </p:cNvSpPr>
          <p:nvPr>
            <p:ph idx="1"/>
          </p:nvPr>
        </p:nvSpPr>
        <p:spPr>
          <a:xfrm>
            <a:off x="457200" y="1052736"/>
            <a:ext cx="8229600" cy="5073427"/>
          </a:xfrm>
        </p:spPr>
        <p:txBody>
          <a:bodyPr>
            <a:normAutofit/>
          </a:bodyPr>
          <a:lstStyle/>
          <a:p>
            <a:pPr>
              <a:buNone/>
            </a:pPr>
            <a:r>
              <a:rPr lang="tr-TR" dirty="0" smtClean="0"/>
              <a:t>   </a:t>
            </a:r>
            <a:r>
              <a:rPr lang="tr-TR" sz="3600" dirty="0" smtClean="0"/>
              <a:t>Kamu görevlileri, kendileriyle eşlerine ve velayeti altındaki çocuklarına ait taşınır ve taşınmazları, alacak ve borçları hakkında,  yetkili makamlara mal bildiriminde bulunurlar. </a:t>
            </a:r>
          </a:p>
          <a:p>
            <a:pPr>
              <a:buNone/>
            </a:pPr>
            <a:r>
              <a:rPr lang="tr-TR" dirty="0" smtClean="0"/>
              <a:t>(</a:t>
            </a:r>
            <a:r>
              <a:rPr lang="tr-TR" b="1" dirty="0" smtClean="0"/>
              <a:t>Mal Bildiriminde Bulunulması Hakkındaki Yönetmelik</a:t>
            </a:r>
            <a:r>
              <a:rPr lang="tr-TR" dirty="0" smtClean="0"/>
              <a:t>)</a:t>
            </a:r>
            <a:endParaRPr lang="tr-TR" dirty="0"/>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Mal Bildiriminde Bulunma</a:t>
            </a:r>
            <a:endParaRPr lang="tr-TR" dirty="0"/>
          </a:p>
        </p:txBody>
      </p:sp>
      <p:sp>
        <p:nvSpPr>
          <p:cNvPr id="3" name="2 İçerik Yer Tutucusu"/>
          <p:cNvSpPr>
            <a:spLocks noGrp="1"/>
          </p:cNvSpPr>
          <p:nvPr>
            <p:ph idx="1"/>
          </p:nvPr>
        </p:nvSpPr>
        <p:spPr>
          <a:xfrm>
            <a:off x="467544" y="1844824"/>
            <a:ext cx="8219256" cy="4281339"/>
          </a:xfrm>
        </p:spPr>
        <p:txBody>
          <a:bodyPr/>
          <a:lstStyle/>
          <a:p>
            <a:r>
              <a:rPr lang="tr-TR" dirty="0" smtClean="0"/>
              <a:t>Kurul, gerek gördüğü takdirde yetkili makamlara verilen mal bildirimlerini inceleme yetkisine sahiptir.</a:t>
            </a:r>
          </a:p>
          <a:p>
            <a:r>
              <a:rPr lang="tr-TR" dirty="0" smtClean="0"/>
              <a:t> Mal bildirimlerinin doğruluğunun kontrolü amacıyla talep edilen bilgileri ilgili kişiler ve kuruluşlar en geç 30 gün içinde Kurula vermekle yükümlüdürler.</a:t>
            </a:r>
            <a:endParaRPr lang="tr-TR" dirty="0"/>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428604"/>
            <a:ext cx="8219256" cy="5697559"/>
          </a:xfrm>
        </p:spPr>
        <p:txBody>
          <a:bodyPr>
            <a:normAutofit/>
          </a:bodyPr>
          <a:lstStyle/>
          <a:p>
            <a:pPr lvl="3">
              <a:buNone/>
            </a:pPr>
            <a:endParaRPr lang="tr-TR" sz="8000" dirty="0" smtClean="0"/>
          </a:p>
          <a:p>
            <a:pPr lvl="3">
              <a:buNone/>
            </a:pPr>
            <a:r>
              <a:rPr lang="tr-TR" sz="8000" dirty="0" smtClean="0"/>
              <a:t>Son söz olarak</a:t>
            </a:r>
            <a:endParaRPr lang="tr-TR" sz="8000" dirty="0"/>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908720"/>
            <a:ext cx="8229600" cy="5217443"/>
          </a:xfrm>
        </p:spPr>
        <p:txBody>
          <a:bodyPr>
            <a:normAutofit fontScale="92500" lnSpcReduction="20000"/>
          </a:bodyPr>
          <a:lstStyle/>
          <a:p>
            <a:r>
              <a:rPr lang="tr-TR" dirty="0"/>
              <a:t>Devlet </a:t>
            </a:r>
            <a:r>
              <a:rPr lang="tr-TR" dirty="0" smtClean="0"/>
              <a:t>ve diğer kamu idarelerinden oluşan kurumsal yapı içinde</a:t>
            </a:r>
            <a:r>
              <a:rPr lang="tr-TR" dirty="0"/>
              <a:t>, kararların tümünü programlamak mümkün olmadığından, kamu yöneticilerine takdir yetkisinin tanınması kaçınılmazdır. </a:t>
            </a:r>
            <a:endParaRPr lang="tr-TR" dirty="0" smtClean="0"/>
          </a:p>
          <a:p>
            <a:r>
              <a:rPr lang="tr-TR" dirty="0" smtClean="0"/>
              <a:t>İşte </a:t>
            </a:r>
            <a:r>
              <a:rPr lang="tr-TR" dirty="0"/>
              <a:t>bu takdir yetkisi zaman zaman yasalara aykırı olarak kullanılabilmektedir. Dolayısı ile kamusal işlemler her zaman yolsuzluk potansiyeli taşımaktadır. </a:t>
            </a:r>
          </a:p>
          <a:p>
            <a:r>
              <a:rPr lang="tr-TR" dirty="0"/>
              <a:t>Yolsuzlukları tamamen yok etmenin hiçbir toplumda mümkün olmayacağı açıktır. Verilmekte olan mücadele, her türlü </a:t>
            </a:r>
            <a:r>
              <a:rPr lang="tr-TR" dirty="0" smtClean="0"/>
              <a:t>yolsuzluğu </a:t>
            </a:r>
            <a:r>
              <a:rPr lang="tr-TR" dirty="0"/>
              <a:t>yalnızca belli bir seviyenin altında tutabilme amacına yöneliktir.</a:t>
            </a:r>
          </a:p>
          <a:p>
            <a:endParaRPr lang="tr-TR" dirty="0"/>
          </a:p>
        </p:txBody>
      </p:sp>
    </p:spTree>
    <p:extLst>
      <p:ext uri="{BB962C8B-B14F-4D97-AF65-F5344CB8AC3E}">
        <p14:creationId xmlns:p14="http://schemas.microsoft.com/office/powerpoint/2010/main" val="3010823177"/>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7" name="Picture 2" descr="http://img-fotki.yandex.ru/get/4423/84190640.71/0_84747_e7e8c0a0_L"/>
          <p:cNvPicPr>
            <a:picLocks noChangeAspect="1" noChangeArrowheads="1"/>
          </p:cNvPicPr>
          <p:nvPr/>
        </p:nvPicPr>
        <p:blipFill>
          <a:blip r:embed="rId2" cstate="print"/>
          <a:srcRect/>
          <a:stretch>
            <a:fillRect/>
          </a:stretch>
        </p:blipFill>
        <p:spPr bwMode="auto">
          <a:xfrm>
            <a:off x="-258763" y="0"/>
            <a:ext cx="9420226" cy="6858000"/>
          </a:xfrm>
          <a:prstGeom prst="rect">
            <a:avLst/>
          </a:prstGeom>
          <a:noFill/>
          <a:ln w="9525">
            <a:noFill/>
            <a:miter lim="800000"/>
            <a:headEnd/>
            <a:tailEnd/>
          </a:ln>
        </p:spPr>
      </p:pic>
      <p:sp>
        <p:nvSpPr>
          <p:cNvPr id="55298" name="4 Metin kutusu"/>
          <p:cNvSpPr txBox="1">
            <a:spLocks noChangeArrowheads="1"/>
          </p:cNvSpPr>
          <p:nvPr/>
        </p:nvSpPr>
        <p:spPr bwMode="auto">
          <a:xfrm>
            <a:off x="1619250" y="1628775"/>
            <a:ext cx="5905500" cy="3416300"/>
          </a:xfrm>
          <a:prstGeom prst="rect">
            <a:avLst/>
          </a:prstGeom>
          <a:noFill/>
          <a:ln w="9525">
            <a:noFill/>
            <a:miter lim="800000"/>
            <a:headEnd/>
            <a:tailEnd/>
          </a:ln>
        </p:spPr>
        <p:txBody>
          <a:bodyPr>
            <a:spAutoFit/>
          </a:bodyPr>
          <a:lstStyle/>
          <a:p>
            <a:r>
              <a:rPr lang="tr-TR" sz="5400">
                <a:latin typeface="Calibri" pitchFamily="34" charset="0"/>
              </a:rPr>
              <a:t>Hiçbir yağmur damlası kendini selden sorumlu tutmaz…</a:t>
            </a: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2"/>
          <p:cNvSpPr>
            <a:spLocks noChangeArrowheads="1"/>
          </p:cNvSpPr>
          <p:nvPr/>
        </p:nvSpPr>
        <p:spPr bwMode="auto">
          <a:xfrm>
            <a:off x="3933825" y="2728913"/>
            <a:ext cx="9144000" cy="0"/>
          </a:xfrm>
          <a:prstGeom prst="rect">
            <a:avLst/>
          </a:prstGeom>
          <a:noFill/>
          <a:ln w="9525">
            <a:noFill/>
            <a:miter lim="800000"/>
            <a:headEnd/>
            <a:tailEnd/>
          </a:ln>
          <a:effectLst/>
        </p:spPr>
        <p:txBody>
          <a:bodyPr>
            <a:spAutoFit/>
          </a:bodyPr>
          <a:lstStyle/>
          <a:p>
            <a:endParaRPr lang="tr-TR"/>
          </a:p>
        </p:txBody>
      </p:sp>
      <p:sp>
        <p:nvSpPr>
          <p:cNvPr id="300036" name="Text Box 4"/>
          <p:cNvSpPr txBox="1">
            <a:spLocks noChangeArrowheads="1"/>
          </p:cNvSpPr>
          <p:nvPr/>
        </p:nvSpPr>
        <p:spPr bwMode="auto">
          <a:xfrm>
            <a:off x="395536" y="404664"/>
            <a:ext cx="8424936" cy="4801314"/>
          </a:xfrm>
          <a:prstGeom prst="rect">
            <a:avLst/>
          </a:prstGeom>
          <a:noFill/>
          <a:ln w="9525">
            <a:noFill/>
            <a:miter lim="800000"/>
            <a:headEnd/>
            <a:tailEnd/>
          </a:ln>
          <a:effectLst/>
        </p:spPr>
        <p:txBody>
          <a:bodyPr wrap="square">
            <a:spAutoFit/>
          </a:bodyPr>
          <a:lstStyle/>
          <a:p>
            <a:pPr eaLnBrk="0" hangingPunct="0">
              <a:spcBef>
                <a:spcPct val="50000"/>
              </a:spcBef>
            </a:pPr>
            <a:endParaRPr lang="tr-TR" dirty="0" smtClean="0">
              <a:solidFill>
                <a:srgbClr val="FF0000"/>
              </a:solidFill>
              <a:latin typeface="Comic Sans MS" pitchFamily="66" charset="0"/>
            </a:endParaRPr>
          </a:p>
          <a:p>
            <a:pPr algn="ctr" eaLnBrk="0" hangingPunct="0">
              <a:spcBef>
                <a:spcPct val="50000"/>
              </a:spcBef>
            </a:pPr>
            <a:r>
              <a:rPr lang="tr-TR" sz="4400" dirty="0" smtClean="0">
                <a:solidFill>
                  <a:srgbClr val="FF0000"/>
                </a:solidFill>
                <a:latin typeface="Comic Sans MS" pitchFamily="66" charset="0"/>
              </a:rPr>
              <a:t>DİNLEDİĞİNİZ </a:t>
            </a:r>
            <a:r>
              <a:rPr lang="tr-TR" sz="4400" dirty="0">
                <a:solidFill>
                  <a:srgbClr val="FF0000"/>
                </a:solidFill>
                <a:latin typeface="Comic Sans MS" pitchFamily="66" charset="0"/>
              </a:rPr>
              <a:t>İÇİN </a:t>
            </a:r>
            <a:r>
              <a:rPr lang="tr-TR" sz="4400" dirty="0" smtClean="0">
                <a:solidFill>
                  <a:srgbClr val="FF0000"/>
                </a:solidFill>
                <a:latin typeface="Comic Sans MS" pitchFamily="66" charset="0"/>
              </a:rPr>
              <a:t>TEŞEKKÜRLER</a:t>
            </a:r>
          </a:p>
          <a:p>
            <a:pPr algn="ctr" eaLnBrk="0" hangingPunct="0">
              <a:spcBef>
                <a:spcPct val="50000"/>
              </a:spcBef>
            </a:pPr>
            <a:endParaRPr lang="tr-TR" sz="4400" dirty="0">
              <a:solidFill>
                <a:srgbClr val="FF0000"/>
              </a:solidFill>
              <a:latin typeface="Comic Sans MS" pitchFamily="66" charset="0"/>
            </a:endParaRPr>
          </a:p>
          <a:p>
            <a:pPr algn="ctr" eaLnBrk="0" hangingPunct="0">
              <a:spcBef>
                <a:spcPct val="50000"/>
              </a:spcBef>
            </a:pPr>
            <a:r>
              <a:rPr lang="tr-TR" sz="3200" dirty="0" smtClean="0">
                <a:latin typeface="Times New Roman" pitchFamily="18" charset="0"/>
              </a:rPr>
              <a:t>Bu sunumda kullanılan bazı istatistiki bilgiler Sayıştay Başkanlığı ve Kamu Görevlileri Etik Kurulu kaynaklarından alınmıştır.</a:t>
            </a:r>
            <a:endParaRPr lang="tr-TR" sz="3200" dirty="0">
              <a:latin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5290</TotalTime>
  <Words>3268</Words>
  <Application>Microsoft Office PowerPoint</Application>
  <PresentationFormat>Ekran Gösterisi (4:3)</PresentationFormat>
  <Paragraphs>564</Paragraphs>
  <Slides>130</Slides>
  <Notes>24</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130</vt:i4>
      </vt:variant>
    </vt:vector>
  </HeadingPairs>
  <TitlesOfParts>
    <vt:vector size="139" baseType="lpstr">
      <vt:lpstr>ＭＳ Ｐゴシック</vt:lpstr>
      <vt:lpstr>Arial</vt:lpstr>
      <vt:lpstr>Calibri</vt:lpstr>
      <vt:lpstr>Comic Sans MS</vt:lpstr>
      <vt:lpstr>Times New Roman</vt:lpstr>
      <vt:lpstr>Wingdings</vt:lpstr>
      <vt:lpstr>Wingdings 2</vt:lpstr>
      <vt:lpstr>Wingdings 3</vt:lpstr>
      <vt:lpstr>Ofis Teması</vt:lpstr>
      <vt:lpstr>KAMU SEKTÖRÜNDE ETİĞİN GÜÇLENDİRİLMESİ</vt:lpstr>
      <vt:lpstr>İÇERİK</vt:lpstr>
      <vt:lpstr>PowerPoint Sunusu</vt:lpstr>
      <vt:lpstr>PowerPoint Sunusu</vt:lpstr>
      <vt:lpstr>PowerPoint Sunusu</vt:lpstr>
      <vt:lpstr>PowerPoint Sunusu</vt:lpstr>
      <vt:lpstr>ETİK nedir?</vt:lpstr>
      <vt:lpstr>Ahlak nedir?</vt:lpstr>
      <vt:lpstr>Ahlak-Etik ilişkisi</vt:lpstr>
      <vt:lpstr>Ortak Etik Değerler</vt:lpstr>
      <vt:lpstr>PowerPoint Sunusu</vt:lpstr>
      <vt:lpstr>PowerPoint Sunusu</vt:lpstr>
      <vt:lpstr>PowerPoint Sunusu</vt:lpstr>
      <vt:lpstr>PowerPoint Sunusu</vt:lpstr>
      <vt:lpstr>PowerPoint Sunusu</vt:lpstr>
      <vt:lpstr> Etik hukuku kapsar </vt:lpstr>
      <vt:lpstr>Hukuk ve Etiğin Farkları</vt:lpstr>
      <vt:lpstr>PowerPoint Sunusu</vt:lpstr>
      <vt:lpstr>Hukukun üstünlüğünün bittiği yerde  güçlülerin hukuku başlar.</vt:lpstr>
      <vt:lpstr>PowerPoint Sunusu</vt:lpstr>
      <vt:lpstr>PowerPoint Sunusu</vt:lpstr>
      <vt:lpstr>MESLEK ETİĞİ</vt:lpstr>
      <vt:lpstr>KAMU ETİĞİ</vt:lpstr>
      <vt:lpstr>KAMU ETİĞİ</vt:lpstr>
      <vt:lpstr>PowerPoint Sunusu</vt:lpstr>
      <vt:lpstr>KAMU ETİĞİ</vt:lpstr>
      <vt:lpstr>KAMU ETİĞİ</vt:lpstr>
      <vt:lpstr>PowerPoint Sunusu</vt:lpstr>
      <vt:lpstr>PowerPoint Sunusu</vt:lpstr>
      <vt:lpstr>Yerel Yönetimlerde Durum</vt:lpstr>
      <vt:lpstr>Etik dışı davranışlarla karşılaşma</vt:lpstr>
      <vt:lpstr>Türkiye’de Etik dışı davranışlar önlenebilir mi?</vt:lpstr>
      <vt:lpstr>Etik dışı davranışlara karşı önlem alınıyor mu?</vt:lpstr>
      <vt:lpstr>Yerel Yönetimlerde Durum</vt:lpstr>
      <vt:lpstr>Yerel Yönetimlerde Durum</vt:lpstr>
      <vt:lpstr>PowerPoint Sunusu</vt:lpstr>
      <vt:lpstr>YEREL YÖNETİMLER</vt:lpstr>
      <vt:lpstr>YEREL YÖNETİM KAMU GÖREVLİLERİ ETİK DAVRANIŞ İLKELERİ</vt:lpstr>
      <vt:lpstr>YEREL YÖNETİM KAMU GÖREVLİLERİ ETİK DAVRANIŞ İLKELERİ</vt:lpstr>
      <vt:lpstr>PowerPoint Sunusu</vt:lpstr>
      <vt:lpstr>Etik ihlallerin olumsuz sonuçları</vt:lpstr>
      <vt:lpstr>Etik ihlallerin olumsuz sonuçları</vt:lpstr>
      <vt:lpstr>PowerPoint Sunusu</vt:lpstr>
      <vt:lpstr>2024 Yılı Yolsuzluk Algı Endeksinde Dünyadaki yerimiz</vt:lpstr>
      <vt:lpstr>Dünyadaki Yerimiz</vt:lpstr>
      <vt:lpstr>PowerPoint Sunusu</vt:lpstr>
      <vt:lpstr>PowerPoint Sunusu</vt:lpstr>
      <vt:lpstr>Etik ihlallerinde mazeretlerimiz hep vardır</vt:lpstr>
      <vt:lpstr>PowerPoint Sunusu</vt:lpstr>
      <vt:lpstr>PowerPoint Sunusu</vt:lpstr>
      <vt:lpstr>Etik İkilemler</vt:lpstr>
      <vt:lpstr>Etik İkilemler-1</vt:lpstr>
      <vt:lpstr>Etik İkilemler-2</vt:lpstr>
      <vt:lpstr>Etik İkilemler-3</vt:lpstr>
      <vt:lpstr>Etik İkilemler-4</vt:lpstr>
      <vt:lpstr>Etik İkilemler</vt:lpstr>
      <vt:lpstr>KAMU ETİĞİ ALTYAPISI VE MEVZUATI</vt:lpstr>
      <vt:lpstr> 2004 yılında çıkarılan 5176 sayılı “Kamu Görevlileri Etik Kurulu Kurulması ve Bazı Kanunlarda Değişiklik Yapılması Hakkında Kanun” ile Kamu Görevlileri Etik Kurulu kurulmuştur.  Kurulun sekretarya hizmetleri halen Çalışma Ve Sosyal Güvenlik Bakanlığı tarafından yürütülmektedir.   Kurul’un tüzel kişiliği ve taşra teşkilâtı yoktur.   </vt:lpstr>
      <vt:lpstr>ÖRGÜTLENME</vt:lpstr>
      <vt:lpstr>Kamu Görevlileri Etik Kurulu</vt:lpstr>
      <vt:lpstr>Kamu Görevlileri Etik Kurulu</vt:lpstr>
      <vt:lpstr>PowerPoint Sunusu</vt:lpstr>
      <vt:lpstr>Etik Komisyonları</vt:lpstr>
      <vt:lpstr>YÖNETMELİK</vt:lpstr>
      <vt:lpstr>KAPSAM</vt:lpstr>
      <vt:lpstr>ETİK GÜNÜ VE HAFTASI</vt:lpstr>
      <vt:lpstr>PowerPoint Sunusu</vt:lpstr>
      <vt:lpstr>TÜRK KAMU GÖREVLİLERİ ETİK DAVRANIŞ İLKELERİ</vt:lpstr>
      <vt:lpstr>TÜRK KAMU GÖREVLİLERİ ETİK DAVRANIŞ İLKELERİ</vt:lpstr>
      <vt:lpstr>TÜRK KAMU GÖREVLİLERİ ETİK DAVRANIŞ İLKELERİ</vt:lpstr>
      <vt:lpstr>PowerPoint Sunusu</vt:lpstr>
      <vt:lpstr>1.Görevin Yerine Getirilmesinde Kamu Hizmeti Bilinci</vt:lpstr>
      <vt:lpstr>PowerPoint Sunusu</vt:lpstr>
      <vt:lpstr> 2.Halka Hizmet Bilinciyle Hareket Etme  </vt:lpstr>
      <vt:lpstr>PowerPoint Sunusu</vt:lpstr>
      <vt:lpstr>3.Hizmet Standartlarına Uyma</vt:lpstr>
      <vt:lpstr>Hizmet Standartlarına Uyma</vt:lpstr>
      <vt:lpstr>4.Nezaket ve Saygı</vt:lpstr>
      <vt:lpstr>PowerPoint Sunusu</vt:lpstr>
      <vt:lpstr> 5.Amaç ve Misyona bağlılık  </vt:lpstr>
      <vt:lpstr> 6.Dürüstlük ve Tarafsızlık</vt:lpstr>
      <vt:lpstr>Dürüstlük ve Tarafsızlık</vt:lpstr>
      <vt:lpstr>PowerPoint Sunusu</vt:lpstr>
      <vt:lpstr> 7.Saygınlık ve Güven </vt:lpstr>
      <vt:lpstr>PowerPoint Sunusu</vt:lpstr>
      <vt:lpstr> 8.Yetkili Makamlara Bildirim </vt:lpstr>
      <vt:lpstr>Yetkili Makamlara Bildirim</vt:lpstr>
      <vt:lpstr>9.Çıkar Çatışmasından Kaçınma</vt:lpstr>
      <vt:lpstr>Çıkar Çatışmasından Kaçınma</vt:lpstr>
      <vt:lpstr>PowerPoint Sunusu</vt:lpstr>
      <vt:lpstr> 10. Görev ve yetkilerin menfaat sağlamak amacıyla kullanılmaması </vt:lpstr>
      <vt:lpstr>Görev ve yetkilerin menfaat sağlamak amacıyla kullanılmaması</vt:lpstr>
      <vt:lpstr>Görev ve yetkilerin menfaat sağlamak amacıyla kullanılmaması</vt:lpstr>
      <vt:lpstr>Görev ve yetkilerin menfaat sağlamak amacıyla kullanılmaması</vt:lpstr>
      <vt:lpstr>11. Hediye Alma ve Menfaat Sağlama Yasağı</vt:lpstr>
      <vt:lpstr>PowerPoint Sunusu</vt:lpstr>
      <vt:lpstr>PowerPoint Sunusu</vt:lpstr>
      <vt:lpstr>Hediye Alma ve Menfaat Sağlama Yasağı</vt:lpstr>
      <vt:lpstr>Hediye Alma ve Menfaat Sağlama Yasağı</vt:lpstr>
      <vt:lpstr>Hediye yasağı</vt:lpstr>
      <vt:lpstr>Hediye yasağı</vt:lpstr>
      <vt:lpstr> Yasak Kapsamı Dışındaki Hediyeler </vt:lpstr>
      <vt:lpstr>Yasak Kapsamı Dışındaki Hediyeler</vt:lpstr>
      <vt:lpstr> Yasak kapsamında bulunan hediyeler </vt:lpstr>
      <vt:lpstr> Hediye alma ve çıkar elde etmenin önüne geçilmesi  </vt:lpstr>
      <vt:lpstr> Kamu görevlisi hediye kabul ederken Kendisine şu soruyu sormalıdır: </vt:lpstr>
      <vt:lpstr>12. Kamu Malları ve Kaynaklarının Kullanımı</vt:lpstr>
      <vt:lpstr>PowerPoint Sunusu</vt:lpstr>
      <vt:lpstr>13. Savurganlıktan Kaçınma</vt:lpstr>
      <vt:lpstr>PowerPoint Sunusu</vt:lpstr>
      <vt:lpstr>Savurganlıktan Kaçınma</vt:lpstr>
      <vt:lpstr>PowerPoint Sunusu</vt:lpstr>
      <vt:lpstr> 14.Bağlayıcı Açıklamalar ve Gerçek Dışı Beyan  </vt:lpstr>
      <vt:lpstr>PowerPoint Sunusu</vt:lpstr>
      <vt:lpstr>Gerçek Dışı Beyan</vt:lpstr>
      <vt:lpstr>PowerPoint Sunusu</vt:lpstr>
      <vt:lpstr> 15.Bilgi Verme, Saydamlık ve Katılımcılık </vt:lpstr>
      <vt:lpstr>Saydamlık</vt:lpstr>
      <vt:lpstr>16-Yöneticilerin Hesap Verme Sorumluluğu</vt:lpstr>
      <vt:lpstr>Hesap verme sorumluluğu</vt:lpstr>
      <vt:lpstr>Hesap verme sorumluluğu</vt:lpstr>
      <vt:lpstr>17-Eski Kamu Görevlileriyle İlişkiler</vt:lpstr>
      <vt:lpstr>Eski Kamu Görevlileriyle İlişkiler</vt:lpstr>
      <vt:lpstr>Eski Kamu Görevlileriyle İlişkiler</vt:lpstr>
      <vt:lpstr>18-Mal Bildiriminde Bulunma</vt:lpstr>
      <vt:lpstr>Mal Bildiriminde Bulunma</vt:lpstr>
      <vt:lpstr>PowerPoint Sunusu</vt:lpstr>
      <vt:lpstr>PowerPoint Sunusu</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KAMU ETİĞİ VE İLKELERİ</dc:title>
  <dc:creator>Bilgesu</dc:creator>
  <cp:lastModifiedBy>User</cp:lastModifiedBy>
  <cp:revision>522</cp:revision>
  <dcterms:created xsi:type="dcterms:W3CDTF">2012-10-19T15:34:44Z</dcterms:created>
  <dcterms:modified xsi:type="dcterms:W3CDTF">2025-05-28T17:17:02Z</dcterms:modified>
</cp:coreProperties>
</file>