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319" r:id="rId2"/>
    <p:sldId id="340" r:id="rId3"/>
    <p:sldId id="256" r:id="rId4"/>
    <p:sldId id="334" r:id="rId5"/>
    <p:sldId id="312" r:id="rId6"/>
    <p:sldId id="313" r:id="rId7"/>
    <p:sldId id="343" r:id="rId8"/>
    <p:sldId id="314" r:id="rId9"/>
    <p:sldId id="289" r:id="rId10"/>
    <p:sldId id="311" r:id="rId11"/>
    <p:sldId id="316" r:id="rId12"/>
    <p:sldId id="280" r:id="rId13"/>
    <p:sldId id="325" r:id="rId14"/>
    <p:sldId id="291" r:id="rId15"/>
    <p:sldId id="281" r:id="rId16"/>
    <p:sldId id="293" r:id="rId17"/>
    <p:sldId id="285" r:id="rId18"/>
    <p:sldId id="294" r:id="rId19"/>
    <p:sldId id="315" r:id="rId20"/>
    <p:sldId id="284" r:id="rId21"/>
    <p:sldId id="283" r:id="rId22"/>
    <p:sldId id="287" r:id="rId23"/>
    <p:sldId id="260" r:id="rId24"/>
    <p:sldId id="263" r:id="rId25"/>
    <p:sldId id="333" r:id="rId26"/>
    <p:sldId id="299" r:id="rId27"/>
    <p:sldId id="286" r:id="rId28"/>
    <p:sldId id="317" r:id="rId29"/>
    <p:sldId id="295" r:id="rId30"/>
    <p:sldId id="267" r:id="rId31"/>
    <p:sldId id="268" r:id="rId32"/>
    <p:sldId id="332" r:id="rId33"/>
    <p:sldId id="331" r:id="rId34"/>
    <p:sldId id="269" r:id="rId35"/>
    <p:sldId id="270" r:id="rId36"/>
    <p:sldId id="271" r:id="rId37"/>
    <p:sldId id="272" r:id="rId38"/>
    <p:sldId id="273" r:id="rId39"/>
    <p:sldId id="329" r:id="rId40"/>
    <p:sldId id="274" r:id="rId41"/>
    <p:sldId id="275" r:id="rId42"/>
    <p:sldId id="276" r:id="rId43"/>
    <p:sldId id="277" r:id="rId44"/>
    <p:sldId id="278" r:id="rId45"/>
    <p:sldId id="279" r:id="rId46"/>
    <p:sldId id="327" r:id="rId47"/>
    <p:sldId id="341" r:id="rId48"/>
    <p:sldId id="342" r:id="rId49"/>
    <p:sldId id="290" r:id="rId50"/>
    <p:sldId id="326" r:id="rId51"/>
    <p:sldId id="300" r:id="rId52"/>
    <p:sldId id="301" r:id="rId53"/>
    <p:sldId id="323" r:id="rId54"/>
    <p:sldId id="336" r:id="rId55"/>
    <p:sldId id="303" r:id="rId56"/>
    <p:sldId id="335" r:id="rId57"/>
    <p:sldId id="337" r:id="rId58"/>
    <p:sldId id="338" r:id="rId59"/>
    <p:sldId id="307" r:id="rId60"/>
    <p:sldId id="308" r:id="rId61"/>
    <p:sldId id="309" r:id="rId62"/>
    <p:sldId id="310" r:id="rId63"/>
    <p:sldId id="321"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8248DA5C-A5F2-4F41-BB39-07EC5BFDD92B}">
          <p14:sldIdLst>
            <p14:sldId id="319"/>
            <p14:sldId id="340"/>
            <p14:sldId id="256"/>
            <p14:sldId id="334"/>
            <p14:sldId id="312"/>
            <p14:sldId id="313"/>
            <p14:sldId id="343"/>
            <p14:sldId id="314"/>
            <p14:sldId id="289"/>
            <p14:sldId id="311"/>
            <p14:sldId id="316"/>
            <p14:sldId id="280"/>
            <p14:sldId id="325"/>
            <p14:sldId id="291"/>
            <p14:sldId id="281"/>
            <p14:sldId id="293"/>
            <p14:sldId id="285"/>
            <p14:sldId id="294"/>
            <p14:sldId id="315"/>
            <p14:sldId id="284"/>
            <p14:sldId id="283"/>
            <p14:sldId id="287"/>
            <p14:sldId id="260"/>
            <p14:sldId id="263"/>
            <p14:sldId id="333"/>
            <p14:sldId id="299"/>
            <p14:sldId id="286"/>
            <p14:sldId id="317"/>
            <p14:sldId id="295"/>
            <p14:sldId id="267"/>
            <p14:sldId id="268"/>
            <p14:sldId id="332"/>
            <p14:sldId id="331"/>
            <p14:sldId id="269"/>
            <p14:sldId id="270"/>
            <p14:sldId id="271"/>
            <p14:sldId id="272"/>
            <p14:sldId id="273"/>
            <p14:sldId id="329"/>
            <p14:sldId id="274"/>
            <p14:sldId id="275"/>
            <p14:sldId id="276"/>
            <p14:sldId id="277"/>
            <p14:sldId id="278"/>
            <p14:sldId id="279"/>
            <p14:sldId id="327"/>
            <p14:sldId id="341"/>
            <p14:sldId id="342"/>
            <p14:sldId id="290"/>
            <p14:sldId id="326"/>
            <p14:sldId id="300"/>
            <p14:sldId id="301"/>
            <p14:sldId id="323"/>
            <p14:sldId id="336"/>
            <p14:sldId id="303"/>
            <p14:sldId id="335"/>
            <p14:sldId id="337"/>
            <p14:sldId id="338"/>
            <p14:sldId id="307"/>
            <p14:sldId id="308"/>
            <p14:sldId id="309"/>
            <p14:sldId id="310"/>
            <p14:sldId id="32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C7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67" autoAdjust="0"/>
    <p:restoredTop sz="93378" autoAdjust="0"/>
  </p:normalViewPr>
  <p:slideViewPr>
    <p:cSldViewPr snapToGrid="0">
      <p:cViewPr varScale="1">
        <p:scale>
          <a:sx n="115" d="100"/>
          <a:sy n="115" d="100"/>
        </p:scale>
        <p:origin x="204" y="108"/>
      </p:cViewPr>
      <p:guideLst/>
    </p:cSldViewPr>
  </p:slideViewPr>
  <p:outlineViewPr>
    <p:cViewPr>
      <p:scale>
        <a:sx n="33" d="100"/>
        <a:sy n="33" d="100"/>
      </p:scale>
      <p:origin x="0" y="-19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AB23D4-2E84-4C06-9351-148A4E13F4E3}" type="datetimeFigureOut">
              <a:rPr lang="tr-TR" smtClean="0"/>
              <a:t>30.11.2022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F83838-A81A-4CF3-87FB-503D2A08FACD}" type="slidenum">
              <a:rPr lang="tr-TR" smtClean="0"/>
              <a:t>‹#›</a:t>
            </a:fld>
            <a:endParaRPr lang="tr-TR"/>
          </a:p>
        </p:txBody>
      </p:sp>
    </p:spTree>
    <p:extLst>
      <p:ext uri="{BB962C8B-B14F-4D97-AF65-F5344CB8AC3E}">
        <p14:creationId xmlns:p14="http://schemas.microsoft.com/office/powerpoint/2010/main" val="2687963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6F83838-A81A-4CF3-87FB-503D2A08FACD}" type="slidenum">
              <a:rPr lang="tr-TR" smtClean="0"/>
              <a:t>17</a:t>
            </a:fld>
            <a:endParaRPr lang="tr-TR"/>
          </a:p>
        </p:txBody>
      </p:sp>
    </p:spTree>
    <p:extLst>
      <p:ext uri="{BB962C8B-B14F-4D97-AF65-F5344CB8AC3E}">
        <p14:creationId xmlns:p14="http://schemas.microsoft.com/office/powerpoint/2010/main" val="3685220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30.11.2022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15828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30.11.2022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276872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984E6F37-EA2C-48F9-B3B0-EBA2BA8BB291}" type="datetimeFigureOut">
              <a:rPr lang="tr-TR" smtClean="0"/>
              <a:t>30.11.2022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3145688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984E6F37-EA2C-48F9-B3B0-EBA2BA8BB291}" type="datetimeFigureOut">
              <a:rPr lang="tr-TR" smtClean="0"/>
              <a:t>30.11.2022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491039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984E6F37-EA2C-48F9-B3B0-EBA2BA8BB291}" type="datetimeFigureOut">
              <a:rPr lang="tr-TR" smtClean="0"/>
              <a:t>30.11.2022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390877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984E6F37-EA2C-48F9-B3B0-EBA2BA8BB291}" type="datetimeFigureOut">
              <a:rPr lang="tr-TR" smtClean="0"/>
              <a:t>30.11.2022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3151579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4E6F37-EA2C-48F9-B3B0-EBA2BA8BB291}" type="datetimeFigureOut">
              <a:rPr lang="tr-TR" smtClean="0"/>
              <a:t>30.11.2022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3186380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84E6F37-EA2C-48F9-B3B0-EBA2BA8BB291}" type="datetimeFigureOut">
              <a:rPr lang="tr-TR" smtClean="0"/>
              <a:t>30.11.2022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223314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984E6F37-EA2C-48F9-B3B0-EBA2BA8BB291}" type="datetimeFigureOut">
              <a:rPr lang="tr-TR" smtClean="0"/>
              <a:t>30.11.2022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1293644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30.11.2022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27820597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984E6F37-EA2C-48F9-B3B0-EBA2BA8BB291}" type="datetimeFigureOut">
              <a:rPr lang="tr-TR" smtClean="0"/>
              <a:t>30.11.2022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08305C7-F357-4D6A-B183-E03EFDC8AC44}" type="slidenum">
              <a:rPr lang="tr-TR" smtClean="0"/>
              <a:t>‹#›</a:t>
            </a:fld>
            <a:endParaRPr lang="tr-TR"/>
          </a:p>
        </p:txBody>
      </p:sp>
    </p:spTree>
    <p:extLst>
      <p:ext uri="{BB962C8B-B14F-4D97-AF65-F5344CB8AC3E}">
        <p14:creationId xmlns:p14="http://schemas.microsoft.com/office/powerpoint/2010/main" val="236413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4E6F37-EA2C-48F9-B3B0-EBA2BA8BB291}" type="datetimeFigureOut">
              <a:rPr lang="tr-TR" smtClean="0"/>
              <a:t>30.11.2022</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8305C7-F357-4D6A-B183-E03EFDC8AC44}" type="slidenum">
              <a:rPr lang="tr-TR" smtClean="0"/>
              <a:t>‹#›</a:t>
            </a:fld>
            <a:endParaRPr lang="tr-TR"/>
          </a:p>
        </p:txBody>
      </p:sp>
    </p:spTree>
    <p:extLst>
      <p:ext uri="{BB962C8B-B14F-4D97-AF65-F5344CB8AC3E}">
        <p14:creationId xmlns:p14="http://schemas.microsoft.com/office/powerpoint/2010/main" val="5489311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dogan.yurdakul@hot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hyperlink" Target="mailto:dogan.yurdakul@hot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çerik Yer Tutucusu 10"/>
          <p:cNvSpPr>
            <a:spLocks noGrp="1"/>
          </p:cNvSpPr>
          <p:nvPr>
            <p:ph idx="1"/>
          </p:nvPr>
        </p:nvSpPr>
        <p:spPr>
          <a:xfrm>
            <a:off x="1762126" y="5467351"/>
            <a:ext cx="8374063" cy="1133475"/>
          </a:xfrm>
        </p:spPr>
        <p:txBody>
          <a:bodyPr/>
          <a:lstStyle/>
          <a:p>
            <a:pPr marL="0" indent="0" algn="ctr">
              <a:buNone/>
              <a:defRPr/>
            </a:pPr>
            <a:r>
              <a:rPr lang="tr-TR" altLang="tr-TR" sz="2400" b="1" dirty="0">
                <a:solidFill>
                  <a:srgbClr val="FF0000"/>
                </a:solidFill>
              </a:rPr>
              <a:t>HOŞGELDİNİZ</a:t>
            </a:r>
          </a:p>
          <a:p>
            <a:pPr marL="0" indent="0" algn="ctr">
              <a:buNone/>
              <a:defRPr/>
            </a:pPr>
            <a:r>
              <a:rPr lang="tr-TR" altLang="tr-TR" sz="2000" b="1" i="1" u="sng" dirty="0">
                <a:solidFill>
                  <a:srgbClr val="2D2D8A">
                    <a:lumMod val="60000"/>
                    <a:lumOff val="40000"/>
                  </a:srgb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hlinkClick r:id="rId2"/>
              </a:rPr>
              <a:t>dogan.yurdakul@hotmail.com</a:t>
            </a:r>
            <a:endParaRPr lang="tr-TR" altLang="tr-TR" sz="2000" b="1" i="1" u="sng" dirty="0">
              <a:solidFill>
                <a:srgbClr val="2D2D8A">
                  <a:lumMod val="60000"/>
                  <a:lumOff val="40000"/>
                </a:srgb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endParaRPr>
          </a:p>
        </p:txBody>
      </p:sp>
      <p:pic>
        <p:nvPicPr>
          <p:cNvPr id="13" name="Picture 4" descr="kecioren_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1" y="-3175"/>
            <a:ext cx="7916863" cy="549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Metin kutusu 1"/>
          <p:cNvSpPr txBox="1">
            <a:spLocks noChangeArrowheads="1"/>
          </p:cNvSpPr>
          <p:nvPr/>
        </p:nvSpPr>
        <p:spPr bwMode="auto">
          <a:xfrm>
            <a:off x="3352800" y="6400800"/>
            <a:ext cx="4724400"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tr-TR" altLang="tr-TR" sz="1800"/>
          </a:p>
        </p:txBody>
      </p:sp>
    </p:spTree>
    <p:extLst>
      <p:ext uri="{BB962C8B-B14F-4D97-AF65-F5344CB8AC3E}">
        <p14:creationId xmlns:p14="http://schemas.microsoft.com/office/powerpoint/2010/main" val="88435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childTnLst>
                          </p:cTn>
                        </p:par>
                        <p:par>
                          <p:cTn id="8" fill="hold" nodeType="afterGroup">
                            <p:stCondLst>
                              <p:cond delay="2000"/>
                            </p:stCondLst>
                            <p:childTnLst>
                              <p:par>
                                <p:cTn id="9" presetID="14" presetClass="entr" presetSubtype="10" fill="hold"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randombar(horizontal)">
                                      <p:cBhvr>
                                        <p:cTn id="11" dur="500"/>
                                        <p:tgtEl>
                                          <p:spTgt spid="11">
                                            <p:txEl>
                                              <p:pRg st="0" end="0"/>
                                            </p:txEl>
                                          </p:spTgt>
                                        </p:tgtEl>
                                      </p:cBhvr>
                                    </p:animEffect>
                                  </p:childTnLst>
                                </p:cTn>
                              </p:par>
                            </p:childTnLst>
                          </p:cTn>
                        </p:par>
                        <p:par>
                          <p:cTn id="12" fill="hold" nodeType="afterGroup">
                            <p:stCondLst>
                              <p:cond delay="2500"/>
                            </p:stCondLst>
                            <p:childTnLst>
                              <p:par>
                                <p:cTn id="13" presetID="14" presetClass="entr" presetSubtype="10" fill="hold" nodeType="after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randombar(horizontal)">
                                      <p:cBhvr>
                                        <p:cTn id="15"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5316" y="1"/>
            <a:ext cx="5203596" cy="6857999"/>
          </a:xfrm>
          <a:prstGeom prst="rect">
            <a:avLst/>
          </a:prstGeom>
          <a:solidFill>
            <a:srgbClr val="CBC7BE"/>
          </a:solidFill>
        </p:spPr>
      </p:pic>
      <p:sp>
        <p:nvSpPr>
          <p:cNvPr id="5" name="Metin kutusu 4"/>
          <p:cNvSpPr txBox="1"/>
          <p:nvPr/>
        </p:nvSpPr>
        <p:spPr>
          <a:xfrm>
            <a:off x="904974" y="873487"/>
            <a:ext cx="4015819" cy="4647426"/>
          </a:xfrm>
          <a:prstGeom prst="rect">
            <a:avLst/>
          </a:prstGeom>
          <a:noFill/>
        </p:spPr>
        <p:txBody>
          <a:bodyPr wrap="square" rtlCol="0">
            <a:spAutoFit/>
          </a:bodyPr>
          <a:lstStyle/>
          <a:p>
            <a:endParaRPr lang="tr-TR" sz="4000" dirty="0">
              <a:solidFill>
                <a:srgbClr val="C00000"/>
              </a:solidFill>
              <a:latin typeface="Times New Roman" panose="02020603050405020304" pitchFamily="18" charset="0"/>
              <a:cs typeface="Times New Roman" panose="02020603050405020304" pitchFamily="18" charset="0"/>
            </a:endParaRPr>
          </a:p>
          <a:p>
            <a:r>
              <a:rPr lang="tr-TR" sz="4000" dirty="0" smtClean="0">
                <a:solidFill>
                  <a:srgbClr val="C00000"/>
                </a:solidFill>
                <a:latin typeface="Times New Roman" panose="02020603050405020304" pitchFamily="18" charset="0"/>
                <a:cs typeface="Times New Roman" panose="02020603050405020304" pitchFamily="18" charset="0"/>
              </a:rPr>
              <a:t> BELEDİYESİ </a:t>
            </a:r>
          </a:p>
          <a:p>
            <a:endParaRPr lang="tr-TR" sz="4000" dirty="0" smtClean="0">
              <a:solidFill>
                <a:srgbClr val="C00000"/>
              </a:solidFill>
              <a:latin typeface="Times New Roman" panose="02020603050405020304" pitchFamily="18" charset="0"/>
              <a:cs typeface="Times New Roman" panose="02020603050405020304" pitchFamily="18" charset="0"/>
            </a:endParaRPr>
          </a:p>
          <a:p>
            <a:r>
              <a:rPr lang="tr-TR" sz="3200" dirty="0" smtClean="0">
                <a:solidFill>
                  <a:srgbClr val="C00000"/>
                </a:solidFill>
                <a:latin typeface="Times New Roman" panose="02020603050405020304" pitchFamily="18" charset="0"/>
                <a:cs typeface="Times New Roman" panose="02020603050405020304" pitchFamily="18" charset="0"/>
              </a:rPr>
              <a:t>İMAR VE ŞEHİRCİLİK MÜDÜRLÜĞÜ</a:t>
            </a:r>
          </a:p>
          <a:p>
            <a:endParaRPr lang="tr-TR" sz="4000" dirty="0" smtClean="0">
              <a:solidFill>
                <a:srgbClr val="C00000"/>
              </a:solidFill>
              <a:latin typeface="Times New Roman" panose="02020603050405020304" pitchFamily="18" charset="0"/>
              <a:cs typeface="Times New Roman" panose="02020603050405020304" pitchFamily="18" charset="0"/>
            </a:endParaRPr>
          </a:p>
          <a:p>
            <a:r>
              <a:rPr lang="tr-TR" sz="4000" dirty="0" smtClean="0">
                <a:solidFill>
                  <a:srgbClr val="C00000"/>
                </a:solidFill>
                <a:latin typeface="Times New Roman" panose="02020603050405020304" pitchFamily="18" charset="0"/>
                <a:cs typeface="Times New Roman" panose="02020603050405020304" pitchFamily="18" charset="0"/>
              </a:rPr>
              <a:t>     </a:t>
            </a:r>
            <a:endParaRPr lang="tr-TR" sz="40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7747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13548" y="817057"/>
            <a:ext cx="9144000" cy="5043115"/>
          </a:xfrm>
        </p:spPr>
        <p:txBody>
          <a:bodyPr>
            <a:normAutofit/>
          </a:bodyPr>
          <a:lstStyle/>
          <a:p>
            <a:pPr>
              <a:defRPr/>
            </a:pPr>
            <a:r>
              <a:rPr lang="tr-TR" b="1" dirty="0">
                <a:solidFill>
                  <a:srgbClr val="C00000"/>
                </a:solidFill>
                <a:latin typeface="Times New Roman" panose="02020603050405020304" pitchFamily="18" charset="0"/>
                <a:cs typeface="Times New Roman" panose="02020603050405020304" pitchFamily="18" charset="0"/>
              </a:rPr>
              <a:t>İSTİNAT DUVARI YÜKSEKLİKLERİNİN AZALTILMASINDA MİMARİ ÇÖZÜMLER</a:t>
            </a:r>
            <a:br>
              <a:rPr lang="tr-TR" b="1" dirty="0">
                <a:solidFill>
                  <a:srgbClr val="C00000"/>
                </a:solidFill>
                <a:latin typeface="Times New Roman" panose="02020603050405020304" pitchFamily="18" charset="0"/>
                <a:cs typeface="Times New Roman" panose="02020603050405020304" pitchFamily="18" charset="0"/>
              </a:rPr>
            </a:br>
            <a:r>
              <a:rPr lang="tr-TR" b="1" dirty="0">
                <a:solidFill>
                  <a:srgbClr val="C00000"/>
                </a:solidFill>
                <a:latin typeface="Times New Roman" panose="02020603050405020304" pitchFamily="18" charset="0"/>
                <a:cs typeface="Times New Roman" panose="02020603050405020304" pitchFamily="18" charset="0"/>
              </a:rPr>
              <a:t/>
            </a:r>
            <a:br>
              <a:rPr lang="tr-TR" b="1" dirty="0">
                <a:solidFill>
                  <a:srgbClr val="C00000"/>
                </a:solidFill>
                <a:latin typeface="Times New Roman" panose="02020603050405020304" pitchFamily="18" charset="0"/>
                <a:cs typeface="Times New Roman" panose="02020603050405020304" pitchFamily="18" charset="0"/>
              </a:rPr>
            </a:br>
            <a:r>
              <a:rPr lang="tr-TR" sz="4000" b="1" dirty="0">
                <a:solidFill>
                  <a:srgbClr val="C00000"/>
                </a:solidFill>
                <a:latin typeface="Times New Roman" panose="02020603050405020304" pitchFamily="18" charset="0"/>
                <a:cs typeface="Times New Roman" panose="02020603050405020304" pitchFamily="18" charset="0"/>
              </a:rPr>
              <a:t>dogan.yurdakul@hotmail.com</a:t>
            </a:r>
          </a:p>
        </p:txBody>
      </p:sp>
    </p:spTree>
    <p:extLst>
      <p:ext uri="{BB962C8B-B14F-4D97-AF65-F5344CB8AC3E}">
        <p14:creationId xmlns:p14="http://schemas.microsoft.com/office/powerpoint/2010/main" val="40012585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t="12059" b="10235"/>
          <a:stretch/>
        </p:blipFill>
        <p:spPr>
          <a:xfrm>
            <a:off x="2871989" y="999241"/>
            <a:ext cx="5367038" cy="5703218"/>
          </a:xfrm>
          <a:prstGeom prst="rect">
            <a:avLst/>
          </a:prstGeom>
        </p:spPr>
      </p:pic>
      <p:sp>
        <p:nvSpPr>
          <p:cNvPr id="2" name="Metin kutusu 1"/>
          <p:cNvSpPr txBox="1"/>
          <p:nvPr/>
        </p:nvSpPr>
        <p:spPr>
          <a:xfrm>
            <a:off x="886120" y="84842"/>
            <a:ext cx="9907570" cy="954107"/>
          </a:xfrm>
          <a:prstGeom prst="rect">
            <a:avLst/>
          </a:prstGeom>
          <a:noFill/>
        </p:spPr>
        <p:txBody>
          <a:bodyPr wrap="square" rtlCol="0">
            <a:spAutoFit/>
          </a:bodyPr>
          <a:lstStyle/>
          <a:p>
            <a:r>
              <a:rPr lang="tr-TR" sz="2800" b="1" dirty="0"/>
              <a:t>Mimari </a:t>
            </a:r>
            <a:r>
              <a:rPr lang="tr-TR" sz="2800" b="1" dirty="0" smtClean="0"/>
              <a:t>tasarım disiplinler arası </a:t>
            </a:r>
            <a:r>
              <a:rPr lang="tr-TR" sz="2800" b="1" dirty="0"/>
              <a:t>ekip işidir ve birden fazla mühendislik disiplininin bir arada çalışmasını </a:t>
            </a:r>
            <a:r>
              <a:rPr lang="tr-TR" sz="2800" b="1" dirty="0" smtClean="0"/>
              <a:t>gerektirmektedir</a:t>
            </a:r>
            <a:endParaRPr lang="tr-TR" sz="2800" b="1" dirty="0"/>
          </a:p>
        </p:txBody>
      </p:sp>
    </p:spTree>
    <p:extLst>
      <p:ext uri="{BB962C8B-B14F-4D97-AF65-F5344CB8AC3E}">
        <p14:creationId xmlns:p14="http://schemas.microsoft.com/office/powerpoint/2010/main" val="671297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351814" y="605178"/>
            <a:ext cx="10009336" cy="5630252"/>
          </a:xfrm>
          <a:prstGeom prst="rect">
            <a:avLst/>
          </a:prstGeom>
        </p:spPr>
      </p:pic>
    </p:spTree>
    <p:extLst>
      <p:ext uri="{BB962C8B-B14F-4D97-AF65-F5344CB8AC3E}">
        <p14:creationId xmlns:p14="http://schemas.microsoft.com/office/powerpoint/2010/main" val="1864583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879063" y="593387"/>
            <a:ext cx="10185939" cy="5729591"/>
          </a:xfrm>
          <a:prstGeom prst="rect">
            <a:avLst/>
          </a:prstGeom>
        </p:spPr>
      </p:pic>
    </p:spTree>
    <p:extLst>
      <p:ext uri="{BB962C8B-B14F-4D97-AF65-F5344CB8AC3E}">
        <p14:creationId xmlns:p14="http://schemas.microsoft.com/office/powerpoint/2010/main" val="774783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b="15879"/>
          <a:stretch/>
        </p:blipFill>
        <p:spPr>
          <a:xfrm>
            <a:off x="3264853" y="385731"/>
            <a:ext cx="5355446" cy="6006755"/>
          </a:xfrm>
          <a:prstGeom prst="rect">
            <a:avLst/>
          </a:prstGeom>
        </p:spPr>
      </p:pic>
    </p:spTree>
    <p:extLst>
      <p:ext uri="{BB962C8B-B14F-4D97-AF65-F5344CB8AC3E}">
        <p14:creationId xmlns:p14="http://schemas.microsoft.com/office/powerpoint/2010/main" val="3474410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420238" y="282257"/>
            <a:ext cx="8404698" cy="6206091"/>
          </a:xfrm>
          <a:prstGeom prst="rect">
            <a:avLst/>
          </a:prstGeom>
        </p:spPr>
      </p:pic>
    </p:spTree>
    <p:extLst>
      <p:ext uri="{BB962C8B-B14F-4D97-AF65-F5344CB8AC3E}">
        <p14:creationId xmlns:p14="http://schemas.microsoft.com/office/powerpoint/2010/main" val="13202202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549" y="157945"/>
            <a:ext cx="8413680" cy="6174960"/>
          </a:xfrm>
          <a:prstGeom prst="rect">
            <a:avLst/>
          </a:prstGeom>
        </p:spPr>
        <p:txBody>
          <a:bodyPr wrap="square">
            <a:spAutoFit/>
          </a:bodyPr>
          <a:lstStyle/>
          <a:p>
            <a:pPr algn="ct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Binalara </a:t>
            </a:r>
            <a:r>
              <a:rPr lang="tr-TR" sz="24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kot verilmesinde plan ve plan notu </a:t>
            </a:r>
            <a:r>
              <a:rPr lang="tr-TR" sz="24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ilişkisi</a:t>
            </a:r>
          </a:p>
          <a:p>
            <a:pPr algn="ctr">
              <a:lnSpc>
                <a:spcPct val="107000"/>
              </a:lnSpc>
              <a:spcAft>
                <a:spcPts val="80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P.A.İ.Y. Madde.10.1. </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a:t>
            </a:r>
            <a:r>
              <a:rPr lang="tr-TR" sz="2200" dirty="0" smtClean="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İmar </a:t>
            </a:r>
            <a:r>
              <a:rPr lang="tr-T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planlarında aksine bir hüküm bulunmaması halinde </a:t>
            </a:r>
            <a:r>
              <a:rPr lang="tr-TR" sz="2200" dirty="0">
                <a:latin typeface="Times New Roman" panose="02020603050405020304" pitchFamily="18" charset="0"/>
                <a:ea typeface="Calibri" panose="020F0502020204030204" pitchFamily="34" charset="0"/>
                <a:cs typeface="Times New Roman" panose="02020603050405020304" pitchFamily="18" charset="0"/>
              </a:rPr>
              <a:t>yoldan </a:t>
            </a:r>
            <a:r>
              <a:rPr lang="tr-TR" sz="2200" dirty="0" err="1">
                <a:latin typeface="Times New Roman" panose="02020603050405020304" pitchFamily="18" charset="0"/>
                <a:ea typeface="Calibri" panose="020F0502020204030204" pitchFamily="34" charset="0"/>
                <a:cs typeface="Times New Roman" panose="02020603050405020304" pitchFamily="18" charset="0"/>
              </a:rPr>
              <a:t>kotlandırma</a:t>
            </a:r>
            <a:r>
              <a:rPr lang="tr-TR" sz="2200" dirty="0">
                <a:latin typeface="Times New Roman" panose="02020603050405020304" pitchFamily="18" charset="0"/>
                <a:ea typeface="Calibri" panose="020F0502020204030204" pitchFamily="34" charset="0"/>
                <a:cs typeface="Times New Roman" panose="02020603050405020304" pitchFamily="18" charset="0"/>
              </a:rPr>
              <a:t> esastır</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tr-TR" sz="2200"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Yönetmelik </a:t>
            </a:r>
            <a:r>
              <a:rPr lang="tr-TR" sz="2200"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dışında plan notuyla </a:t>
            </a:r>
            <a:r>
              <a:rPr lang="tr-TR" sz="2200" i="1" dirty="0" err="1">
                <a:solidFill>
                  <a:srgbClr val="0070C0"/>
                </a:solidFill>
                <a:latin typeface="Times New Roman" panose="02020603050405020304" pitchFamily="18" charset="0"/>
                <a:ea typeface="Calibri" panose="020F0502020204030204" pitchFamily="34" charset="0"/>
                <a:cs typeface="Times New Roman" panose="02020603050405020304" pitchFamily="18" charset="0"/>
              </a:rPr>
              <a:t>kotlandırmaya</a:t>
            </a:r>
            <a:r>
              <a:rPr lang="tr-TR" sz="2200" i="1"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ait plan notu getirebiliyoruz ve binaların  0.00 kotunu belirleyebiliyoruz</a:t>
            </a:r>
            <a:r>
              <a:rPr lang="tr-TR" sz="2200" i="1" dirty="0" smtClean="0">
                <a:solidFill>
                  <a:srgbClr val="0070C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800"/>
              </a:spcAft>
            </a:pPr>
            <a:r>
              <a:rPr lang="tr-TR" sz="2200" dirty="0" smtClean="0">
                <a:solidFill>
                  <a:srgbClr val="00B050"/>
                </a:solidFill>
                <a:latin typeface="Arial Narrow" panose="020B0606020202030204" pitchFamily="34" charset="0"/>
                <a:ea typeface="Calibri" panose="020F0502020204030204" pitchFamily="34" charset="0"/>
                <a:cs typeface="Times New Roman" panose="02020603050405020304" pitchFamily="18" charset="0"/>
              </a:rPr>
              <a:t>Örnek </a:t>
            </a:r>
            <a:r>
              <a:rPr lang="tr-TR" sz="22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plan notu: </a:t>
            </a:r>
          </a:p>
          <a:p>
            <a:pPr marL="342900" indent="-342900" algn="just">
              <a:lnSpc>
                <a:spcPct val="107000"/>
              </a:lnSpc>
              <a:spcAft>
                <a:spcPts val="800"/>
              </a:spcAft>
              <a:buFont typeface="Wingdings" panose="05000000000000000000" pitchFamily="2" charset="2"/>
              <a:buChar char="ü"/>
            </a:pPr>
            <a:r>
              <a:rPr lang="tr-TR" sz="2200" dirty="0" smtClean="0">
                <a:latin typeface="Times New Roman" panose="02020603050405020304" pitchFamily="18" charset="0"/>
                <a:ea typeface="Calibri" panose="020F0502020204030204" pitchFamily="34" charset="0"/>
                <a:cs typeface="Times New Roman" panose="02020603050405020304" pitchFamily="18" charset="0"/>
              </a:rPr>
              <a:t>Parsel köşe kotları ortalaması yola göre 1.50 </a:t>
            </a:r>
            <a:r>
              <a:rPr lang="tr-TR" sz="2200" dirty="0" err="1" smtClean="0">
                <a:latin typeface="Times New Roman" panose="02020603050405020304" pitchFamily="18" charset="0"/>
                <a:ea typeface="Calibri" panose="020F0502020204030204" pitchFamily="34" charset="0"/>
                <a:cs typeface="Times New Roman" panose="02020603050405020304" pitchFamily="18" charset="0"/>
              </a:rPr>
              <a:t>mt</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 ve üzerinde ise  (muadil inşaat alanı aşılmamak koşuluyla)  -+0.00 kotu tabi zeminden  diğer hallerde yoldan verilecektir.</a:t>
            </a:r>
          </a:p>
          <a:p>
            <a:pPr marL="342900" indent="-342900" algn="just">
              <a:lnSpc>
                <a:spcPct val="107000"/>
              </a:lnSpc>
              <a:spcAft>
                <a:spcPts val="800"/>
              </a:spcAft>
              <a:buFont typeface="Wingdings" panose="05000000000000000000" pitchFamily="2" charset="2"/>
              <a:buChar char="ü"/>
            </a:pPr>
            <a:r>
              <a:rPr lang="tr-TR" sz="2200" dirty="0">
                <a:solidFill>
                  <a:srgbClr val="C00000"/>
                </a:solidFill>
              </a:rPr>
              <a:t>Yoldan veya tabii zeminden </a:t>
            </a:r>
            <a:r>
              <a:rPr lang="tr-TR" sz="2200" dirty="0"/>
              <a:t>kot alan adalarda, parseller iki yola baksa dahi ara parsellerde </a:t>
            </a:r>
            <a:r>
              <a:rPr lang="tr-TR" sz="2200" dirty="0">
                <a:solidFill>
                  <a:srgbClr val="00B050"/>
                </a:solidFill>
              </a:rPr>
              <a:t>ayrık veya bitişik nizam olmasına bakılmaksızın </a:t>
            </a:r>
            <a:r>
              <a:rPr lang="tr-TR" sz="2200" dirty="0"/>
              <a:t>ilgili belediyenin imar birimince o ada için hazırlanacak </a:t>
            </a:r>
            <a:r>
              <a:rPr lang="tr-TR" sz="2200" dirty="0" err="1"/>
              <a:t>kotlandırma</a:t>
            </a:r>
            <a:r>
              <a:rPr lang="tr-TR" sz="2200" dirty="0"/>
              <a:t> ile ilgili etüde göre açığa çıkan denk alanları geçmemek kaydıyla </a:t>
            </a:r>
            <a:r>
              <a:rPr lang="tr-TR" sz="2200" dirty="0" err="1" smtClean="0"/>
              <a:t>köşebaşı</a:t>
            </a:r>
            <a:r>
              <a:rPr lang="tr-TR" sz="2200" dirty="0" smtClean="0"/>
              <a:t> ve </a:t>
            </a:r>
            <a:r>
              <a:rPr lang="tr-TR" sz="2200" dirty="0" smtClean="0">
                <a:solidFill>
                  <a:srgbClr val="C00000"/>
                </a:solidFill>
              </a:rPr>
              <a:t>ara </a:t>
            </a:r>
            <a:r>
              <a:rPr lang="tr-TR" sz="2200" dirty="0">
                <a:solidFill>
                  <a:srgbClr val="C00000"/>
                </a:solidFill>
              </a:rPr>
              <a:t>parsellerde </a:t>
            </a:r>
            <a:r>
              <a:rPr lang="tr-TR" sz="2200" dirty="0" smtClean="0">
                <a:solidFill>
                  <a:srgbClr val="C00000"/>
                </a:solidFill>
              </a:rPr>
              <a:t> </a:t>
            </a:r>
            <a:r>
              <a:rPr lang="tr-TR" sz="2200" dirty="0">
                <a:solidFill>
                  <a:srgbClr val="C00000"/>
                </a:solidFill>
              </a:rPr>
              <a:t>kademelendirme yapılabilir</a:t>
            </a:r>
            <a:r>
              <a:rPr lang="tr-TR" sz="2200" dirty="0" smtClean="0">
                <a:solidFill>
                  <a:srgbClr val="C00000"/>
                </a:solidFill>
              </a:rPr>
              <a:t>.</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7860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986742" y="315884"/>
            <a:ext cx="7456516" cy="6090198"/>
          </a:xfrm>
          <a:prstGeom prst="rect">
            <a:avLst/>
          </a:prstGeom>
        </p:spPr>
        <p:txBody>
          <a:bodyPr wrap="square">
            <a:spAutoFit/>
          </a:bodyPr>
          <a:lstStyle/>
          <a:p>
            <a:pPr algn="just">
              <a:lnSpc>
                <a:spcPct val="107000"/>
              </a:lnSpc>
              <a:spcAft>
                <a:spcPts val="800"/>
              </a:spcAft>
            </a:pPr>
            <a:r>
              <a:rPr lang="tr-TR" sz="24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Örnek plan notu: </a:t>
            </a:r>
            <a:endParaRPr lang="tr-TR" sz="2200" dirty="0">
              <a:solidFill>
                <a:srgbClr val="00B050"/>
              </a:solidFill>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anose="05000000000000000000" pitchFamily="2" charset="2"/>
              <a:buChar char="ü"/>
            </a:pPr>
            <a:r>
              <a:rPr lang="tr-TR" sz="2200" dirty="0" smtClean="0">
                <a:solidFill>
                  <a:srgbClr val="C00000"/>
                </a:solidFill>
                <a:latin typeface="Arial Narrow" panose="020B0606020202030204" pitchFamily="34" charset="0"/>
                <a:ea typeface="Calibri" panose="020F0502020204030204" pitchFamily="34" charset="0"/>
                <a:cs typeface="Times New Roman" panose="02020603050405020304" pitchFamily="18" charset="0"/>
              </a:rPr>
              <a:t>‘’Binalar </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yoldan veya tabii zeminden </a:t>
            </a:r>
            <a:r>
              <a:rPr lang="tr-TR" sz="2200" dirty="0" err="1">
                <a:solidFill>
                  <a:srgbClr val="C00000"/>
                </a:solidFill>
                <a:latin typeface="Arial Narrow" panose="020B0606020202030204" pitchFamily="34" charset="0"/>
                <a:ea typeface="Calibri" panose="020F0502020204030204" pitchFamily="34" charset="0"/>
                <a:cs typeface="Times New Roman" panose="02020603050405020304" pitchFamily="18" charset="0"/>
              </a:rPr>
              <a:t>kotlandırılacaktır</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 </a:t>
            </a:r>
            <a:r>
              <a:rPr lang="tr-TR" sz="2200" dirty="0">
                <a:latin typeface="Arial Narrow" panose="020B0606020202030204" pitchFamily="34" charset="0"/>
                <a:ea typeface="Calibri" panose="020F0502020204030204" pitchFamily="34" charset="0"/>
                <a:cs typeface="Times New Roman" panose="02020603050405020304" pitchFamily="18" charset="0"/>
              </a:rPr>
              <a:t>Ancak bazı </a:t>
            </a:r>
            <a:r>
              <a:rPr lang="tr-TR" sz="2200" dirty="0" smtClean="0">
                <a:latin typeface="Arial Narrow" panose="020B0606020202030204" pitchFamily="34" charset="0"/>
                <a:ea typeface="Calibri" panose="020F0502020204030204" pitchFamily="34" charset="0"/>
                <a:cs typeface="Times New Roman" panose="02020603050405020304" pitchFamily="18" charset="0"/>
              </a:rPr>
              <a:t>ada ve parsellerde </a:t>
            </a:r>
            <a:r>
              <a:rPr lang="tr-TR" sz="2200" dirty="0">
                <a:latin typeface="Arial Narrow" panose="020B0606020202030204" pitchFamily="34" charset="0"/>
                <a:ea typeface="Calibri" panose="020F0502020204030204" pitchFamily="34" charset="0"/>
                <a:cs typeface="Times New Roman" panose="02020603050405020304" pitchFamily="18" charset="0"/>
              </a:rPr>
              <a:t>topoğrafya özelliklerinden dolayı yol ve parsel zemini arasında daha uyumlu ilişki kurmak amacı ile binalar </a:t>
            </a:r>
            <a:r>
              <a:rPr lang="tr-TR" sz="2200" dirty="0" smtClean="0">
                <a:solidFill>
                  <a:srgbClr val="C00000"/>
                </a:solidFill>
                <a:latin typeface="Arial Narrow" panose="020B0606020202030204" pitchFamily="34" charset="0"/>
                <a:ea typeface="Calibri" panose="020F0502020204030204" pitchFamily="34" charset="0"/>
                <a:cs typeface="Times New Roman" panose="02020603050405020304" pitchFamily="18" charset="0"/>
              </a:rPr>
              <a:t>ada veya parsel </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çevresi veya </a:t>
            </a:r>
            <a:r>
              <a:rPr lang="tr-TR" sz="2200" dirty="0" smtClean="0">
                <a:solidFill>
                  <a:srgbClr val="C00000"/>
                </a:solidFill>
                <a:latin typeface="Arial Narrow" panose="020B0606020202030204" pitchFamily="34" charset="0"/>
                <a:ea typeface="Calibri" panose="020F0502020204030204" pitchFamily="34" charset="0"/>
                <a:cs typeface="Times New Roman" panose="02020603050405020304" pitchFamily="18" charset="0"/>
              </a:rPr>
              <a:t>ada veya parsel </a:t>
            </a:r>
            <a:r>
              <a:rPr lang="tr-TR" sz="2200" dirty="0">
                <a:solidFill>
                  <a:srgbClr val="C00000"/>
                </a:solidFill>
                <a:latin typeface="Arial Narrow" panose="020B0606020202030204" pitchFamily="34" charset="0"/>
                <a:ea typeface="Calibri" panose="020F0502020204030204" pitchFamily="34" charset="0"/>
                <a:cs typeface="Times New Roman" panose="02020603050405020304" pitchFamily="18" charset="0"/>
              </a:rPr>
              <a:t>içi yollardan </a:t>
            </a:r>
            <a:r>
              <a:rPr lang="tr-TR" sz="2200" dirty="0" err="1">
                <a:latin typeface="Arial Narrow" panose="020B0606020202030204" pitchFamily="34" charset="0"/>
                <a:ea typeface="Calibri" panose="020F0502020204030204" pitchFamily="34" charset="0"/>
                <a:cs typeface="Times New Roman" panose="02020603050405020304" pitchFamily="18" charset="0"/>
              </a:rPr>
              <a:t>kotlandırılabileceği</a:t>
            </a:r>
            <a:r>
              <a:rPr lang="tr-TR" sz="2200" dirty="0">
                <a:latin typeface="Arial Narrow" panose="020B0606020202030204" pitchFamily="34" charset="0"/>
                <a:ea typeface="Calibri" panose="020F0502020204030204" pitchFamily="34" charset="0"/>
                <a:cs typeface="Times New Roman" panose="02020603050405020304" pitchFamily="18" charset="0"/>
              </a:rPr>
              <a:t> gibi ada veya parsellerde  tabii zeminin korunmasına özen gösterecek şekilde bir ölçü sınırlamasına bağlı kalmaksızın tesviyeler yapılabilecek ve bu binalar tesviye edilmiş zeminden kot alabileceklerdir. Su basman kotu +1.50 de tesis edilebilir. Tabii zeminden </a:t>
            </a:r>
            <a:r>
              <a:rPr lang="tr-TR" sz="2200" dirty="0" err="1">
                <a:latin typeface="Arial Narrow" panose="020B0606020202030204" pitchFamily="34" charset="0"/>
                <a:ea typeface="Calibri" panose="020F0502020204030204" pitchFamily="34" charset="0"/>
                <a:cs typeface="Times New Roman" panose="02020603050405020304" pitchFamily="18" charset="0"/>
              </a:rPr>
              <a:t>kotlandırmalarda</a:t>
            </a:r>
            <a:r>
              <a:rPr lang="tr-TR" sz="2200" dirty="0">
                <a:latin typeface="Arial Narrow" panose="020B0606020202030204" pitchFamily="34" charset="0"/>
                <a:ea typeface="Calibri" panose="020F0502020204030204" pitchFamily="34" charset="0"/>
                <a:cs typeface="Times New Roman" panose="02020603050405020304" pitchFamily="18" charset="0"/>
              </a:rPr>
              <a:t> -+2.00 </a:t>
            </a:r>
            <a:r>
              <a:rPr lang="tr-TR" sz="2200" dirty="0" err="1">
                <a:latin typeface="Arial Narrow" panose="020B0606020202030204" pitchFamily="34" charset="0"/>
                <a:ea typeface="Calibri" panose="020F0502020204030204" pitchFamily="34" charset="0"/>
                <a:cs typeface="Times New Roman" panose="02020603050405020304" pitchFamily="18" charset="0"/>
              </a:rPr>
              <a:t>mt</a:t>
            </a:r>
            <a:r>
              <a:rPr lang="tr-TR" sz="2200" dirty="0">
                <a:latin typeface="Arial Narrow" panose="020B0606020202030204" pitchFamily="34" charset="0"/>
                <a:ea typeface="Calibri" panose="020F0502020204030204" pitchFamily="34" charset="0"/>
                <a:cs typeface="Times New Roman" panose="02020603050405020304" pitchFamily="18" charset="0"/>
              </a:rPr>
              <a:t> kazı dolgu yapılabilir</a:t>
            </a:r>
            <a:r>
              <a:rPr lang="tr-TR" sz="2200" dirty="0" smtClean="0">
                <a:latin typeface="Arial Narrow" panose="020B0606020202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tr-TR" sz="2400" dirty="0">
                <a:solidFill>
                  <a:srgbClr val="00B050"/>
                </a:solidFill>
                <a:latin typeface="Arial Narrow" panose="020B0606020202030204" pitchFamily="34" charset="0"/>
                <a:ea typeface="Calibri" panose="020F0502020204030204" pitchFamily="34" charset="0"/>
                <a:cs typeface="Times New Roman" panose="02020603050405020304" pitchFamily="18" charset="0"/>
              </a:rPr>
              <a:t>Örnek plan notu: </a:t>
            </a:r>
            <a:endParaRPr lang="tr-TR" sz="2400" dirty="0" smtClean="0">
              <a:latin typeface="Arial Narrow" panose="020B0606020202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Wingdings" panose="05000000000000000000" pitchFamily="2" charset="2"/>
              <a:buChar char="ü"/>
            </a:pPr>
            <a:r>
              <a:rPr lang="tr-TR" sz="2400" dirty="0" smtClean="0">
                <a:latin typeface="Arial Narrow" panose="020B0606020202030204" pitchFamily="34" charset="0"/>
                <a:ea typeface="Calibri" panose="020F0502020204030204" pitchFamily="34" charset="0"/>
                <a:cs typeface="Times New Roman" panose="02020603050405020304" pitchFamily="18" charset="0"/>
              </a:rPr>
              <a:t> ‘’İstinat duvarı yüksekliklerinin azaltılması amacıyla arka bahçelerin (+) kotlara tesviyesine İmar ve Şehircilik  Müdürlüğü yetkilidir. ‘’</a:t>
            </a:r>
            <a:endParaRPr lang="tr-TR" sz="2400" dirty="0">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2803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186774" y="1118681"/>
            <a:ext cx="9338554" cy="5170646"/>
          </a:xfrm>
          <a:prstGeom prst="rect">
            <a:avLst/>
          </a:prstGeom>
        </p:spPr>
        <p:txBody>
          <a:bodyPr wrap="square">
            <a:spAutoFit/>
          </a:bodyPr>
          <a:lstStyle/>
          <a:p>
            <a:pPr algn="just">
              <a:lnSpc>
                <a:spcPct val="150000"/>
              </a:lnSpc>
              <a:spcAft>
                <a:spcPts val="0"/>
              </a:spcAft>
            </a:pPr>
            <a:r>
              <a:rPr lang="tr-TR" sz="2200" b="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P.A.İ.Y. Binalara </a:t>
            </a:r>
            <a:r>
              <a:rPr lang="tr-TR" sz="2200" b="1"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kot verilmesine ilişkin </a:t>
            </a:r>
            <a:r>
              <a:rPr lang="tr-TR" sz="2200" b="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esaslar</a:t>
            </a:r>
            <a:endParaRPr lang="tr-TR" sz="2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İmar planlarında aksine bir hüküm bulunmaması halinde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yoldan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esastır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Kot alınan noktanın tespitinde sokak silueti dikkate alınır.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Bir parselde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birden fazla bina yapılması durumunda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arazi yapısına ve yollara uyumlu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yapmak için, ilgili idarenin imar birimince onaylanacak vaziyet planına göre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her bina için kendisine yakın yoldan veya tabii zeminden </a:t>
            </a:r>
            <a:r>
              <a:rPr lang="tr-TR" sz="2200"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yapılır</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(5) Tabii zeminden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ile kademelendirme işlemlerinde ada bazında değerlendirme yapılır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12945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70856" y="119744"/>
            <a:ext cx="10442412" cy="6694140"/>
          </a:xfrm>
          <a:prstGeom prst="rect">
            <a:avLst/>
          </a:prstGeom>
        </p:spPr>
        <p:txBody>
          <a:bodyPr wrap="square">
            <a:spAutoFit/>
          </a:bodyPr>
          <a:lstStyle/>
          <a:p>
            <a:pPr>
              <a:lnSpc>
                <a:spcPct val="150000"/>
              </a:lnSpc>
              <a:spcAft>
                <a:spcPts val="0"/>
              </a:spcAft>
            </a:pPr>
            <a:endPar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P.A.İ.Y. Yoldan </a:t>
            </a:r>
            <a:r>
              <a:rPr lang="tr-TR" sz="22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11 -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Binalara parselin kot aldığı yol cephesinin bina köşeleri hizasındaki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en yüksek tretuvar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seviyesinden kot verilir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50000"/>
              </a:lnSpc>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000" i="1"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0.00 kotu deniz seviyesi kotuna göre verilir</a:t>
            </a:r>
            <a:r>
              <a:rPr lang="tr-TR" sz="20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20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(5)</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Parselin kot aldığı yolun eğiminden dolayı zemin kat taban kotunun kot alınan noktaya göre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en fazla 3.50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metre yükseldiği noktalarda binalarda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kademe yapılması mecburidir</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Her kademenin kendi hizasındaki en düşük bordür kotundan itibaren yüksekliği en çok 3.50 metre olmak zorundadır. Kademelendirme, kot aldığı noktaya göre olması gerekli saçak seviyesi dikkate alınarak üst katlarda da yapılır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(6)</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Kademelendirmede her kademe,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cephe boyunca 4.50 metreden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aşağı olamaz. Son kademenin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4.50 metreden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az olması durumunda bir önceki kademe seviyesine uyulur. Ayrıca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her kademedeki bina yüksekliği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imar planı ile belirlenen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saçak seviyesini geçemez</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50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85725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887" y="58277"/>
            <a:ext cx="12068174" cy="6858000"/>
          </a:xfrm>
          <a:prstGeom prst="rect">
            <a:avLst/>
          </a:prstGeom>
        </p:spPr>
      </p:pic>
      <p:sp>
        <p:nvSpPr>
          <p:cNvPr id="3" name="Metin kutusu 2"/>
          <p:cNvSpPr txBox="1"/>
          <p:nvPr/>
        </p:nvSpPr>
        <p:spPr>
          <a:xfrm>
            <a:off x="807396" y="5622587"/>
            <a:ext cx="4756825" cy="369332"/>
          </a:xfrm>
          <a:prstGeom prst="rect">
            <a:avLst/>
          </a:prstGeom>
          <a:noFill/>
        </p:spPr>
        <p:txBody>
          <a:bodyPr wrap="square" rtlCol="0">
            <a:spAutoFit/>
          </a:bodyPr>
          <a:lstStyle/>
          <a:p>
            <a:r>
              <a:rPr lang="tr-TR" dirty="0" smtClean="0"/>
              <a:t>Planlı Alanlar İmar Yönetmeliği  Y</a:t>
            </a:r>
            <a:endParaRPr lang="tr-TR" dirty="0"/>
          </a:p>
        </p:txBody>
      </p:sp>
      <p:sp>
        <p:nvSpPr>
          <p:cNvPr id="7" name="Metin kutusu 6"/>
          <p:cNvSpPr txBox="1"/>
          <p:nvPr/>
        </p:nvSpPr>
        <p:spPr>
          <a:xfrm>
            <a:off x="3093396" y="5661498"/>
            <a:ext cx="914400" cy="914399"/>
          </a:xfrm>
          <a:prstGeom prst="rect">
            <a:avLst/>
          </a:prstGeom>
          <a:noFill/>
        </p:spPr>
        <p:txBody>
          <a:bodyPr wrap="square" rtlCol="0">
            <a:spAutoFit/>
          </a:bodyPr>
          <a:lstStyle/>
          <a:p>
            <a:endParaRPr lang="tr-TR" dirty="0"/>
          </a:p>
        </p:txBody>
      </p:sp>
      <p:sp>
        <p:nvSpPr>
          <p:cNvPr id="8" name="Metin kutusu 7"/>
          <p:cNvSpPr txBox="1"/>
          <p:nvPr/>
        </p:nvSpPr>
        <p:spPr>
          <a:xfrm>
            <a:off x="836579" y="5583677"/>
            <a:ext cx="4893012" cy="535020"/>
          </a:xfrm>
          <a:prstGeom prst="rect">
            <a:avLst/>
          </a:prstGeom>
          <a:solidFill>
            <a:schemeClr val="bg1"/>
          </a:solidFill>
        </p:spPr>
        <p:txBody>
          <a:bodyPr wrap="square" rtlCol="0">
            <a:spAutoFit/>
          </a:bodyPr>
          <a:lstStyle/>
          <a:p>
            <a:endParaRPr lang="tr-TR" dirty="0"/>
          </a:p>
        </p:txBody>
      </p:sp>
      <p:sp>
        <p:nvSpPr>
          <p:cNvPr id="9" name="Metin kutusu 8"/>
          <p:cNvSpPr txBox="1"/>
          <p:nvPr/>
        </p:nvSpPr>
        <p:spPr>
          <a:xfrm>
            <a:off x="457200" y="5374533"/>
            <a:ext cx="5340485" cy="830997"/>
          </a:xfrm>
          <a:prstGeom prst="rect">
            <a:avLst/>
          </a:prstGeom>
          <a:noFill/>
        </p:spPr>
        <p:txBody>
          <a:bodyPr wrap="square" rtlCol="0">
            <a:spAutoFit/>
          </a:bodyPr>
          <a:lstStyle/>
          <a:p>
            <a:r>
              <a:rPr lang="tr-TR" sz="2400" b="1" dirty="0" smtClean="0"/>
              <a:t>Planlı Alanlar İmar Yönetmeliği </a:t>
            </a:r>
          </a:p>
          <a:p>
            <a:r>
              <a:rPr lang="tr-TR" sz="2400" b="1" dirty="0" smtClean="0"/>
              <a:t>Yoldan </a:t>
            </a:r>
            <a:r>
              <a:rPr lang="tr-TR" sz="2400" b="1" dirty="0" err="1" smtClean="0"/>
              <a:t>kotlandırma</a:t>
            </a:r>
            <a:r>
              <a:rPr lang="tr-TR" sz="2400" b="1" dirty="0" smtClean="0"/>
              <a:t> Md.11.1.</a:t>
            </a:r>
            <a:endParaRPr lang="tr-TR" sz="2400" b="1" dirty="0"/>
          </a:p>
        </p:txBody>
      </p:sp>
      <p:sp>
        <p:nvSpPr>
          <p:cNvPr id="2" name="Metin kutusu 1"/>
          <p:cNvSpPr txBox="1"/>
          <p:nvPr/>
        </p:nvSpPr>
        <p:spPr>
          <a:xfrm>
            <a:off x="5194570" y="4007796"/>
            <a:ext cx="194553" cy="369332"/>
          </a:xfrm>
          <a:prstGeom prst="rect">
            <a:avLst/>
          </a:prstGeom>
          <a:noFill/>
        </p:spPr>
        <p:txBody>
          <a:bodyPr wrap="square" rtlCol="0">
            <a:spAutoFit/>
          </a:bodyPr>
          <a:lstStyle/>
          <a:p>
            <a:endParaRPr lang="tr-TR" dirty="0"/>
          </a:p>
        </p:txBody>
      </p:sp>
      <p:sp>
        <p:nvSpPr>
          <p:cNvPr id="5" name="Metin kutusu 4"/>
          <p:cNvSpPr txBox="1"/>
          <p:nvPr/>
        </p:nvSpPr>
        <p:spPr>
          <a:xfrm>
            <a:off x="5194570" y="3939702"/>
            <a:ext cx="194553" cy="369332"/>
          </a:xfrm>
          <a:prstGeom prst="rect">
            <a:avLst/>
          </a:prstGeom>
          <a:noFill/>
        </p:spPr>
        <p:txBody>
          <a:bodyPr wrap="square" rtlCol="0">
            <a:spAutoFit/>
          </a:bodyPr>
          <a:lstStyle/>
          <a:p>
            <a:endParaRPr lang="tr-TR" dirty="0"/>
          </a:p>
        </p:txBody>
      </p:sp>
      <p:sp>
        <p:nvSpPr>
          <p:cNvPr id="6" name="Metin kutusu 5"/>
          <p:cNvSpPr txBox="1"/>
          <p:nvPr/>
        </p:nvSpPr>
        <p:spPr>
          <a:xfrm>
            <a:off x="5194570" y="3939702"/>
            <a:ext cx="194553" cy="369332"/>
          </a:xfrm>
          <a:prstGeom prst="rect">
            <a:avLst/>
          </a:prstGeom>
          <a:noFill/>
        </p:spPr>
        <p:txBody>
          <a:bodyPr wrap="square" rtlCol="0">
            <a:spAutoFit/>
          </a:bodyPr>
          <a:lstStyle/>
          <a:p>
            <a:endParaRPr lang="tr-TR" dirty="0"/>
          </a:p>
        </p:txBody>
      </p:sp>
      <p:sp>
        <p:nvSpPr>
          <p:cNvPr id="10" name="Metin kutusu 9"/>
          <p:cNvSpPr txBox="1"/>
          <p:nvPr/>
        </p:nvSpPr>
        <p:spPr>
          <a:xfrm>
            <a:off x="5729591" y="4124368"/>
            <a:ext cx="486383" cy="369332"/>
          </a:xfrm>
          <a:prstGeom prst="rect">
            <a:avLst/>
          </a:prstGeom>
          <a:noFill/>
        </p:spPr>
        <p:txBody>
          <a:bodyPr wrap="square" rtlCol="0">
            <a:spAutoFit/>
          </a:bodyPr>
          <a:lstStyle/>
          <a:p>
            <a:endParaRPr lang="tr-TR" dirty="0"/>
          </a:p>
        </p:txBody>
      </p:sp>
      <p:sp>
        <p:nvSpPr>
          <p:cNvPr id="11" name="Metin kutusu 10"/>
          <p:cNvSpPr txBox="1"/>
          <p:nvPr/>
        </p:nvSpPr>
        <p:spPr>
          <a:xfrm>
            <a:off x="5194570" y="5991919"/>
            <a:ext cx="914400" cy="914400"/>
          </a:xfrm>
          <a:prstGeom prst="rect">
            <a:avLst/>
          </a:prstGeom>
          <a:noFill/>
        </p:spPr>
        <p:txBody>
          <a:bodyPr wrap="square" rtlCol="0">
            <a:spAutoFit/>
          </a:bodyPr>
          <a:lstStyle/>
          <a:p>
            <a:endParaRPr lang="tr-TR" dirty="0"/>
          </a:p>
        </p:txBody>
      </p:sp>
      <p:sp>
        <p:nvSpPr>
          <p:cNvPr id="12" name="Metin kutusu 11"/>
          <p:cNvSpPr txBox="1"/>
          <p:nvPr/>
        </p:nvSpPr>
        <p:spPr>
          <a:xfrm>
            <a:off x="5194570" y="3939702"/>
            <a:ext cx="291830" cy="369332"/>
          </a:xfrm>
          <a:prstGeom prst="rect">
            <a:avLst/>
          </a:prstGeom>
          <a:solidFill>
            <a:schemeClr val="bg1"/>
          </a:solidFill>
        </p:spPr>
        <p:txBody>
          <a:bodyPr wrap="square" rtlCol="0">
            <a:spAutoFit/>
          </a:bodyPr>
          <a:lstStyle/>
          <a:p>
            <a:endParaRPr lang="tr-TR" dirty="0"/>
          </a:p>
        </p:txBody>
      </p:sp>
      <p:sp>
        <p:nvSpPr>
          <p:cNvPr id="13" name="Metin kutusu 12"/>
          <p:cNvSpPr txBox="1"/>
          <p:nvPr/>
        </p:nvSpPr>
        <p:spPr>
          <a:xfrm flipH="1">
            <a:off x="5564218" y="3936872"/>
            <a:ext cx="45719" cy="369332"/>
          </a:xfrm>
          <a:prstGeom prst="rect">
            <a:avLst/>
          </a:prstGeom>
          <a:noFill/>
        </p:spPr>
        <p:txBody>
          <a:bodyPr wrap="square" rtlCol="0">
            <a:spAutoFit/>
          </a:bodyPr>
          <a:lstStyle/>
          <a:p>
            <a:endParaRPr lang="tr-TR" dirty="0"/>
          </a:p>
        </p:txBody>
      </p:sp>
      <p:sp>
        <p:nvSpPr>
          <p:cNvPr id="14" name="Metin kutusu 13"/>
          <p:cNvSpPr txBox="1"/>
          <p:nvPr/>
        </p:nvSpPr>
        <p:spPr>
          <a:xfrm>
            <a:off x="5508777" y="3936872"/>
            <a:ext cx="55440" cy="369332"/>
          </a:xfrm>
          <a:prstGeom prst="rect">
            <a:avLst/>
          </a:prstGeom>
          <a:noFill/>
        </p:spPr>
        <p:txBody>
          <a:bodyPr wrap="square" rtlCol="0">
            <a:spAutoFit/>
          </a:bodyPr>
          <a:lstStyle/>
          <a:p>
            <a:endParaRPr lang="tr-TR" dirty="0"/>
          </a:p>
        </p:txBody>
      </p:sp>
      <p:sp>
        <p:nvSpPr>
          <p:cNvPr id="15" name="Metin kutusu 14"/>
          <p:cNvSpPr txBox="1"/>
          <p:nvPr/>
        </p:nvSpPr>
        <p:spPr>
          <a:xfrm>
            <a:off x="5564217" y="4121538"/>
            <a:ext cx="914400" cy="914400"/>
          </a:xfrm>
          <a:prstGeom prst="rect">
            <a:avLst/>
          </a:prstGeom>
          <a:noFill/>
        </p:spPr>
        <p:txBody>
          <a:bodyPr wrap="square" rtlCol="0">
            <a:spAutoFit/>
          </a:bodyPr>
          <a:lstStyle/>
          <a:p>
            <a:endParaRPr lang="tr-TR" dirty="0"/>
          </a:p>
        </p:txBody>
      </p:sp>
      <p:sp>
        <p:nvSpPr>
          <p:cNvPr id="16" name="Metin kutusu 15"/>
          <p:cNvSpPr txBox="1"/>
          <p:nvPr/>
        </p:nvSpPr>
        <p:spPr>
          <a:xfrm>
            <a:off x="5486400" y="3936872"/>
            <a:ext cx="77817" cy="369332"/>
          </a:xfrm>
          <a:prstGeom prst="rect">
            <a:avLst/>
          </a:prstGeom>
          <a:solidFill>
            <a:schemeClr val="bg1"/>
          </a:solidFill>
        </p:spPr>
        <p:txBody>
          <a:bodyPr wrap="square" rtlCol="0">
            <a:spAutoFit/>
          </a:bodyPr>
          <a:lstStyle/>
          <a:p>
            <a:endParaRPr lang="tr-TR" dirty="0"/>
          </a:p>
        </p:txBody>
      </p:sp>
      <p:sp>
        <p:nvSpPr>
          <p:cNvPr id="19" name="Eksi 18"/>
          <p:cNvSpPr/>
          <p:nvPr/>
        </p:nvSpPr>
        <p:spPr>
          <a:xfrm>
            <a:off x="1124712" y="3145536"/>
            <a:ext cx="1463040"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8" name="Düz Bağlayıcı 27"/>
          <p:cNvCxnSpPr/>
          <p:nvPr/>
        </p:nvCxnSpPr>
        <p:spPr>
          <a:xfrm>
            <a:off x="9760527" y="1420091"/>
            <a:ext cx="0" cy="719859"/>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Düz Bağlayıcı 33"/>
          <p:cNvCxnSpPr/>
          <p:nvPr/>
        </p:nvCxnSpPr>
        <p:spPr>
          <a:xfrm flipH="1">
            <a:off x="8908473" y="1420091"/>
            <a:ext cx="852054" cy="6927"/>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Düz Bağlayıcı 38"/>
          <p:cNvCxnSpPr/>
          <p:nvPr/>
        </p:nvCxnSpPr>
        <p:spPr>
          <a:xfrm>
            <a:off x="8908473" y="762000"/>
            <a:ext cx="0" cy="66501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Düz Bağlayıcı 39"/>
          <p:cNvCxnSpPr/>
          <p:nvPr/>
        </p:nvCxnSpPr>
        <p:spPr>
          <a:xfrm flipH="1" flipV="1">
            <a:off x="5086350" y="719302"/>
            <a:ext cx="3822124" cy="4269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0" name="Metin kutusu 59"/>
          <p:cNvSpPr txBox="1"/>
          <p:nvPr/>
        </p:nvSpPr>
        <p:spPr>
          <a:xfrm>
            <a:off x="9039102" y="1097504"/>
            <a:ext cx="834241" cy="369332"/>
          </a:xfrm>
          <a:prstGeom prst="rect">
            <a:avLst/>
          </a:prstGeom>
          <a:noFill/>
        </p:spPr>
        <p:txBody>
          <a:bodyPr wrap="square" rtlCol="0">
            <a:spAutoFit/>
          </a:bodyPr>
          <a:lstStyle/>
          <a:p>
            <a:r>
              <a:rPr lang="tr-TR" dirty="0" smtClean="0">
                <a:solidFill>
                  <a:schemeClr val="accent2">
                    <a:lumMod val="60000"/>
                    <a:lumOff val="40000"/>
                  </a:schemeClr>
                </a:solidFill>
              </a:rPr>
              <a:t>3.00</a:t>
            </a:r>
            <a:endParaRPr lang="tr-TR" dirty="0">
              <a:solidFill>
                <a:schemeClr val="accent2">
                  <a:lumMod val="60000"/>
                  <a:lumOff val="40000"/>
                </a:schemeClr>
              </a:solidFill>
            </a:endParaRPr>
          </a:p>
        </p:txBody>
      </p:sp>
      <p:sp>
        <p:nvSpPr>
          <p:cNvPr id="61" name="Metin kutusu 60"/>
          <p:cNvSpPr txBox="1"/>
          <p:nvPr/>
        </p:nvSpPr>
        <p:spPr>
          <a:xfrm>
            <a:off x="9803080" y="1780020"/>
            <a:ext cx="834241" cy="369332"/>
          </a:xfrm>
          <a:prstGeom prst="rect">
            <a:avLst/>
          </a:prstGeom>
          <a:noFill/>
        </p:spPr>
        <p:txBody>
          <a:bodyPr wrap="square" rtlCol="0">
            <a:spAutoFit/>
          </a:bodyPr>
          <a:lstStyle/>
          <a:p>
            <a:r>
              <a:rPr lang="tr-TR" dirty="0" smtClean="0">
                <a:solidFill>
                  <a:schemeClr val="accent2">
                    <a:lumMod val="60000"/>
                    <a:lumOff val="40000"/>
                  </a:schemeClr>
                </a:solidFill>
              </a:rPr>
              <a:t>3.00</a:t>
            </a:r>
            <a:endParaRPr lang="tr-TR" dirty="0">
              <a:solidFill>
                <a:schemeClr val="accent2">
                  <a:lumMod val="60000"/>
                  <a:lumOff val="40000"/>
                </a:schemeClr>
              </a:solidFill>
            </a:endParaRPr>
          </a:p>
        </p:txBody>
      </p:sp>
      <p:sp>
        <p:nvSpPr>
          <p:cNvPr id="62" name="Metin kutusu 61"/>
          <p:cNvSpPr txBox="1"/>
          <p:nvPr/>
        </p:nvSpPr>
        <p:spPr>
          <a:xfrm>
            <a:off x="8326334" y="349970"/>
            <a:ext cx="3103666" cy="369332"/>
          </a:xfrm>
          <a:prstGeom prst="rect">
            <a:avLst/>
          </a:prstGeom>
          <a:noFill/>
        </p:spPr>
        <p:txBody>
          <a:bodyPr wrap="square" rtlCol="0">
            <a:spAutoFit/>
          </a:bodyPr>
          <a:lstStyle/>
          <a:p>
            <a:r>
              <a:rPr lang="tr-TR" dirty="0" smtClean="0">
                <a:solidFill>
                  <a:schemeClr val="accent2">
                    <a:lumMod val="60000"/>
                    <a:lumOff val="40000"/>
                  </a:schemeClr>
                </a:solidFill>
              </a:rPr>
              <a:t>Bina cephesi 40.m. ve altında</a:t>
            </a:r>
            <a:endParaRPr lang="tr-TR" dirty="0">
              <a:solidFill>
                <a:schemeClr val="accent2">
                  <a:lumMod val="60000"/>
                  <a:lumOff val="40000"/>
                </a:schemeClr>
              </a:solidFill>
            </a:endParaRPr>
          </a:p>
        </p:txBody>
      </p:sp>
    </p:spTree>
    <p:extLst>
      <p:ext uri="{BB962C8B-B14F-4D97-AF65-F5344CB8AC3E}">
        <p14:creationId xmlns:p14="http://schemas.microsoft.com/office/powerpoint/2010/main" val="306431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25286" y="620486"/>
            <a:ext cx="10199914" cy="5847755"/>
          </a:xfrm>
          <a:prstGeom prst="rect">
            <a:avLst/>
          </a:prstGeom>
        </p:spPr>
        <p:txBody>
          <a:bodyPr wrap="square">
            <a:spAutoFit/>
          </a:bodyPr>
          <a:lstStyle/>
          <a:p>
            <a:pPr algn="just">
              <a:spcAft>
                <a:spcPts val="0"/>
              </a:spcAft>
            </a:pP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Yoldan </a:t>
            </a:r>
            <a:r>
              <a:rPr lang="tr-TR" sz="2200"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Md.11.(7)</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Yoldan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kotlandırılan</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binalarda yoldan düşük olan parsellerin arka köşe noktalarının en düşük yol kotundan 3.50 metreden daha fazla kot farkı olması durumunda bina derinliği boyunca beşinci ve altıncı fıkralardaki kademelendirme esaslarına göre kademelendirilir.</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(8)</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İkili blok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yapılacak parsellerde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iki parselin birleştiği noktadaki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kaldırım üst kotundan yapılır.</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(9)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20’den fazla eğime sahip yollarda; bitişik veya blok nizam uygulanacak yerlerde bina cepheleri toplamı 12.00 metreden düşük olan ara parsellerde bina kotları, bina köşe hizalarındaki en yüksek yol kotundan verilir.</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(10)</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(Ek:RG-28/7/2018-30492)</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40.00</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metre ve altında olan bina cephe ve derinliklerinde, talep edilmesi halinde; bu maddedeki hükümlere göre yapılması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gerekli olan kademe sayısı kadar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bina üst katlarında, binanın kademe yapılması gerekli olan cephelerinden her bir kademe için bir alt kata göre en az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3.00 metre geriye çekilmek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suretiyle de kademe uygulaması yapılabilir.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93788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76300" y="219075"/>
            <a:ext cx="10439400" cy="6709529"/>
          </a:xfrm>
          <a:prstGeom prst="rect">
            <a:avLst/>
          </a:prstGeom>
        </p:spPr>
        <p:txBody>
          <a:bodyPr wrap="square">
            <a:spAutoFit/>
          </a:bodyPr>
          <a:lstStyle/>
          <a:p>
            <a:pPr marL="450215" indent="-90170">
              <a:spcAft>
                <a:spcPts val="0"/>
              </a:spcAft>
            </a:pPr>
            <a:r>
              <a:rPr lang="tr-TR" sz="2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Tabii zeminden </a:t>
            </a:r>
            <a:r>
              <a:rPr lang="tr-TR" sz="2200" b="1" dirty="0" err="1"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kotlandırma</a:t>
            </a:r>
            <a:endParaRPr lang="tr-TR" sz="2200" b="1" dirty="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450215" indent="-90170">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12</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(1) Arazinin meyilli olması durumunda, parselin tabii zemini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yoldan yüksek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ön bahçe mesafesi 10.00</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metre veya daha fazla veya parselin tabii zemini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yoldan aşağıda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ön bahçe mesafesi 12.00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metre veya daha fazla ise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tabii zeminden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 verilir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Bina köşe kotlarının aritmetik ortalamasının yola göre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3.00 metreden yüksek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olması durumunda,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tabii zemin kotu</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ilgili idarenin imar birimince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yapı adasının tamamının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madde hükümleri çerçevesinde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etüt edilmesi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belirlenir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 Bir yola cepheli veya birden fazla yola cepheli olup, üzerinde birden fazla yapı yapılması mümkün olan parsellerde kot, her binanın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köşe kotlarının aritmetik ortalaması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alınarak bulunur. Ancak, yola nazaran 3.00 metreden yüksek olan parsellerde, tabii zemin kotu ilgili idarenin imar birimince yapı adasının tamamının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kotlandırmaya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ilişkin hükümleri çerçevesinde etüdü ve bunun ilgili idare encümenince kabulü ile yapılır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(4) Tabii zeminden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kotlandırmada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0.00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kotu binanın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köşe kotlarının aritmetik ortalaması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alınarak bulunur.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tr-TR"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25622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99457" y="261257"/>
            <a:ext cx="9775372" cy="5837111"/>
          </a:xfrm>
          <a:prstGeom prst="rect">
            <a:avLst/>
          </a:prstGeom>
        </p:spPr>
        <p:txBody>
          <a:bodyPr wrap="square">
            <a:spAutoFit/>
          </a:bodyPr>
          <a:lstStyle/>
          <a:p>
            <a:pPr algn="just">
              <a:lnSpc>
                <a:spcPct val="107000"/>
              </a:lnSpc>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Köşe başı parsellerde </a:t>
            </a:r>
            <a:r>
              <a:rPr lang="tr-TR" sz="2200" b="1" dirty="0" err="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13-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Köşe başı parsellerde</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ts val="1525"/>
              </a:lnSpc>
              <a:spcAft>
                <a:spcPts val="0"/>
              </a:spcAft>
              <a:buAutoNum type="alphaLcParenR"/>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Parselin cephe aldığı yollardan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yüksek olanına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göre kot verilir.</a:t>
            </a:r>
          </a:p>
          <a:p>
            <a:pPr marL="342900" indent="-342900" algn="just">
              <a:lnSpc>
                <a:spcPts val="1525"/>
              </a:lnSpc>
              <a:spcAft>
                <a:spcPts val="0"/>
              </a:spcAft>
              <a:buAutoNum type="alphaLcParenR"/>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525"/>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 Bu binalarda 11 inci maddenin beşinci ve altıncı fıkralarındaki esaslara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göre</a:t>
            </a:r>
          </a:p>
          <a:p>
            <a:pPr algn="just">
              <a:lnSpc>
                <a:spcPts val="1525"/>
              </a:lnSpc>
              <a:spcAft>
                <a:spcPts val="0"/>
              </a:spcAft>
            </a:pPr>
            <a:endPar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525"/>
              </a:lnSpc>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cepheleri ve derinlikleri boyunca kademelendirme yapılarak düşük kottaki yol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için</a:t>
            </a:r>
          </a:p>
          <a:p>
            <a:pPr algn="just">
              <a:lnSpc>
                <a:spcPts val="1525"/>
              </a:lnSpc>
              <a:spcAft>
                <a:spcPts val="0"/>
              </a:spcAft>
            </a:pPr>
            <a:endPar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525"/>
              </a:lnSpc>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belirlenen bina yüksekliklerine uyulur.</a:t>
            </a:r>
            <a:endPar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İki yola bakan ara parsellerde </a:t>
            </a:r>
            <a:r>
              <a:rPr lang="tr-TR" sz="2200" b="1" dirty="0" err="1"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endPar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14-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Parselin cepheli olduğu yollar arasında kot farkı bulunması halinde düşük kottaki yol ve yüksek kottaki yolun siluetleri açısından ilgili idaresince değerlendirilerek </a:t>
            </a:r>
            <a:r>
              <a:rPr lang="tr-TR" sz="2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kotlandırma</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yapılır.</a:t>
            </a:r>
          </a:p>
          <a:p>
            <a:pPr algn="just">
              <a:lnSpc>
                <a:spcPct val="107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525"/>
              </a:lnSpc>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Bu binalarda 11 inci maddenin beşinci ve altıncı fıkralarındaki esaslara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göre</a:t>
            </a:r>
          </a:p>
          <a:p>
            <a:pPr algn="just">
              <a:lnSpc>
                <a:spcPts val="1525"/>
              </a:lnSpc>
              <a:spcAft>
                <a:spcPts val="0"/>
              </a:spcAft>
            </a:pPr>
            <a:endPar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ts val="1525"/>
              </a:lnSpc>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cepheleri ve derinlikleri boyunca kademelendirme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yapılır.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ts val="1525"/>
              </a:lnSpc>
              <a:spcAft>
                <a:spcPts val="0"/>
              </a:spcAft>
            </a:pPr>
            <a:endParaRPr lang="tr-TR"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33858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29343" y="261257"/>
            <a:ext cx="10341428" cy="5847755"/>
          </a:xfrm>
          <a:prstGeom prst="rect">
            <a:avLst/>
          </a:prstGeom>
        </p:spPr>
        <p:txBody>
          <a:bodyPr wrap="square">
            <a:spAutoFit/>
          </a:bodyPr>
          <a:lstStyle/>
          <a:p>
            <a:pPr algn="just">
              <a:spcAft>
                <a:spcPts val="0"/>
              </a:spcAft>
            </a:pPr>
            <a:r>
              <a:rPr lang="tr-TR"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Ön </a:t>
            </a: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bahçelerin </a:t>
            </a:r>
            <a:r>
              <a:rPr lang="tr-TR" sz="2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tesviyesi</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MADDE 16-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(1) Yoldan kot alan parsellerde</a:t>
            </a:r>
            <a:r>
              <a:rPr lang="tr-TR" sz="22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spcAft>
                <a:spcPts val="0"/>
              </a:spcAft>
              <a:buAutoNum type="alphaLcParenR"/>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15’ten daha az eğimli bir yola cephesi bulunan parsellerin yol cephesinde, parsel sınırı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bina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cephesi arasında kalan kısımlar komşu parsel sınırına kadar yol eğimine göre kaldırım seviyesinde tesviye edilir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Bina yol cephe hatları ile yollar arasında kalan bahçeler yola doğru en fazla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2</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meyil verilerek tesviye edilir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Yan bahçelerin tesviyesi</a:t>
            </a:r>
            <a:endParaRPr lang="tr-TR" sz="22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MADDE 17-</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Arka bahçe tesviye kotunun ±0.00 kotundan düşük olduğu durumlarda; yan bahçelerde,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……….arka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bahçe tesviye kotunun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altına inilmemek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koşuluyla tesviye yapılabileceği gibi kademelendirme de yapılabilir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p>
          <a:p>
            <a:pPr algn="just">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 Arka bahçe tesviye kotunun ±0.00 kotundan yüksek olduğu durumlarda; yan bahçelerde, </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ön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ve arka bahçeler arasında uyum sağlayacak şekilde ve hiçbir biçimde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±0.00 kotunun </a:t>
            </a:r>
            <a:r>
              <a:rPr lang="tr-TR" sz="2200"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altına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inilmemek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koşuluyla tesviye edilebileceği gibi kademelendirme de yapılabilir</a:t>
            </a:r>
            <a:r>
              <a:rPr lang="tr-TR" sz="22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dirty="0"/>
          </a:p>
        </p:txBody>
      </p:sp>
    </p:spTree>
    <p:extLst>
      <p:ext uri="{BB962C8B-B14F-4D97-AF65-F5344CB8AC3E}">
        <p14:creationId xmlns:p14="http://schemas.microsoft.com/office/powerpoint/2010/main" val="14479669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6571" y="152401"/>
            <a:ext cx="11593286" cy="6186309"/>
          </a:xfrm>
          <a:prstGeom prst="rect">
            <a:avLst/>
          </a:prstGeom>
        </p:spPr>
        <p:txBody>
          <a:bodyPr wrap="square">
            <a:spAutoFit/>
          </a:bodyPr>
          <a:lstStyle/>
          <a:p>
            <a:pPr>
              <a:lnSpc>
                <a:spcPct val="150000"/>
              </a:lnSpc>
              <a:spcAft>
                <a:spcPts val="0"/>
              </a:spcAft>
            </a:pPr>
            <a:r>
              <a:rPr lang="tr-TR" sz="2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Arka bahçelerin tesviyesi</a:t>
            </a:r>
            <a:endParaRPr lang="tr-TR" sz="2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MADDE 18 -</a:t>
            </a:r>
            <a:r>
              <a:rPr lang="tr-TR" sz="22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(1)</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Tabii zemini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±0.00 kotunun üstündeki arka bahçe zemininin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bu kota kadar kazılması esastır. Ancak, kayalık zeminlerde veya parsel arka sınırındaki ortalama tabii zeminin +2.00 kotundan yukarıda olması halinde, gerekli önlemler alınarak bina arka cephesinden itibaren </a:t>
            </a:r>
            <a:r>
              <a:rPr lang="tr-TR" sz="2200"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3.00 metrelik şeridin tesviyesi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ile yetinilir.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a:solidFill>
                  <a:srgbClr val="FF0000"/>
                </a:solidFill>
                <a:latin typeface="Times New Roman" panose="02020603050405020304" pitchFamily="18" charset="0"/>
                <a:ea typeface="Times New Roman" panose="02020603050405020304" pitchFamily="18" charset="0"/>
              </a:rPr>
              <a:t>(2)</a:t>
            </a:r>
            <a:r>
              <a:rPr lang="tr-TR" sz="2200" dirty="0">
                <a:solidFill>
                  <a:srgbClr val="000000"/>
                </a:solidFill>
                <a:latin typeface="Times New Roman" panose="02020603050405020304" pitchFamily="18" charset="0"/>
                <a:ea typeface="Times New Roman" panose="02020603050405020304" pitchFamily="18" charset="0"/>
              </a:rPr>
              <a:t> Tabii zemin kotu ±0.00 kotunun altında kalan arka bahçelerde bina köşelerinden </a:t>
            </a:r>
            <a:r>
              <a:rPr lang="tr-TR" sz="2200" dirty="0">
                <a:solidFill>
                  <a:srgbClr val="00B050"/>
                </a:solidFill>
                <a:latin typeface="Times New Roman" panose="02020603050405020304" pitchFamily="18" charset="0"/>
                <a:ea typeface="Times New Roman" panose="02020603050405020304" pitchFamily="18" charset="0"/>
              </a:rPr>
              <a:t>en düşük kottakinin seviyesine </a:t>
            </a:r>
            <a:r>
              <a:rPr lang="tr-TR" sz="2200" dirty="0">
                <a:solidFill>
                  <a:srgbClr val="000000"/>
                </a:solidFill>
                <a:latin typeface="Times New Roman" panose="02020603050405020304" pitchFamily="18" charset="0"/>
                <a:ea typeface="Times New Roman" panose="02020603050405020304" pitchFamily="18" charset="0"/>
              </a:rPr>
              <a:t>kadar kazı yapılabilir. Parselin en düşük arka köşe noktası ile binanın en düşük arka köşe noktası arasındaki kot farkının 1.00 metreden fazla olması durumunda, bina arka cephesinden 3.00 metreden itibaren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kademelendirme yapılabilir.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tr-TR" sz="22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(3)</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Arka bahçelerde 2.00 metreden fazla olmamak</a:t>
            </a:r>
            <a:r>
              <a:rPr lang="tr-TR" sz="220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ve (±0.00) kotunu geçmemek koşuluyla dolgu yapılabilir.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tr-TR" sz="2200" b="1" i="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a:t>
            </a:r>
            <a:r>
              <a:rPr lang="tr-TR" sz="2200" b="1" i="1" dirty="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Komşu parseller için sakınca </a:t>
            </a:r>
            <a:r>
              <a:rPr lang="tr-TR" sz="2200" b="1" i="1" dirty="0" smtClean="0">
                <a:solidFill>
                  <a:schemeClr val="accent1"/>
                </a:solidFill>
                <a:latin typeface="Times New Roman" panose="02020603050405020304" pitchFamily="18" charset="0"/>
                <a:ea typeface="Calibri" panose="020F0502020204030204" pitchFamily="34" charset="0"/>
                <a:cs typeface="Times New Roman" panose="02020603050405020304" pitchFamily="18" charset="0"/>
              </a:rPr>
              <a:t>oluşturmamak)</a:t>
            </a:r>
            <a:endParaRPr lang="tr-TR" sz="2200" dirty="0">
              <a:solidFill>
                <a:schemeClr val="accent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10334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65762" y="1128408"/>
            <a:ext cx="9640110" cy="5112938"/>
          </a:xfrm>
          <a:prstGeom prst="rect">
            <a:avLst/>
          </a:prstGeom>
        </p:spPr>
        <p:txBody>
          <a:bodyPr wrap="square">
            <a:spAutoFit/>
          </a:bodyPr>
          <a:lstStyle/>
          <a:p>
            <a:pPr lvl="0">
              <a:lnSpc>
                <a:spcPct val="107000"/>
              </a:lnSpc>
              <a:spcAft>
                <a:spcPts val="800"/>
              </a:spcAft>
            </a:pPr>
            <a:r>
              <a:rPr lang="tr-TR" sz="2200" b="1"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Denk  (Muadil ) Kat Alanı :</a:t>
            </a:r>
            <a:endParaRPr lang="tr-TR" sz="2200" i="1"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r>
              <a:rPr lang="tr-TR" sz="2200"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i="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Kademelendirme yapıldıktan sonraki kullanılan kat alanı. ilk yol kotuna göre hesaplanan denk kat alanını geçmeyecektir. Yani kısaca kademelendirmeyle emsal artışı yapılamaz</a:t>
            </a:r>
            <a:r>
              <a:rPr lang="tr-TR" sz="2200" i="1"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lvl="0">
              <a:lnSpc>
                <a:spcPct val="107000"/>
              </a:lnSpc>
              <a:spcAft>
                <a:spcPts val="800"/>
              </a:spcAft>
            </a:pPr>
            <a:endParaRPr lang="tr-TR" sz="22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b="1" dirty="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İstinat duvarları</a:t>
            </a:r>
            <a:endParaRPr lang="tr-TR" sz="2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b="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P.A.İ.Y. Madde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60 - </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Parsel içinde istinat duvarı yapılması gereken hallerde, belediyenin ilgili biriminden </a:t>
            </a:r>
            <a:r>
              <a:rPr lang="tr-TR" sz="2200"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istinat duvarı için, yanal yüzey alanı üzerinden ruhsat alınması mecburidir.</a:t>
            </a:r>
            <a:r>
              <a:rPr lang="tr-TR" sz="2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Bu tür parsellerde yapılacak binalara istinat duvarı tamamlanmadan önce hiçbir şekilde yapı kullanma izni verilmez. </a:t>
            </a:r>
          </a:p>
          <a:p>
            <a:pPr lvl="0">
              <a:lnSpc>
                <a:spcPct val="107000"/>
              </a:lnSpc>
              <a:spcAft>
                <a:spcPts val="800"/>
              </a:spcAft>
            </a:pPr>
            <a:endParaRPr lang="tr-TR" sz="2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6549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021404" y="500743"/>
            <a:ext cx="10126494" cy="5677195"/>
          </a:xfrm>
          <a:prstGeom prst="rect">
            <a:avLst/>
          </a:prstGeom>
        </p:spPr>
        <p:txBody>
          <a:bodyPr wrap="square">
            <a:spAutoFit/>
          </a:bodyPr>
          <a:lstStyle/>
          <a:p>
            <a:pPr>
              <a:lnSpc>
                <a:spcPct val="107000"/>
              </a:lnSpc>
              <a:spcAft>
                <a:spcPts val="800"/>
              </a:spcAft>
            </a:pPr>
            <a:r>
              <a:rPr lang="tr-TR" sz="2200" dirty="0" smtClean="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a:t>
            </a:r>
            <a:r>
              <a:rPr lang="tr-TR" sz="2200"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Dik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eğimli </a:t>
            </a:r>
            <a:r>
              <a:rPr lang="tr-TR" sz="2200" i="1" dirty="0">
                <a:latin typeface="Times New Roman" panose="02020603050405020304" pitchFamily="18" charset="0"/>
                <a:ea typeface="Calibri" panose="020F0502020204030204" pitchFamily="34" charset="0"/>
                <a:cs typeface="Times New Roman" panose="02020603050405020304" pitchFamily="18" charset="0"/>
              </a:rPr>
              <a:t>ve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tehlike arz eden </a:t>
            </a:r>
            <a:r>
              <a:rPr lang="tr-TR" sz="2200" i="1" dirty="0">
                <a:latin typeface="Times New Roman" panose="02020603050405020304" pitchFamily="18" charset="0"/>
                <a:ea typeface="Calibri" panose="020F0502020204030204" pitchFamily="34" charset="0"/>
                <a:cs typeface="Times New Roman" panose="02020603050405020304" pitchFamily="18" charset="0"/>
              </a:rPr>
              <a:t>veya tabii zemini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yola göre yüksek olan parseller </a:t>
            </a:r>
            <a:r>
              <a:rPr lang="tr-TR" sz="2200" i="1" dirty="0">
                <a:latin typeface="Times New Roman" panose="02020603050405020304" pitchFamily="18" charset="0"/>
                <a:ea typeface="Calibri" panose="020F0502020204030204" pitchFamily="34" charset="0"/>
                <a:cs typeface="Times New Roman" panose="02020603050405020304" pitchFamily="18" charset="0"/>
              </a:rPr>
              <a:t>ile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özellik arz eden </a:t>
            </a:r>
            <a:r>
              <a:rPr lang="tr-TR" sz="2200" i="1" dirty="0">
                <a:latin typeface="Times New Roman" panose="02020603050405020304" pitchFamily="18" charset="0"/>
                <a:ea typeface="Calibri" panose="020F0502020204030204" pitchFamily="34" charset="0"/>
                <a:cs typeface="Times New Roman" panose="02020603050405020304" pitchFamily="18" charset="0"/>
              </a:rPr>
              <a:t>durumlarda veya ilgili belediyesince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gerekli görüldüğü hallerde </a:t>
            </a:r>
            <a:r>
              <a:rPr lang="tr-TR" sz="2200" i="1" dirty="0">
                <a:latin typeface="Times New Roman" panose="02020603050405020304" pitchFamily="18" charset="0"/>
                <a:ea typeface="Calibri" panose="020F0502020204030204" pitchFamily="34" charset="0"/>
                <a:cs typeface="Times New Roman" panose="02020603050405020304" pitchFamily="18" charset="0"/>
              </a:rPr>
              <a:t>ruhsat eki projelerde (mimari, statik) ve hesaplarda </a:t>
            </a:r>
            <a:r>
              <a:rPr lang="tr-TR" sz="2200" i="1" dirty="0" err="1" smtClean="0">
                <a:latin typeface="Times New Roman" panose="02020603050405020304" pitchFamily="18" charset="0"/>
                <a:ea typeface="Calibri" panose="020F0502020204030204" pitchFamily="34" charset="0"/>
                <a:cs typeface="Times New Roman" panose="02020603050405020304" pitchFamily="18" charset="0"/>
              </a:rPr>
              <a:t>tariflenen</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istinat duvarlarının yapılması zorunludur.</a:t>
            </a:r>
            <a:endParaRPr lang="tr-TR" sz="2200" i="1"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İstinat duvarı yapılması zorunlu parsellerde, istinat duvarları yapılmadan bina inşaatına başlanamaz. Ancak özellik arz eden durumlarda ilgili belediyesinden izin alınmak şartıyla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istinat </a:t>
            </a:r>
            <a:r>
              <a:rPr lang="tr-TR" sz="2200" i="1" dirty="0">
                <a:latin typeface="Times New Roman" panose="02020603050405020304" pitchFamily="18" charset="0"/>
                <a:ea typeface="Calibri" panose="020F0502020204030204" pitchFamily="34" charset="0"/>
                <a:cs typeface="Times New Roman" panose="02020603050405020304" pitchFamily="18" charset="0"/>
              </a:rPr>
              <a:t>duvarlarından önce bina inşaatına başlanabilir.</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İstinat duvarları tamamlanmadan binalara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yapı kullanma izni </a:t>
            </a:r>
            <a:r>
              <a:rPr lang="tr-TR" sz="2200" i="1" dirty="0">
                <a:latin typeface="Times New Roman" panose="02020603050405020304" pitchFamily="18" charset="0"/>
                <a:ea typeface="Calibri" panose="020F0502020204030204" pitchFamily="34" charset="0"/>
                <a:cs typeface="Times New Roman" panose="02020603050405020304" pitchFamily="18" charset="0"/>
              </a:rPr>
              <a:t>verilmez</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tr-TR" sz="2200" i="1" dirty="0">
                <a:latin typeface="Times New Roman" panose="02020603050405020304" pitchFamily="18" charset="0"/>
                <a:ea typeface="Calibri" panose="020F0502020204030204" pitchFamily="34" charset="0"/>
                <a:cs typeface="Times New Roman" panose="02020603050405020304" pitchFamily="18" charset="0"/>
              </a:rPr>
              <a:t> </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          İlgili </a:t>
            </a:r>
            <a:r>
              <a:rPr lang="tr-TR" sz="2200" i="1" dirty="0">
                <a:latin typeface="Times New Roman" panose="02020603050405020304" pitchFamily="18" charset="0"/>
                <a:ea typeface="Calibri" panose="020F0502020204030204" pitchFamily="34" charset="0"/>
                <a:cs typeface="Times New Roman" panose="02020603050405020304" pitchFamily="18" charset="0"/>
              </a:rPr>
              <a:t>belediyesinin gerekli görüldüğü haller </a:t>
            </a:r>
            <a:r>
              <a:rPr lang="tr-TR" sz="2200" i="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örneğin 4.00 </a:t>
            </a:r>
            <a:r>
              <a:rPr lang="tr-TR" sz="2200" i="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mt</a:t>
            </a:r>
            <a:r>
              <a:rPr lang="tr-TR" sz="2200" i="1" dirty="0" err="1">
                <a:latin typeface="Times New Roman" panose="02020603050405020304" pitchFamily="18" charset="0"/>
                <a:ea typeface="Calibri" panose="020F0502020204030204" pitchFamily="34" charset="0"/>
                <a:cs typeface="Times New Roman" panose="02020603050405020304" pitchFamily="18" charset="0"/>
              </a:rPr>
              <a:t>’yi</a:t>
            </a:r>
            <a:r>
              <a:rPr lang="tr-TR" sz="2200" i="1" dirty="0">
                <a:latin typeface="Times New Roman" panose="02020603050405020304" pitchFamily="18" charset="0"/>
                <a:ea typeface="Calibri" panose="020F0502020204030204" pitchFamily="34" charset="0"/>
                <a:cs typeface="Times New Roman" panose="02020603050405020304" pitchFamily="18" charset="0"/>
              </a:rPr>
              <a:t> geçen istinat duvarlarında binadan ayrı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 ruhsatı düzenlenir</a:t>
            </a:r>
            <a:r>
              <a:rPr lang="tr-TR" sz="2200" i="1" dirty="0">
                <a:latin typeface="Times New Roman" panose="02020603050405020304" pitchFamily="18" charset="0"/>
                <a:ea typeface="Calibri" panose="020F0502020204030204" pitchFamily="34" charset="0"/>
                <a:cs typeface="Times New Roman" panose="02020603050405020304" pitchFamily="18" charset="0"/>
              </a:rPr>
              <a:t>. Yapı ruhsatı düzenlenen 4.00 </a:t>
            </a:r>
            <a:r>
              <a:rPr lang="tr-TR" sz="2200" i="1" dirty="0" err="1">
                <a:latin typeface="Times New Roman" panose="02020603050405020304" pitchFamily="18" charset="0"/>
                <a:ea typeface="Calibri" panose="020F0502020204030204" pitchFamily="34" charset="0"/>
                <a:cs typeface="Times New Roman" panose="02020603050405020304" pitchFamily="18" charset="0"/>
              </a:rPr>
              <a:t>mt’yi</a:t>
            </a:r>
            <a:r>
              <a:rPr lang="tr-TR" sz="2200" i="1" dirty="0">
                <a:latin typeface="Times New Roman" panose="02020603050405020304" pitchFamily="18" charset="0"/>
                <a:ea typeface="Calibri" panose="020F0502020204030204" pitchFamily="34" charset="0"/>
                <a:cs typeface="Times New Roman" panose="02020603050405020304" pitchFamily="18" charset="0"/>
              </a:rPr>
              <a:t> geçen istinat duvarları için yapımı tamamlandığında </a:t>
            </a:r>
            <a:r>
              <a:rPr lang="tr-TR" sz="2200" i="1"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 kullanma izin belgesi </a:t>
            </a:r>
            <a:r>
              <a:rPr lang="tr-TR" sz="2200" i="1" dirty="0">
                <a:latin typeface="Times New Roman" panose="02020603050405020304" pitchFamily="18" charset="0"/>
                <a:ea typeface="Calibri" panose="020F0502020204030204" pitchFamily="34" charset="0"/>
                <a:cs typeface="Times New Roman" panose="02020603050405020304" pitchFamily="18" charset="0"/>
              </a:rPr>
              <a:t>düzenlenir</a:t>
            </a:r>
            <a:r>
              <a:rPr lang="tr-TR" sz="2200" i="1" dirty="0" smtClean="0">
                <a:latin typeface="Times New Roman" panose="02020603050405020304" pitchFamily="18" charset="0"/>
                <a:ea typeface="Calibri" panose="020F0502020204030204" pitchFamily="34" charset="0"/>
                <a:cs typeface="Times New Roman" panose="02020603050405020304" pitchFamily="18" charset="0"/>
              </a:rPr>
              <a:t>.</a:t>
            </a:r>
            <a:endParaRPr lang="tr-TR" sz="2200" i="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tr-TR" sz="2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31654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85799" y="609600"/>
            <a:ext cx="10058401" cy="5574603"/>
          </a:xfrm>
          <a:prstGeom prst="rect">
            <a:avLst/>
          </a:prstGeom>
        </p:spPr>
        <p:txBody>
          <a:bodyPr wrap="square">
            <a:spAutoFit/>
          </a:bodyPr>
          <a:lstStyle/>
          <a:p>
            <a:pPr>
              <a:lnSpc>
                <a:spcPct val="107000"/>
              </a:lnSpc>
              <a:spcAft>
                <a:spcPts val="800"/>
              </a:spcAft>
            </a:pPr>
            <a:r>
              <a:rPr lang="tr-TR" sz="22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İstinat </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duvarları projelendirilmesinde ve imalatında istenilen </a:t>
            </a:r>
            <a:r>
              <a:rPr lang="tr-TR" sz="22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kriterler:(ilke kararı)</a:t>
            </a:r>
            <a:endParaRPr lang="tr-TR" sz="2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1-Komşu parsel sınırındaki istinat duvarının maksimum yüksekliği </a:t>
            </a:r>
            <a:r>
              <a:rPr lang="tr-T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5.00 metreyi geçiyorsa</a:t>
            </a:r>
            <a:r>
              <a:rPr lang="tr-TR" sz="2200" dirty="0">
                <a:latin typeface="Times New Roman" panose="02020603050405020304" pitchFamily="18" charset="0"/>
                <a:ea typeface="Calibri" panose="020F0502020204030204" pitchFamily="34" charset="0"/>
                <a:cs typeface="Times New Roman" panose="02020603050405020304" pitchFamily="18" charset="0"/>
              </a:rPr>
              <a:t> ve üst parsel </a:t>
            </a:r>
            <a:r>
              <a:rPr lang="tr-T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yapılı ise </a:t>
            </a:r>
            <a:r>
              <a:rPr lang="tr-TR" sz="2200" dirty="0">
                <a:latin typeface="Times New Roman" panose="02020603050405020304" pitchFamily="18" charset="0"/>
                <a:ea typeface="Calibri" panose="020F0502020204030204" pitchFamily="34" charset="0"/>
                <a:cs typeface="Times New Roman" panose="02020603050405020304" pitchFamily="18" charset="0"/>
              </a:rPr>
              <a:t>klasik istinat duvarı imalatına müsaade edilmeyecek. Bunun yerine güçlendirmeli sistemler (zemin çivisi, </a:t>
            </a:r>
            <a:r>
              <a:rPr lang="tr-TR" sz="2200" dirty="0" err="1">
                <a:latin typeface="Times New Roman" panose="02020603050405020304" pitchFamily="18" charset="0"/>
                <a:ea typeface="Calibri" panose="020F0502020204030204" pitchFamily="34" charset="0"/>
                <a:cs typeface="Times New Roman" panose="02020603050405020304" pitchFamily="18" charset="0"/>
              </a:rPr>
              <a:t>ankraj</a:t>
            </a:r>
            <a:r>
              <a:rPr lang="tr-TR" sz="2200" dirty="0">
                <a:latin typeface="Times New Roman" panose="02020603050405020304" pitchFamily="18" charset="0"/>
                <a:ea typeface="Calibri" panose="020F0502020204030204" pitchFamily="34" charset="0"/>
                <a:cs typeface="Times New Roman" panose="02020603050405020304" pitchFamily="18" charset="0"/>
              </a:rPr>
              <a:t>, kazıklı sistem vb.) istenilecek.</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2-Komşu parseller </a:t>
            </a:r>
            <a:r>
              <a:rPr lang="tr-T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yapılı değil </a:t>
            </a:r>
            <a:r>
              <a:rPr lang="tr-TR" sz="2200" dirty="0">
                <a:latin typeface="Times New Roman" panose="02020603050405020304" pitchFamily="18" charset="0"/>
                <a:ea typeface="Calibri" panose="020F0502020204030204" pitchFamily="34" charset="0"/>
                <a:cs typeface="Times New Roman" panose="02020603050405020304" pitchFamily="18" charset="0"/>
              </a:rPr>
              <a:t>ve istinat duvarının maksimum yüksekliği </a:t>
            </a:r>
            <a:r>
              <a:rPr lang="tr-TR" sz="2200" dirty="0">
                <a:solidFill>
                  <a:srgbClr val="00B050"/>
                </a:solidFill>
                <a:latin typeface="Times New Roman" panose="02020603050405020304" pitchFamily="18" charset="0"/>
                <a:ea typeface="Calibri" panose="020F0502020204030204" pitchFamily="34" charset="0"/>
                <a:cs typeface="Times New Roman" panose="02020603050405020304" pitchFamily="18" charset="0"/>
              </a:rPr>
              <a:t>7.00 metreden az ise  </a:t>
            </a:r>
            <a:r>
              <a:rPr lang="tr-TR" sz="2200" dirty="0">
                <a:latin typeface="Times New Roman" panose="02020603050405020304" pitchFamily="18" charset="0"/>
                <a:ea typeface="Calibri" panose="020F0502020204030204" pitchFamily="34" charset="0"/>
                <a:cs typeface="Times New Roman" panose="02020603050405020304" pitchFamily="18" charset="0"/>
              </a:rPr>
              <a:t>klasik istinat duvarı yapılabilecek. İstinat duvarının maksimum yüksekliği 7.00 metreden fazla ise bunun yerine güçlendirmeli sistemler (zemin çivisi, </a:t>
            </a:r>
            <a:r>
              <a:rPr lang="tr-TR" sz="2200" dirty="0" err="1">
                <a:latin typeface="Times New Roman" panose="02020603050405020304" pitchFamily="18" charset="0"/>
                <a:ea typeface="Calibri" panose="020F0502020204030204" pitchFamily="34" charset="0"/>
                <a:cs typeface="Times New Roman" panose="02020603050405020304" pitchFamily="18" charset="0"/>
              </a:rPr>
              <a:t>ankraj</a:t>
            </a:r>
            <a:r>
              <a:rPr lang="tr-TR" sz="2200" dirty="0">
                <a:latin typeface="Times New Roman" panose="02020603050405020304" pitchFamily="18" charset="0"/>
                <a:ea typeface="Calibri" panose="020F0502020204030204" pitchFamily="34" charset="0"/>
                <a:cs typeface="Times New Roman" panose="02020603050405020304" pitchFamily="18" charset="0"/>
              </a:rPr>
              <a:t>, kazıklı sistem vb.) istenilecek.</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3- Komşu parsel sınırındaki istinat duvarının maksimum yüksekliği 5.00 metreyi geçiyorsa, önce istinat duvarı için ruhsat alınacak ve istinat duvarı imalatı bitirildikten sonra yapı ruhsatı verilecektir.</a:t>
            </a: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tr-TR" sz="2200" dirty="0">
                <a:latin typeface="Times New Roman" panose="02020603050405020304" pitchFamily="18" charset="0"/>
                <a:ea typeface="Calibri" panose="020F0502020204030204" pitchFamily="34" charset="0"/>
                <a:cs typeface="Times New Roman" panose="02020603050405020304" pitchFamily="18" charset="0"/>
              </a:rPr>
              <a:t>            4- 4.00 metre ve üzerindeki istinat duvarları için istinat duvarı ruhsatı düzenlenecektir.</a:t>
            </a:r>
            <a:endParaRPr lang="tr-TR" sz="2200" dirty="0"/>
          </a:p>
        </p:txBody>
      </p:sp>
    </p:spTree>
    <p:extLst>
      <p:ext uri="{BB962C8B-B14F-4D97-AF65-F5344CB8AC3E}">
        <p14:creationId xmlns:p14="http://schemas.microsoft.com/office/powerpoint/2010/main" val="5285065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0"/>
            <a:ext cx="12030075" cy="6858000"/>
          </a:xfrm>
          <a:prstGeom prst="rect">
            <a:avLst/>
          </a:prstGeom>
        </p:spPr>
      </p:pic>
    </p:spTree>
    <p:extLst>
      <p:ext uri="{BB962C8B-B14F-4D97-AF65-F5344CB8AC3E}">
        <p14:creationId xmlns:p14="http://schemas.microsoft.com/office/powerpoint/2010/main" val="2025091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3921" y="87086"/>
            <a:ext cx="11390243" cy="6858000"/>
          </a:xfrm>
          <a:prstGeom prst="rect">
            <a:avLst/>
          </a:prstGeom>
        </p:spPr>
      </p:pic>
      <p:sp>
        <p:nvSpPr>
          <p:cNvPr id="4" name="Metin kutusu 3"/>
          <p:cNvSpPr txBox="1"/>
          <p:nvPr/>
        </p:nvSpPr>
        <p:spPr>
          <a:xfrm>
            <a:off x="1817914" y="4876800"/>
            <a:ext cx="9775372" cy="369332"/>
          </a:xfrm>
          <a:prstGeom prst="rect">
            <a:avLst/>
          </a:prstGeom>
          <a:solidFill>
            <a:schemeClr val="bg1"/>
          </a:solidFill>
        </p:spPr>
        <p:txBody>
          <a:bodyPr wrap="square" rtlCol="0">
            <a:spAutoFit/>
          </a:bodyPr>
          <a:lstStyle/>
          <a:p>
            <a:r>
              <a:rPr lang="tr-TR" dirty="0" smtClean="0"/>
              <a:t>Tek kademe</a:t>
            </a:r>
            <a:endParaRPr lang="tr-TR" dirty="0"/>
          </a:p>
        </p:txBody>
      </p:sp>
      <p:sp>
        <p:nvSpPr>
          <p:cNvPr id="8" name="Metin kutusu 7"/>
          <p:cNvSpPr txBox="1"/>
          <p:nvPr/>
        </p:nvSpPr>
        <p:spPr>
          <a:xfrm>
            <a:off x="1460579" y="4876800"/>
            <a:ext cx="10132707" cy="1611086"/>
          </a:xfrm>
          <a:prstGeom prst="rect">
            <a:avLst/>
          </a:prstGeom>
          <a:solidFill>
            <a:schemeClr val="bg1"/>
          </a:solidFill>
        </p:spPr>
        <p:txBody>
          <a:bodyPr wrap="square" rtlCol="0">
            <a:spAutoFit/>
          </a:bodyPr>
          <a:lstStyle/>
          <a:p>
            <a:endParaRPr lang="tr-TR" dirty="0"/>
          </a:p>
        </p:txBody>
      </p:sp>
      <p:sp>
        <p:nvSpPr>
          <p:cNvPr id="9" name="Metin kutusu 8"/>
          <p:cNvSpPr txBox="1"/>
          <p:nvPr/>
        </p:nvSpPr>
        <p:spPr>
          <a:xfrm>
            <a:off x="3712028" y="5497677"/>
            <a:ext cx="7391400" cy="369332"/>
          </a:xfrm>
          <a:prstGeom prst="rect">
            <a:avLst/>
          </a:prstGeom>
          <a:noFill/>
        </p:spPr>
        <p:txBody>
          <a:bodyPr wrap="square" rtlCol="0">
            <a:spAutoFit/>
          </a:bodyPr>
          <a:lstStyle/>
          <a:p>
            <a:r>
              <a:rPr lang="tr-TR" b="1" dirty="0" smtClean="0"/>
              <a:t>İKİ   KADEMELİ  BİNA  (0.00- +3.50)</a:t>
            </a:r>
            <a:endParaRPr lang="tr-TR" b="1" dirty="0"/>
          </a:p>
        </p:txBody>
      </p:sp>
    </p:spTree>
    <p:extLst>
      <p:ext uri="{BB962C8B-B14F-4D97-AF65-F5344CB8AC3E}">
        <p14:creationId xmlns:p14="http://schemas.microsoft.com/office/powerpoint/2010/main" val="8068401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2506" y="-108857"/>
            <a:ext cx="10812302" cy="6858000"/>
          </a:xfrm>
          <a:prstGeom prst="rect">
            <a:avLst/>
          </a:prstGeom>
        </p:spPr>
      </p:pic>
      <p:sp>
        <p:nvSpPr>
          <p:cNvPr id="3" name="Metin kutusu 2"/>
          <p:cNvSpPr txBox="1"/>
          <p:nvPr/>
        </p:nvSpPr>
        <p:spPr>
          <a:xfrm>
            <a:off x="1567543" y="5932715"/>
            <a:ext cx="4963886" cy="400110"/>
          </a:xfrm>
          <a:prstGeom prst="rect">
            <a:avLst/>
          </a:prstGeom>
          <a:noFill/>
        </p:spPr>
        <p:txBody>
          <a:bodyPr wrap="square" rtlCol="0">
            <a:spAutoFit/>
          </a:bodyPr>
          <a:lstStyle/>
          <a:p>
            <a:r>
              <a:rPr lang="tr-TR" sz="2000" b="1" dirty="0" smtClean="0"/>
              <a:t>ÜÇ KADEMELİ BİNA  (0.00-  +3.50-  +7.00)</a:t>
            </a:r>
            <a:endParaRPr lang="tr-TR" sz="2000" b="1" dirty="0"/>
          </a:p>
        </p:txBody>
      </p:sp>
    </p:spTree>
    <p:extLst>
      <p:ext uri="{BB962C8B-B14F-4D97-AF65-F5344CB8AC3E}">
        <p14:creationId xmlns:p14="http://schemas.microsoft.com/office/powerpoint/2010/main" val="12322385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Nesne 1"/>
          <p:cNvGraphicFramePr>
            <a:graphicFrameLocks noChangeAspect="1"/>
          </p:cNvGraphicFramePr>
          <p:nvPr>
            <p:extLst>
              <p:ext uri="{D42A27DB-BD31-4B8C-83A1-F6EECF244321}">
                <p14:modId xmlns:p14="http://schemas.microsoft.com/office/powerpoint/2010/main" val="2837533568"/>
              </p:ext>
            </p:extLst>
          </p:nvPr>
        </p:nvGraphicFramePr>
        <p:xfrm>
          <a:off x="1299989" y="0"/>
          <a:ext cx="8944037" cy="6858000"/>
        </p:xfrm>
        <a:graphic>
          <a:graphicData uri="http://schemas.openxmlformats.org/presentationml/2006/ole">
            <mc:AlternateContent xmlns:mc="http://schemas.openxmlformats.org/markup-compatibility/2006">
              <mc:Choice xmlns:v="urn:schemas-microsoft-com:vml" Requires="v">
                <p:oleObj spid="_x0000_s1046" name="Acrobat Document" r:id="rId3" imgW="22707311" imgH="16039843" progId="Acrobat.Document.DC">
                  <p:embed/>
                </p:oleObj>
              </mc:Choice>
              <mc:Fallback>
                <p:oleObj name="Acrobat Document" r:id="rId3" imgW="22707311" imgH="16039843" progId="Acrobat.Document.DC">
                  <p:embed/>
                  <p:pic>
                    <p:nvPicPr>
                      <p:cNvPr id="0" name=""/>
                      <p:cNvPicPr/>
                      <p:nvPr/>
                    </p:nvPicPr>
                    <p:blipFill>
                      <a:blip r:embed="rId4"/>
                      <a:stretch>
                        <a:fillRect/>
                      </a:stretch>
                    </p:blipFill>
                    <p:spPr>
                      <a:xfrm>
                        <a:off x="1299989" y="0"/>
                        <a:ext cx="8944037" cy="6858000"/>
                      </a:xfrm>
                      <a:prstGeom prst="rect">
                        <a:avLst/>
                      </a:prstGeom>
                    </p:spPr>
                  </p:pic>
                </p:oleObj>
              </mc:Fallback>
            </mc:AlternateContent>
          </a:graphicData>
        </a:graphic>
      </p:graphicFrame>
    </p:spTree>
    <p:extLst>
      <p:ext uri="{BB962C8B-B14F-4D97-AF65-F5344CB8AC3E}">
        <p14:creationId xmlns:p14="http://schemas.microsoft.com/office/powerpoint/2010/main" val="3758747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6227" y="0"/>
            <a:ext cx="11012556" cy="6858000"/>
          </a:xfrm>
          <a:prstGeom prst="rect">
            <a:avLst/>
          </a:prstGeom>
        </p:spPr>
      </p:pic>
      <p:sp>
        <p:nvSpPr>
          <p:cNvPr id="6" name="Metin kutusu 5"/>
          <p:cNvSpPr txBox="1"/>
          <p:nvPr/>
        </p:nvSpPr>
        <p:spPr>
          <a:xfrm>
            <a:off x="4328809" y="3754877"/>
            <a:ext cx="846306" cy="369332"/>
          </a:xfrm>
          <a:prstGeom prst="rect">
            <a:avLst/>
          </a:prstGeom>
          <a:solidFill>
            <a:schemeClr val="bg1"/>
          </a:solidFill>
        </p:spPr>
        <p:txBody>
          <a:bodyPr wrap="square" rtlCol="0">
            <a:spAutoFit/>
          </a:bodyPr>
          <a:lstStyle/>
          <a:p>
            <a:endParaRPr lang="tr-TR" dirty="0"/>
          </a:p>
        </p:txBody>
      </p:sp>
      <p:sp>
        <p:nvSpPr>
          <p:cNvPr id="9" name="Metin kutusu 8"/>
          <p:cNvSpPr txBox="1"/>
          <p:nvPr/>
        </p:nvSpPr>
        <p:spPr>
          <a:xfrm>
            <a:off x="4095345" y="3677055"/>
            <a:ext cx="1361872" cy="447154"/>
          </a:xfrm>
          <a:prstGeom prst="rect">
            <a:avLst/>
          </a:prstGeom>
          <a:solidFill>
            <a:schemeClr val="bg1"/>
          </a:solidFill>
        </p:spPr>
        <p:txBody>
          <a:bodyPr wrap="square" rtlCol="0">
            <a:spAutoFit/>
          </a:bodyPr>
          <a:lstStyle/>
          <a:p>
            <a:endParaRPr lang="tr-TR" dirty="0"/>
          </a:p>
        </p:txBody>
      </p:sp>
      <p:sp>
        <p:nvSpPr>
          <p:cNvPr id="11" name="Metin kutusu 10"/>
          <p:cNvSpPr txBox="1"/>
          <p:nvPr/>
        </p:nvSpPr>
        <p:spPr>
          <a:xfrm>
            <a:off x="5690681" y="3307404"/>
            <a:ext cx="749030" cy="369332"/>
          </a:xfrm>
          <a:prstGeom prst="rect">
            <a:avLst/>
          </a:prstGeom>
          <a:noFill/>
        </p:spPr>
        <p:txBody>
          <a:bodyPr wrap="square" rtlCol="0">
            <a:spAutoFit/>
          </a:bodyPr>
          <a:lstStyle/>
          <a:p>
            <a:r>
              <a:rPr lang="tr-TR" dirty="0" smtClean="0"/>
              <a:t>dolgu</a:t>
            </a:r>
            <a:endParaRPr lang="tr-TR" dirty="0"/>
          </a:p>
        </p:txBody>
      </p:sp>
    </p:spTree>
    <p:extLst>
      <p:ext uri="{BB962C8B-B14F-4D97-AF65-F5344CB8AC3E}">
        <p14:creationId xmlns:p14="http://schemas.microsoft.com/office/powerpoint/2010/main" val="41837516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0"/>
            <a:ext cx="11810999" cy="6858000"/>
          </a:xfrm>
          <a:prstGeom prst="rect">
            <a:avLst/>
          </a:prstGeom>
        </p:spPr>
      </p:pic>
    </p:spTree>
    <p:extLst>
      <p:ext uri="{BB962C8B-B14F-4D97-AF65-F5344CB8AC3E}">
        <p14:creationId xmlns:p14="http://schemas.microsoft.com/office/powerpoint/2010/main" val="1549982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420238" y="0"/>
            <a:ext cx="9182911" cy="6186309"/>
          </a:xfrm>
          <a:prstGeom prst="rect">
            <a:avLst/>
          </a:prstGeom>
        </p:spPr>
        <p:txBody>
          <a:bodyPr wrap="square">
            <a:spAutoFit/>
          </a:bodyPr>
          <a:lstStyle/>
          <a:p>
            <a:pPr algn="just">
              <a:lnSpc>
                <a:spcPct val="150000"/>
              </a:lnSpc>
              <a:spcAft>
                <a:spcPts val="0"/>
              </a:spcAft>
            </a:pPr>
            <a:r>
              <a:rPr lang="tr-TR" sz="2200" b="1" dirty="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P.A.İ.Y.  Genel İlkeler  Madde 5</a:t>
            </a:r>
            <a:endParaRPr lang="tr-TR" sz="22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26) Açığa çıkan kat kazanmak ve kat sayısını artırmak amacıyla kot alınan nokta tespit edilemez. Kot alınan noktanın tespitinde bölge kat rejiminin aşılmaması ve sokak siluetinin korunması esastır. </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Yoldan </a:t>
            </a:r>
            <a:r>
              <a:rPr lang="tr-TR" sz="2200" dirty="0" err="1">
                <a:solidFill>
                  <a:srgbClr val="FF0000"/>
                </a:solidFill>
                <a:latin typeface="Times New Roman" panose="02020603050405020304" pitchFamily="18" charset="0"/>
                <a:ea typeface="Calibri" panose="020F0502020204030204" pitchFamily="34" charset="0"/>
                <a:cs typeface="Times New Roman" panose="02020603050405020304" pitchFamily="18" charset="0"/>
              </a:rPr>
              <a:t>kotlandırılan</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ve bina arka köşelerinin zemin hizasındaki kotu yola göre 3.50 metreden daha düşük olan binalar 11 inci madde hükümlerine göre kademelendirilir.</a:t>
            </a:r>
          </a:p>
          <a:p>
            <a:pPr algn="just">
              <a:lnSpc>
                <a:spcPct val="150000"/>
              </a:lnSpc>
              <a:spcAft>
                <a:spcPts val="0"/>
              </a:spcAft>
            </a:pPr>
            <a:endParaRPr lang="tr-TR" sz="2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(29)  Bu fıkranın yürürlüğe girmesinden sonra ilk defa uygulama imar planı yapılan alanlardaki yoldan düşük olan parsellerde bina ±0.00 kotu; </a:t>
            </a:r>
            <a:r>
              <a:rPr lang="tr-TR" sz="2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binanın oturacağı tabii zemindeki en düşük iki köşe kotunun ortalaması ile parselin cephe aldığı en yüksek yol arasındaki kot farkının 3.50 metreden fazla olması halinde; en düşük iki köşe kotunun ortalamasına göre belirlenir.</a:t>
            </a:r>
            <a:r>
              <a:rPr lang="tr-TR"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tr-TR" sz="22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tr-TR" sz="2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2053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475" y="0"/>
            <a:ext cx="11696700" cy="6858000"/>
          </a:xfrm>
          <a:prstGeom prst="rect">
            <a:avLst/>
          </a:prstGeom>
        </p:spPr>
      </p:pic>
    </p:spTree>
    <p:extLst>
      <p:ext uri="{BB962C8B-B14F-4D97-AF65-F5344CB8AC3E}">
        <p14:creationId xmlns:p14="http://schemas.microsoft.com/office/powerpoint/2010/main" val="3553522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IMG_4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Rectangle 5"/>
          <p:cNvSpPr>
            <a:spLocks noGrp="1" noChangeArrowheads="1"/>
          </p:cNvSpPr>
          <p:nvPr>
            <p:ph type="title"/>
          </p:nvPr>
        </p:nvSpPr>
        <p:spPr>
          <a:xfrm>
            <a:off x="1981200" y="5715000"/>
            <a:ext cx="8229600" cy="1371600"/>
          </a:xfrm>
        </p:spPr>
        <p:txBody>
          <a:bodyPr/>
          <a:lstStyle/>
          <a:p>
            <a:r>
              <a:rPr lang="tr-TR" altLang="tr-TR" b="1" smtClean="0"/>
              <a:t>KADEMELİ KOTLANDIRMA</a:t>
            </a:r>
          </a:p>
        </p:txBody>
      </p:sp>
    </p:spTree>
    <p:extLst>
      <p:ext uri="{BB962C8B-B14F-4D97-AF65-F5344CB8AC3E}">
        <p14:creationId xmlns:p14="http://schemas.microsoft.com/office/powerpoint/2010/main" val="42019285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69636"/>
                                        </p:tgtEl>
                                        <p:attrNameLst>
                                          <p:attrName>style.visibility</p:attrName>
                                        </p:attrNameLst>
                                      </p:cBhvr>
                                      <p:to>
                                        <p:strVal val="visible"/>
                                      </p:to>
                                    </p:set>
                                    <p:animEffect transition="in" filter="diamond(in)">
                                      <p:cBhvr>
                                        <p:cTn id="7" dur="2000"/>
                                        <p:tgtEl>
                                          <p:spTgt spid="69636"/>
                                        </p:tgtEl>
                                      </p:cBhvr>
                                    </p:animEffect>
                                  </p:childTnLst>
                                </p:cTn>
                              </p:par>
                            </p:childTnLst>
                          </p:cTn>
                        </p:par>
                        <p:par>
                          <p:cTn id="8" fill="hold" nodeType="afterGroup">
                            <p:stCondLst>
                              <p:cond delay="2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69637"/>
                                        </p:tgtEl>
                                        <p:attrNameLst>
                                          <p:attrName>style.visibility</p:attrName>
                                        </p:attrNameLst>
                                      </p:cBhvr>
                                      <p:to>
                                        <p:strVal val="visible"/>
                                      </p:to>
                                    </p:set>
                                    <p:anim calcmode="lin" valueType="num">
                                      <p:cBhvr>
                                        <p:cTn id="11" dur="500" fill="hold"/>
                                        <p:tgtEl>
                                          <p:spTgt spid="6963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9637"/>
                                        </p:tgtEl>
                                        <p:attrNameLst>
                                          <p:attrName>ppt_y</p:attrName>
                                        </p:attrNameLst>
                                      </p:cBhvr>
                                      <p:tavLst>
                                        <p:tav tm="0">
                                          <p:val>
                                            <p:strVal val="#ppt_y"/>
                                          </p:val>
                                        </p:tav>
                                        <p:tav tm="100000">
                                          <p:val>
                                            <p:strVal val="#ppt_y"/>
                                          </p:val>
                                        </p:tav>
                                      </p:tavLst>
                                    </p:anim>
                                    <p:anim calcmode="lin" valueType="num">
                                      <p:cBhvr>
                                        <p:cTn id="13" dur="500" fill="hold"/>
                                        <p:tgtEl>
                                          <p:spTgt spid="6963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963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Başlık 1"/>
          <p:cNvSpPr>
            <a:spLocks noGrp="1"/>
          </p:cNvSpPr>
          <p:nvPr>
            <p:ph type="title"/>
          </p:nvPr>
        </p:nvSpPr>
        <p:spPr/>
        <p:txBody>
          <a:bodyPr/>
          <a:lstStyle/>
          <a:p>
            <a:endParaRPr lang="tr-TR" altLang="tr-TR" smtClean="0"/>
          </a:p>
        </p:txBody>
      </p:sp>
      <p:pic>
        <p:nvPicPr>
          <p:cNvPr id="3" name="Picture 4" descr="IMG_40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0092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stretch>
            <a:fillRect/>
          </a:stretch>
        </p:blipFill>
        <p:spPr>
          <a:xfrm>
            <a:off x="1517073" y="0"/>
            <a:ext cx="9133609" cy="6832128"/>
          </a:xfrm>
          <a:prstGeom prst="rect">
            <a:avLst/>
          </a:prstGeom>
        </p:spPr>
      </p:pic>
    </p:spTree>
    <p:extLst>
      <p:ext uri="{BB962C8B-B14F-4D97-AF65-F5344CB8AC3E}">
        <p14:creationId xmlns:p14="http://schemas.microsoft.com/office/powerpoint/2010/main" val="662217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39026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Başlık 1"/>
          <p:cNvSpPr>
            <a:spLocks noGrp="1"/>
          </p:cNvSpPr>
          <p:nvPr>
            <p:ph type="title"/>
          </p:nvPr>
        </p:nvSpPr>
        <p:spPr/>
        <p:txBody>
          <a:bodyPr/>
          <a:lstStyle/>
          <a:p>
            <a:endParaRPr lang="tr-TR" altLang="tr-TR" smtClean="0"/>
          </a:p>
        </p:txBody>
      </p:sp>
      <p:pic>
        <p:nvPicPr>
          <p:cNvPr id="3" name="Picture 4" descr="IMG_35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0"/>
            <a:ext cx="9372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1402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G_35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06040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0" name="Picture 4" descr="Resim 0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66868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06500"/>
                                        </p:tgtEl>
                                        <p:attrNameLst>
                                          <p:attrName>style.visibility</p:attrName>
                                        </p:attrNameLst>
                                      </p:cBhvr>
                                      <p:to>
                                        <p:strVal val="visible"/>
                                      </p:to>
                                    </p:set>
                                    <p:animEffect transition="in" filter="wheel(1)">
                                      <p:cBhvr>
                                        <p:cTn id="7" dur="2000"/>
                                        <p:tgtEl>
                                          <p:spTgt spid="10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G_35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99480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IMG_35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1373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1524000" y="57520"/>
            <a:ext cx="9144000" cy="6800480"/>
          </a:xfrm>
          <a:prstGeom prst="rect">
            <a:avLst/>
          </a:prstGeom>
        </p:spPr>
      </p:pic>
    </p:spTree>
    <p:extLst>
      <p:ext uri="{BB962C8B-B14F-4D97-AF65-F5344CB8AC3E}">
        <p14:creationId xmlns:p14="http://schemas.microsoft.com/office/powerpoint/2010/main" val="694062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Başlık 1"/>
          <p:cNvSpPr>
            <a:spLocks noGrp="1"/>
          </p:cNvSpPr>
          <p:nvPr>
            <p:ph type="title"/>
          </p:nvPr>
        </p:nvSpPr>
        <p:spPr/>
        <p:txBody>
          <a:bodyPr/>
          <a:lstStyle/>
          <a:p>
            <a:endParaRPr lang="tr-TR" altLang="tr-TR" smtClean="0"/>
          </a:p>
        </p:txBody>
      </p:sp>
      <p:pic>
        <p:nvPicPr>
          <p:cNvPr id="3" name="Picture 4" descr="Resim 0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2025" y="0"/>
            <a:ext cx="106775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86111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Başlık 1"/>
          <p:cNvSpPr>
            <a:spLocks noGrp="1"/>
          </p:cNvSpPr>
          <p:nvPr>
            <p:ph type="title"/>
          </p:nvPr>
        </p:nvSpPr>
        <p:spPr/>
        <p:txBody>
          <a:bodyPr/>
          <a:lstStyle/>
          <a:p>
            <a:endParaRPr lang="tr-TR" altLang="tr-TR" smtClean="0"/>
          </a:p>
        </p:txBody>
      </p:sp>
      <p:pic>
        <p:nvPicPr>
          <p:cNvPr id="3" name="Picture 4" descr="IMG_30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45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Başlık 1"/>
          <p:cNvSpPr>
            <a:spLocks noGrp="1"/>
          </p:cNvSpPr>
          <p:nvPr>
            <p:ph type="title"/>
          </p:nvPr>
        </p:nvSpPr>
        <p:spPr/>
        <p:txBody>
          <a:bodyPr/>
          <a:lstStyle/>
          <a:p>
            <a:endParaRPr lang="tr-TR" altLang="tr-TR" smtClean="0"/>
          </a:p>
        </p:txBody>
      </p:sp>
      <p:pic>
        <p:nvPicPr>
          <p:cNvPr id="3" name="Picture 4" descr="IMG_30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653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4" descr="IMG_30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9639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108548"/>
                                        </p:tgtEl>
                                        <p:attrNameLst>
                                          <p:attrName>style.visibility</p:attrName>
                                        </p:attrNameLst>
                                      </p:cBhvr>
                                      <p:to>
                                        <p:strVal val="visible"/>
                                      </p:to>
                                    </p:set>
                                    <p:animEffect transition="in" filter="wipe(down)">
                                      <p:cBhvr>
                                        <p:cTn id="7" dur="580">
                                          <p:stCondLst>
                                            <p:cond delay="0"/>
                                          </p:stCondLst>
                                        </p:cTn>
                                        <p:tgtEl>
                                          <p:spTgt spid="108548"/>
                                        </p:tgtEl>
                                      </p:cBhvr>
                                    </p:animEffect>
                                    <p:anim calcmode="lin" valueType="num">
                                      <p:cBhvr>
                                        <p:cTn id="8" dur="1822" tmFilter="0,0; 0.14,0.36; 0.43,0.73; 0.71,0.91; 1.0,1.0">
                                          <p:stCondLst>
                                            <p:cond delay="0"/>
                                          </p:stCondLst>
                                        </p:cTn>
                                        <p:tgtEl>
                                          <p:spTgt spid="10854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854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854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854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8548"/>
                                        </p:tgtEl>
                                        <p:attrNameLst>
                                          <p:attrName>ppt_y</p:attrName>
                                        </p:attrNameLst>
                                      </p:cBhvr>
                                      <p:tavLst>
                                        <p:tav tm="0" fmla="#ppt_y-sin(pi*$)/81">
                                          <p:val>
                                            <p:fltVal val="0"/>
                                          </p:val>
                                        </p:tav>
                                        <p:tav tm="100000">
                                          <p:val>
                                            <p:fltVal val="1"/>
                                          </p:val>
                                        </p:tav>
                                      </p:tavLst>
                                    </p:anim>
                                    <p:animScale>
                                      <p:cBhvr>
                                        <p:cTn id="13" dur="26">
                                          <p:stCondLst>
                                            <p:cond delay="650"/>
                                          </p:stCondLst>
                                        </p:cTn>
                                        <p:tgtEl>
                                          <p:spTgt spid="108548"/>
                                        </p:tgtEl>
                                      </p:cBhvr>
                                      <p:to x="100000" y="60000"/>
                                    </p:animScale>
                                    <p:animScale>
                                      <p:cBhvr>
                                        <p:cTn id="14" dur="166" decel="50000">
                                          <p:stCondLst>
                                            <p:cond delay="676"/>
                                          </p:stCondLst>
                                        </p:cTn>
                                        <p:tgtEl>
                                          <p:spTgt spid="108548"/>
                                        </p:tgtEl>
                                      </p:cBhvr>
                                      <p:to x="100000" y="100000"/>
                                    </p:animScale>
                                    <p:animScale>
                                      <p:cBhvr>
                                        <p:cTn id="15" dur="26">
                                          <p:stCondLst>
                                            <p:cond delay="1312"/>
                                          </p:stCondLst>
                                        </p:cTn>
                                        <p:tgtEl>
                                          <p:spTgt spid="108548"/>
                                        </p:tgtEl>
                                      </p:cBhvr>
                                      <p:to x="100000" y="80000"/>
                                    </p:animScale>
                                    <p:animScale>
                                      <p:cBhvr>
                                        <p:cTn id="16" dur="166" decel="50000">
                                          <p:stCondLst>
                                            <p:cond delay="1338"/>
                                          </p:stCondLst>
                                        </p:cTn>
                                        <p:tgtEl>
                                          <p:spTgt spid="108548"/>
                                        </p:tgtEl>
                                      </p:cBhvr>
                                      <p:to x="100000" y="100000"/>
                                    </p:animScale>
                                    <p:animScale>
                                      <p:cBhvr>
                                        <p:cTn id="17" dur="26">
                                          <p:stCondLst>
                                            <p:cond delay="1642"/>
                                          </p:stCondLst>
                                        </p:cTn>
                                        <p:tgtEl>
                                          <p:spTgt spid="108548"/>
                                        </p:tgtEl>
                                      </p:cBhvr>
                                      <p:to x="100000" y="90000"/>
                                    </p:animScale>
                                    <p:animScale>
                                      <p:cBhvr>
                                        <p:cTn id="18" dur="166" decel="50000">
                                          <p:stCondLst>
                                            <p:cond delay="1668"/>
                                          </p:stCondLst>
                                        </p:cTn>
                                        <p:tgtEl>
                                          <p:spTgt spid="108548"/>
                                        </p:tgtEl>
                                      </p:cBhvr>
                                      <p:to x="100000" y="100000"/>
                                    </p:animScale>
                                    <p:animScale>
                                      <p:cBhvr>
                                        <p:cTn id="19" dur="26">
                                          <p:stCondLst>
                                            <p:cond delay="1808"/>
                                          </p:stCondLst>
                                        </p:cTn>
                                        <p:tgtEl>
                                          <p:spTgt spid="108548"/>
                                        </p:tgtEl>
                                      </p:cBhvr>
                                      <p:to x="100000" y="95000"/>
                                    </p:animScale>
                                    <p:animScale>
                                      <p:cBhvr>
                                        <p:cTn id="20" dur="166" decel="50000">
                                          <p:stCondLst>
                                            <p:cond delay="1834"/>
                                          </p:stCondLst>
                                        </p:cTn>
                                        <p:tgtEl>
                                          <p:spTgt spid="10854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descr="IMG_32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5350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109572"/>
                                        </p:tgtEl>
                                        <p:attrNameLst>
                                          <p:attrName>style.visibility</p:attrName>
                                        </p:attrNameLst>
                                      </p:cBhvr>
                                      <p:to>
                                        <p:strVal val="visible"/>
                                      </p:to>
                                    </p:set>
                                    <p:anim calcmode="lin" valueType="num">
                                      <p:cBhvr>
                                        <p:cTn id="7" dur="500" fill="hold"/>
                                        <p:tgtEl>
                                          <p:spTgt spid="109572"/>
                                        </p:tgtEl>
                                        <p:attrNameLst>
                                          <p:attrName>ppt_w</p:attrName>
                                        </p:attrNameLst>
                                      </p:cBhvr>
                                      <p:tavLst>
                                        <p:tav tm="0">
                                          <p:val>
                                            <p:fltVal val="0"/>
                                          </p:val>
                                        </p:tav>
                                        <p:tav tm="100000">
                                          <p:val>
                                            <p:strVal val="#ppt_w"/>
                                          </p:val>
                                        </p:tav>
                                      </p:tavLst>
                                    </p:anim>
                                    <p:anim calcmode="lin" valueType="num">
                                      <p:cBhvr>
                                        <p:cTn id="8" dur="500" fill="hold"/>
                                        <p:tgtEl>
                                          <p:spTgt spid="109572"/>
                                        </p:tgtEl>
                                        <p:attrNameLst>
                                          <p:attrName>ppt_h</p:attrName>
                                        </p:attrNameLst>
                                      </p:cBhvr>
                                      <p:tavLst>
                                        <p:tav tm="0">
                                          <p:val>
                                            <p:fltVal val="0"/>
                                          </p:val>
                                        </p:tav>
                                        <p:tav tm="100000">
                                          <p:val>
                                            <p:strVal val="#ppt_h"/>
                                          </p:val>
                                        </p:tav>
                                      </p:tavLst>
                                    </p:anim>
                                    <p:animEffect transition="in" filter="fade">
                                      <p:cBhvr>
                                        <p:cTn id="9" dur="500"/>
                                        <p:tgtEl>
                                          <p:spTgt spid="109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6" name="Picture 4" descr="IMG_328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95818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10596"/>
                                        </p:tgtEl>
                                        <p:attrNameLst>
                                          <p:attrName>style.visibility</p:attrName>
                                        </p:attrNameLst>
                                      </p:cBhvr>
                                      <p:to>
                                        <p:strVal val="visible"/>
                                      </p:to>
                                    </p:set>
                                    <p:anim calcmode="lin" valueType="num">
                                      <p:cBhvr>
                                        <p:cTn id="7" dur="500" fill="hold"/>
                                        <p:tgtEl>
                                          <p:spTgt spid="110596"/>
                                        </p:tgtEl>
                                        <p:attrNameLst>
                                          <p:attrName>ppt_w</p:attrName>
                                        </p:attrNameLst>
                                      </p:cBhvr>
                                      <p:tavLst>
                                        <p:tav tm="0">
                                          <p:val>
                                            <p:fltVal val="0"/>
                                          </p:val>
                                        </p:tav>
                                        <p:tav tm="100000">
                                          <p:val>
                                            <p:strVal val="#ppt_w"/>
                                          </p:val>
                                        </p:tav>
                                      </p:tavLst>
                                    </p:anim>
                                    <p:anim calcmode="lin" valueType="num">
                                      <p:cBhvr>
                                        <p:cTn id="8" dur="500" fill="hold"/>
                                        <p:tgtEl>
                                          <p:spTgt spid="110596"/>
                                        </p:tgtEl>
                                        <p:attrNameLst>
                                          <p:attrName>ppt_h</p:attrName>
                                        </p:attrNameLst>
                                      </p:cBhvr>
                                      <p:tavLst>
                                        <p:tav tm="0">
                                          <p:val>
                                            <p:fltVal val="0"/>
                                          </p:val>
                                        </p:tav>
                                        <p:tav tm="100000">
                                          <p:val>
                                            <p:strVal val="#ppt_h"/>
                                          </p:val>
                                        </p:tav>
                                      </p:tavLst>
                                    </p:anim>
                                    <p:animEffect transition="in" filter="fade">
                                      <p:cBhvr>
                                        <p:cTn id="9" dur="500"/>
                                        <p:tgtEl>
                                          <p:spTgt spid="110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2543818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730" y="575034"/>
            <a:ext cx="8327635" cy="5891753"/>
          </a:xfrm>
          <a:prstGeom prst="rect">
            <a:avLst/>
          </a:prstGeom>
        </p:spPr>
      </p:pic>
    </p:spTree>
    <p:extLst>
      <p:ext uri="{BB962C8B-B14F-4D97-AF65-F5344CB8AC3E}">
        <p14:creationId xmlns:p14="http://schemas.microsoft.com/office/powerpoint/2010/main" val="23185560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rotWithShape="1">
          <a:blip r:embed="rId2">
            <a:extLst>
              <a:ext uri="{28A0092B-C50C-407E-A947-70E740481C1C}">
                <a14:useLocalDpi xmlns:a14="http://schemas.microsoft.com/office/drawing/2010/main" val="0"/>
              </a:ext>
            </a:extLst>
          </a:blip>
          <a:srcRect b="16550"/>
          <a:stretch/>
        </p:blipFill>
        <p:spPr>
          <a:xfrm>
            <a:off x="2995896" y="249382"/>
            <a:ext cx="5865472" cy="6309360"/>
          </a:xfrm>
          <a:prstGeom prst="rect">
            <a:avLst/>
          </a:prstGeom>
        </p:spPr>
      </p:pic>
    </p:spTree>
    <p:extLst>
      <p:ext uri="{BB962C8B-B14F-4D97-AF65-F5344CB8AC3E}">
        <p14:creationId xmlns:p14="http://schemas.microsoft.com/office/powerpoint/2010/main" val="2917508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
        <p:nvSpPr>
          <p:cNvPr id="3" name="Metin kutusu 2"/>
          <p:cNvSpPr txBox="1"/>
          <p:nvPr/>
        </p:nvSpPr>
        <p:spPr>
          <a:xfrm>
            <a:off x="5815584" y="594360"/>
            <a:ext cx="246888" cy="369332"/>
          </a:xfrm>
          <a:prstGeom prst="rect">
            <a:avLst/>
          </a:prstGeom>
          <a:noFill/>
        </p:spPr>
        <p:txBody>
          <a:bodyPr wrap="square" rtlCol="0">
            <a:spAutoFit/>
          </a:bodyPr>
          <a:lstStyle/>
          <a:p>
            <a:endParaRPr lang="tr-TR" dirty="0"/>
          </a:p>
        </p:txBody>
      </p:sp>
      <p:sp>
        <p:nvSpPr>
          <p:cNvPr id="8" name="Metin kutusu 7"/>
          <p:cNvSpPr txBox="1"/>
          <p:nvPr/>
        </p:nvSpPr>
        <p:spPr>
          <a:xfrm>
            <a:off x="5045202" y="733306"/>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2. KADEME</a:t>
            </a:r>
            <a:endParaRPr lang="tr-TR" sz="1400" dirty="0">
              <a:solidFill>
                <a:schemeClr val="bg1">
                  <a:lumMod val="75000"/>
                </a:schemeClr>
              </a:solidFill>
            </a:endParaRPr>
          </a:p>
        </p:txBody>
      </p:sp>
      <p:sp>
        <p:nvSpPr>
          <p:cNvPr id="9" name="Metin kutusu 8"/>
          <p:cNvSpPr txBox="1"/>
          <p:nvPr/>
        </p:nvSpPr>
        <p:spPr>
          <a:xfrm>
            <a:off x="2673858" y="1123450"/>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1. KADEME</a:t>
            </a:r>
            <a:endParaRPr lang="tr-TR" sz="1400" dirty="0">
              <a:solidFill>
                <a:schemeClr val="bg1">
                  <a:lumMod val="75000"/>
                </a:schemeClr>
              </a:solidFill>
            </a:endParaRPr>
          </a:p>
        </p:txBody>
      </p:sp>
      <p:sp>
        <p:nvSpPr>
          <p:cNvPr id="10" name="Metin kutusu 9"/>
          <p:cNvSpPr txBox="1"/>
          <p:nvPr/>
        </p:nvSpPr>
        <p:spPr>
          <a:xfrm>
            <a:off x="2673858" y="3438144"/>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1. KADEME</a:t>
            </a:r>
            <a:endParaRPr lang="tr-TR" sz="1400" dirty="0">
              <a:solidFill>
                <a:schemeClr val="bg1">
                  <a:lumMod val="75000"/>
                </a:schemeClr>
              </a:solidFill>
            </a:endParaRPr>
          </a:p>
        </p:txBody>
      </p:sp>
      <p:sp>
        <p:nvSpPr>
          <p:cNvPr id="11" name="Metin kutusu 10"/>
          <p:cNvSpPr txBox="1"/>
          <p:nvPr/>
        </p:nvSpPr>
        <p:spPr>
          <a:xfrm>
            <a:off x="4703826" y="3061978"/>
            <a:ext cx="1787652" cy="307777"/>
          </a:xfrm>
          <a:prstGeom prst="rect">
            <a:avLst/>
          </a:prstGeom>
          <a:solidFill>
            <a:schemeClr val="bg1"/>
          </a:solidFill>
        </p:spPr>
        <p:txBody>
          <a:bodyPr wrap="square" rtlCol="0">
            <a:spAutoFit/>
          </a:bodyPr>
          <a:lstStyle/>
          <a:p>
            <a:r>
              <a:rPr lang="tr-TR" sz="1400" dirty="0">
                <a:solidFill>
                  <a:schemeClr val="bg1">
                    <a:lumMod val="75000"/>
                  </a:schemeClr>
                </a:solidFill>
              </a:rPr>
              <a:t>d ≥ </a:t>
            </a:r>
            <a:r>
              <a:rPr lang="tr-TR" sz="1400" dirty="0" smtClean="0">
                <a:solidFill>
                  <a:schemeClr val="bg1">
                    <a:lumMod val="75000"/>
                  </a:schemeClr>
                </a:solidFill>
              </a:rPr>
              <a:t>7.00  2. KADEME</a:t>
            </a:r>
            <a:endParaRPr lang="tr-TR" sz="1400" dirty="0">
              <a:solidFill>
                <a:schemeClr val="bg1">
                  <a:lumMod val="75000"/>
                </a:schemeClr>
              </a:solidFill>
            </a:endParaRPr>
          </a:p>
        </p:txBody>
      </p:sp>
    </p:spTree>
    <p:extLst>
      <p:ext uri="{BB962C8B-B14F-4D97-AF65-F5344CB8AC3E}">
        <p14:creationId xmlns:p14="http://schemas.microsoft.com/office/powerpoint/2010/main" val="40583552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9750" y="0"/>
            <a:ext cx="8572500" cy="6858000"/>
          </a:xfrm>
          <a:prstGeom prst="rect">
            <a:avLst/>
          </a:prstGeom>
        </p:spPr>
      </p:pic>
    </p:spTree>
    <p:extLst>
      <p:ext uri="{BB962C8B-B14F-4D97-AF65-F5344CB8AC3E}">
        <p14:creationId xmlns:p14="http://schemas.microsoft.com/office/powerpoint/2010/main" val="16564731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33550" y="647699"/>
            <a:ext cx="8572500" cy="5447645"/>
          </a:xfrm>
          <a:prstGeom prst="rect">
            <a:avLst/>
          </a:prstGeom>
        </p:spPr>
        <p:txBody>
          <a:bodyPr wrap="square">
            <a:spAutoFit/>
          </a:bodyPr>
          <a:lstStyle/>
          <a:p>
            <a:endParaRPr lang="tr-TR" dirty="0" smtClean="0"/>
          </a:p>
          <a:p>
            <a:r>
              <a:rPr lang="tr-TR" sz="2200" b="1" dirty="0">
                <a:solidFill>
                  <a:srgbClr val="C00000"/>
                </a:solidFill>
              </a:rPr>
              <a:t>ANKARA BÜYÜKŞEHİR BELEDİYESİ İMAR YÖNETMELİĞİ</a:t>
            </a:r>
            <a:endParaRPr lang="tr-TR" sz="2200" dirty="0">
              <a:solidFill>
                <a:srgbClr val="C00000"/>
              </a:solidFill>
            </a:endParaRPr>
          </a:p>
          <a:p>
            <a:endParaRPr lang="tr-TR" sz="2200" b="1" dirty="0" smtClean="0">
              <a:solidFill>
                <a:srgbClr val="C00000"/>
              </a:solidFill>
            </a:endParaRPr>
          </a:p>
          <a:p>
            <a:r>
              <a:rPr lang="tr-TR" sz="2200" b="1" dirty="0" smtClean="0">
                <a:solidFill>
                  <a:srgbClr val="C00000"/>
                </a:solidFill>
              </a:rPr>
              <a:t>Yol </a:t>
            </a:r>
            <a:r>
              <a:rPr lang="tr-TR" sz="2200" b="1" dirty="0">
                <a:solidFill>
                  <a:srgbClr val="C00000"/>
                </a:solidFill>
              </a:rPr>
              <a:t>profilleri ve </a:t>
            </a:r>
            <a:r>
              <a:rPr lang="tr-TR" sz="2200" b="1" dirty="0" err="1">
                <a:solidFill>
                  <a:srgbClr val="C00000"/>
                </a:solidFill>
              </a:rPr>
              <a:t>kotlandırmaya</a:t>
            </a:r>
            <a:r>
              <a:rPr lang="tr-TR" sz="2200" b="1" dirty="0">
                <a:solidFill>
                  <a:srgbClr val="C00000"/>
                </a:solidFill>
              </a:rPr>
              <a:t> ilişkin esaslar</a:t>
            </a:r>
            <a:endParaRPr lang="tr-TR" sz="2200" dirty="0">
              <a:solidFill>
                <a:srgbClr val="C00000"/>
              </a:solidFill>
            </a:endParaRPr>
          </a:p>
          <a:p>
            <a:endParaRPr lang="tr-TR" sz="2200" dirty="0" smtClean="0"/>
          </a:p>
          <a:p>
            <a:r>
              <a:rPr lang="tr-TR" sz="2200" dirty="0" smtClean="0"/>
              <a:t>MADDE </a:t>
            </a:r>
            <a:r>
              <a:rPr lang="tr-TR" sz="2200" dirty="0"/>
              <a:t>14  </a:t>
            </a:r>
            <a:endParaRPr lang="tr-TR" sz="2200" dirty="0" smtClean="0"/>
          </a:p>
          <a:p>
            <a:endParaRPr lang="tr-TR" sz="2200" dirty="0"/>
          </a:p>
          <a:p>
            <a:r>
              <a:rPr lang="tr-TR" sz="2200" dirty="0"/>
              <a:t>(2) </a:t>
            </a:r>
            <a:r>
              <a:rPr lang="tr-TR" sz="2200" dirty="0">
                <a:solidFill>
                  <a:srgbClr val="00B050"/>
                </a:solidFill>
              </a:rPr>
              <a:t>Yoldan </a:t>
            </a:r>
            <a:r>
              <a:rPr lang="tr-TR" sz="2200" dirty="0" err="1">
                <a:solidFill>
                  <a:srgbClr val="00B050"/>
                </a:solidFill>
              </a:rPr>
              <a:t>kotlandırma</a:t>
            </a:r>
            <a:r>
              <a:rPr lang="tr-TR" sz="2200" dirty="0">
                <a:solidFill>
                  <a:srgbClr val="00B050"/>
                </a:solidFill>
              </a:rPr>
              <a:t> </a:t>
            </a:r>
            <a:r>
              <a:rPr lang="tr-TR" sz="2200" dirty="0"/>
              <a:t>; binalara parselin cephe aldığı yolun bordür taşı üst seviyesinden kot verilir. Bordür taşı üst seviyesi yol seviyesinin 0,20 metre üstü sayılır. </a:t>
            </a:r>
            <a:r>
              <a:rPr lang="tr-TR" sz="2200" dirty="0">
                <a:solidFill>
                  <a:srgbClr val="00B050"/>
                </a:solidFill>
              </a:rPr>
              <a:t>± 0,00 kotu deniz seviyesi kotuna göre verilir. </a:t>
            </a:r>
            <a:endParaRPr lang="tr-TR" sz="2200" dirty="0" smtClean="0">
              <a:solidFill>
                <a:srgbClr val="00B050"/>
              </a:solidFill>
            </a:endParaRPr>
          </a:p>
          <a:p>
            <a:endParaRPr lang="tr-TR" sz="2200" dirty="0">
              <a:solidFill>
                <a:srgbClr val="00B050"/>
              </a:solidFill>
            </a:endParaRPr>
          </a:p>
          <a:p>
            <a:r>
              <a:rPr lang="tr-TR" sz="2200" dirty="0" smtClean="0"/>
              <a:t>a) Ayrık</a:t>
            </a:r>
            <a:r>
              <a:rPr lang="tr-TR" sz="2200" dirty="0"/>
              <a:t>, blok, blok başı ve bitişik nizam binalarda, yol kotu bina ön </a:t>
            </a:r>
            <a:endParaRPr lang="tr-TR" sz="2200" dirty="0" smtClean="0"/>
          </a:p>
          <a:p>
            <a:r>
              <a:rPr lang="tr-TR" sz="2200" dirty="0" smtClean="0"/>
              <a:t>cephesi </a:t>
            </a:r>
            <a:r>
              <a:rPr lang="tr-TR" sz="2200" dirty="0"/>
              <a:t>ortasından verilir</a:t>
            </a:r>
            <a:r>
              <a:rPr lang="tr-TR" sz="2200" dirty="0" smtClean="0"/>
              <a:t>.</a:t>
            </a:r>
          </a:p>
          <a:p>
            <a:endParaRPr lang="tr-TR" sz="2200" dirty="0"/>
          </a:p>
          <a:p>
            <a:r>
              <a:rPr lang="tr-TR" sz="2200" dirty="0"/>
              <a:t>b) İkili blok nizam binalarda birleşik sınır hizasındaki bordür taşı üst seviyesi ± 0,00 olarak kabul edilir.</a:t>
            </a:r>
          </a:p>
        </p:txBody>
      </p:sp>
    </p:spTree>
    <p:extLst>
      <p:ext uri="{BB962C8B-B14F-4D97-AF65-F5344CB8AC3E}">
        <p14:creationId xmlns:p14="http://schemas.microsoft.com/office/powerpoint/2010/main" val="166687323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23925" y="541020"/>
            <a:ext cx="10325100" cy="5601533"/>
          </a:xfrm>
          <a:prstGeom prst="rect">
            <a:avLst/>
          </a:prstGeom>
        </p:spPr>
        <p:txBody>
          <a:bodyPr wrap="square">
            <a:spAutoFit/>
          </a:bodyPr>
          <a:lstStyle/>
          <a:p>
            <a:r>
              <a:rPr lang="tr-TR" sz="2800" dirty="0" smtClean="0">
                <a:solidFill>
                  <a:srgbClr val="C00000"/>
                </a:solidFill>
                <a:effectLst>
                  <a:outerShdw blurRad="38100" dist="38100" dir="2700000" algn="tl">
                    <a:srgbClr val="000000">
                      <a:alpha val="43137"/>
                    </a:srgbClr>
                  </a:outerShdw>
                </a:effectLst>
              </a:rPr>
              <a:t>Madde 14-(c</a:t>
            </a:r>
            <a:r>
              <a:rPr lang="tr-TR" sz="2800" dirty="0">
                <a:solidFill>
                  <a:srgbClr val="C00000"/>
                </a:solidFill>
                <a:effectLst>
                  <a:outerShdw blurRad="38100" dist="38100" dir="2700000" algn="tl">
                    <a:srgbClr val="000000">
                      <a:alpha val="43137"/>
                    </a:srgbClr>
                  </a:outerShdw>
                </a:effectLst>
              </a:rPr>
              <a:t>) Kademeli </a:t>
            </a:r>
            <a:r>
              <a:rPr lang="tr-TR" sz="2800" dirty="0" err="1">
                <a:solidFill>
                  <a:srgbClr val="C00000"/>
                </a:solidFill>
                <a:effectLst>
                  <a:outerShdw blurRad="38100" dist="38100" dir="2700000" algn="tl">
                    <a:srgbClr val="000000">
                      <a:alpha val="43137"/>
                    </a:srgbClr>
                  </a:outerShdw>
                </a:effectLst>
              </a:rPr>
              <a:t>kotlandırmada</a:t>
            </a:r>
            <a:r>
              <a:rPr lang="tr-TR" sz="2800" dirty="0">
                <a:solidFill>
                  <a:srgbClr val="C00000"/>
                </a:solidFill>
                <a:effectLst>
                  <a:outerShdw blurRad="38100" dist="38100" dir="2700000" algn="tl">
                    <a:srgbClr val="000000">
                      <a:alpha val="43137"/>
                    </a:srgbClr>
                  </a:outerShdw>
                </a:effectLst>
              </a:rPr>
              <a:t> aşağıdaki hükümlere uyulur</a:t>
            </a:r>
            <a:r>
              <a:rPr lang="tr-TR" sz="2800" dirty="0" smtClean="0">
                <a:solidFill>
                  <a:srgbClr val="C00000"/>
                </a:solidFill>
                <a:effectLst>
                  <a:outerShdw blurRad="38100" dist="38100" dir="2700000" algn="tl">
                    <a:srgbClr val="000000">
                      <a:alpha val="43137"/>
                    </a:srgbClr>
                  </a:outerShdw>
                </a:effectLst>
              </a:rPr>
              <a:t>:</a:t>
            </a:r>
          </a:p>
          <a:p>
            <a:endParaRPr lang="tr-TR" sz="2200" dirty="0"/>
          </a:p>
          <a:p>
            <a:r>
              <a:rPr lang="tr-TR" sz="2200" dirty="0" smtClean="0">
                <a:solidFill>
                  <a:srgbClr val="C00000"/>
                </a:solidFill>
              </a:rPr>
              <a:t>         1</a:t>
            </a:r>
            <a:r>
              <a:rPr lang="tr-TR" sz="2200" dirty="0">
                <a:solidFill>
                  <a:srgbClr val="C00000"/>
                </a:solidFill>
              </a:rPr>
              <a:t>)</a:t>
            </a:r>
            <a:r>
              <a:rPr lang="tr-TR" sz="2200" dirty="0"/>
              <a:t> Bina cephesi geniş olan/çok eğimli yollar üzerinde inşa edilecek binaların yola bakan köşeleri hizasındaki bordür taşı kotları arasında </a:t>
            </a:r>
            <a:r>
              <a:rPr lang="tr-TR" sz="2200" dirty="0">
                <a:solidFill>
                  <a:srgbClr val="00B050"/>
                </a:solidFill>
              </a:rPr>
              <a:t>3,50 metre veya daha fazla kot farkı </a:t>
            </a:r>
            <a:r>
              <a:rPr lang="tr-TR" sz="2200" dirty="0"/>
              <a:t>bulunması halinde </a:t>
            </a:r>
            <a:r>
              <a:rPr lang="tr-TR" sz="2200" dirty="0" err="1"/>
              <a:t>kotlandırma</a:t>
            </a:r>
            <a:r>
              <a:rPr lang="tr-TR" sz="2200" dirty="0"/>
              <a:t>, ilgilisinin talebi üzerine </a:t>
            </a:r>
            <a:r>
              <a:rPr lang="tr-TR" sz="2200" dirty="0">
                <a:solidFill>
                  <a:srgbClr val="00B050"/>
                </a:solidFill>
              </a:rPr>
              <a:t>bina sahası kademelendirilmek </a:t>
            </a:r>
            <a:r>
              <a:rPr lang="tr-TR" sz="2200" dirty="0"/>
              <a:t>ve her kademenin ortasındaki bordür taşı üst kotu </a:t>
            </a:r>
            <a:r>
              <a:rPr lang="tr-TR" sz="2200" dirty="0">
                <a:solidFill>
                  <a:srgbClr val="00B050"/>
                </a:solidFill>
              </a:rPr>
              <a:t>±0,00 alınmak </a:t>
            </a:r>
            <a:r>
              <a:rPr lang="tr-TR" sz="2200" dirty="0"/>
              <a:t>suretiyle yapılabilir. Ancak, TA ve KAKS değerleri aşılamaz.</a:t>
            </a:r>
          </a:p>
          <a:p>
            <a:r>
              <a:rPr lang="tr-TR" sz="2200" dirty="0" smtClean="0">
                <a:solidFill>
                  <a:srgbClr val="C00000"/>
                </a:solidFill>
              </a:rPr>
              <a:t>         2</a:t>
            </a:r>
            <a:r>
              <a:rPr lang="tr-TR" sz="2200" dirty="0">
                <a:solidFill>
                  <a:srgbClr val="C00000"/>
                </a:solidFill>
              </a:rPr>
              <a:t>)</a:t>
            </a:r>
            <a:r>
              <a:rPr lang="tr-TR" sz="2200" dirty="0"/>
              <a:t> Her kademenin kendi hizasındaki en düşük bordür taşı kotundan yüksekliği </a:t>
            </a:r>
            <a:r>
              <a:rPr lang="tr-TR" sz="2200" dirty="0">
                <a:solidFill>
                  <a:srgbClr val="00B050"/>
                </a:solidFill>
              </a:rPr>
              <a:t>en çok 1,75 </a:t>
            </a:r>
            <a:r>
              <a:rPr lang="tr-TR" sz="2200" dirty="0"/>
              <a:t>metre olabilir. Kademelerin oturduğu bahçelerin tesviyesinde her kademe ve bahçesi ayrı bir parsel gibi mütalâa edilir.</a:t>
            </a:r>
          </a:p>
          <a:p>
            <a:r>
              <a:rPr lang="tr-TR" sz="2200" dirty="0" smtClean="0">
                <a:solidFill>
                  <a:srgbClr val="C00000"/>
                </a:solidFill>
              </a:rPr>
              <a:t>         3</a:t>
            </a:r>
            <a:r>
              <a:rPr lang="tr-TR" sz="2200" dirty="0">
                <a:solidFill>
                  <a:srgbClr val="C00000"/>
                </a:solidFill>
              </a:rPr>
              <a:t>)</a:t>
            </a:r>
            <a:r>
              <a:rPr lang="tr-TR" sz="2200" dirty="0"/>
              <a:t> </a:t>
            </a:r>
            <a:r>
              <a:rPr lang="tr-TR" sz="2200" dirty="0" err="1"/>
              <a:t>Köşebaşı</a:t>
            </a:r>
            <a:r>
              <a:rPr lang="tr-TR" sz="2200" dirty="0"/>
              <a:t> parsellerde kademeli </a:t>
            </a:r>
            <a:r>
              <a:rPr lang="tr-TR" sz="2200" dirty="0" err="1"/>
              <a:t>kotlandırma</a:t>
            </a:r>
            <a:r>
              <a:rPr lang="tr-TR" sz="2200" dirty="0"/>
              <a:t> yalnız, bina köşeleri arasındaki </a:t>
            </a:r>
            <a:r>
              <a:rPr lang="tr-TR" sz="2200" dirty="0">
                <a:solidFill>
                  <a:srgbClr val="00B050"/>
                </a:solidFill>
              </a:rPr>
              <a:t>kot farkının en fazla olduğu</a:t>
            </a:r>
            <a:r>
              <a:rPr lang="tr-TR" sz="2200" dirty="0"/>
              <a:t> yol cephesinde uygulanabilir.</a:t>
            </a:r>
          </a:p>
          <a:p>
            <a:r>
              <a:rPr lang="tr-TR" sz="2200" dirty="0" smtClean="0">
                <a:solidFill>
                  <a:srgbClr val="C00000"/>
                </a:solidFill>
              </a:rPr>
              <a:t>         4</a:t>
            </a:r>
            <a:r>
              <a:rPr lang="tr-TR" sz="2200" dirty="0">
                <a:solidFill>
                  <a:srgbClr val="C00000"/>
                </a:solidFill>
              </a:rPr>
              <a:t>)</a:t>
            </a:r>
            <a:r>
              <a:rPr lang="tr-TR" sz="2200" dirty="0"/>
              <a:t> </a:t>
            </a:r>
            <a:r>
              <a:rPr lang="tr-TR" sz="2200" dirty="0" smtClean="0"/>
              <a:t>….. </a:t>
            </a:r>
            <a:r>
              <a:rPr lang="tr-TR" sz="2200" dirty="0"/>
              <a:t>her kademedeki bina bölümü kendi ±0,00 kotuna göre imar planları/bu Yönetmelikte belirlenen </a:t>
            </a:r>
            <a:r>
              <a:rPr lang="tr-TR" sz="2200" dirty="0">
                <a:solidFill>
                  <a:srgbClr val="00B050"/>
                </a:solidFill>
              </a:rPr>
              <a:t>en fazla saçak seviyesini </a:t>
            </a:r>
            <a:r>
              <a:rPr lang="tr-TR" sz="2200" dirty="0"/>
              <a:t>geçemez.</a:t>
            </a:r>
          </a:p>
          <a:p>
            <a:r>
              <a:rPr lang="tr-TR" sz="2200" dirty="0" smtClean="0">
                <a:solidFill>
                  <a:srgbClr val="C00000"/>
                </a:solidFill>
              </a:rPr>
              <a:t>         5</a:t>
            </a:r>
            <a:r>
              <a:rPr lang="tr-TR" sz="2200" dirty="0">
                <a:solidFill>
                  <a:srgbClr val="C00000"/>
                </a:solidFill>
              </a:rPr>
              <a:t>)</a:t>
            </a:r>
            <a:r>
              <a:rPr lang="tr-TR" sz="2200" dirty="0"/>
              <a:t> </a:t>
            </a:r>
            <a:r>
              <a:rPr lang="tr-TR" sz="2200" dirty="0" smtClean="0"/>
              <a:t>….:her </a:t>
            </a:r>
            <a:r>
              <a:rPr lang="tr-TR" sz="2200" dirty="0"/>
              <a:t>kademe </a:t>
            </a:r>
            <a:r>
              <a:rPr lang="tr-TR" sz="2200" dirty="0">
                <a:solidFill>
                  <a:srgbClr val="00B050"/>
                </a:solidFill>
              </a:rPr>
              <a:t>boyu 7,00 metreden </a:t>
            </a:r>
            <a:r>
              <a:rPr lang="tr-TR" sz="2200" dirty="0"/>
              <a:t>az olamaz. Az olması durumunda bir önceki kademe seviyesine uyulur.</a:t>
            </a:r>
          </a:p>
        </p:txBody>
      </p:sp>
    </p:spTree>
    <p:extLst>
      <p:ext uri="{BB962C8B-B14F-4D97-AF65-F5344CB8AC3E}">
        <p14:creationId xmlns:p14="http://schemas.microsoft.com/office/powerpoint/2010/main" val="262152407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9078" y="0"/>
            <a:ext cx="9033843" cy="6858000"/>
          </a:xfrm>
          <a:prstGeom prst="rect">
            <a:avLst/>
          </a:prstGeom>
        </p:spPr>
      </p:pic>
    </p:spTree>
    <p:extLst>
      <p:ext uri="{BB962C8B-B14F-4D97-AF65-F5344CB8AC3E}">
        <p14:creationId xmlns:p14="http://schemas.microsoft.com/office/powerpoint/2010/main" val="325739929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065229" y="1310326"/>
            <a:ext cx="10303497" cy="4493538"/>
          </a:xfrm>
          <a:prstGeom prst="rect">
            <a:avLst/>
          </a:prstGeom>
          <a:noFill/>
        </p:spPr>
        <p:txBody>
          <a:bodyPr wrap="square" rtlCol="0">
            <a:spAutoFit/>
          </a:bodyPr>
          <a:lstStyle/>
          <a:p>
            <a:r>
              <a:rPr lang="tr-TR" sz="2200" b="1" dirty="0"/>
              <a:t>Kademeli </a:t>
            </a:r>
            <a:r>
              <a:rPr lang="tr-TR" sz="2200" b="1" dirty="0" err="1"/>
              <a:t>kotlandırma</a:t>
            </a:r>
            <a:endParaRPr lang="tr-TR" sz="2200" b="1" dirty="0"/>
          </a:p>
          <a:p>
            <a:r>
              <a:rPr lang="tr-TR" sz="2200" dirty="0">
                <a:solidFill>
                  <a:srgbClr val="C00000"/>
                </a:solidFill>
              </a:rPr>
              <a:t>6)</a:t>
            </a:r>
            <a:r>
              <a:rPr lang="tr-TR" sz="2200" dirty="0"/>
              <a:t> </a:t>
            </a:r>
            <a:r>
              <a:rPr lang="tr-TR" sz="2200" dirty="0">
                <a:solidFill>
                  <a:srgbClr val="C00000"/>
                </a:solidFill>
              </a:rPr>
              <a:t>Yoldan veya tabii zeminden </a:t>
            </a:r>
            <a:r>
              <a:rPr lang="tr-TR" sz="2200" dirty="0"/>
              <a:t>kot alan adalarda, parseller iki yola baksa dahi ara parsellerde </a:t>
            </a:r>
            <a:r>
              <a:rPr lang="tr-TR" sz="2200" dirty="0">
                <a:solidFill>
                  <a:srgbClr val="00B050"/>
                </a:solidFill>
              </a:rPr>
              <a:t>ayrık veya bitişik nizam olmasına bakılmaksızın </a:t>
            </a:r>
            <a:r>
              <a:rPr lang="tr-TR" sz="2200" dirty="0"/>
              <a:t>ilgili belediyenin imar birimince o ada için hazırlanacak </a:t>
            </a:r>
            <a:r>
              <a:rPr lang="tr-TR" sz="2200" dirty="0" err="1"/>
              <a:t>kotlandırma</a:t>
            </a:r>
            <a:r>
              <a:rPr lang="tr-TR" sz="2200" dirty="0"/>
              <a:t> ile ilgili etüde göre açığa çıkan denk alanları geçmemek kaydıyla </a:t>
            </a:r>
            <a:r>
              <a:rPr lang="tr-TR" sz="2200" dirty="0">
                <a:solidFill>
                  <a:srgbClr val="C00000"/>
                </a:solidFill>
              </a:rPr>
              <a:t>ara parsellerde de kademelendirme yapılabilir.</a:t>
            </a:r>
          </a:p>
          <a:p>
            <a:endParaRPr lang="tr-TR" sz="2200" dirty="0"/>
          </a:p>
          <a:p>
            <a:r>
              <a:rPr lang="tr-TR" sz="2200" dirty="0">
                <a:solidFill>
                  <a:srgbClr val="C00000"/>
                </a:solidFill>
              </a:rPr>
              <a:t>7)</a:t>
            </a:r>
            <a:r>
              <a:rPr lang="tr-TR" sz="2200" dirty="0"/>
              <a:t> Yoldan </a:t>
            </a:r>
            <a:r>
              <a:rPr lang="tr-TR" sz="2200" dirty="0" err="1"/>
              <a:t>kotlandırılan</a:t>
            </a:r>
            <a:r>
              <a:rPr lang="tr-TR" sz="2200" dirty="0"/>
              <a:t> ve bina arka köşelerinin zemin hizasındaki kotu yola göre 3.50 metreden daha düşük olan binalar bu madde hükümlerindeki şartlar ve ilgili belediyesinin yapacağı etüde göre kademelendirilir.</a:t>
            </a:r>
          </a:p>
          <a:p>
            <a:endParaRPr lang="tr-TR" sz="2200" dirty="0"/>
          </a:p>
          <a:p>
            <a:r>
              <a:rPr lang="tr-TR" sz="2200" dirty="0">
                <a:solidFill>
                  <a:srgbClr val="C00000"/>
                </a:solidFill>
              </a:rPr>
              <a:t>ç)</a:t>
            </a:r>
            <a:r>
              <a:rPr lang="tr-TR" sz="2200" dirty="0"/>
              <a:t> Bir parselde/adada </a:t>
            </a:r>
            <a:r>
              <a:rPr lang="tr-TR" sz="2200" dirty="0">
                <a:solidFill>
                  <a:srgbClr val="C00000"/>
                </a:solidFill>
              </a:rPr>
              <a:t>birden fazla bina yapılması </a:t>
            </a:r>
            <a:r>
              <a:rPr lang="tr-TR" sz="2200" dirty="0"/>
              <a:t>durumunda her bina ayrık nizamda kabul edilerek ilgili belediyenin imar birimince uygun görülecek vaziyet planına göre, kendisine </a:t>
            </a:r>
            <a:r>
              <a:rPr lang="tr-TR" sz="2200" dirty="0">
                <a:solidFill>
                  <a:srgbClr val="C00000"/>
                </a:solidFill>
              </a:rPr>
              <a:t>yakın yollardan veya tabi zeminden </a:t>
            </a:r>
            <a:r>
              <a:rPr lang="tr-TR" sz="2200" dirty="0" err="1"/>
              <a:t>kotlandırılır</a:t>
            </a:r>
            <a:r>
              <a:rPr lang="tr-TR" sz="2200" dirty="0"/>
              <a:t>.</a:t>
            </a:r>
          </a:p>
        </p:txBody>
      </p:sp>
    </p:spTree>
    <p:extLst>
      <p:ext uri="{BB962C8B-B14F-4D97-AF65-F5344CB8AC3E}">
        <p14:creationId xmlns:p14="http://schemas.microsoft.com/office/powerpoint/2010/main" val="1269278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209674" y="38072"/>
            <a:ext cx="9525001" cy="6711068"/>
          </a:xfrm>
          <a:prstGeom prst="rect">
            <a:avLst/>
          </a:prstGeom>
        </p:spPr>
        <p:txBody>
          <a:bodyPr wrap="square">
            <a:spAutoFit/>
          </a:bodyPr>
          <a:lstStyle/>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(3)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Arsanın eğimli, kaya gibi sert zemin vb. olması durumlarında, aşağıda belirtilen esaslar çerçevesinde tabii zeminden kot verilebilir</a:t>
            </a:r>
            <a:r>
              <a:rPr lang="tr-TR" sz="2200" dirty="0" smtClean="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0"/>
              </a:spcAft>
            </a:pPr>
            <a:endPar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Bölge kat nizamı planlı alanlarda</a:t>
            </a:r>
            <a:r>
              <a:rPr lang="tr-TR" sz="2200" dirty="0">
                <a:latin typeface="Calibri" panose="020F0502020204030204" pitchFamily="34" charset="0"/>
                <a:ea typeface="Times New Roman" panose="02020603050405020304" pitchFamily="18" charset="0"/>
                <a:cs typeface="Times New Roman" panose="02020603050405020304" pitchFamily="18" charset="0"/>
              </a:rPr>
              <a:t>;</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1</a:t>
            </a:r>
            <a:r>
              <a:rPr lang="tr-TR" sz="2200" dirty="0">
                <a:latin typeface="Calibri" panose="020F0502020204030204" pitchFamily="34" charset="0"/>
                <a:ea typeface="Times New Roman" panose="02020603050405020304" pitchFamily="18" charset="0"/>
                <a:cs typeface="Times New Roman" panose="02020603050405020304" pitchFamily="18" charset="0"/>
              </a:rPr>
              <a:t>) Adanın/parselin yola göre yüksek olması durumunda,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ön bahçe mesafesinin en az 10 </a:t>
            </a:r>
            <a:r>
              <a:rPr lang="tr-TR" sz="2200" dirty="0">
                <a:latin typeface="Calibri" panose="020F0502020204030204" pitchFamily="34" charset="0"/>
                <a:ea typeface="Times New Roman" panose="02020603050405020304" pitchFamily="18" charset="0"/>
                <a:cs typeface="Times New Roman" panose="02020603050405020304" pitchFamily="18" charset="0"/>
              </a:rPr>
              <a:t>metre, alçak olması durumunda ise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en az 15 metre </a:t>
            </a:r>
            <a:r>
              <a:rPr lang="tr-TR" sz="2200" dirty="0">
                <a:latin typeface="Calibri" panose="020F0502020204030204" pitchFamily="34" charset="0"/>
                <a:ea typeface="Times New Roman" panose="02020603050405020304" pitchFamily="18" charset="0"/>
                <a:cs typeface="Times New Roman" panose="02020603050405020304" pitchFamily="18" charset="0"/>
              </a:rPr>
              <a:t>olması gerekir.</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2</a:t>
            </a:r>
            <a:r>
              <a:rPr lang="tr-TR" sz="2200" dirty="0">
                <a:latin typeface="Calibri" panose="020F0502020204030204" pitchFamily="34" charset="0"/>
                <a:ea typeface="Times New Roman" panose="02020603050405020304" pitchFamily="18" charset="0"/>
                <a:cs typeface="Times New Roman" panose="02020603050405020304" pitchFamily="18" charset="0"/>
              </a:rPr>
              <a:t>) Yola göre yüksek olan ada/parsellerde, tabii zemin kotu, o parseller için bordür taşı üst seviyesinden verilecek kot 3.00 metreden fazla olamaz. Tabii zemin ortalamasının yola göre çok daha yüksek olması durumunda, ilgili belediyenin imar birimince yapı adasının tamamının etüdü ile 3’er metre yükseklikten sonra kademelendirme yapılmak suretiyle </a:t>
            </a:r>
            <a:r>
              <a:rPr lang="tr-TR" sz="2200" dirty="0" err="1">
                <a:latin typeface="Calibri" panose="020F0502020204030204" pitchFamily="34" charset="0"/>
                <a:ea typeface="Times New Roman" panose="02020603050405020304" pitchFamily="18" charset="0"/>
                <a:cs typeface="Times New Roman" panose="02020603050405020304" pitchFamily="18" charset="0"/>
              </a:rPr>
              <a:t>kotlandırma</a:t>
            </a:r>
            <a:r>
              <a:rPr lang="tr-TR" sz="2200" dirty="0">
                <a:latin typeface="Calibri" panose="020F0502020204030204" pitchFamily="34" charset="0"/>
                <a:ea typeface="Times New Roman" panose="02020603050405020304" pitchFamily="18" charset="0"/>
                <a:cs typeface="Times New Roman" panose="02020603050405020304" pitchFamily="18" charset="0"/>
              </a:rPr>
              <a:t> yapılabilir.</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3</a:t>
            </a:r>
            <a:r>
              <a:rPr lang="tr-TR" sz="2200" dirty="0">
                <a:latin typeface="Calibri" panose="020F0502020204030204" pitchFamily="34" charset="0"/>
                <a:ea typeface="Times New Roman" panose="02020603050405020304" pitchFamily="18" charset="0"/>
                <a:cs typeface="Times New Roman" panose="02020603050405020304" pitchFamily="18" charset="0"/>
              </a:rPr>
              <a:t>) Tabii zeminden </a:t>
            </a:r>
            <a:r>
              <a:rPr lang="tr-TR" sz="2200" dirty="0" err="1">
                <a:latin typeface="Calibri" panose="020F0502020204030204" pitchFamily="34" charset="0"/>
                <a:ea typeface="Times New Roman" panose="02020603050405020304" pitchFamily="18" charset="0"/>
                <a:cs typeface="Times New Roman" panose="02020603050405020304" pitchFamily="18" charset="0"/>
              </a:rPr>
              <a:t>kotlandırma</a:t>
            </a: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plan notları ile belirlenmemişse </a:t>
            </a:r>
            <a:r>
              <a:rPr lang="tr-TR" sz="2200" dirty="0">
                <a:latin typeface="Calibri" panose="020F0502020204030204" pitchFamily="34" charset="0"/>
                <a:ea typeface="Times New Roman" panose="02020603050405020304" pitchFamily="18" charset="0"/>
                <a:cs typeface="Times New Roman" panose="02020603050405020304" pitchFamily="18" charset="0"/>
              </a:rPr>
              <a:t>ancak, ilgili belediyenin imar birimince yapı adasının tamamının etüdü ve bunun ilgili belediye encümenince kabulü ile uygulanabilir.</a:t>
            </a:r>
          </a:p>
          <a:p>
            <a:pPr algn="just">
              <a:lnSpc>
                <a:spcPct val="115000"/>
              </a:lnSpc>
              <a:spcAft>
                <a:spcPts val="0"/>
              </a:spcAft>
            </a:pPr>
            <a:r>
              <a:rPr lang="tr-TR" sz="2200" dirty="0" smtClean="0">
                <a:latin typeface="Calibri" panose="020F0502020204030204" pitchFamily="34" charset="0"/>
                <a:ea typeface="Times New Roman" panose="02020603050405020304" pitchFamily="18" charset="0"/>
                <a:cs typeface="Times New Roman" panose="02020603050405020304" pitchFamily="18" charset="0"/>
              </a:rPr>
              <a:t>       4</a:t>
            </a:r>
            <a:r>
              <a:rPr lang="tr-TR" sz="2200" dirty="0">
                <a:latin typeface="Calibri" panose="020F0502020204030204" pitchFamily="34" charset="0"/>
                <a:ea typeface="Times New Roman" panose="02020603050405020304" pitchFamily="18" charset="0"/>
                <a:cs typeface="Times New Roman" panose="02020603050405020304" pitchFamily="18" charset="0"/>
              </a:rPr>
              <a:t>) Bu fıkradaki ölçüler ve esasların sağlanmaması durumunda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tabii zeminden </a:t>
            </a:r>
            <a:r>
              <a:rPr lang="tr-TR" sz="2200" dirty="0" err="1">
                <a:solidFill>
                  <a:srgbClr val="C00000"/>
                </a:solidFill>
                <a:latin typeface="Calibri" panose="020F0502020204030204" pitchFamily="34" charset="0"/>
                <a:ea typeface="Times New Roman" panose="02020603050405020304" pitchFamily="18" charset="0"/>
                <a:cs typeface="Times New Roman" panose="02020603050405020304" pitchFamily="18" charset="0"/>
              </a:rPr>
              <a:t>kotlandırma</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 ancak geçerli gerekçelere dayandırılmak kaydıyla, plan değişikliği usulüyle yapılabilir.</a:t>
            </a:r>
          </a:p>
        </p:txBody>
      </p:sp>
    </p:spTree>
    <p:extLst>
      <p:ext uri="{BB962C8B-B14F-4D97-AF65-F5344CB8AC3E}">
        <p14:creationId xmlns:p14="http://schemas.microsoft.com/office/powerpoint/2010/main" val="23813789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885360" y="999241"/>
            <a:ext cx="7975077" cy="4713402"/>
          </a:xfrm>
          <a:prstGeom prst="rect">
            <a:avLst/>
          </a:prstGeom>
        </p:spPr>
        <p:txBody>
          <a:bodyPr wrap="square">
            <a:spAutoFit/>
          </a:bodyPr>
          <a:lstStyle/>
          <a:p>
            <a:r>
              <a:rPr lang="tr-TR" sz="2800" dirty="0">
                <a:solidFill>
                  <a:srgbClr val="C00000"/>
                </a:solidFill>
              </a:rPr>
              <a:t>b) Diğer planlı alanlarda; (tabii zeminden </a:t>
            </a:r>
            <a:r>
              <a:rPr lang="tr-TR" sz="2800" dirty="0" err="1">
                <a:solidFill>
                  <a:srgbClr val="C00000"/>
                </a:solidFill>
              </a:rPr>
              <a:t>kotlandırma</a:t>
            </a:r>
            <a:r>
              <a:rPr lang="tr-TR" sz="2800" dirty="0">
                <a:solidFill>
                  <a:srgbClr val="C00000"/>
                </a:solidFill>
              </a:rPr>
              <a:t>)</a:t>
            </a:r>
          </a:p>
          <a:p>
            <a:endParaRPr lang="tr-TR" sz="2400" dirty="0"/>
          </a:p>
          <a:p>
            <a:pPr marL="457200" indent="-457200">
              <a:buAutoNum type="arabicParenR"/>
            </a:pPr>
            <a:r>
              <a:rPr lang="tr-TR" sz="2400" dirty="0"/>
              <a:t>Plan notları ile getirilen tabii zeminden </a:t>
            </a:r>
            <a:r>
              <a:rPr lang="tr-TR" sz="2400" dirty="0" err="1"/>
              <a:t>kotlandırmalarda</a:t>
            </a:r>
            <a:r>
              <a:rPr lang="tr-TR" sz="2400" dirty="0"/>
              <a:t> ± 0,00 kotu, adada/parselde yapılacak bina/binaların </a:t>
            </a:r>
            <a:r>
              <a:rPr lang="tr-TR" sz="2400" dirty="0">
                <a:solidFill>
                  <a:srgbClr val="00B050"/>
                </a:solidFill>
              </a:rPr>
              <a:t>köşe kotlarının aritmetik ortalaması</a:t>
            </a:r>
            <a:r>
              <a:rPr lang="tr-TR" sz="2400" dirty="0"/>
              <a:t> olarak alınır.</a:t>
            </a:r>
          </a:p>
          <a:p>
            <a:pPr marL="457200" indent="-457200">
              <a:buAutoNum type="arabicParenR"/>
            </a:pPr>
            <a:endParaRPr lang="tr-TR" sz="2400" dirty="0"/>
          </a:p>
          <a:p>
            <a:r>
              <a:rPr lang="tr-TR" sz="2400" dirty="0" smtClean="0"/>
              <a:t>2)   </a:t>
            </a:r>
            <a:r>
              <a:rPr lang="tr-TR" sz="2400" dirty="0" smtClean="0">
                <a:solidFill>
                  <a:srgbClr val="00B050"/>
                </a:solidFill>
              </a:rPr>
              <a:t>Yola </a:t>
            </a:r>
            <a:r>
              <a:rPr lang="tr-TR" sz="2400" dirty="0">
                <a:solidFill>
                  <a:srgbClr val="00B050"/>
                </a:solidFill>
              </a:rPr>
              <a:t>göre düşük olan parsellerde</a:t>
            </a:r>
            <a:r>
              <a:rPr lang="tr-TR" sz="2400" dirty="0"/>
              <a:t>, gömülmeler durumunda TAKS </a:t>
            </a:r>
            <a:r>
              <a:rPr lang="tr-TR" sz="2400" dirty="0" smtClean="0"/>
              <a:t>ve        KAKS aşılmamak kaydı ile planda </a:t>
            </a:r>
            <a:r>
              <a:rPr lang="tr-TR" sz="2400" dirty="0" err="1" smtClean="0"/>
              <a:t>kotlandırmaya</a:t>
            </a:r>
            <a:r>
              <a:rPr lang="tr-TR" sz="2400" dirty="0" smtClean="0"/>
              <a:t> ilişkin hüküm   bulunmayan parsellerde ilgili belediye imar birimince; </a:t>
            </a:r>
            <a:r>
              <a:rPr lang="tr-TR" sz="2400" dirty="0" smtClean="0">
                <a:solidFill>
                  <a:srgbClr val="00B050"/>
                </a:solidFill>
              </a:rPr>
              <a:t>± 0,00 kotu </a:t>
            </a:r>
            <a:r>
              <a:rPr lang="tr-TR" sz="2400" dirty="0" smtClean="0"/>
              <a:t>yoldan  verilecek kotu geçmemek üzere </a:t>
            </a:r>
            <a:r>
              <a:rPr lang="tr-TR" sz="2400" dirty="0" smtClean="0">
                <a:solidFill>
                  <a:srgbClr val="00B050"/>
                </a:solidFill>
              </a:rPr>
              <a:t>yükseltilebilir.</a:t>
            </a:r>
            <a:r>
              <a:rPr lang="tr-TR" sz="2400" dirty="0" smtClean="0"/>
              <a:t> Bu durumda ön bahçe    tesviyelerinde yeni ± 0,00 kotuna göre değerlendirme yapılır.</a:t>
            </a:r>
            <a:endParaRPr lang="tr-TR" sz="2400" dirty="0"/>
          </a:p>
        </p:txBody>
      </p:sp>
    </p:spTree>
    <p:extLst>
      <p:ext uri="{BB962C8B-B14F-4D97-AF65-F5344CB8AC3E}">
        <p14:creationId xmlns:p14="http://schemas.microsoft.com/office/powerpoint/2010/main" val="3216693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649690" y="904972"/>
            <a:ext cx="8889477" cy="5170646"/>
          </a:xfrm>
          <a:prstGeom prst="rect">
            <a:avLst/>
          </a:prstGeom>
        </p:spPr>
        <p:txBody>
          <a:bodyPr wrap="square">
            <a:spAutoFit/>
          </a:bodyPr>
          <a:lstStyle/>
          <a:p>
            <a:r>
              <a:rPr lang="tr-TR" sz="2200" dirty="0">
                <a:solidFill>
                  <a:srgbClr val="C00000"/>
                </a:solidFill>
              </a:rPr>
              <a:t>(4) Bölge kat nizamı alanlardaki </a:t>
            </a:r>
            <a:r>
              <a:rPr lang="tr-TR" sz="2200" dirty="0" err="1">
                <a:solidFill>
                  <a:srgbClr val="C00000"/>
                </a:solidFill>
              </a:rPr>
              <a:t>köşebaşı</a:t>
            </a:r>
            <a:r>
              <a:rPr lang="tr-TR" sz="2200" dirty="0">
                <a:solidFill>
                  <a:srgbClr val="C00000"/>
                </a:solidFill>
              </a:rPr>
              <a:t> parsellerde </a:t>
            </a:r>
            <a:r>
              <a:rPr lang="tr-TR" sz="2200" dirty="0" err="1">
                <a:solidFill>
                  <a:srgbClr val="C00000"/>
                </a:solidFill>
              </a:rPr>
              <a:t>kotlandırmada</a:t>
            </a:r>
            <a:r>
              <a:rPr lang="tr-TR" sz="2200" dirty="0">
                <a:solidFill>
                  <a:srgbClr val="C00000"/>
                </a:solidFill>
              </a:rPr>
              <a:t>;</a:t>
            </a:r>
          </a:p>
          <a:p>
            <a:endParaRPr lang="tr-TR" sz="2200" dirty="0"/>
          </a:p>
          <a:p>
            <a:r>
              <a:rPr lang="tr-TR" sz="2200" dirty="0" smtClean="0"/>
              <a:t>       a</a:t>
            </a:r>
            <a:r>
              <a:rPr lang="tr-TR" sz="2200" dirty="0"/>
              <a:t>) Cephesi alçak yol tarafında bulunan </a:t>
            </a:r>
            <a:r>
              <a:rPr lang="tr-TR" sz="2200" dirty="0" err="1"/>
              <a:t>köşebaşı</a:t>
            </a:r>
            <a:r>
              <a:rPr lang="tr-TR" sz="2200" dirty="0"/>
              <a:t> parsellerdeki ayrık nizam binalara, </a:t>
            </a:r>
            <a:r>
              <a:rPr lang="tr-TR" sz="2200" dirty="0">
                <a:solidFill>
                  <a:srgbClr val="00B050"/>
                </a:solidFill>
              </a:rPr>
              <a:t>alçak yol</a:t>
            </a:r>
            <a:r>
              <a:rPr lang="tr-TR" sz="2200" dirty="0"/>
              <a:t> tarafından verilebilecek kota nazaran </a:t>
            </a:r>
            <a:r>
              <a:rPr lang="tr-TR" sz="2200" dirty="0">
                <a:solidFill>
                  <a:srgbClr val="00B050"/>
                </a:solidFill>
              </a:rPr>
              <a:t>3 metreden</a:t>
            </a:r>
            <a:r>
              <a:rPr lang="tr-TR" sz="2200" dirty="0"/>
              <a:t> fazla olmamak kaydı ile </a:t>
            </a:r>
            <a:r>
              <a:rPr lang="tr-TR" sz="2200" dirty="0">
                <a:solidFill>
                  <a:srgbClr val="00B050"/>
                </a:solidFill>
              </a:rPr>
              <a:t>yüksek yoldan </a:t>
            </a:r>
            <a:r>
              <a:rPr lang="tr-TR" sz="2200" dirty="0"/>
              <a:t>kot verilebilir.</a:t>
            </a:r>
          </a:p>
          <a:p>
            <a:r>
              <a:rPr lang="tr-TR" sz="2200" dirty="0" smtClean="0"/>
              <a:t>       b</a:t>
            </a:r>
            <a:r>
              <a:rPr lang="tr-TR" sz="2200" dirty="0"/>
              <a:t>) </a:t>
            </a:r>
            <a:r>
              <a:rPr lang="tr-TR" sz="2200" dirty="0" err="1"/>
              <a:t>Köşebaşına</a:t>
            </a:r>
            <a:r>
              <a:rPr lang="tr-TR" sz="2200" dirty="0"/>
              <a:t> rastlayan </a:t>
            </a:r>
            <a:r>
              <a:rPr lang="tr-TR" sz="2200" dirty="0">
                <a:solidFill>
                  <a:srgbClr val="C00000"/>
                </a:solidFill>
              </a:rPr>
              <a:t>ikili blok </a:t>
            </a:r>
            <a:r>
              <a:rPr lang="tr-TR" sz="2200" dirty="0"/>
              <a:t>her iki binaya kot verilirken, saçak seviyeleri aynı tertip edilmek, her ikisi de imar planına göre henüz yapılaşmamış olmak kaydıyla (a) bendi uygulanabilir.</a:t>
            </a:r>
          </a:p>
          <a:p>
            <a:r>
              <a:rPr lang="tr-TR" sz="2200" dirty="0" smtClean="0"/>
              <a:t>       c</a:t>
            </a:r>
            <a:r>
              <a:rPr lang="tr-TR" sz="2200" dirty="0"/>
              <a:t>) Ayrık yapı nizamındaki </a:t>
            </a:r>
            <a:r>
              <a:rPr lang="tr-TR" sz="2200" dirty="0" err="1">
                <a:solidFill>
                  <a:srgbClr val="00B050"/>
                </a:solidFill>
              </a:rPr>
              <a:t>köşebaşı</a:t>
            </a:r>
            <a:r>
              <a:rPr lang="tr-TR" sz="2200" dirty="0">
                <a:solidFill>
                  <a:srgbClr val="00B050"/>
                </a:solidFill>
              </a:rPr>
              <a:t> parsel </a:t>
            </a:r>
            <a:r>
              <a:rPr lang="tr-TR" sz="2200" dirty="0"/>
              <a:t>ile </a:t>
            </a:r>
            <a:r>
              <a:rPr lang="tr-TR" sz="2200" dirty="0">
                <a:solidFill>
                  <a:srgbClr val="00B050"/>
                </a:solidFill>
              </a:rPr>
              <a:t>komşu parselin tevhidinden </a:t>
            </a:r>
            <a:r>
              <a:rPr lang="tr-TR" sz="2200" dirty="0"/>
              <a:t>oluşan yeni parselin </a:t>
            </a:r>
            <a:r>
              <a:rPr lang="tr-TR" sz="2200" dirty="0" err="1"/>
              <a:t>kotlandırılması</a:t>
            </a:r>
            <a:r>
              <a:rPr lang="tr-TR" sz="2200" dirty="0"/>
              <a:t>, ±0,00 </a:t>
            </a:r>
            <a:r>
              <a:rPr lang="tr-TR" sz="2200" dirty="0" err="1"/>
              <a:t>röperi</a:t>
            </a:r>
            <a:r>
              <a:rPr lang="tr-TR" sz="2200" dirty="0"/>
              <a:t> tevhitle oluşan parselin alçak yol tarafındaki inşaat cephe ortası hizasındaki bordür taşı üst seviyesi </a:t>
            </a:r>
            <a:r>
              <a:rPr lang="tr-TR" sz="2200" dirty="0">
                <a:solidFill>
                  <a:srgbClr val="00B050"/>
                </a:solidFill>
              </a:rPr>
              <a:t>±0,00 </a:t>
            </a:r>
            <a:r>
              <a:rPr lang="tr-TR" sz="2200" dirty="0"/>
              <a:t>kabul edilerek bu noktadan 3 metreden yukarıda olmamak şartı ile </a:t>
            </a:r>
            <a:r>
              <a:rPr lang="tr-TR" sz="2200" dirty="0">
                <a:solidFill>
                  <a:srgbClr val="00B050"/>
                </a:solidFill>
              </a:rPr>
              <a:t>yüksek yol </a:t>
            </a:r>
            <a:r>
              <a:rPr lang="tr-TR" sz="2200" dirty="0"/>
              <a:t>tarafından yapılabilir.</a:t>
            </a:r>
          </a:p>
          <a:p>
            <a:r>
              <a:rPr lang="tr-TR" sz="2200" dirty="0" smtClean="0"/>
              <a:t>       ç</a:t>
            </a:r>
            <a:r>
              <a:rPr lang="tr-TR" sz="2200" dirty="0"/>
              <a:t>) Bu fıkranın (a), (b) ve (c) bentlerinde belirtilen hallerde, yüksek yol tarafındaki ± 0,00 </a:t>
            </a:r>
            <a:r>
              <a:rPr lang="tr-TR" sz="2200" dirty="0" err="1"/>
              <a:t>röperi</a:t>
            </a:r>
            <a:r>
              <a:rPr lang="tr-TR" sz="2200" dirty="0"/>
              <a:t> </a:t>
            </a:r>
            <a:r>
              <a:rPr lang="tr-TR" sz="2200" dirty="0">
                <a:solidFill>
                  <a:srgbClr val="C00000"/>
                </a:solidFill>
              </a:rPr>
              <a:t>bina ön cephe orta hizasını </a:t>
            </a:r>
            <a:r>
              <a:rPr lang="tr-TR" sz="2200" dirty="0"/>
              <a:t>aşamaz.</a:t>
            </a:r>
          </a:p>
        </p:txBody>
      </p:sp>
    </p:spTree>
    <p:extLst>
      <p:ext uri="{BB962C8B-B14F-4D97-AF65-F5344CB8AC3E}">
        <p14:creationId xmlns:p14="http://schemas.microsoft.com/office/powerpoint/2010/main" val="26749831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743958" y="838986"/>
            <a:ext cx="8484123" cy="4893647"/>
          </a:xfrm>
          <a:prstGeom prst="rect">
            <a:avLst/>
          </a:prstGeom>
        </p:spPr>
        <p:txBody>
          <a:bodyPr wrap="square">
            <a:spAutoFit/>
          </a:bodyPr>
          <a:lstStyle/>
          <a:p>
            <a:r>
              <a:rPr lang="tr-TR" sz="2400" dirty="0"/>
              <a:t>Madde 14  (</a:t>
            </a:r>
            <a:r>
              <a:rPr lang="tr-TR" sz="2400" dirty="0">
                <a:solidFill>
                  <a:srgbClr val="00B050"/>
                </a:solidFill>
              </a:rPr>
              <a:t>Mukayeseli kot </a:t>
            </a:r>
            <a:r>
              <a:rPr lang="tr-TR" sz="2400" dirty="0"/>
              <a:t>)</a:t>
            </a:r>
          </a:p>
          <a:p>
            <a:endParaRPr lang="tr-TR" sz="2400" dirty="0"/>
          </a:p>
          <a:p>
            <a:r>
              <a:rPr lang="tr-TR" sz="2400" dirty="0" smtClean="0"/>
              <a:t>       (</a:t>
            </a:r>
            <a:r>
              <a:rPr lang="tr-TR" sz="2400" dirty="0"/>
              <a:t>5) Yoldan </a:t>
            </a:r>
            <a:r>
              <a:rPr lang="tr-TR" sz="2400" dirty="0" err="1"/>
              <a:t>kotlandırılan</a:t>
            </a:r>
            <a:r>
              <a:rPr lang="tr-TR" sz="2400" dirty="0"/>
              <a:t> ve zemini yolun altında kalan parsellerde, bina ön ve arka köşe noktalarındaki tabii zemin kotlarının </a:t>
            </a:r>
            <a:r>
              <a:rPr lang="tr-TR" sz="2400" dirty="0">
                <a:solidFill>
                  <a:srgbClr val="C00000"/>
                </a:solidFill>
              </a:rPr>
              <a:t>iki yan komşu parsellerindeki bina köşe tabii zemin kotları ile büyük farklılıklar göstermesi halinde</a:t>
            </a:r>
            <a:r>
              <a:rPr lang="tr-TR" sz="2400" dirty="0"/>
              <a:t>, </a:t>
            </a:r>
          </a:p>
          <a:p>
            <a:endParaRPr lang="tr-TR" sz="2400" dirty="0"/>
          </a:p>
          <a:p>
            <a:r>
              <a:rPr lang="tr-TR" sz="2400" dirty="0" smtClean="0"/>
              <a:t>         başvuru </a:t>
            </a:r>
            <a:r>
              <a:rPr lang="tr-TR" sz="2400" dirty="0"/>
              <a:t>halinde ilgili belediye imar birimince, </a:t>
            </a:r>
            <a:r>
              <a:rPr lang="tr-TR" sz="2400" dirty="0">
                <a:solidFill>
                  <a:srgbClr val="C00000"/>
                </a:solidFill>
              </a:rPr>
              <a:t>komşu parsellerin anılan parsel tarafındaki bina köşelerinin</a:t>
            </a:r>
            <a:r>
              <a:rPr lang="tr-TR" sz="2400" dirty="0"/>
              <a:t> bu parselin (±0,00) </a:t>
            </a:r>
            <a:r>
              <a:rPr lang="tr-TR" sz="2400" dirty="0" err="1"/>
              <a:t>röperine</a:t>
            </a:r>
            <a:r>
              <a:rPr lang="tr-TR" sz="2400" dirty="0"/>
              <a:t> göre belirlenen ön ve arka köşe tabii zemin kotları esas alınarak </a:t>
            </a:r>
            <a:r>
              <a:rPr lang="tr-TR" sz="2400" dirty="0" err="1"/>
              <a:t>enterpolasyonla</a:t>
            </a:r>
            <a:r>
              <a:rPr lang="tr-TR" sz="2400" dirty="0"/>
              <a:t> hesap edilen ve arkadaki parselin bina köşelerine isabet eden değerler söz konusu parselin </a:t>
            </a:r>
            <a:r>
              <a:rPr lang="tr-TR" sz="2400" dirty="0">
                <a:solidFill>
                  <a:srgbClr val="00B050"/>
                </a:solidFill>
              </a:rPr>
              <a:t>bina köşelerindeki tabii zemin kotları olarak verilebilir.</a:t>
            </a:r>
          </a:p>
        </p:txBody>
      </p:sp>
    </p:spTree>
    <p:extLst>
      <p:ext uri="{BB962C8B-B14F-4D97-AF65-F5344CB8AC3E}">
        <p14:creationId xmlns:p14="http://schemas.microsoft.com/office/powerpoint/2010/main" val="18327562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56182" y="-65988"/>
            <a:ext cx="10256363" cy="7117333"/>
          </a:xfrm>
          <a:prstGeom prst="rect">
            <a:avLst/>
          </a:prstGeom>
          <a:noFill/>
        </p:spPr>
        <p:txBody>
          <a:bodyPr wrap="square" rtlCol="0">
            <a:spAutoFit/>
          </a:bodyPr>
          <a:lstStyle/>
          <a:p>
            <a:pPr algn="just">
              <a:lnSpc>
                <a:spcPct val="115000"/>
              </a:lnSpc>
              <a:spcAft>
                <a:spcPts val="0"/>
              </a:spcAft>
            </a:pPr>
            <a:r>
              <a:rPr lang="tr-TR" sz="2200" b="1" dirty="0">
                <a:latin typeface="Calibri" panose="020F0502020204030204" pitchFamily="34" charset="0"/>
                <a:ea typeface="Times New Roman" panose="02020603050405020304" pitchFamily="18" charset="0"/>
                <a:cs typeface="Times New Roman" panose="02020603050405020304" pitchFamily="18" charset="0"/>
              </a:rPr>
              <a:t> </a:t>
            </a:r>
          </a:p>
          <a:p>
            <a:pPr algn="just">
              <a:lnSpc>
                <a:spcPct val="115000"/>
              </a:lnSpc>
              <a:spcAft>
                <a:spcPts val="0"/>
              </a:spcAft>
            </a:pPr>
            <a:r>
              <a:rPr lang="tr-TR" sz="2200" b="1" dirty="0">
                <a:latin typeface="Calibri" panose="020F0502020204030204" pitchFamily="34" charset="0"/>
                <a:ea typeface="Times New Roman" panose="02020603050405020304" pitchFamily="18" charset="0"/>
                <a:cs typeface="Times New Roman" panose="02020603050405020304" pitchFamily="18" charset="0"/>
              </a:rPr>
              <a:t>Tesviyeler  Madde 16 –</a:t>
            </a:r>
            <a:r>
              <a:rPr lang="tr-TR" sz="2200" dirty="0">
                <a:latin typeface="Calibri" panose="020F0502020204030204" pitchFamily="34" charset="0"/>
                <a:ea typeface="Times New Roman" panose="02020603050405020304" pitchFamily="18" charset="0"/>
                <a:cs typeface="Times New Roman" panose="02020603050405020304" pitchFamily="18" charset="0"/>
              </a:rPr>
              <a:t> (1)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Ön bahçelerin tesviyesi </a:t>
            </a:r>
          </a:p>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a:t>
            </a:r>
            <a:r>
              <a:rPr lang="tr-TR" sz="2200" dirty="0">
                <a:latin typeface="Calibri" panose="020F0502020204030204" pitchFamily="34" charset="0"/>
                <a:ea typeface="Times New Roman" panose="02020603050405020304" pitchFamily="18" charset="0"/>
                <a:cs typeface="Times New Roman" panose="02020603050405020304" pitchFamily="18" charset="0"/>
              </a:rPr>
              <a:t> %15’ten daha az eğimli bir yola cephesi bulunan parsellerde yol cephesinde, parsel sınırı ile bina cephesi arasında kalan kısımlar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komşu sınırlara kadar </a:t>
            </a:r>
            <a:r>
              <a:rPr lang="tr-TR" sz="2200" dirty="0">
                <a:latin typeface="Calibri" panose="020F0502020204030204" pitchFamily="34" charset="0"/>
                <a:ea typeface="Times New Roman" panose="02020603050405020304" pitchFamily="18" charset="0"/>
                <a:cs typeface="Times New Roman" panose="02020603050405020304" pitchFamily="18" charset="0"/>
              </a:rPr>
              <a:t>yaya kaldırımı eğimine göre kazılmak veya doldurulmak suretiyle tesviye edilir.</a:t>
            </a:r>
          </a:p>
          <a:p>
            <a:r>
              <a:rPr lang="tr-TR" sz="2200" dirty="0"/>
              <a:t>     </a:t>
            </a:r>
            <a:r>
              <a:rPr lang="tr-TR" sz="2200" dirty="0">
                <a:solidFill>
                  <a:srgbClr val="C00000"/>
                </a:solidFill>
              </a:rPr>
              <a:t>c) </a:t>
            </a:r>
            <a:r>
              <a:rPr lang="tr-TR" sz="2200" dirty="0"/>
              <a:t>Bina cephe hatları ile yol arasında kalan bahçelerin yola doğru en fazla </a:t>
            </a:r>
            <a:r>
              <a:rPr lang="tr-TR" sz="2200" dirty="0">
                <a:solidFill>
                  <a:srgbClr val="00B050"/>
                </a:solidFill>
              </a:rPr>
              <a:t>% 4 </a:t>
            </a:r>
            <a:r>
              <a:rPr lang="tr-TR" sz="2200" dirty="0"/>
              <a:t>meyil verilerek tesviye edilmesi de mümkündür.</a:t>
            </a:r>
          </a:p>
          <a:p>
            <a:r>
              <a:rPr lang="tr-TR" sz="2200" dirty="0"/>
              <a:t>     </a:t>
            </a:r>
            <a:r>
              <a:rPr lang="tr-TR" sz="2200" dirty="0">
                <a:solidFill>
                  <a:srgbClr val="C00000"/>
                </a:solidFill>
              </a:rPr>
              <a:t>ç)</a:t>
            </a:r>
            <a:r>
              <a:rPr lang="tr-TR" sz="2200" dirty="0"/>
              <a:t> </a:t>
            </a:r>
            <a:r>
              <a:rPr lang="tr-TR" sz="2200" dirty="0" err="1"/>
              <a:t>Köşebaşı</a:t>
            </a:r>
            <a:r>
              <a:rPr lang="tr-TR" sz="2200" dirty="0"/>
              <a:t> parsellerin tesviyesi için iki yol cephesinde de yolların yaya kaldırımı eğimleri esas alınır. Ayrıca, bu parsellerde, bina köşesinden </a:t>
            </a:r>
            <a:r>
              <a:rPr lang="tr-TR" sz="2200" dirty="0">
                <a:solidFill>
                  <a:srgbClr val="00B050"/>
                </a:solidFill>
              </a:rPr>
              <a:t>her iki yola inilen dikler arasında</a:t>
            </a:r>
            <a:r>
              <a:rPr lang="tr-TR" sz="2200" dirty="0"/>
              <a:t> kalan ön bahçenin; yoldan itibaren, binanın </a:t>
            </a:r>
            <a:r>
              <a:rPr lang="tr-TR" sz="2200" dirty="0">
                <a:solidFill>
                  <a:srgbClr val="00B050"/>
                </a:solidFill>
              </a:rPr>
              <a:t>yola mesafesinin en az yarısına</a:t>
            </a:r>
            <a:r>
              <a:rPr lang="tr-TR" sz="2200" dirty="0"/>
              <a:t> kadar olan kısmı, genel yol eğimine uyulmak ve kademeler arasında en çok 0,15 metre kot farkı bulunmak kayıtları ile kademelendirilebilir.</a:t>
            </a:r>
          </a:p>
          <a:p>
            <a:r>
              <a:rPr lang="tr-TR" sz="2200" dirty="0"/>
              <a:t>     </a:t>
            </a:r>
            <a:r>
              <a:rPr lang="tr-TR" sz="2200" dirty="0">
                <a:solidFill>
                  <a:srgbClr val="C00000"/>
                </a:solidFill>
              </a:rPr>
              <a:t>d)</a:t>
            </a:r>
            <a:r>
              <a:rPr lang="tr-TR" sz="2200" dirty="0"/>
              <a:t> Arka cephesi de yoldan yüz alan parsellerde, bu cephedeki tesviye zorunluluğu, parselin arka cephe sınırından başlayarak </a:t>
            </a:r>
            <a:r>
              <a:rPr lang="tr-TR" sz="2200" dirty="0">
                <a:solidFill>
                  <a:srgbClr val="00B050"/>
                </a:solidFill>
              </a:rPr>
              <a:t>en az 5 metrelik mesafe </a:t>
            </a:r>
            <a:r>
              <a:rPr lang="tr-TR" sz="2200" dirty="0"/>
              <a:t>içindir. Böyle parsellerde, komşu ve yakın parsel ve adalarda teşekkül etmiş cephe hatları parsel arka cephesi sınırından başlayarak </a:t>
            </a:r>
            <a:r>
              <a:rPr lang="tr-TR" sz="2200" dirty="0">
                <a:solidFill>
                  <a:srgbClr val="00B050"/>
                </a:solidFill>
              </a:rPr>
              <a:t>5 metreyi aşıyorsa</a:t>
            </a:r>
            <a:r>
              <a:rPr lang="tr-TR" sz="2200" dirty="0"/>
              <a:t>, parsel bu hatta kadar tesviye olunur. Bu tesviyeden sonra, bina arka cephesine kadar kalacak tabii zeminli kısım </a:t>
            </a:r>
            <a:r>
              <a:rPr lang="tr-TR" sz="2200" dirty="0">
                <a:solidFill>
                  <a:srgbClr val="00B050"/>
                </a:solidFill>
              </a:rPr>
              <a:t>3 metreden az ise</a:t>
            </a:r>
            <a:r>
              <a:rPr lang="tr-TR" sz="2200" dirty="0"/>
              <a:t>, bu kısım da </a:t>
            </a:r>
            <a:r>
              <a:rPr lang="tr-TR" sz="2200" dirty="0">
                <a:solidFill>
                  <a:srgbClr val="00B050"/>
                </a:solidFill>
              </a:rPr>
              <a:t>yol meylinde tesviye edilir.</a:t>
            </a:r>
          </a:p>
          <a:p>
            <a:endParaRPr lang="tr-TR" sz="2200" dirty="0"/>
          </a:p>
          <a:p>
            <a:pPr marL="342900" indent="-342900">
              <a:buAutoNum type="alphaLcParenR"/>
            </a:pPr>
            <a:endParaRPr lang="tr-TR" sz="2200" dirty="0"/>
          </a:p>
        </p:txBody>
      </p:sp>
    </p:spTree>
    <p:extLst>
      <p:ext uri="{BB962C8B-B14F-4D97-AF65-F5344CB8AC3E}">
        <p14:creationId xmlns:p14="http://schemas.microsoft.com/office/powerpoint/2010/main" val="22001067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527142" y="678730"/>
            <a:ext cx="9030879" cy="5153719"/>
          </a:xfrm>
          <a:prstGeom prst="rect">
            <a:avLst/>
          </a:prstGeom>
          <a:noFill/>
        </p:spPr>
        <p:txBody>
          <a:bodyPr wrap="square" rtlCol="0">
            <a:spAutoFit/>
          </a:bodyPr>
          <a:lstStyle/>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(2) Arka bahçelerin tesviyesi </a:t>
            </a:r>
          </a:p>
          <a:p>
            <a:pPr algn="just">
              <a:lnSpc>
                <a:spcPct val="115000"/>
              </a:lnSpc>
              <a:spcAft>
                <a:spcPts val="0"/>
              </a:spcAft>
            </a:pPr>
            <a:endParaRPr lang="tr-TR" sz="2200" dirty="0">
              <a:latin typeface="Calibri" panose="020F0502020204030204" pitchFamily="34" charset="0"/>
              <a:ea typeface="Times New Roman" panose="02020603050405020304" pitchFamily="18" charset="0"/>
              <a:cs typeface="Times New Roman" panose="02020603050405020304" pitchFamily="18" charset="0"/>
            </a:endParaRPr>
          </a:p>
          <a:p>
            <a:pPr marL="457200" indent="-457200" algn="just">
              <a:lnSpc>
                <a:spcPct val="115000"/>
              </a:lnSpc>
              <a:spcAft>
                <a:spcPts val="0"/>
              </a:spcAft>
              <a:buAutoNum type="alphaLcParenR"/>
            </a:pPr>
            <a:r>
              <a:rPr lang="tr-TR" sz="2200" dirty="0">
                <a:latin typeface="Calibri" panose="020F0502020204030204" pitchFamily="34" charset="0"/>
                <a:ea typeface="Times New Roman" panose="02020603050405020304" pitchFamily="18" charset="0"/>
                <a:cs typeface="Times New Roman" panose="02020603050405020304" pitchFamily="18" charset="0"/>
              </a:rPr>
              <a:t>Tabii zemini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±0,00 kotunun üstündeki </a:t>
            </a:r>
            <a:r>
              <a:rPr lang="tr-TR" sz="2200" dirty="0">
                <a:latin typeface="Calibri" panose="020F0502020204030204" pitchFamily="34" charset="0"/>
                <a:ea typeface="Times New Roman" panose="02020603050405020304" pitchFamily="18" charset="0"/>
                <a:cs typeface="Times New Roman" panose="02020603050405020304" pitchFamily="18" charset="0"/>
              </a:rPr>
              <a:t>arka bahçe zemininin bu kota kadar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kazılması esastır</a:t>
            </a:r>
            <a:r>
              <a:rPr lang="tr-TR" sz="2200" dirty="0">
                <a:latin typeface="Calibri" panose="020F0502020204030204" pitchFamily="34" charset="0"/>
                <a:ea typeface="Times New Roman" panose="02020603050405020304" pitchFamily="18" charset="0"/>
                <a:cs typeface="Times New Roman" panose="02020603050405020304" pitchFamily="18" charset="0"/>
              </a:rPr>
              <a:t>. Kayalık zeminlerde veya parsel arka sınırındaki ortalama tabii zeminin +2.00 kotundan yukarıda olması halinde, bina arka cephesinden itibaren en az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3 metrelik bir şeridin</a:t>
            </a:r>
            <a:r>
              <a:rPr lang="tr-TR" sz="2200" dirty="0">
                <a:latin typeface="Calibri" panose="020F0502020204030204" pitchFamily="34" charset="0"/>
                <a:ea typeface="Times New Roman" panose="02020603050405020304" pitchFamily="18" charset="0"/>
                <a:cs typeface="Times New Roman" panose="02020603050405020304" pitchFamily="18" charset="0"/>
              </a:rPr>
              <a:t> tesviyesi ile yetinilebilir</a:t>
            </a:r>
            <a:r>
              <a:rPr lang="tr-TR" sz="2200" dirty="0" smtClean="0">
                <a:latin typeface="Calibri" panose="020F0502020204030204" pitchFamily="34" charset="0"/>
                <a:ea typeface="Times New Roman" panose="02020603050405020304" pitchFamily="18" charset="0"/>
                <a:cs typeface="Times New Roman" panose="02020603050405020304" pitchFamily="18" charset="0"/>
              </a:rPr>
              <a:t>.</a:t>
            </a:r>
          </a:p>
          <a:p>
            <a:pPr marL="457200" indent="-457200" algn="just">
              <a:lnSpc>
                <a:spcPct val="115000"/>
              </a:lnSpc>
              <a:spcAft>
                <a:spcPts val="0"/>
              </a:spcAft>
              <a:buAutoNum type="alphaLcParenR"/>
            </a:pPr>
            <a:endParaRPr lang="tr-TR" sz="22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15000"/>
              </a:lnSpc>
              <a:spcAft>
                <a:spcPts val="0"/>
              </a:spcAft>
            </a:pP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b)</a:t>
            </a:r>
            <a:r>
              <a:rPr lang="tr-TR" sz="2200" dirty="0">
                <a:latin typeface="Calibri" panose="020F0502020204030204" pitchFamily="34" charset="0"/>
                <a:ea typeface="Times New Roman" panose="02020603050405020304" pitchFamily="18" charset="0"/>
                <a:cs typeface="Times New Roman" panose="02020603050405020304" pitchFamily="18" charset="0"/>
              </a:rPr>
              <a:t>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Bina arka köşelerinden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en az birine isabet eden </a:t>
            </a:r>
            <a:r>
              <a:rPr lang="tr-TR" sz="2200" dirty="0">
                <a:latin typeface="Calibri" panose="020F0502020204030204" pitchFamily="34" charset="0"/>
                <a:ea typeface="Times New Roman" panose="02020603050405020304" pitchFamily="18" charset="0"/>
                <a:cs typeface="Times New Roman" panose="02020603050405020304" pitchFamily="18" charset="0"/>
              </a:rPr>
              <a:t>tabii zemin ± 0,00 kotunun altında ise, arka bahçede bina en düşük köşe kotunun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en fazla 0.50</a:t>
            </a:r>
            <a:r>
              <a:rPr lang="tr-TR" sz="2200" dirty="0">
                <a:latin typeface="Calibri" panose="020F0502020204030204" pitchFamily="34" charset="0"/>
                <a:ea typeface="Times New Roman" panose="02020603050405020304" pitchFamily="18" charset="0"/>
                <a:cs typeface="Times New Roman" panose="02020603050405020304" pitchFamily="18" charset="0"/>
              </a:rPr>
              <a:t> metre altına kadar kazı yapılabilir. </a:t>
            </a:r>
            <a:r>
              <a:rPr lang="tr-TR" sz="2200" dirty="0">
                <a:solidFill>
                  <a:srgbClr val="C00000"/>
                </a:solidFill>
                <a:latin typeface="Calibri" panose="020F0502020204030204" pitchFamily="34" charset="0"/>
                <a:ea typeface="Times New Roman" panose="02020603050405020304" pitchFamily="18" charset="0"/>
                <a:cs typeface="Times New Roman" panose="02020603050405020304" pitchFamily="18" charset="0"/>
              </a:rPr>
              <a:t>Ancak hiçbir şekilde parselin arka köşelerinden en düşük olana ait kotun altına inilemez</a:t>
            </a:r>
            <a:r>
              <a:rPr lang="tr-TR" sz="2200" dirty="0">
                <a:latin typeface="Calibri" panose="020F0502020204030204" pitchFamily="34" charset="0"/>
                <a:ea typeface="Times New Roman" panose="02020603050405020304" pitchFamily="18" charset="0"/>
                <a:cs typeface="Times New Roman" panose="02020603050405020304" pitchFamily="18" charset="0"/>
              </a:rPr>
              <a:t>. Ayrıca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2 metreden fazla olmamak,</a:t>
            </a:r>
            <a:r>
              <a:rPr lang="tr-TR" sz="2200" dirty="0">
                <a:latin typeface="Calibri" panose="020F0502020204030204" pitchFamily="34" charset="0"/>
                <a:ea typeface="Times New Roman" panose="02020603050405020304" pitchFamily="18" charset="0"/>
                <a:cs typeface="Times New Roman" panose="02020603050405020304" pitchFamily="18" charset="0"/>
              </a:rPr>
              <a:t> komşu parseller için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sakınca oluşturmamak </a:t>
            </a:r>
            <a:r>
              <a:rPr lang="tr-TR" sz="2200" dirty="0">
                <a:latin typeface="Calibri" panose="020F0502020204030204" pitchFamily="34" charset="0"/>
                <a:ea typeface="Times New Roman" panose="02020603050405020304" pitchFamily="18" charset="0"/>
                <a:cs typeface="Times New Roman" panose="02020603050405020304" pitchFamily="18" charset="0"/>
              </a:rPr>
              <a:t>ve ± 0,00 kotunu geçmemek koşuluyla </a:t>
            </a:r>
            <a:r>
              <a:rPr lang="tr-TR" sz="2200" dirty="0">
                <a:solidFill>
                  <a:srgbClr val="00B050"/>
                </a:solidFill>
                <a:latin typeface="Calibri" panose="020F0502020204030204" pitchFamily="34" charset="0"/>
                <a:ea typeface="Times New Roman" panose="02020603050405020304" pitchFamily="18" charset="0"/>
                <a:cs typeface="Times New Roman" panose="02020603050405020304" pitchFamily="18" charset="0"/>
              </a:rPr>
              <a:t>dolgu yapılabilir</a:t>
            </a:r>
            <a:r>
              <a:rPr lang="tr-TR" sz="2200" dirty="0">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80126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357460" y="197963"/>
            <a:ext cx="9040306" cy="6660037"/>
          </a:xfrm>
          <a:prstGeom prst="rect">
            <a:avLst/>
          </a:prstGeom>
          <a:noFill/>
        </p:spPr>
        <p:txBody>
          <a:bodyPr wrap="square" rtlCol="0">
            <a:spAutoFit/>
          </a:bodyPr>
          <a:lstStyle/>
          <a:p>
            <a:r>
              <a:rPr lang="tr-TR" sz="2200" dirty="0">
                <a:solidFill>
                  <a:srgbClr val="C00000"/>
                </a:solidFill>
              </a:rPr>
              <a:t>(3) Yan bahçelerin tesviyesi </a:t>
            </a:r>
          </a:p>
          <a:p>
            <a:r>
              <a:rPr lang="tr-TR" sz="2200" dirty="0" smtClean="0">
                <a:solidFill>
                  <a:srgbClr val="C00000"/>
                </a:solidFill>
              </a:rPr>
              <a:t>      a</a:t>
            </a:r>
            <a:r>
              <a:rPr lang="tr-TR" sz="2200" dirty="0">
                <a:solidFill>
                  <a:srgbClr val="C00000"/>
                </a:solidFill>
              </a:rPr>
              <a:t>)</a:t>
            </a:r>
            <a:r>
              <a:rPr lang="tr-TR" sz="2200" dirty="0"/>
              <a:t> ±0,00 kotunun üstündeki yan bahçe zemininin bu kota kadar kazılması esastır.</a:t>
            </a:r>
          </a:p>
          <a:p>
            <a:r>
              <a:rPr lang="tr-TR" sz="2200" dirty="0" smtClean="0">
                <a:solidFill>
                  <a:srgbClr val="C00000"/>
                </a:solidFill>
              </a:rPr>
              <a:t>      b</a:t>
            </a:r>
            <a:r>
              <a:rPr lang="tr-TR" sz="2200" dirty="0">
                <a:solidFill>
                  <a:srgbClr val="C00000"/>
                </a:solidFill>
              </a:rPr>
              <a:t>)</a:t>
            </a:r>
            <a:r>
              <a:rPr lang="tr-TR" sz="2200" dirty="0"/>
              <a:t> ±0,00 kotunun altındaki yan bahçelerin, arka bahçe tesviye kotunun altına inilmemek kaydıyla kazılması veya ±0,00 kotunu geçmemek ve komşu parseller için sakınca oluşturmamak şartları ile doldurularak tesviyesi de mümkündür.</a:t>
            </a:r>
          </a:p>
          <a:p>
            <a:endParaRPr lang="tr-TR" sz="2200" dirty="0"/>
          </a:p>
          <a:p>
            <a:r>
              <a:rPr lang="tr-TR" sz="2200" dirty="0">
                <a:solidFill>
                  <a:srgbClr val="C00000"/>
                </a:solidFill>
              </a:rPr>
              <a:t>(4) </a:t>
            </a:r>
            <a:r>
              <a:rPr lang="tr-TR" sz="2200" dirty="0" err="1">
                <a:solidFill>
                  <a:srgbClr val="C00000"/>
                </a:solidFill>
              </a:rPr>
              <a:t>Köşebaşı</a:t>
            </a:r>
            <a:r>
              <a:rPr lang="tr-TR" sz="2200" dirty="0">
                <a:solidFill>
                  <a:srgbClr val="C00000"/>
                </a:solidFill>
              </a:rPr>
              <a:t> parsellerin tesviyesi</a:t>
            </a:r>
          </a:p>
          <a:p>
            <a:r>
              <a:rPr lang="tr-TR" sz="2200" dirty="0" smtClean="0">
                <a:solidFill>
                  <a:srgbClr val="C00000"/>
                </a:solidFill>
              </a:rPr>
              <a:t>      </a:t>
            </a:r>
            <a:r>
              <a:rPr lang="tr-TR" sz="2200" dirty="0">
                <a:solidFill>
                  <a:srgbClr val="C00000"/>
                </a:solidFill>
              </a:rPr>
              <a:t>a) </a:t>
            </a:r>
            <a:r>
              <a:rPr lang="tr-TR" sz="2200" dirty="0" err="1"/>
              <a:t>Köşebaşı</a:t>
            </a:r>
            <a:r>
              <a:rPr lang="tr-TR" sz="2200" dirty="0"/>
              <a:t> parsellerde </a:t>
            </a:r>
            <a:r>
              <a:rPr lang="tr-TR" sz="2200" dirty="0">
                <a:solidFill>
                  <a:srgbClr val="00B050"/>
                </a:solidFill>
              </a:rPr>
              <a:t>kota esas olan yola paralel konumda bulunan yan veya arka komşu mesafeleri içinde kalan kısım</a:t>
            </a:r>
            <a:r>
              <a:rPr lang="tr-TR" sz="2200" dirty="0"/>
              <a:t>, bu kısma komşu olan parselin ± 0,00 kotu altına düşmeyecek şekilde; </a:t>
            </a:r>
            <a:r>
              <a:rPr lang="tr-TR" sz="2200" dirty="0">
                <a:solidFill>
                  <a:srgbClr val="00B050"/>
                </a:solidFill>
              </a:rPr>
              <a:t>bina yan veya arka cephesi boyunca</a:t>
            </a:r>
            <a:r>
              <a:rPr lang="tr-TR" sz="2200" dirty="0"/>
              <a:t>, bu maddenin üçüncü fıkrasındaki şarta uyulmadan, </a:t>
            </a:r>
            <a:r>
              <a:rPr lang="tr-TR" sz="2200" dirty="0">
                <a:solidFill>
                  <a:srgbClr val="00B050"/>
                </a:solidFill>
              </a:rPr>
              <a:t>bu mesafeyi sınırlayan parsel hattının yolu kestiği noktadaki bordür kotuna kadar da kazılabilir</a:t>
            </a:r>
            <a:r>
              <a:rPr lang="tr-TR" sz="2200" dirty="0"/>
              <a:t>. Yüksek yol tarafından </a:t>
            </a:r>
            <a:r>
              <a:rPr lang="tr-TR" sz="2200" dirty="0" err="1"/>
              <a:t>kotlandırılan</a:t>
            </a:r>
            <a:r>
              <a:rPr lang="tr-TR" sz="2200" dirty="0"/>
              <a:t> ikili blok nizam </a:t>
            </a:r>
            <a:r>
              <a:rPr lang="tr-TR" sz="2200" dirty="0" err="1"/>
              <a:t>köşebaşı</a:t>
            </a:r>
            <a:r>
              <a:rPr lang="tr-TR" sz="2200" dirty="0"/>
              <a:t> parsellerin tesviyesinde de bu usul uygulanabilir.</a:t>
            </a:r>
          </a:p>
          <a:p>
            <a:r>
              <a:rPr lang="tr-TR" sz="2200" dirty="0" smtClean="0">
                <a:solidFill>
                  <a:srgbClr val="C00000"/>
                </a:solidFill>
              </a:rPr>
              <a:t>      b</a:t>
            </a:r>
            <a:r>
              <a:rPr lang="tr-TR" sz="2200" dirty="0">
                <a:solidFill>
                  <a:srgbClr val="C00000"/>
                </a:solidFill>
              </a:rPr>
              <a:t>)</a:t>
            </a:r>
            <a:r>
              <a:rPr lang="tr-TR" sz="2200" dirty="0"/>
              <a:t> Tabi zeminden kot alan </a:t>
            </a:r>
            <a:r>
              <a:rPr lang="tr-TR" sz="2200" dirty="0" err="1"/>
              <a:t>köşebaşı</a:t>
            </a:r>
            <a:r>
              <a:rPr lang="tr-TR" sz="2200" dirty="0"/>
              <a:t> parsellerde, çevresiyle birlikte yapılacak etüde göre, yan bahçelerin tesviye şeklini belirlemeye, ilgili belediye imar birimi yetkilidir.</a:t>
            </a:r>
          </a:p>
        </p:txBody>
      </p:sp>
    </p:spTree>
    <p:extLst>
      <p:ext uri="{BB962C8B-B14F-4D97-AF65-F5344CB8AC3E}">
        <p14:creationId xmlns:p14="http://schemas.microsoft.com/office/powerpoint/2010/main" val="4185730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414020" y="226244"/>
            <a:ext cx="9436231" cy="5995447"/>
          </a:xfrm>
          <a:prstGeom prst="rect">
            <a:avLst/>
          </a:prstGeom>
          <a:noFill/>
        </p:spPr>
        <p:txBody>
          <a:bodyPr wrap="square" rtlCol="0">
            <a:spAutoFit/>
          </a:bodyPr>
          <a:lstStyle/>
          <a:p>
            <a:r>
              <a:rPr lang="tr-TR" sz="2200" dirty="0">
                <a:solidFill>
                  <a:srgbClr val="C00000"/>
                </a:solidFill>
              </a:rPr>
              <a:t>(5) İstisnai durumlar</a:t>
            </a:r>
          </a:p>
          <a:p>
            <a:endParaRPr lang="tr-TR" sz="2200" dirty="0"/>
          </a:p>
          <a:p>
            <a:r>
              <a:rPr lang="tr-TR" sz="2200" dirty="0" smtClean="0">
                <a:solidFill>
                  <a:srgbClr val="C00000"/>
                </a:solidFill>
              </a:rPr>
              <a:t>     a</a:t>
            </a:r>
            <a:r>
              <a:rPr lang="tr-TR" sz="2200" dirty="0">
                <a:solidFill>
                  <a:srgbClr val="C00000"/>
                </a:solidFill>
              </a:rPr>
              <a:t>)</a:t>
            </a:r>
            <a:r>
              <a:rPr lang="tr-TR" sz="2200" dirty="0"/>
              <a:t> Adalarda/parsellerde birden fazla bina yapılabilmesi hallerinde, arazi tanzim şekli; plan notları ve bu maddedeki ilkeler doğrultusunda ilgili belediye imar birimince tespit edilir.</a:t>
            </a:r>
          </a:p>
          <a:p>
            <a:r>
              <a:rPr lang="tr-TR" sz="2200" dirty="0" smtClean="0">
                <a:solidFill>
                  <a:srgbClr val="C00000"/>
                </a:solidFill>
              </a:rPr>
              <a:t>     b</a:t>
            </a:r>
            <a:r>
              <a:rPr lang="tr-TR" sz="2200" dirty="0">
                <a:solidFill>
                  <a:srgbClr val="C00000"/>
                </a:solidFill>
              </a:rPr>
              <a:t>)</a:t>
            </a:r>
            <a:r>
              <a:rPr lang="tr-TR" sz="2200" dirty="0"/>
              <a:t> </a:t>
            </a:r>
            <a:r>
              <a:rPr lang="tr-TR" sz="2200" dirty="0">
                <a:solidFill>
                  <a:srgbClr val="00B050"/>
                </a:solidFill>
              </a:rPr>
              <a:t>Yoldan </a:t>
            </a:r>
            <a:r>
              <a:rPr lang="tr-TR" sz="2200" dirty="0" err="1">
                <a:solidFill>
                  <a:srgbClr val="00B050"/>
                </a:solidFill>
              </a:rPr>
              <a:t>kotlandırılan</a:t>
            </a:r>
            <a:r>
              <a:rPr lang="tr-TR" sz="2200" dirty="0">
                <a:solidFill>
                  <a:srgbClr val="00B050"/>
                </a:solidFill>
              </a:rPr>
              <a:t> </a:t>
            </a:r>
            <a:r>
              <a:rPr lang="tr-TR" sz="2200" dirty="0"/>
              <a:t>parsellerde, .......... </a:t>
            </a:r>
            <a:r>
              <a:rPr lang="tr-TR" sz="2200" dirty="0">
                <a:solidFill>
                  <a:srgbClr val="00B050"/>
                </a:solidFill>
              </a:rPr>
              <a:t>otopark</a:t>
            </a:r>
            <a:r>
              <a:rPr lang="tr-TR" sz="2200" dirty="0"/>
              <a:t>a giriş temin etmek üzere yan bahçelerin ……….birinci, ikinci, üçüncü ve dördüncü fıkralardaki esaslara </a:t>
            </a:r>
            <a:r>
              <a:rPr lang="tr-TR" sz="2200" dirty="0">
                <a:solidFill>
                  <a:srgbClr val="C00000"/>
                </a:solidFill>
              </a:rPr>
              <a:t>uyulmadan tesviyesi mümkündür</a:t>
            </a:r>
            <a:r>
              <a:rPr lang="tr-TR" sz="2200" dirty="0"/>
              <a:t>.</a:t>
            </a:r>
          </a:p>
          <a:p>
            <a:r>
              <a:rPr lang="tr-TR" sz="2200" dirty="0" smtClean="0">
                <a:solidFill>
                  <a:srgbClr val="C00000"/>
                </a:solidFill>
              </a:rPr>
              <a:t>     c</a:t>
            </a:r>
            <a:r>
              <a:rPr lang="tr-TR" sz="2200" dirty="0">
                <a:solidFill>
                  <a:srgbClr val="C00000"/>
                </a:solidFill>
              </a:rPr>
              <a:t>)</a:t>
            </a:r>
            <a:r>
              <a:rPr lang="tr-TR" sz="2200" dirty="0"/>
              <a:t> </a:t>
            </a:r>
            <a:r>
              <a:rPr lang="tr-TR" sz="2200" dirty="0">
                <a:solidFill>
                  <a:srgbClr val="00B050"/>
                </a:solidFill>
              </a:rPr>
              <a:t>Tabii zeminden </a:t>
            </a:r>
            <a:r>
              <a:rPr lang="tr-TR" sz="2200" dirty="0" err="1">
                <a:solidFill>
                  <a:srgbClr val="00B050"/>
                </a:solidFill>
              </a:rPr>
              <a:t>kotlandırılan</a:t>
            </a:r>
            <a:r>
              <a:rPr lang="tr-TR" sz="2200" dirty="0">
                <a:solidFill>
                  <a:srgbClr val="00B050"/>
                </a:solidFill>
              </a:rPr>
              <a:t> </a:t>
            </a:r>
            <a:r>
              <a:rPr lang="tr-TR" sz="2200" dirty="0"/>
              <a:t>parsellerde arka bahçelerde yapılabilecek otoparklara geçiş temin etmek amacıyla, yolun uygun tarafından giriş yapılmak, bodrum katta düzenlenebilecek otoparka ulaşmak için ise ön bahçelerde </a:t>
            </a:r>
            <a:r>
              <a:rPr lang="tr-TR" sz="2200" dirty="0">
                <a:solidFill>
                  <a:srgbClr val="00B050"/>
                </a:solidFill>
              </a:rPr>
              <a:t>en fazla 3 metre </a:t>
            </a:r>
            <a:r>
              <a:rPr lang="tr-TR" sz="2200" dirty="0"/>
              <a:t>genişliğindeki şeritle sınırlı olmak şartlarıyla ve tabii zemin fazla değiştirilmeden </a:t>
            </a:r>
            <a:r>
              <a:rPr lang="tr-TR" sz="2200" dirty="0">
                <a:solidFill>
                  <a:srgbClr val="00B050"/>
                </a:solidFill>
              </a:rPr>
              <a:t>kazı yapılabilir</a:t>
            </a:r>
            <a:r>
              <a:rPr lang="tr-TR" sz="2200" dirty="0"/>
              <a:t>.</a:t>
            </a:r>
          </a:p>
          <a:p>
            <a:r>
              <a:rPr lang="tr-TR" sz="2200" dirty="0" smtClean="0">
                <a:solidFill>
                  <a:srgbClr val="C00000"/>
                </a:solidFill>
              </a:rPr>
              <a:t>    ç</a:t>
            </a:r>
            <a:r>
              <a:rPr lang="tr-TR" sz="2200" dirty="0">
                <a:solidFill>
                  <a:srgbClr val="C00000"/>
                </a:solidFill>
              </a:rPr>
              <a:t>)</a:t>
            </a:r>
            <a:r>
              <a:rPr lang="tr-TR" sz="2200" dirty="0"/>
              <a:t> Tabii zeminden </a:t>
            </a:r>
            <a:r>
              <a:rPr lang="tr-TR" sz="2200" dirty="0" err="1"/>
              <a:t>kotlandırılan</a:t>
            </a:r>
            <a:r>
              <a:rPr lang="tr-TR" sz="2200" dirty="0"/>
              <a:t> parsellerde </a:t>
            </a:r>
            <a:r>
              <a:rPr lang="tr-TR" sz="2200" dirty="0">
                <a:solidFill>
                  <a:srgbClr val="00B050"/>
                </a:solidFill>
              </a:rPr>
              <a:t>3 metrelik bir şeridin </a:t>
            </a:r>
            <a:r>
              <a:rPr lang="tr-TR" sz="2200" dirty="0"/>
              <a:t>tesviyesi ile </a:t>
            </a:r>
            <a:r>
              <a:rPr lang="tr-TR" sz="2200" dirty="0">
                <a:solidFill>
                  <a:srgbClr val="00B050"/>
                </a:solidFill>
              </a:rPr>
              <a:t>bina girişlerine </a:t>
            </a:r>
            <a:r>
              <a:rPr lang="tr-TR" sz="2200" dirty="0"/>
              <a:t>geçiş temin edilebilir.</a:t>
            </a:r>
          </a:p>
          <a:p>
            <a:endParaRPr lang="tr-TR" sz="2200" dirty="0"/>
          </a:p>
          <a:p>
            <a:endParaRPr lang="tr-TR" sz="2200" dirty="0"/>
          </a:p>
        </p:txBody>
      </p:sp>
    </p:spTree>
    <p:extLst>
      <p:ext uri="{BB962C8B-B14F-4D97-AF65-F5344CB8AC3E}">
        <p14:creationId xmlns:p14="http://schemas.microsoft.com/office/powerpoint/2010/main" val="318673153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7" name="Rectangle 3"/>
          <p:cNvSpPr>
            <a:spLocks noGrp="1" noChangeArrowheads="1"/>
          </p:cNvSpPr>
          <p:nvPr>
            <p:ph type="ctrTitle"/>
          </p:nvPr>
        </p:nvSpPr>
        <p:spPr>
          <a:xfrm>
            <a:off x="1524000" y="381000"/>
            <a:ext cx="8763000" cy="609600"/>
          </a:xfrm>
        </p:spPr>
        <p:txBody>
          <a:bodyPr>
            <a:normAutofit fontScale="90000"/>
          </a:bodyPr>
          <a:lstStyle/>
          <a:p>
            <a:pPr eaLnBrk="1" hangingPunct="1"/>
            <a:r>
              <a:rPr lang="tr-TR" altLang="tr-TR" sz="4000" b="1">
                <a:solidFill>
                  <a:schemeClr val="accent2"/>
                </a:solidFill>
              </a:rPr>
              <a:t/>
            </a:r>
            <a:br>
              <a:rPr lang="tr-TR" altLang="tr-TR" sz="4000" b="1">
                <a:solidFill>
                  <a:schemeClr val="accent2"/>
                </a:solidFill>
              </a:rPr>
            </a:br>
            <a:endParaRPr lang="tr-TR" altLang="tr-TR" sz="4000">
              <a:solidFill>
                <a:schemeClr val="accent2"/>
              </a:solidFill>
            </a:endParaRPr>
          </a:p>
        </p:txBody>
      </p:sp>
      <p:sp>
        <p:nvSpPr>
          <p:cNvPr id="16388" name="Rectangle 4"/>
          <p:cNvSpPr>
            <a:spLocks noGrp="1" noChangeArrowheads="1"/>
          </p:cNvSpPr>
          <p:nvPr>
            <p:ph type="subTitle" idx="1"/>
          </p:nvPr>
        </p:nvSpPr>
        <p:spPr>
          <a:xfrm>
            <a:off x="1353766" y="2542162"/>
            <a:ext cx="8686800" cy="914400"/>
          </a:xfrm>
        </p:spPr>
        <p:txBody>
          <a:bodyPr>
            <a:noAutofit/>
          </a:bodyPr>
          <a:lstStyle/>
          <a:p>
            <a:pPr eaLnBrk="1" hangingPunct="1">
              <a:lnSpc>
                <a:spcPct val="90000"/>
              </a:lnSpc>
              <a:defRPr/>
            </a:pPr>
            <a:r>
              <a:rPr lang="tr-TR" altLang="tr-TR" sz="3200" b="1" i="1" u="sng" dirty="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rPr>
              <a:t>TEŞEKKÜR EDERİZ</a:t>
            </a:r>
          </a:p>
          <a:p>
            <a:pPr eaLnBrk="1" hangingPunct="1">
              <a:lnSpc>
                <a:spcPct val="90000"/>
              </a:lnSpc>
              <a:defRPr/>
            </a:pPr>
            <a:r>
              <a:rPr lang="tr-TR" altLang="tr-TR" sz="3200" b="1" i="1" u="sng" dirty="0" smtClean="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hlinkClick r:id="rId2"/>
              </a:rPr>
              <a:t>dogan.yurdakul@hotmail.com</a:t>
            </a:r>
            <a:endParaRPr lang="tr-TR" altLang="tr-TR" sz="3200" b="1" i="1" u="sng" dirty="0" smtClean="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endParaRPr>
          </a:p>
          <a:p>
            <a:pPr eaLnBrk="1" hangingPunct="1">
              <a:lnSpc>
                <a:spcPct val="90000"/>
              </a:lnSpc>
              <a:defRPr/>
            </a:pPr>
            <a:r>
              <a:rPr lang="tr-TR" altLang="tr-TR" sz="3200" b="1" i="1" u="sng" dirty="0" smtClean="0">
                <a:solidFill>
                  <a:schemeClr val="accent6">
                    <a:lumMod val="60000"/>
                    <a:lumOff val="40000"/>
                  </a:schemeClr>
                </a:solidFill>
                <a:effectLst>
                  <a:outerShdw blurRad="38100" dist="38100" dir="2700000" algn="tl">
                    <a:srgbClr val="000000">
                      <a:alpha val="43137"/>
                    </a:srgbClr>
                  </a:outerShdw>
                </a:effectLst>
                <a:latin typeface="Lucida Calligraphy" panose="03010101010101010101" pitchFamily="66" charset="0"/>
                <a:cs typeface="Arial" panose="020B0604020202020204" pitchFamily="34" charset="0"/>
              </a:rPr>
              <a:t>(0546 216 54 03)</a:t>
            </a:r>
          </a:p>
        </p:txBody>
      </p:sp>
    </p:spTree>
    <p:extLst>
      <p:ext uri="{BB962C8B-B14F-4D97-AF65-F5344CB8AC3E}">
        <p14:creationId xmlns:p14="http://schemas.microsoft.com/office/powerpoint/2010/main" val="7155002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dissolve">
                                      <p:cBhvr>
                                        <p:cTn id="7" dur="500"/>
                                        <p:tgtEl>
                                          <p:spTgt spid="16387"/>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16388">
                                            <p:txEl>
                                              <p:pRg st="0" end="0"/>
                                            </p:txEl>
                                          </p:spTgt>
                                        </p:tgtEl>
                                        <p:attrNameLst>
                                          <p:attrName>style.visibility</p:attrName>
                                        </p:attrNameLst>
                                      </p:cBhvr>
                                      <p:to>
                                        <p:strVal val="visible"/>
                                      </p:to>
                                    </p:set>
                                    <p:anim calcmode="lin" valueType="num">
                                      <p:cBhvr>
                                        <p:cTn id="10" dur="3000" fill="hold"/>
                                        <p:tgtEl>
                                          <p:spTgt spid="16388">
                                            <p:txEl>
                                              <p:pRg st="0" end="0"/>
                                            </p:txEl>
                                          </p:spTgt>
                                        </p:tgtEl>
                                        <p:attrNameLst>
                                          <p:attrName>ppt_w</p:attrName>
                                        </p:attrNameLst>
                                      </p:cBhvr>
                                      <p:tavLst>
                                        <p:tav tm="0">
                                          <p:val>
                                            <p:fltVal val="0"/>
                                          </p:val>
                                        </p:tav>
                                        <p:tav tm="100000">
                                          <p:val>
                                            <p:strVal val="#ppt_w"/>
                                          </p:val>
                                        </p:tav>
                                      </p:tavLst>
                                    </p:anim>
                                    <p:anim calcmode="lin" valueType="num">
                                      <p:cBhvr>
                                        <p:cTn id="11" dur="3000" fill="hold"/>
                                        <p:tgtEl>
                                          <p:spTgt spid="16388">
                                            <p:txEl>
                                              <p:pRg st="0" end="0"/>
                                            </p:txEl>
                                          </p:spTgt>
                                        </p:tgtEl>
                                        <p:attrNameLst>
                                          <p:attrName>ppt_h</p:attrName>
                                        </p:attrNameLst>
                                      </p:cBhvr>
                                      <p:tavLst>
                                        <p:tav tm="0">
                                          <p:val>
                                            <p:fltVal val="0"/>
                                          </p:val>
                                        </p:tav>
                                        <p:tav tm="100000">
                                          <p:val>
                                            <p:strVal val="#ppt_h"/>
                                          </p:val>
                                        </p:tav>
                                      </p:tavLst>
                                    </p:anim>
                                    <p:anim calcmode="lin" valueType="num">
                                      <p:cBhvr>
                                        <p:cTn id="12" dur="3000" fill="hold"/>
                                        <p:tgtEl>
                                          <p:spTgt spid="16388">
                                            <p:txEl>
                                              <p:pRg st="0" end="0"/>
                                            </p:txEl>
                                          </p:spTgt>
                                        </p:tgtEl>
                                        <p:attrNameLst>
                                          <p:attrName>style.rotation</p:attrName>
                                        </p:attrNameLst>
                                      </p:cBhvr>
                                      <p:tavLst>
                                        <p:tav tm="0">
                                          <p:val>
                                            <p:fltVal val="90"/>
                                          </p:val>
                                        </p:tav>
                                        <p:tav tm="100000">
                                          <p:val>
                                            <p:fltVal val="0"/>
                                          </p:val>
                                        </p:tav>
                                      </p:tavLst>
                                    </p:anim>
                                    <p:animEffect transition="in" filter="fade">
                                      <p:cBhvr>
                                        <p:cTn id="13" dur="3000"/>
                                        <p:tgtEl>
                                          <p:spTgt spid="16388">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6388">
                                            <p:txEl>
                                              <p:pRg st="1" end="1"/>
                                            </p:txEl>
                                          </p:spTgt>
                                        </p:tgtEl>
                                        <p:attrNameLst>
                                          <p:attrName>style.visibility</p:attrName>
                                        </p:attrNameLst>
                                      </p:cBhvr>
                                      <p:to>
                                        <p:strVal val="visible"/>
                                      </p:to>
                                    </p:set>
                                    <p:anim calcmode="lin" valueType="num">
                                      <p:cBhvr>
                                        <p:cTn id="18" dur="3000" fill="hold"/>
                                        <p:tgtEl>
                                          <p:spTgt spid="16388">
                                            <p:txEl>
                                              <p:pRg st="1" end="1"/>
                                            </p:txEl>
                                          </p:spTgt>
                                        </p:tgtEl>
                                        <p:attrNameLst>
                                          <p:attrName>ppt_w</p:attrName>
                                        </p:attrNameLst>
                                      </p:cBhvr>
                                      <p:tavLst>
                                        <p:tav tm="0">
                                          <p:val>
                                            <p:fltVal val="0"/>
                                          </p:val>
                                        </p:tav>
                                        <p:tav tm="100000">
                                          <p:val>
                                            <p:strVal val="#ppt_w"/>
                                          </p:val>
                                        </p:tav>
                                      </p:tavLst>
                                    </p:anim>
                                    <p:anim calcmode="lin" valueType="num">
                                      <p:cBhvr>
                                        <p:cTn id="19" dur="3000" fill="hold"/>
                                        <p:tgtEl>
                                          <p:spTgt spid="16388">
                                            <p:txEl>
                                              <p:pRg st="1" end="1"/>
                                            </p:txEl>
                                          </p:spTgt>
                                        </p:tgtEl>
                                        <p:attrNameLst>
                                          <p:attrName>ppt_h</p:attrName>
                                        </p:attrNameLst>
                                      </p:cBhvr>
                                      <p:tavLst>
                                        <p:tav tm="0">
                                          <p:val>
                                            <p:fltVal val="0"/>
                                          </p:val>
                                        </p:tav>
                                        <p:tav tm="100000">
                                          <p:val>
                                            <p:strVal val="#ppt_h"/>
                                          </p:val>
                                        </p:tav>
                                      </p:tavLst>
                                    </p:anim>
                                    <p:anim calcmode="lin" valueType="num">
                                      <p:cBhvr>
                                        <p:cTn id="20" dur="3000" fill="hold"/>
                                        <p:tgtEl>
                                          <p:spTgt spid="16388">
                                            <p:txEl>
                                              <p:pRg st="1" end="1"/>
                                            </p:txEl>
                                          </p:spTgt>
                                        </p:tgtEl>
                                        <p:attrNameLst>
                                          <p:attrName>style.rotation</p:attrName>
                                        </p:attrNameLst>
                                      </p:cBhvr>
                                      <p:tavLst>
                                        <p:tav tm="0">
                                          <p:val>
                                            <p:fltVal val="90"/>
                                          </p:val>
                                        </p:tav>
                                        <p:tav tm="100000">
                                          <p:val>
                                            <p:fltVal val="0"/>
                                          </p:val>
                                        </p:tav>
                                      </p:tavLst>
                                    </p:anim>
                                    <p:animEffect transition="in" filter="fade">
                                      <p:cBhvr>
                                        <p:cTn id="21" dur="3000"/>
                                        <p:tgtEl>
                                          <p:spTgt spid="16388">
                                            <p:txEl>
                                              <p:pRg st="1" end="1"/>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6388">
                                            <p:txEl>
                                              <p:pRg st="2" end="2"/>
                                            </p:txEl>
                                          </p:spTgt>
                                        </p:tgtEl>
                                        <p:attrNameLst>
                                          <p:attrName>style.visibility</p:attrName>
                                        </p:attrNameLst>
                                      </p:cBhvr>
                                      <p:to>
                                        <p:strVal val="visible"/>
                                      </p:to>
                                    </p:set>
                                    <p:anim calcmode="lin" valueType="num">
                                      <p:cBhvr>
                                        <p:cTn id="26" dur="3000" fill="hold"/>
                                        <p:tgtEl>
                                          <p:spTgt spid="16388">
                                            <p:txEl>
                                              <p:pRg st="2" end="2"/>
                                            </p:txEl>
                                          </p:spTgt>
                                        </p:tgtEl>
                                        <p:attrNameLst>
                                          <p:attrName>ppt_w</p:attrName>
                                        </p:attrNameLst>
                                      </p:cBhvr>
                                      <p:tavLst>
                                        <p:tav tm="0">
                                          <p:val>
                                            <p:fltVal val="0"/>
                                          </p:val>
                                        </p:tav>
                                        <p:tav tm="100000">
                                          <p:val>
                                            <p:strVal val="#ppt_w"/>
                                          </p:val>
                                        </p:tav>
                                      </p:tavLst>
                                    </p:anim>
                                    <p:anim calcmode="lin" valueType="num">
                                      <p:cBhvr>
                                        <p:cTn id="27" dur="3000" fill="hold"/>
                                        <p:tgtEl>
                                          <p:spTgt spid="16388">
                                            <p:txEl>
                                              <p:pRg st="2" end="2"/>
                                            </p:txEl>
                                          </p:spTgt>
                                        </p:tgtEl>
                                        <p:attrNameLst>
                                          <p:attrName>ppt_h</p:attrName>
                                        </p:attrNameLst>
                                      </p:cBhvr>
                                      <p:tavLst>
                                        <p:tav tm="0">
                                          <p:val>
                                            <p:fltVal val="0"/>
                                          </p:val>
                                        </p:tav>
                                        <p:tav tm="100000">
                                          <p:val>
                                            <p:strVal val="#ppt_h"/>
                                          </p:val>
                                        </p:tav>
                                      </p:tavLst>
                                    </p:anim>
                                    <p:anim calcmode="lin" valueType="num">
                                      <p:cBhvr>
                                        <p:cTn id="28" dur="3000" fill="hold"/>
                                        <p:tgtEl>
                                          <p:spTgt spid="16388">
                                            <p:txEl>
                                              <p:pRg st="2" end="2"/>
                                            </p:txEl>
                                          </p:spTgt>
                                        </p:tgtEl>
                                        <p:attrNameLst>
                                          <p:attrName>style.rotation</p:attrName>
                                        </p:attrNameLst>
                                      </p:cBhvr>
                                      <p:tavLst>
                                        <p:tav tm="0">
                                          <p:val>
                                            <p:fltVal val="90"/>
                                          </p:val>
                                        </p:tav>
                                        <p:tav tm="100000">
                                          <p:val>
                                            <p:fltVal val="0"/>
                                          </p:val>
                                        </p:tav>
                                      </p:tavLst>
                                    </p:anim>
                                    <p:animEffect transition="in" filter="fade">
                                      <p:cBhvr>
                                        <p:cTn id="29" dur="3000"/>
                                        <p:tgtEl>
                                          <p:spTgt spid="163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P spid="16388" grpId="0" build="p"/>
    </p:bldLst>
  </p:timing>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3994</TotalTime>
  <Words>3309</Words>
  <Application>Microsoft Office PowerPoint</Application>
  <PresentationFormat>Geniş ekran</PresentationFormat>
  <Paragraphs>192</Paragraphs>
  <Slides>63</Slides>
  <Notes>1</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63</vt:i4>
      </vt:variant>
    </vt:vector>
  </HeadingPairs>
  <TitlesOfParts>
    <vt:vector size="72" baseType="lpstr">
      <vt:lpstr>Arial</vt:lpstr>
      <vt:lpstr>Arial Narrow</vt:lpstr>
      <vt:lpstr>Calibri</vt:lpstr>
      <vt:lpstr>Calibri Light</vt:lpstr>
      <vt:lpstr>Lucida Calligraphy</vt:lpstr>
      <vt:lpstr>Times New Roman</vt:lpstr>
      <vt:lpstr>Wingdings</vt:lpstr>
      <vt:lpstr>Office Theme</vt:lpstr>
      <vt:lpstr>Acrobat Document</vt:lpstr>
      <vt:lpstr>PowerPoint Sunusu</vt:lpstr>
      <vt:lpstr>PowerPoint Sunusu</vt:lpstr>
      <vt:lpstr>İSTİNAT DUVARI YÜKSEKLİKLERİNİN AZALTILMASINDA MİMARİ ÇÖZÜMLER  dogan.yurdakul@hotmail.com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KADEMELİ KOTLANDIRMA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Fen İşleri - Dogan Yurdakul</dc:creator>
  <cp:lastModifiedBy>Fen İşleri - Dogan Yurdakul</cp:lastModifiedBy>
  <cp:revision>112</cp:revision>
  <dcterms:created xsi:type="dcterms:W3CDTF">2020-11-30T13:06:16Z</dcterms:created>
  <dcterms:modified xsi:type="dcterms:W3CDTF">2022-11-30T06:53:12Z</dcterms:modified>
</cp:coreProperties>
</file>